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4" r:id="rId2"/>
    <p:sldId id="311" r:id="rId3"/>
    <p:sldId id="310" r:id="rId4"/>
    <p:sldId id="316" r:id="rId5"/>
    <p:sldId id="317" r:id="rId6"/>
    <p:sldId id="318" r:id="rId7"/>
    <p:sldId id="313" r:id="rId8"/>
    <p:sldId id="314" r:id="rId9"/>
    <p:sldId id="315" r:id="rId10"/>
    <p:sldId id="319" r:id="rId11"/>
    <p:sldId id="320" r:id="rId12"/>
    <p:sldId id="322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88E"/>
    <a:srgbClr val="E6E6E6"/>
    <a:srgbClr val="650506"/>
    <a:srgbClr val="00820F"/>
    <a:srgbClr val="0E8CBE"/>
    <a:srgbClr val="3FBEF1"/>
    <a:srgbClr val="1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8243" autoAdjust="0"/>
  </p:normalViewPr>
  <p:slideViewPr>
    <p:cSldViewPr snapToGrid="0">
      <p:cViewPr varScale="1">
        <p:scale>
          <a:sx n="75" d="100"/>
          <a:sy n="75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104881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EA595-4D1C-4A19-AF7D-8EBCA8C58FAC}" type="datetimeFigureOut">
              <a:rPr lang="en-GH" smtClean="0"/>
              <a:t>05/08/2025</a:t>
            </a:fld>
            <a:endParaRPr lang="en-GH"/>
          </a:p>
        </p:txBody>
      </p:sp>
      <p:sp>
        <p:nvSpPr>
          <p:cNvPr id="104881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104881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104881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104881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7D83A-A988-4999-83BB-1382A3E3C256}" type="slidenum">
              <a:rPr lang="en-GH" smtClean="0"/>
              <a:t>‹#›</a:t>
            </a:fld>
            <a:endParaRPr lang="en-G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7D83A-A988-4999-83BB-1382A3E3C256}" type="slidenum">
              <a:rPr lang="en-GH" smtClean="0"/>
              <a:t>1</a:t>
            </a:fld>
            <a:endParaRPr lang="en-G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21"/>
          <p:cNvSpPr/>
          <p:nvPr userDrawn="1"/>
        </p:nvSpPr>
        <p:spPr>
          <a:xfrm>
            <a:off x="-39753" y="-51683"/>
            <a:ext cx="12235732" cy="69096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4" name="Rectangle 23"/>
          <p:cNvSpPr/>
          <p:nvPr userDrawn="1"/>
        </p:nvSpPr>
        <p:spPr>
          <a:xfrm>
            <a:off x="7180729" y="269109"/>
            <a:ext cx="6320118" cy="6333565"/>
          </a:xfrm>
          <a:prstGeom prst="rect">
            <a:avLst/>
          </a:prstGeom>
          <a:blipFill dpi="0" rotWithShape="1">
            <a:blip r:embed="rId2">
              <a:alphaModFix amt="6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4F47-54B0-487A-AD14-75CB3E2AD409}" type="datetime1">
              <a:rPr lang="en-US" smtClean="0"/>
              <a:t>8/5/2025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pic>
        <p:nvPicPr>
          <p:cNvPr id="2097153" name="Picture 2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40890" y="483244"/>
            <a:ext cx="2684166" cy="6800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80D94BC-D2CC-4261-AB4B-C101F49C4DC5}" type="datetime1">
              <a:rPr lang="en-US" smtClean="0"/>
              <a:t>8/5/2025</a:t>
            </a:fld>
            <a:endParaRPr lang="en-US"/>
          </a:p>
        </p:txBody>
      </p:sp>
      <p:sp>
        <p:nvSpPr>
          <p:cNvPr id="104879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4879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grpSp>
        <p:nvGrpSpPr>
          <p:cNvPr id="117" name="Group 9"/>
          <p:cNvGrpSpPr/>
          <p:nvPr userDrawn="1"/>
        </p:nvGrpSpPr>
        <p:grpSpPr>
          <a:xfrm>
            <a:off x="1505874" y="1478705"/>
            <a:ext cx="9144477" cy="77100"/>
            <a:chOff x="1457173" y="851529"/>
            <a:chExt cx="9144477" cy="77100"/>
          </a:xfrm>
        </p:grpSpPr>
        <p:sp>
          <p:nvSpPr>
            <p:cNvPr id="1048795" name="Google Shape;26;p4"/>
            <p:cNvSpPr/>
            <p:nvPr userDrawn="1"/>
          </p:nvSpPr>
          <p:spPr>
            <a:xfrm>
              <a:off x="7180456" y="851529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6" name="Google Shape;27;p4"/>
            <p:cNvSpPr/>
            <p:nvPr userDrawn="1"/>
          </p:nvSpPr>
          <p:spPr>
            <a:xfrm>
              <a:off x="8891350" y="851529"/>
              <a:ext cx="1710300" cy="77100"/>
            </a:xfrm>
            <a:prstGeom prst="rect">
              <a:avLst/>
            </a:prstGeom>
            <a:solidFill>
              <a:srgbClr val="6505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7" name="Google Shape;28;p4"/>
            <p:cNvSpPr/>
            <p:nvPr userDrawn="1"/>
          </p:nvSpPr>
          <p:spPr>
            <a:xfrm>
              <a:off x="1457173" y="851529"/>
              <a:ext cx="17103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8" name="Google Shape;29;p4"/>
            <p:cNvSpPr/>
            <p:nvPr userDrawn="1"/>
          </p:nvSpPr>
          <p:spPr>
            <a:xfrm>
              <a:off x="3167598" y="851529"/>
              <a:ext cx="17103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99" name="Rectangle 14"/>
          <p:cNvSpPr/>
          <p:nvPr userDrawn="1"/>
        </p:nvSpPr>
        <p:spPr>
          <a:xfrm>
            <a:off x="-39753" y="6303003"/>
            <a:ext cx="12235732" cy="724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5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2097183" name="Picture 16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3145736" name="Straight Connector 17"/>
            <p:cNvCxnSpPr>
              <a:cxnSpLocks/>
            </p:cNvCxnSpPr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8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48800" name="TextBox 19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048801" name="Rectangle 20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802" name="Rectangle 21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803" name="Rectangle 22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8804" name="TextBox 24"/>
          <p:cNvSpPr txBox="1"/>
          <p:nvPr userDrawn="1"/>
        </p:nvSpPr>
        <p:spPr>
          <a:xfrm>
            <a:off x="5378631" y="1165756"/>
            <a:ext cx="13984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endParaRPr lang="en-US" sz="23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8805" name="TextBox 25"/>
          <p:cNvSpPr txBox="1"/>
          <p:nvPr userDrawn="1"/>
        </p:nvSpPr>
        <p:spPr>
          <a:xfrm>
            <a:off x="5378631" y="4469044"/>
            <a:ext cx="13984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endParaRPr lang="en-US" sz="239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Content Placeholder 2"/>
          <p:cNvSpPr>
            <a:spLocks noGrp="1"/>
          </p:cNvSpPr>
          <p:nvPr>
            <p:ph sz="half" idx="1"/>
          </p:nvPr>
        </p:nvSpPr>
        <p:spPr>
          <a:xfrm>
            <a:off x="715954" y="3378881"/>
            <a:ext cx="5181600" cy="3174409"/>
          </a:xfrm>
        </p:spPr>
        <p:txBody>
          <a:bodyPr/>
          <a:lstStyle>
            <a:lvl1pPr marL="0" indent="0">
              <a:buNone/>
            </a:lvl1pPr>
          </a:lstStyle>
          <a:p>
            <a:pPr lvl="0"/>
            <a:endParaRPr lang="en-US" dirty="0"/>
          </a:p>
        </p:txBody>
      </p:sp>
      <p:sp>
        <p:nvSpPr>
          <p:cNvPr id="1048772" name="Content Placeholder 2"/>
          <p:cNvSpPr>
            <a:spLocks noGrp="1"/>
          </p:cNvSpPr>
          <p:nvPr>
            <p:ph sz="half" idx="13"/>
          </p:nvPr>
        </p:nvSpPr>
        <p:spPr>
          <a:xfrm>
            <a:off x="6319710" y="3378881"/>
            <a:ext cx="5181600" cy="3174409"/>
          </a:xfrm>
        </p:spPr>
        <p:txBody>
          <a:bodyPr/>
          <a:lstStyle>
            <a:lvl1pPr marL="0" indent="0">
              <a:buNone/>
            </a:lvl1pPr>
          </a:lstStyle>
          <a:p>
            <a:pPr lvl="0"/>
            <a:endParaRPr lang="en-US" dirty="0"/>
          </a:p>
        </p:txBody>
      </p:sp>
      <p:grpSp>
        <p:nvGrpSpPr>
          <p:cNvPr id="110" name="Group 13"/>
          <p:cNvGrpSpPr/>
          <p:nvPr userDrawn="1"/>
        </p:nvGrpSpPr>
        <p:grpSpPr>
          <a:xfrm>
            <a:off x="0" y="6704366"/>
            <a:ext cx="12195979" cy="153634"/>
            <a:chOff x="0" y="6701970"/>
            <a:chExt cx="12918820" cy="153590"/>
          </a:xfrm>
        </p:grpSpPr>
        <p:sp>
          <p:nvSpPr>
            <p:cNvPr id="1048773" name="Rectangle 14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4" name="Rectangle 15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5" name="Rectangle 16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6" name="Rectangle 17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80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8050" y="5979818"/>
            <a:ext cx="722152" cy="722152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Rectangle 1"/>
          <p:cNvSpPr/>
          <p:nvPr userDrawn="1"/>
        </p:nvSpPr>
        <p:spPr>
          <a:xfrm>
            <a:off x="0" y="0"/>
            <a:ext cx="12192000" cy="6701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3"/>
          <p:cNvGrpSpPr/>
          <p:nvPr userDrawn="1"/>
        </p:nvGrpSpPr>
        <p:grpSpPr>
          <a:xfrm>
            <a:off x="0" y="6704366"/>
            <a:ext cx="12195979" cy="153634"/>
            <a:chOff x="0" y="6701970"/>
            <a:chExt cx="12918820" cy="153590"/>
          </a:xfrm>
        </p:grpSpPr>
        <p:sp>
          <p:nvSpPr>
            <p:cNvPr id="1048788" name="Rectangle 14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9" name="Rectangle 15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0" name="Rectangle 16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1" name="Rectangle 17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82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8050" y="5979818"/>
            <a:ext cx="722152" cy="722152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Rectangle 6"/>
          <p:cNvSpPr/>
          <p:nvPr userDrawn="1"/>
        </p:nvSpPr>
        <p:spPr>
          <a:xfrm>
            <a:off x="0" y="-56710"/>
            <a:ext cx="12192000" cy="6748131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48764" name="Google Shape;356;p34"/>
          <p:cNvSpPr txBox="1"/>
          <p:nvPr userDrawn="1"/>
        </p:nvSpPr>
        <p:spPr>
          <a:xfrm>
            <a:off x="1135765" y="2427304"/>
            <a:ext cx="5561100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1500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1048765" name="Google Shape;357;p34"/>
          <p:cNvSpPr txBox="1"/>
          <p:nvPr userDrawn="1"/>
        </p:nvSpPr>
        <p:spPr>
          <a:xfrm>
            <a:off x="1135765" y="3455423"/>
            <a:ext cx="5561100" cy="78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4800" b="1">
                <a:solidFill>
                  <a:schemeClr val="lt1"/>
                </a:solidFill>
              </a:rPr>
              <a:t>Any questions?</a:t>
            </a:r>
          </a:p>
        </p:txBody>
      </p:sp>
      <p:grpSp>
        <p:nvGrpSpPr>
          <p:cNvPr id="108" name="Group 9"/>
          <p:cNvGrpSpPr/>
          <p:nvPr userDrawn="1"/>
        </p:nvGrpSpPr>
        <p:grpSpPr>
          <a:xfrm>
            <a:off x="0" y="6704366"/>
            <a:ext cx="12195979" cy="153634"/>
            <a:chOff x="0" y="6701970"/>
            <a:chExt cx="12918820" cy="153590"/>
          </a:xfrm>
        </p:grpSpPr>
        <p:sp>
          <p:nvSpPr>
            <p:cNvPr id="1048766" name="Rectangle 10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67" name="Rectangle 11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68" name="Rectangle 12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69" name="Rectangle 13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770" name="Rectangle 14"/>
          <p:cNvSpPr/>
          <p:nvPr userDrawn="1"/>
        </p:nvSpPr>
        <p:spPr>
          <a:xfrm>
            <a:off x="7180729" y="269109"/>
            <a:ext cx="6320118" cy="6333565"/>
          </a:xfrm>
          <a:prstGeom prst="rect">
            <a:avLst/>
          </a:prstGeom>
          <a:blipFill dpi="0" rotWithShape="1">
            <a:blip r:embed="rId2">
              <a:alphaModFix amt="6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377230" y="1392751"/>
            <a:ext cx="5641606" cy="4734065"/>
          </a:xfrm>
        </p:spPr>
        <p:txBody>
          <a:bodyPr/>
          <a:lstStyle>
            <a:lvl1pPr marL="0" indent="0">
              <a:buNone/>
            </a:lvl1pPr>
          </a:lstStyle>
          <a:p>
            <a:pPr lvl="0"/>
            <a:endParaRPr lang="en-US" dirty="0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9BE3-EB66-4C11-9B88-0F804085610C}" type="datetime1">
              <a:rPr lang="en-US" smtClean="0"/>
              <a:t>8/5/2025</a:t>
            </a:fld>
            <a:endParaRPr lang="en-US" dirty="0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pic>
        <p:nvPicPr>
          <p:cNvPr id="2097154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03756" y="4335371"/>
            <a:ext cx="3159890" cy="3159890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  <p:sp>
        <p:nvSpPr>
          <p:cNvPr id="104860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40660" y="1775478"/>
            <a:ext cx="5181600" cy="4351338"/>
          </a:xfrm>
        </p:spPr>
        <p:txBody>
          <a:bodyPr/>
          <a:lstStyle>
            <a:lvl1pPr>
              <a:defRPr sz="2800" b="1" baseline="0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lvl2pPr>
          </a:lstStyle>
          <a:p>
            <a:pPr lvl="0"/>
            <a:r>
              <a:rPr lang="en-US" dirty="0"/>
              <a:t>Table of Contents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Topic 1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Topic 2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Topic 3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Topic 4</a:t>
            </a:r>
          </a:p>
          <a:p>
            <a:pPr lvl="1"/>
            <a:endParaRPr lang="en-US" dirty="0"/>
          </a:p>
        </p:txBody>
      </p:sp>
      <p:grpSp>
        <p:nvGrpSpPr>
          <p:cNvPr id="56" name="Group 15"/>
          <p:cNvGrpSpPr/>
          <p:nvPr userDrawn="1"/>
        </p:nvGrpSpPr>
        <p:grpSpPr>
          <a:xfrm>
            <a:off x="-39753" y="-51682"/>
            <a:ext cx="12235732" cy="1203364"/>
            <a:chOff x="-39753" y="-51682"/>
            <a:chExt cx="12235732" cy="1203364"/>
          </a:xfrm>
        </p:grpSpPr>
        <p:sp>
          <p:nvSpPr>
            <p:cNvPr id="1048601" name="Rectangle 8"/>
            <p:cNvSpPr/>
            <p:nvPr userDrawn="1"/>
          </p:nvSpPr>
          <p:spPr>
            <a:xfrm>
              <a:off x="-39753" y="-51682"/>
              <a:ext cx="12235732" cy="12033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97155" name="Picture 10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77229" y="221358"/>
              <a:ext cx="2684166" cy="680012"/>
            </a:xfrm>
            <a:prstGeom prst="rect">
              <a:avLst/>
            </a:prstGeom>
          </p:spPr>
        </p:pic>
        <p:sp>
          <p:nvSpPr>
            <p:cNvPr id="1048602" name="TextBox 12"/>
            <p:cNvSpPr txBox="1"/>
            <p:nvPr userDrawn="1"/>
          </p:nvSpPr>
          <p:spPr>
            <a:xfrm>
              <a:off x="7802880" y="411500"/>
              <a:ext cx="35460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/>
                  </a:solidFill>
                  <a:latin typeface="+mj-lt"/>
                </a:rPr>
                <a:t>KNOWLEDGE             INTEGRITY            IMPACT</a:t>
              </a:r>
            </a:p>
          </p:txBody>
        </p:sp>
        <p:cxnSp>
          <p:nvCxnSpPr>
            <p:cNvPr id="3145731" name="Straight Connector 6"/>
            <p:cNvCxnSpPr>
              <a:cxnSpLocks/>
            </p:cNvCxnSpPr>
            <p:nvPr userDrawn="1"/>
          </p:nvCxnSpPr>
          <p:spPr>
            <a:xfrm>
              <a:off x="901337" y="722811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03" name="Rectangle 7"/>
            <p:cNvSpPr/>
            <p:nvPr userDrawn="1"/>
          </p:nvSpPr>
          <p:spPr>
            <a:xfrm>
              <a:off x="8609870" y="470310"/>
              <a:ext cx="111034" cy="113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4" name="Rectangle 13"/>
            <p:cNvSpPr/>
            <p:nvPr userDrawn="1"/>
          </p:nvSpPr>
          <p:spPr>
            <a:xfrm>
              <a:off x="9748239" y="470310"/>
              <a:ext cx="111034" cy="113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5" name="Rectangle 14"/>
            <p:cNvSpPr/>
            <p:nvPr userDrawn="1"/>
          </p:nvSpPr>
          <p:spPr>
            <a:xfrm>
              <a:off x="10668414" y="470310"/>
              <a:ext cx="111034" cy="113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87595"/>
            <a:ext cx="10515600" cy="44020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48609" name="Rectangle 7"/>
          <p:cNvSpPr/>
          <p:nvPr userDrawn="1"/>
        </p:nvSpPr>
        <p:spPr>
          <a:xfrm>
            <a:off x="-39753" y="6303003"/>
            <a:ext cx="12235732" cy="724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23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2097157" name="Picture 8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3145732" name="Straight Connector 10"/>
            <p:cNvCxnSpPr>
              <a:cxnSpLocks/>
            </p:cNvCxnSpPr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22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48610" name="TextBox 9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048611" name="Rectangle 11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12" name="Rectangle 12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13" name="Rectangle 13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26"/>
          <p:cNvGrpSpPr/>
          <p:nvPr userDrawn="1"/>
        </p:nvGrpSpPr>
        <p:grpSpPr>
          <a:xfrm>
            <a:off x="0" y="149580"/>
            <a:ext cx="12414000" cy="77361"/>
            <a:chOff x="0" y="149580"/>
            <a:chExt cx="12414000" cy="77361"/>
          </a:xfrm>
        </p:grpSpPr>
        <p:sp>
          <p:nvSpPr>
            <p:cNvPr id="1048614" name="Rectangle 19"/>
            <p:cNvSpPr/>
            <p:nvPr userDrawn="1"/>
          </p:nvSpPr>
          <p:spPr>
            <a:xfrm>
              <a:off x="0" y="149580"/>
              <a:ext cx="4076822" cy="77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15" name="Rectangle 20"/>
            <p:cNvSpPr/>
            <p:nvPr userDrawn="1"/>
          </p:nvSpPr>
          <p:spPr>
            <a:xfrm>
              <a:off x="4166144" y="149580"/>
              <a:ext cx="4076822" cy="77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16" name="Rectangle 21"/>
            <p:cNvSpPr/>
            <p:nvPr userDrawn="1"/>
          </p:nvSpPr>
          <p:spPr>
            <a:xfrm>
              <a:off x="8337178" y="149580"/>
              <a:ext cx="4076822" cy="77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17" name="Rectangle 24"/>
          <p:cNvSpPr/>
          <p:nvPr userDrawn="1"/>
        </p:nvSpPr>
        <p:spPr>
          <a:xfrm>
            <a:off x="-39753" y="270922"/>
            <a:ext cx="12235732" cy="10565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8" name="Title 1"/>
          <p:cNvSpPr>
            <a:spLocks noGrp="1"/>
          </p:cNvSpPr>
          <p:nvPr>
            <p:ph type="title" hasCustomPrompt="1"/>
          </p:nvPr>
        </p:nvSpPr>
        <p:spPr>
          <a:xfrm>
            <a:off x="837317" y="400967"/>
            <a:ext cx="10515600" cy="754833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6272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3782-C005-4104-B8A4-58926509A542}" type="datetime1">
              <a:rPr lang="en-US" smtClean="0"/>
              <a:t>8/5/2025</a:t>
            </a:fld>
            <a:endParaRPr lang="en-US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sp>
        <p:nvSpPr>
          <p:cNvPr id="1048626" name="Rectangle 9"/>
          <p:cNvSpPr/>
          <p:nvPr userDrawn="1"/>
        </p:nvSpPr>
        <p:spPr>
          <a:xfrm>
            <a:off x="0" y="149580"/>
            <a:ext cx="1897258" cy="77361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7" name="Rectangle 10"/>
          <p:cNvSpPr/>
          <p:nvPr userDrawn="1"/>
        </p:nvSpPr>
        <p:spPr>
          <a:xfrm>
            <a:off x="1897258" y="149580"/>
            <a:ext cx="6345708" cy="77361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8" name="Rectangle 11"/>
          <p:cNvSpPr/>
          <p:nvPr userDrawn="1"/>
        </p:nvSpPr>
        <p:spPr>
          <a:xfrm>
            <a:off x="8242966" y="149580"/>
            <a:ext cx="1874112" cy="7736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837317" y="-1696937"/>
            <a:ext cx="10515600" cy="2852737"/>
          </a:xfrm>
        </p:spPr>
        <p:txBody>
          <a:bodyPr anchor="b">
            <a:normAutofit/>
          </a:bodyPr>
          <a:lstStyle>
            <a:lvl1pPr>
              <a:defRPr sz="4000" b="1">
                <a:solidFill>
                  <a:srgbClr val="0A688E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48630" name="Rectangle 15"/>
          <p:cNvSpPr/>
          <p:nvPr userDrawn="1"/>
        </p:nvSpPr>
        <p:spPr>
          <a:xfrm>
            <a:off x="-39753" y="6303003"/>
            <a:ext cx="12235732" cy="724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16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2097158" name="Picture 17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3145733" name="Straight Connector 18"/>
            <p:cNvCxnSpPr>
              <a:cxnSpLocks/>
            </p:cNvCxnSpPr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19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48631" name="TextBox 20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048632" name="Rectangle 21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33" name="Rectangle 22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34" name="Rectangle 23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8635" name="Content Placeholder 2"/>
          <p:cNvSpPr>
            <a:spLocks noGrp="1"/>
          </p:cNvSpPr>
          <p:nvPr userDrawn="1">
            <p:ph sz="half" idx="13"/>
          </p:nvPr>
        </p:nvSpPr>
        <p:spPr>
          <a:xfrm>
            <a:off x="6441956" y="1566272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36" name="Rectangle 25"/>
          <p:cNvSpPr/>
          <p:nvPr userDrawn="1"/>
        </p:nvSpPr>
        <p:spPr>
          <a:xfrm>
            <a:off x="10117078" y="149580"/>
            <a:ext cx="2073156" cy="77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C806-0AE7-4246-A868-8820E7052B19}" type="datetime1">
              <a:rPr lang="en-US" smtClean="0"/>
              <a:t>8/5/2025</a:t>
            </a:fld>
            <a:endParaRPr lang="en-US"/>
          </a:p>
        </p:txBody>
      </p:sp>
      <p:sp>
        <p:nvSpPr>
          <p:cNvPr id="104873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grpSp>
        <p:nvGrpSpPr>
          <p:cNvPr id="101" name="Group 22"/>
          <p:cNvGrpSpPr/>
          <p:nvPr userDrawn="1"/>
        </p:nvGrpSpPr>
        <p:grpSpPr>
          <a:xfrm>
            <a:off x="1505874" y="802630"/>
            <a:ext cx="9144477" cy="77100"/>
            <a:chOff x="1457173" y="851529"/>
            <a:chExt cx="9144477" cy="77100"/>
          </a:xfrm>
        </p:grpSpPr>
        <p:sp>
          <p:nvSpPr>
            <p:cNvPr id="1048739" name="Google Shape;26;p4"/>
            <p:cNvSpPr/>
            <p:nvPr userDrawn="1"/>
          </p:nvSpPr>
          <p:spPr>
            <a:xfrm>
              <a:off x="7180456" y="851529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0" name="Google Shape;27;p4"/>
            <p:cNvSpPr/>
            <p:nvPr userDrawn="1"/>
          </p:nvSpPr>
          <p:spPr>
            <a:xfrm>
              <a:off x="8891350" y="851529"/>
              <a:ext cx="1710300" cy="77100"/>
            </a:xfrm>
            <a:prstGeom prst="rect">
              <a:avLst/>
            </a:prstGeom>
            <a:solidFill>
              <a:srgbClr val="6505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1" name="Google Shape;28;p4"/>
            <p:cNvSpPr/>
            <p:nvPr userDrawn="1"/>
          </p:nvSpPr>
          <p:spPr>
            <a:xfrm>
              <a:off x="1457173" y="851529"/>
              <a:ext cx="17103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2" name="Google Shape;29;p4"/>
            <p:cNvSpPr/>
            <p:nvPr userDrawn="1"/>
          </p:nvSpPr>
          <p:spPr>
            <a:xfrm>
              <a:off x="3167598" y="851529"/>
              <a:ext cx="17103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43" name="Rectangle 13"/>
          <p:cNvSpPr/>
          <p:nvPr userDrawn="1"/>
        </p:nvSpPr>
        <p:spPr>
          <a:xfrm>
            <a:off x="-1" y="6303003"/>
            <a:ext cx="12195979" cy="554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4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2097177" name="Picture 15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3145735" name="Straight Connector 16"/>
            <p:cNvCxnSpPr>
              <a:cxnSpLocks/>
            </p:cNvCxnSpPr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7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48744" name="TextBox 18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048745" name="Rectangle 19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46" name="Rectangle 20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47" name="Rectangle 21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97178" name="Picture 2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177" y="-2847804"/>
            <a:ext cx="4423402" cy="4423402"/>
          </a:xfrm>
          <a:prstGeom prst="rect">
            <a:avLst/>
          </a:prstGeom>
          <a:blipFill>
            <a:blip r:embed="rId4">
              <a:alphaModFix amt="0"/>
            </a:blip>
            <a:stretch>
              <a:fillRect/>
            </a:stretch>
          </a:blipFill>
        </p:spPr>
      </p:pic>
      <p:sp>
        <p:nvSpPr>
          <p:cNvPr id="1048748" name="Rectangle 24"/>
          <p:cNvSpPr/>
          <p:nvPr userDrawn="1"/>
        </p:nvSpPr>
        <p:spPr>
          <a:xfrm>
            <a:off x="0" y="-2537827"/>
            <a:ext cx="12195978" cy="253782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Rectangle 5"/>
          <p:cNvSpPr/>
          <p:nvPr userDrawn="1"/>
        </p:nvSpPr>
        <p:spPr>
          <a:xfrm>
            <a:off x="0" y="6701970"/>
            <a:ext cx="1897258" cy="153590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57" name="Rectangle 6"/>
          <p:cNvSpPr/>
          <p:nvPr userDrawn="1"/>
        </p:nvSpPr>
        <p:spPr>
          <a:xfrm>
            <a:off x="1897258" y="6701970"/>
            <a:ext cx="6345708" cy="153590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58" name="Rectangle 7"/>
          <p:cNvSpPr/>
          <p:nvPr userDrawn="1"/>
        </p:nvSpPr>
        <p:spPr>
          <a:xfrm>
            <a:off x="8242966" y="6701970"/>
            <a:ext cx="1874112" cy="1535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59" name="Rectangle 8"/>
          <p:cNvSpPr/>
          <p:nvPr userDrawn="1"/>
        </p:nvSpPr>
        <p:spPr>
          <a:xfrm>
            <a:off x="10117078" y="6701970"/>
            <a:ext cx="2073156" cy="15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60" name="Content Placeholder 2"/>
          <p:cNvSpPr>
            <a:spLocks noGrp="1"/>
          </p:cNvSpPr>
          <p:nvPr>
            <p:ph idx="1"/>
          </p:nvPr>
        </p:nvSpPr>
        <p:spPr>
          <a:xfrm>
            <a:off x="10518045" y="0"/>
            <a:ext cx="1672189" cy="6858000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1048761" name="Title 1"/>
          <p:cNvSpPr>
            <a:spLocks noGrp="1"/>
          </p:cNvSpPr>
          <p:nvPr>
            <p:ph type="title"/>
          </p:nvPr>
        </p:nvSpPr>
        <p:spPr>
          <a:xfrm>
            <a:off x="410748" y="673352"/>
            <a:ext cx="9794348" cy="77993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0A688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62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748" y="1662545"/>
            <a:ext cx="9794348" cy="4611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097179" name="Picture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8050" y="5979818"/>
            <a:ext cx="722152" cy="722152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Rectangle 4"/>
          <p:cNvSpPr/>
          <p:nvPr userDrawn="1"/>
        </p:nvSpPr>
        <p:spPr>
          <a:xfrm>
            <a:off x="0" y="6701970"/>
            <a:ext cx="1897258" cy="153590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83" name="Rectangle 5"/>
          <p:cNvSpPr/>
          <p:nvPr userDrawn="1"/>
        </p:nvSpPr>
        <p:spPr>
          <a:xfrm>
            <a:off x="1897257" y="6701970"/>
            <a:ext cx="7535243" cy="153590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84" name="Rectangle 6"/>
          <p:cNvSpPr/>
          <p:nvPr userDrawn="1"/>
        </p:nvSpPr>
        <p:spPr>
          <a:xfrm>
            <a:off x="9432500" y="6701970"/>
            <a:ext cx="1413164" cy="1535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85" name="Rectangle 7"/>
          <p:cNvSpPr/>
          <p:nvPr userDrawn="1"/>
        </p:nvSpPr>
        <p:spPr>
          <a:xfrm>
            <a:off x="10845664" y="6701970"/>
            <a:ext cx="2073156" cy="15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86" name="Content Placeholder 2"/>
          <p:cNvSpPr>
            <a:spLocks noGrp="1"/>
          </p:cNvSpPr>
          <p:nvPr>
            <p:ph sz="half" idx="13"/>
          </p:nvPr>
        </p:nvSpPr>
        <p:spPr>
          <a:xfrm>
            <a:off x="0" y="0"/>
            <a:ext cx="12192000" cy="6701970"/>
          </a:xfrm>
        </p:spPr>
        <p:txBody>
          <a:bodyPr/>
          <a:lstStyle>
            <a:lvl1pPr marL="0" indent="0">
              <a:buNone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Rectangle 8"/>
          <p:cNvSpPr/>
          <p:nvPr userDrawn="1"/>
        </p:nvSpPr>
        <p:spPr>
          <a:xfrm>
            <a:off x="0" y="6701970"/>
            <a:ext cx="1897258" cy="153590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07" name="Rectangle 9"/>
          <p:cNvSpPr/>
          <p:nvPr userDrawn="1"/>
        </p:nvSpPr>
        <p:spPr>
          <a:xfrm>
            <a:off x="1897257" y="6701970"/>
            <a:ext cx="7535243" cy="153590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08" name="Rectangle 10"/>
          <p:cNvSpPr/>
          <p:nvPr userDrawn="1"/>
        </p:nvSpPr>
        <p:spPr>
          <a:xfrm>
            <a:off x="9432500" y="6701970"/>
            <a:ext cx="1413164" cy="1535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09" name="Rectangle 11"/>
          <p:cNvSpPr/>
          <p:nvPr userDrawn="1"/>
        </p:nvSpPr>
        <p:spPr>
          <a:xfrm>
            <a:off x="10845664" y="6701970"/>
            <a:ext cx="2073156" cy="15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0" name="Picture Placeholder 2"/>
          <p:cNvSpPr>
            <a:spLocks noGrp="1"/>
          </p:cNvSpPr>
          <p:nvPr>
            <p:ph type="pic" idx="1"/>
          </p:nvPr>
        </p:nvSpPr>
        <p:spPr>
          <a:xfrm>
            <a:off x="6038952" y="0"/>
            <a:ext cx="6153048" cy="67019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1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45190"/>
            <a:ext cx="44723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Rectangle 7"/>
          <p:cNvSpPr/>
          <p:nvPr userDrawn="1"/>
        </p:nvSpPr>
        <p:spPr>
          <a:xfrm>
            <a:off x="-1" y="-1"/>
            <a:ext cx="12195979" cy="5111931"/>
          </a:xfrm>
          <a:prstGeom prst="rect">
            <a:avLst/>
          </a:prstGeom>
          <a:solidFill>
            <a:srgbClr val="0E8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2"/>
          <p:cNvGrpSpPr/>
          <p:nvPr userDrawn="1"/>
        </p:nvGrpSpPr>
        <p:grpSpPr>
          <a:xfrm>
            <a:off x="0" y="4958297"/>
            <a:ext cx="12195979" cy="153634"/>
            <a:chOff x="0" y="6701970"/>
            <a:chExt cx="12918820" cy="153590"/>
          </a:xfrm>
        </p:grpSpPr>
        <p:sp>
          <p:nvSpPr>
            <p:cNvPr id="1048778" name="Rectangle 8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9" name="Rectangle 9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0" name="Rectangle 10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1" name="Rectangle 11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81" name="Picture 2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63564" y="5569074"/>
            <a:ext cx="856176" cy="856176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417BC-0315-46B0-B388-4D63D3112F6B}" type="datetime1">
              <a:rPr lang="en-US" smtClean="0"/>
              <a:t>8/5/2025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sp>
        <p:nvSpPr>
          <p:cNvPr id="1048581" name="Rectangle 6"/>
          <p:cNvSpPr/>
          <p:nvPr userDrawn="1"/>
        </p:nvSpPr>
        <p:spPr>
          <a:xfrm>
            <a:off x="-39753" y="-51683"/>
            <a:ext cx="12235732" cy="69096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52" name="Picture 9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440890" y="483244"/>
            <a:ext cx="2684166" cy="680012"/>
          </a:xfrm>
          <a:prstGeom prst="rect">
            <a:avLst/>
          </a:prstGeom>
        </p:spPr>
      </p:pic>
      <p:sp>
        <p:nvSpPr>
          <p:cNvPr id="1048582" name="Rectangle 10"/>
          <p:cNvSpPr/>
          <p:nvPr userDrawn="1"/>
        </p:nvSpPr>
        <p:spPr>
          <a:xfrm>
            <a:off x="7180729" y="269109"/>
            <a:ext cx="6320118" cy="6333565"/>
          </a:xfrm>
          <a:prstGeom prst="rect">
            <a:avLst/>
          </a:prstGeom>
          <a:blipFill dpi="0" rotWithShape="1">
            <a:blip r:embed="rId16">
              <a:alphaModFix amt="6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extBox 3"/>
          <p:cNvSpPr txBox="1"/>
          <p:nvPr/>
        </p:nvSpPr>
        <p:spPr>
          <a:xfrm>
            <a:off x="115748" y="1094236"/>
            <a:ext cx="7998309" cy="436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" indent="-1270" algn="just"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COURSE CODE: </a:t>
            </a:r>
          </a:p>
          <a:p>
            <a:pPr marL="1270" indent="-1270" algn="just"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INFT 352</a:t>
            </a:r>
            <a:endParaRPr lang="en-GH" sz="4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270" indent="-1270" algn="just">
              <a:lnSpc>
                <a:spcPct val="115000"/>
              </a:lnSpc>
              <a:spcAft>
                <a:spcPts val="1000"/>
              </a:spcAft>
            </a:pPr>
            <a:r>
              <a:rPr lang="en-US" sz="40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TITLE: </a:t>
            </a:r>
            <a:endParaRPr lang="en-US" sz="4800" b="1" dirty="0">
              <a:solidFill>
                <a:srgbClr val="000000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270" indent="-1270" algn="just"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Advanced Web Engineering and Application With PHP</a:t>
            </a:r>
            <a:endParaRPr lang="en-GH" sz="4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4859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80711" y="6413080"/>
            <a:ext cx="540798" cy="365125"/>
          </a:xfrm>
        </p:spPr>
        <p:txBody>
          <a:bodyPr/>
          <a:lstStyle/>
          <a:p>
            <a:fld id="{C6A76395-65C6-40C6-B0F2-3F72B3156A66}" type="slidenum">
              <a:rPr lang="en-US" sz="1600" b="1" smtClean="0">
                <a:solidFill>
                  <a:schemeClr val="bg1"/>
                </a:solidFill>
              </a:rPr>
              <a:t>1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48592" name="TextBox 6"/>
          <p:cNvSpPr txBox="1"/>
          <p:nvPr/>
        </p:nvSpPr>
        <p:spPr>
          <a:xfrm>
            <a:off x="0" y="5626326"/>
            <a:ext cx="7500395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LECTURER/ INSTRUCTOR: P.M SARFO</a:t>
            </a:r>
          </a:p>
          <a:p>
            <a:pPr algn="ctr">
              <a:lnSpc>
                <a:spcPct val="150000"/>
              </a:lnSpc>
            </a:pPr>
            <a:endParaRPr lang="en-GB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28" name="Straight Connector 7"/>
          <p:cNvCxnSpPr>
            <a:cxnSpLocks/>
          </p:cNvCxnSpPr>
          <p:nvPr/>
        </p:nvCxnSpPr>
        <p:spPr>
          <a:xfrm>
            <a:off x="-48212" y="3579351"/>
            <a:ext cx="8357709" cy="34055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45729" name="Straight Connector 10"/>
          <p:cNvCxnSpPr>
            <a:cxnSpLocks/>
          </p:cNvCxnSpPr>
          <p:nvPr/>
        </p:nvCxnSpPr>
        <p:spPr>
          <a:xfrm>
            <a:off x="-32880" y="1201356"/>
            <a:ext cx="8295566" cy="33802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45730" name="Straight Connector 11"/>
          <p:cNvCxnSpPr>
            <a:cxnSpLocks/>
          </p:cNvCxnSpPr>
          <p:nvPr/>
        </p:nvCxnSpPr>
        <p:spPr>
          <a:xfrm>
            <a:off x="-95026" y="5102861"/>
            <a:ext cx="8422279" cy="34318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6BE8DA-F1E8-409F-9726-AA128FA0E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i="0" dirty="0">
                <a:solidFill>
                  <a:srgbClr val="373D3F"/>
                </a:solidFill>
                <a:effectLst/>
                <a:latin typeface="Inter"/>
              </a:rPr>
              <a:t>To send </a:t>
            </a:r>
            <a:r>
              <a:rPr lang="en-US" sz="3200" b="1" i="0" dirty="0">
                <a:solidFill>
                  <a:srgbClr val="373D3F"/>
                </a:solidFill>
                <a:effectLst/>
                <a:latin typeface="Inter"/>
              </a:rPr>
              <a:t>UPDATE</a:t>
            </a:r>
            <a:r>
              <a:rPr lang="en-US" sz="3200" b="0" i="0" dirty="0">
                <a:solidFill>
                  <a:srgbClr val="373D3F"/>
                </a:solidFill>
                <a:effectLst/>
                <a:latin typeface="Inter"/>
              </a:rPr>
              <a:t>, </a:t>
            </a:r>
            <a:r>
              <a:rPr lang="en-US" sz="3200" b="1" i="0" dirty="0">
                <a:solidFill>
                  <a:srgbClr val="373D3F"/>
                </a:solidFill>
                <a:effectLst/>
                <a:latin typeface="Inter"/>
              </a:rPr>
              <a:t>DELETE</a:t>
            </a:r>
            <a:r>
              <a:rPr lang="en-US" sz="3200" b="0" i="0" dirty="0">
                <a:solidFill>
                  <a:srgbClr val="373D3F"/>
                </a:solidFill>
                <a:effectLst/>
                <a:latin typeface="Inter"/>
              </a:rPr>
              <a:t> or </a:t>
            </a:r>
            <a:r>
              <a:rPr lang="en-US" sz="3200" b="1" i="0" dirty="0">
                <a:solidFill>
                  <a:srgbClr val="373D3F"/>
                </a:solidFill>
                <a:effectLst/>
                <a:latin typeface="Inter"/>
              </a:rPr>
              <a:t>INSERT</a:t>
            </a:r>
            <a:r>
              <a:rPr lang="en-US" sz="3200" b="0" i="0" dirty="0">
                <a:solidFill>
                  <a:srgbClr val="373D3F"/>
                </a:solidFill>
                <a:effectLst/>
                <a:latin typeface="Inter"/>
              </a:rPr>
              <a:t> commands from a PHP script, you need to go through four steps: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373D3F"/>
                </a:solidFill>
                <a:effectLst/>
                <a:latin typeface="Inter"/>
              </a:rPr>
              <a:t>Connect</a:t>
            </a:r>
            <a:r>
              <a:rPr lang="en-US" sz="3200" b="0" i="0" dirty="0">
                <a:solidFill>
                  <a:srgbClr val="373D3F"/>
                </a:solidFill>
                <a:effectLst/>
                <a:latin typeface="Inter"/>
              </a:rPr>
              <a:t> to the Database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373D3F"/>
                </a:solidFill>
                <a:effectLst/>
                <a:latin typeface="Inter"/>
              </a:rPr>
              <a:t>Prepare</a:t>
            </a:r>
            <a:r>
              <a:rPr lang="en-US" sz="3200" b="0" i="0" dirty="0">
                <a:solidFill>
                  <a:srgbClr val="373D3F"/>
                </a:solidFill>
                <a:effectLst/>
                <a:latin typeface="Inter"/>
              </a:rPr>
              <a:t> the SQL query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373D3F"/>
                </a:solidFill>
                <a:effectLst/>
                <a:latin typeface="Inter"/>
              </a:rPr>
              <a:t>Execute</a:t>
            </a:r>
            <a:r>
              <a:rPr lang="en-US" sz="3200" b="0" i="0" dirty="0">
                <a:solidFill>
                  <a:srgbClr val="373D3F"/>
                </a:solidFill>
                <a:effectLst/>
                <a:latin typeface="Inter"/>
              </a:rPr>
              <a:t> the SQL query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373D3F"/>
                </a:solidFill>
                <a:effectLst/>
                <a:latin typeface="Inter"/>
              </a:rPr>
              <a:t>Check</a:t>
            </a:r>
            <a:r>
              <a:rPr lang="en-US" sz="3200" b="0" i="0" dirty="0">
                <a:solidFill>
                  <a:srgbClr val="373D3F"/>
                </a:solidFill>
                <a:effectLst/>
                <a:latin typeface="Inter"/>
              </a:rPr>
              <a:t> to make sure it worked</a:t>
            </a:r>
          </a:p>
          <a:p>
            <a:endParaRPr lang="en-GH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45288B-677C-4294-812B-2A350366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Montserrat" panose="00000500000000000000" pitchFamily="2" charset="0"/>
              </a:rPr>
              <a:t>How to Send SQL Queries from PHP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06046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45EA03-2A6A-452E-BCF3-9E03C2F61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" y="1503680"/>
            <a:ext cx="11907520" cy="4585971"/>
          </a:xfrm>
        </p:spPr>
        <p:txBody>
          <a:bodyPr>
            <a:normAutofit/>
          </a:bodyPr>
          <a:lstStyle/>
          <a:p>
            <a:br>
              <a:rPr lang="en-US" sz="3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&lt;?php</a:t>
            </a:r>
            <a:br>
              <a:rPr lang="en-US" sz="3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$conn = </a:t>
            </a:r>
            <a:r>
              <a:rPr lang="en-US" sz="32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mysqli_connect</a:t>
            </a:r>
            <a:r>
              <a:rPr lang="en-US" sz="3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("localhost", "root", "", “</a:t>
            </a:r>
            <a:r>
              <a:rPr lang="en-US" sz="32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database_name</a:t>
            </a:r>
            <a:r>
              <a:rPr lang="en-US" sz="3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");</a:t>
            </a:r>
            <a:br>
              <a:rPr lang="en-US" sz="3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if (!$conn) {</a:t>
            </a:r>
            <a:br>
              <a:rPr lang="en-US" sz="3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die("Connection failed: " . </a:t>
            </a:r>
            <a:r>
              <a:rPr lang="en-US" sz="32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mysqli_connect_error</a:t>
            </a:r>
            <a:r>
              <a:rPr lang="en-US" sz="3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());</a:t>
            </a:r>
            <a:br>
              <a:rPr lang="en-US" sz="3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  <a:br>
              <a:rPr lang="en-US" sz="3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echo "Connected successfully";</a:t>
            </a:r>
            <a:br>
              <a:rPr lang="en-US" sz="3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?&gt;</a:t>
            </a:r>
            <a:endParaRPr lang="en-GH" sz="3200" dirty="0">
              <a:solidFill>
                <a:schemeClr val="tx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GH" sz="40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2EB442-9283-4C08-A7ED-B1835267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PHP database connection: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333086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6C599A-DA5E-4496-A0A1-9D41341C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B57BFE-93D9-4512-A427-72CEBEE1892A}"/>
              </a:ext>
            </a:extLst>
          </p:cNvPr>
          <p:cNvSpPr txBox="1"/>
          <p:nvPr/>
        </p:nvSpPr>
        <p:spPr>
          <a:xfrm>
            <a:off x="182880" y="0"/>
            <a:ext cx="11582400" cy="7402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sng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 (PDO)</a:t>
            </a:r>
            <a:endParaRPr lang="en-US" sz="2500" b="1" i="0" u="sng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sz="2500" dirty="0"/>
            </a:b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servername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"localhost";</a:t>
            </a:r>
            <a:br>
              <a:rPr lang="en-US" sz="2500" dirty="0"/>
            </a:b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$username = "username";</a:t>
            </a:r>
            <a:br>
              <a:rPr lang="en-US" sz="2500" dirty="0"/>
            </a:b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$password = "password";</a:t>
            </a:r>
            <a:br>
              <a:rPr lang="en-US" sz="2500" dirty="0"/>
            </a:br>
            <a:br>
              <a:rPr lang="en-US" sz="2500" dirty="0"/>
            </a:b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 {</a:t>
            </a:r>
            <a:br>
              <a:rPr lang="en-US" sz="2500" dirty="0"/>
            </a:b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$conn = new PDO("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mysql:host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=$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servername;dbname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 $username, $password);</a:t>
            </a:r>
            <a:br>
              <a:rPr lang="en-US" sz="2500" dirty="0"/>
            </a:b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// set the PDO error mode to exception</a:t>
            </a:r>
            <a:br>
              <a:rPr lang="en-US" sz="2500" dirty="0"/>
            </a:b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$conn-&gt;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(PDO::ATTR_ERRMODE, PDO::ERRMODE_EXCEPTION);</a:t>
            </a:r>
            <a:br>
              <a:rPr lang="en-US" sz="2500" dirty="0"/>
            </a:b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echo "Connected successfully"; </a:t>
            </a:r>
            <a:br>
              <a:rPr lang="en-US" sz="2500" dirty="0"/>
            </a:b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br>
              <a:rPr lang="en-US" sz="2500" dirty="0"/>
            </a:b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catch(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PDOException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$e)</a:t>
            </a:r>
            <a:br>
              <a:rPr lang="en-US" sz="2500" dirty="0"/>
            </a:b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{</a:t>
            </a:r>
            <a:br>
              <a:rPr lang="en-US" sz="2500" dirty="0"/>
            </a:b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echo "Connection failed: " . $e-&gt;</a:t>
            </a:r>
            <a:r>
              <a:rPr lang="en-US" sz="2500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2500" dirty="0"/>
            </a:b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br>
              <a:rPr lang="en-US" sz="2500" dirty="0"/>
            </a:b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GH" sz="2500" dirty="0"/>
          </a:p>
        </p:txBody>
      </p:sp>
    </p:spTree>
    <p:extLst>
      <p:ext uri="{BB962C8B-B14F-4D97-AF65-F5344CB8AC3E}">
        <p14:creationId xmlns:p14="http://schemas.microsoft.com/office/powerpoint/2010/main" val="351114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Rectangle 1"/>
          <p:cNvSpPr/>
          <p:nvPr/>
        </p:nvSpPr>
        <p:spPr>
          <a:xfrm>
            <a:off x="2748328" y="2618587"/>
            <a:ext cx="49713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THANK YOU</a:t>
            </a:r>
            <a:endParaRPr lang="en-GH" sz="6000" b="1" dirty="0">
              <a:solidFill>
                <a:schemeClr val="bg1"/>
              </a:solidFill>
            </a:endParaRPr>
          </a:p>
        </p:txBody>
      </p:sp>
      <p:sp>
        <p:nvSpPr>
          <p:cNvPr id="1048754" name="Slide Number Placeholder 1"/>
          <p:cNvSpPr txBox="1"/>
          <p:nvPr/>
        </p:nvSpPr>
        <p:spPr>
          <a:xfrm>
            <a:off x="11651202" y="6413080"/>
            <a:ext cx="54079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A76395-65C6-40C6-B0F2-3F72B3156A66}" type="slidenum">
              <a:rPr lang="en-US" sz="1600" b="1" smtClean="0">
                <a:solidFill>
                  <a:schemeClr val="bg1"/>
                </a:solidFill>
              </a:rPr>
              <a:t>13</a:t>
            </a:fld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B5A595-A6EF-4F3B-A849-9070D4448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Introduction to Database with PHP Data Object.</a:t>
            </a:r>
            <a:endParaRPr lang="en-US" sz="59500" b="1" i="0" dirty="0">
              <a:solidFill>
                <a:schemeClr val="tx1"/>
              </a:solidFill>
              <a:effectLst/>
              <a:latin typeface="Source Sans 3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FE0BF2-5860-4041-AE80-7B31BCA2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2990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B8FC9F-6590-457C-9A3D-23694E70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468" y="1687595"/>
            <a:ext cx="11006982" cy="440205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-Roman"/>
              </a:rPr>
              <a:t>Databases and PHP go together like cake and ice cream, the single greatest advantage of PHP over similar products is the unsurpassed choice and eases of database connectivity it.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-Roman"/>
              </a:rPr>
              <a:t>PHP supports native connections to a number of the most popular database server types, open source and commercial alike. </a:t>
            </a:r>
          </a:p>
          <a:p>
            <a:br>
              <a:rPr lang="en-US" sz="4000" dirty="0">
                <a:solidFill>
                  <a:schemeClr val="tx1"/>
                </a:solidFill>
              </a:rPr>
            </a:br>
            <a:endParaRPr lang="en-US" sz="4800" b="0" i="0" dirty="0">
              <a:solidFill>
                <a:schemeClr val="tx1"/>
              </a:solidFill>
              <a:effectLst/>
              <a:latin typeface="Nunito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461A6A-E846-40EE-8C3A-881D8091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25145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DAEB78-B113-4996-A35B-777E3AF02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960" y="1687595"/>
            <a:ext cx="11358880" cy="440205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H" sz="2800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developing PHP applications, interacting with a database is a fundamental task. </a:t>
            </a:r>
            <a:endParaRPr lang="en-US" sz="2800" dirty="0">
              <a:solidFill>
                <a:srgbClr val="23324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H" sz="2800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there are multiple ways to connect and perform database operations in PHP, the </a:t>
            </a:r>
            <a:r>
              <a:rPr lang="en-GH" sz="2800" b="1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PDO (PHP Data Objects)</a:t>
            </a:r>
            <a:r>
              <a:rPr lang="en-GH" sz="2800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extension stands out as the most flexible and secure method. </a:t>
            </a:r>
            <a:endParaRPr lang="en-US" sz="2800" dirty="0">
              <a:solidFill>
                <a:srgbClr val="23324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H" sz="2800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PDO allows developers to work with multiple database systems through a consistent API and offers advanced features such as prepared statements, error handling, and transaction support.</a:t>
            </a:r>
            <a:endParaRPr lang="en-GH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46D3C9-03A6-4533-A04C-D2E27322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18456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DFA046-F302-4433-8B5D-397B974E0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000" b="0" i="0" dirty="0">
                <a:solidFill>
                  <a:srgbClr val="373D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 </a:t>
            </a:r>
            <a:r>
              <a:rPr lang="en-US" sz="3000" b="1" i="0" dirty="0">
                <a:solidFill>
                  <a:srgbClr val="373D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app</a:t>
            </a:r>
            <a:r>
              <a:rPr lang="en-US" sz="3000" b="0" i="0" dirty="0">
                <a:solidFill>
                  <a:srgbClr val="373D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logs a user in, displays their achievements, helps them schedule an appointment, or offers a list of products and allows them to build a shopping cart, it is usually a result of server-side scripts on the </a:t>
            </a:r>
            <a:r>
              <a:rPr lang="en-US" sz="3000" b="1" i="0" dirty="0">
                <a:solidFill>
                  <a:srgbClr val="373D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 Tier</a:t>
            </a:r>
            <a:r>
              <a:rPr lang="en-US" sz="3000" b="0" i="0" dirty="0">
                <a:solidFill>
                  <a:srgbClr val="373D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interacting with a </a:t>
            </a:r>
            <a:r>
              <a:rPr lang="en-US" sz="3000" b="1" i="0" dirty="0">
                <a:solidFill>
                  <a:srgbClr val="373D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 </a:t>
            </a:r>
            <a:r>
              <a:rPr lang="en-US" sz="3000" b="0" i="0" dirty="0">
                <a:solidFill>
                  <a:srgbClr val="373D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the </a:t>
            </a:r>
            <a:r>
              <a:rPr lang="en-US" sz="3000" b="1" i="0" dirty="0">
                <a:solidFill>
                  <a:srgbClr val="373D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Tier</a:t>
            </a:r>
            <a:r>
              <a:rPr lang="en-US" sz="3000" b="0" i="0" dirty="0">
                <a:solidFill>
                  <a:srgbClr val="373D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 </a:t>
            </a:r>
            <a:r>
              <a:rPr lang="en-US" sz="3000" b="1" i="0" dirty="0">
                <a:solidFill>
                  <a:srgbClr val="373D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server-side program</a:t>
            </a:r>
            <a:r>
              <a:rPr lang="en-US" sz="3000" b="0" i="0" dirty="0">
                <a:solidFill>
                  <a:srgbClr val="373D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communicates with the database by sending </a:t>
            </a:r>
            <a:r>
              <a:rPr lang="en-US" sz="3000" b="1" i="0" dirty="0">
                <a:solidFill>
                  <a:srgbClr val="373D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3000" b="0" i="0" dirty="0">
                <a:solidFill>
                  <a:srgbClr val="373D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commands, then writes the results into the web page to send back to the </a:t>
            </a:r>
            <a:r>
              <a:rPr lang="en-US" sz="3000" b="1" i="0" dirty="0">
                <a:solidFill>
                  <a:srgbClr val="373D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Tier</a:t>
            </a:r>
            <a:r>
              <a:rPr lang="en-US" sz="3000" b="0" i="0" dirty="0">
                <a:solidFill>
                  <a:srgbClr val="373D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In PHP, the latest and greatest way of accomplishing this is to use</a:t>
            </a:r>
            <a:r>
              <a:rPr lang="en-US" sz="3000" b="1" i="0" dirty="0">
                <a:solidFill>
                  <a:srgbClr val="373D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PHP Data Objects (PDO)</a:t>
            </a:r>
            <a:r>
              <a:rPr lang="en-US" sz="3000" b="0" i="0" dirty="0">
                <a:solidFill>
                  <a:srgbClr val="373D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H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C7D3BF-B58A-472E-9BD6-6901B8C8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6734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FF19C6-9CF9-4FF9-B959-583739AD4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1679"/>
            <a:ext cx="10515600" cy="1537971"/>
          </a:xfrm>
        </p:spPr>
        <p:txBody>
          <a:bodyPr/>
          <a:lstStyle/>
          <a:p>
            <a:r>
              <a:rPr lang="en-US" b="0" i="1" dirty="0">
                <a:solidFill>
                  <a:srgbClr val="373D3F"/>
                </a:solidFill>
                <a:effectLst/>
                <a:latin typeface="Montserrat" panose="020B0604020202020204" pitchFamily="2" charset="0"/>
              </a:rPr>
              <a:t> PDO is one way of mediating between the logic and data tiers.</a:t>
            </a:r>
            <a:endParaRPr lang="en-G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AFED0A-01E7-4DFE-A17A-0C95C2AE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D78A5-B253-4D75-B4A1-05DE19D38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68" y="1714429"/>
            <a:ext cx="7155391" cy="23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2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44D542-718F-4E3D-94E4-2A9E57AA8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1687595"/>
            <a:ext cx="11012170" cy="4402056"/>
          </a:xfrm>
        </p:spPr>
        <p:txBody>
          <a:bodyPr>
            <a:normAutofit/>
          </a:bodyPr>
          <a:lstStyle/>
          <a:p>
            <a:r>
              <a:rPr lang="en-GH" sz="3000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past, PHP offered several ways to connect to databases, such as the </a:t>
            </a:r>
            <a:r>
              <a:rPr lang="en-GH" sz="3000" dirty="0" err="1">
                <a:solidFill>
                  <a:srgbClr val="19191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GH" sz="3000" dirty="0">
                <a:solidFill>
                  <a:srgbClr val="19191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_*</a:t>
            </a:r>
            <a:r>
              <a:rPr lang="en-GH" sz="3000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functions, which were later deprecated, and the </a:t>
            </a:r>
            <a:r>
              <a:rPr lang="en-GH" sz="3000" dirty="0" err="1">
                <a:solidFill>
                  <a:srgbClr val="19191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GH" sz="3000" dirty="0">
                <a:solidFill>
                  <a:srgbClr val="191919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_*</a:t>
            </a:r>
            <a:r>
              <a:rPr lang="en-GH" sz="3000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extension. </a:t>
            </a:r>
            <a:endParaRPr lang="en-US" sz="3000" dirty="0">
              <a:solidFill>
                <a:srgbClr val="23324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H" sz="3000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 </a:t>
            </a:r>
            <a:r>
              <a:rPr lang="en-GH" sz="3000" b="1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en-GH" sz="3000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offers significant advantages over these methods:</a:t>
            </a:r>
            <a:endParaRPr lang="en-GH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000" b="1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H" sz="3000" b="1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Independence:</a:t>
            </a:r>
            <a:r>
              <a:rPr lang="en-GH" sz="3000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PDO supports multiple databases like MySQL, PostgreSQL, SQLite, and more. This allows your code to be database-agnostic, making it easier to switch between databases without major changes in the application.</a:t>
            </a:r>
            <a:endParaRPr lang="en-GH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H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758E87-57F1-4DBD-AF39-DF9386A7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H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Use PDO Over Other Methods?</a:t>
            </a:r>
            <a:endParaRPr lang="en-GH" sz="6000" dirty="0"/>
          </a:p>
        </p:txBody>
      </p:sp>
    </p:spTree>
    <p:extLst>
      <p:ext uri="{BB962C8B-B14F-4D97-AF65-F5344CB8AC3E}">
        <p14:creationId xmlns:p14="http://schemas.microsoft.com/office/powerpoint/2010/main" val="30796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87F1E5-C027-4BDE-BF7A-926C2CBC9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970" y="1403115"/>
            <a:ext cx="11451590" cy="4402056"/>
          </a:xfrm>
        </p:spPr>
        <p:txBody>
          <a:bodyPr>
            <a:noAutofit/>
          </a:bodyPr>
          <a:lstStyle/>
          <a:p>
            <a:pPr lvl="0">
              <a:lnSpc>
                <a:spcPct val="107000"/>
              </a:lnSpc>
              <a:spcAft>
                <a:spcPts val="1350"/>
              </a:spcAft>
              <a:buSzPts val="1000"/>
              <a:tabLst>
                <a:tab pos="457200" algn="l"/>
              </a:tabLst>
            </a:pPr>
            <a:r>
              <a:rPr lang="en-US" sz="3000" b="1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H" sz="3000" b="1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Prepared Statements:</a:t>
            </a:r>
            <a:r>
              <a:rPr lang="en-GH" sz="3000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PDO supports prepared statements, which help protect against SQL injection attacks by separating SQL logic from user data.</a:t>
            </a:r>
            <a:endParaRPr lang="en-GH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1350"/>
              </a:spcAft>
              <a:buSzPts val="1000"/>
              <a:tabLst>
                <a:tab pos="457200" algn="l"/>
              </a:tabLst>
            </a:pPr>
            <a:r>
              <a:rPr lang="en-US" sz="3000" b="1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H" sz="3000" b="1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 Features:</a:t>
            </a:r>
            <a:r>
              <a:rPr lang="en-GH" sz="3000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With PDO, you can use advanced features such as transaction management, error handling, and different fetch modes, making your database operations more robust.</a:t>
            </a:r>
            <a:endParaRPr lang="en-GH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1350"/>
              </a:spcAft>
              <a:buSzPts val="1000"/>
              <a:tabLst>
                <a:tab pos="457200" algn="l"/>
              </a:tabLst>
            </a:pPr>
            <a:r>
              <a:rPr lang="en-US" sz="3000" b="1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H" sz="3000" b="1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Consistent API:</a:t>
            </a:r>
            <a:r>
              <a:rPr lang="en-GH" sz="3000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PDO offers a consistent API across different databases, so your code looks the same, regardless of the database type.</a:t>
            </a:r>
            <a:endParaRPr lang="en-GH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H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44E34E-0F13-4225-B4AE-172F65DE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66985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0786B2-0680-4DB0-BDB0-09C816034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920" y="1687595"/>
            <a:ext cx="11348720" cy="4402056"/>
          </a:xfrm>
        </p:spPr>
        <p:txBody>
          <a:bodyPr>
            <a:normAutofit lnSpcReduction="10000"/>
          </a:bodyPr>
          <a:lstStyle/>
          <a:p>
            <a:r>
              <a:rPr lang="en-GH" sz="3200" dirty="0">
                <a:solidFill>
                  <a:srgbClr val="2332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get started with PDO, you first need to establish a connection to your database. </a:t>
            </a:r>
            <a:endParaRPr lang="en-US" sz="3200" dirty="0">
              <a:solidFill>
                <a:srgbClr val="23324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Prepare the database connection parameters.</a:t>
            </a:r>
          </a:p>
          <a:p>
            <a:pPr algn="l"/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Create a Data Source Name (DSN) string.</a:t>
            </a:r>
          </a:p>
          <a:p>
            <a:pPr algn="l"/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Create a PDO instance (connect to the database).</a:t>
            </a:r>
          </a:p>
          <a:p>
            <a:pPr algn="l"/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Set error handling attributes (optional but recommended).</a:t>
            </a:r>
          </a:p>
          <a:p>
            <a:pPr algn="l"/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Execute queries and handle results.</a:t>
            </a:r>
          </a:p>
          <a:p>
            <a:r>
              <a:rPr lang="en-US" sz="3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Close the connection (optional as PHP closes it automatically at the end).</a:t>
            </a:r>
            <a:endParaRPr lang="en-GH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3D39D6-AA8F-4C0D-9582-665EAF01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H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Connecting to a Database with PDO in PHP 8+</a:t>
            </a:r>
            <a:endParaRPr lang="en-GH" sz="6000" b="1" dirty="0"/>
          </a:p>
        </p:txBody>
      </p:sp>
    </p:spTree>
    <p:extLst>
      <p:ext uri="{BB962C8B-B14F-4D97-AF65-F5344CB8AC3E}">
        <p14:creationId xmlns:p14="http://schemas.microsoft.com/office/powerpoint/2010/main" val="353341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BEF1"/>
      </a:accent1>
      <a:accent2>
        <a:srgbClr val="00820F"/>
      </a:accent2>
      <a:accent3>
        <a:srgbClr val="A5A5A5"/>
      </a:accent3>
      <a:accent4>
        <a:srgbClr val="FFF901"/>
      </a:accent4>
      <a:accent5>
        <a:srgbClr val="833C0B"/>
      </a:accent5>
      <a:accent6>
        <a:srgbClr val="6F3B55"/>
      </a:accent6>
      <a:hlink>
        <a:srgbClr val="0095B8"/>
      </a:hlink>
      <a:folHlink>
        <a:srgbClr val="00EAEA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Microsoft Office PowerPoint</Application>
  <PresentationFormat>Widescreen</PresentationFormat>
  <Paragraphs>44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</vt:lpstr>
      <vt:lpstr>Calibri</vt:lpstr>
      <vt:lpstr>Cambria</vt:lpstr>
      <vt:lpstr>Century Gothic</vt:lpstr>
      <vt:lpstr>Consolas</vt:lpstr>
      <vt:lpstr>Helvetica</vt:lpstr>
      <vt:lpstr>Inter</vt:lpstr>
      <vt:lpstr>Montserrat</vt:lpstr>
      <vt:lpstr>Nunito</vt:lpstr>
      <vt:lpstr>Segoe UI</vt:lpstr>
      <vt:lpstr>Source Sans 3</vt:lpstr>
      <vt:lpstr>Times New Roman</vt:lpstr>
      <vt:lpstr>Times-Roman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Use PDO Over Other Methods?</vt:lpstr>
      <vt:lpstr>PowerPoint Presentation</vt:lpstr>
      <vt:lpstr>Connecting to a Database with PDO in PHP 8+</vt:lpstr>
      <vt:lpstr>How to Send SQL Queries from PHP</vt:lpstr>
      <vt:lpstr>PHP database connection: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BOTCHWAY</dc:creator>
  <cp:lastModifiedBy>yaw</cp:lastModifiedBy>
  <cp:revision>68</cp:revision>
  <dcterms:created xsi:type="dcterms:W3CDTF">2021-09-14T13:24:40Z</dcterms:created>
  <dcterms:modified xsi:type="dcterms:W3CDTF">2025-08-05T10:27:04Z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caa6f0e96cd6446c980f122091c32cb4</vt:lpwstr>
  </property>
</Properties>
</file>