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96A-59CF-4DA5-BEDB-34295E144048}" type="datetimeFigureOut">
              <a:rPr lang="he-IL" smtClean="0"/>
              <a:t>כ"ג/אדר/תשפ"ג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461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96A-59CF-4DA5-BEDB-34295E144048}" type="datetimeFigureOut">
              <a:rPr lang="he-IL" smtClean="0"/>
              <a:t>כ"ג/אדר/תשפ"ג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572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96A-59CF-4DA5-BEDB-34295E144048}" type="datetimeFigureOut">
              <a:rPr lang="he-IL" smtClean="0"/>
              <a:t>כ"ג/אדר/תשפ"ג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242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96A-59CF-4DA5-BEDB-34295E144048}" type="datetimeFigureOut">
              <a:rPr lang="he-IL" smtClean="0"/>
              <a:t>כ"ג/אדר/תשפ"ג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6230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96A-59CF-4DA5-BEDB-34295E144048}" type="datetimeFigureOut">
              <a:rPr lang="he-IL" smtClean="0"/>
              <a:t>כ"ג/אדר/תשפ"ג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9743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96A-59CF-4DA5-BEDB-34295E144048}" type="datetimeFigureOut">
              <a:rPr lang="he-IL" smtClean="0"/>
              <a:t>כ"ג/אדר/תשפ"ג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899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96A-59CF-4DA5-BEDB-34295E144048}" type="datetimeFigureOut">
              <a:rPr lang="he-IL" smtClean="0"/>
              <a:t>כ"ג/אדר/תשפ"ג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3444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96A-59CF-4DA5-BEDB-34295E144048}" type="datetimeFigureOut">
              <a:rPr lang="he-IL" smtClean="0"/>
              <a:t>כ"ג/אדר/תשפ"ג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913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96A-59CF-4DA5-BEDB-34295E144048}" type="datetimeFigureOut">
              <a:rPr lang="he-IL" smtClean="0"/>
              <a:t>כ"ג/אדר/תשפ"ג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845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96A-59CF-4DA5-BEDB-34295E144048}" type="datetimeFigureOut">
              <a:rPr lang="he-IL" smtClean="0"/>
              <a:t>כ"ג/אדר/תשפ"ג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76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96A-59CF-4DA5-BEDB-34295E144048}" type="datetimeFigureOut">
              <a:rPr lang="he-IL" smtClean="0"/>
              <a:t>כ"ג/אדר/תשפ"ג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087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96A-59CF-4DA5-BEDB-34295E144048}" type="datetimeFigureOut">
              <a:rPr lang="he-IL" smtClean="0"/>
              <a:t>כ"ג/אדר/תשפ"ג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650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96A-59CF-4DA5-BEDB-34295E144048}" type="datetimeFigureOut">
              <a:rPr lang="he-IL" smtClean="0"/>
              <a:t>כ"ג/אדר/תשפ"ג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241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96A-59CF-4DA5-BEDB-34295E144048}" type="datetimeFigureOut">
              <a:rPr lang="he-IL" smtClean="0"/>
              <a:t>כ"ג/אדר/תשפ"ג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548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96A-59CF-4DA5-BEDB-34295E144048}" type="datetimeFigureOut">
              <a:rPr lang="he-IL" smtClean="0"/>
              <a:t>כ"ג/אדר/תשפ"ג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93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96A-59CF-4DA5-BEDB-34295E144048}" type="datetimeFigureOut">
              <a:rPr lang="he-IL" smtClean="0"/>
              <a:t>כ"ג/אדר/תשפ"ג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045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F396A-59CF-4DA5-BEDB-34295E144048}" type="datetimeFigureOut">
              <a:rPr lang="he-IL" smtClean="0"/>
              <a:t>כ"ג/אדר/תשפ"ג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01677B-268A-42D7-BF08-DC16EBFC0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100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592667" y="1932024"/>
            <a:ext cx="9179130" cy="16463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 based Caching-based Acceleration Mechanisms in Datacenter Networks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4" name="תמונה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900" y="1381226"/>
            <a:ext cx="21971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5218" y="4581286"/>
            <a:ext cx="5991367" cy="14927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b="1" dirty="0" smtClean="0"/>
              <a:t>Project number : </a:t>
            </a:r>
            <a:r>
              <a:rPr lang="en-US" dirty="0" smtClean="0"/>
              <a:t>p-2022-035</a:t>
            </a:r>
          </a:p>
          <a:p>
            <a:pPr algn="l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b="1" dirty="0" smtClean="0"/>
              <a:t>Students :            </a:t>
            </a:r>
            <a:r>
              <a:rPr lang="en-US" dirty="0" smtClean="0"/>
              <a:t>Amit </a:t>
            </a:r>
            <a:r>
              <a:rPr lang="en-US" dirty="0" err="1" smtClean="0"/>
              <a:t>Nisani</a:t>
            </a:r>
            <a:r>
              <a:rPr lang="en-US" dirty="0" smtClean="0"/>
              <a:t>, Michael </a:t>
            </a:r>
            <a:r>
              <a:rPr lang="en-US" dirty="0" err="1" smtClean="0"/>
              <a:t>Kedik</a:t>
            </a:r>
            <a:endParaRPr lang="en-US" dirty="0" smtClean="0"/>
          </a:p>
          <a:p>
            <a:pPr algn="l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b="1" dirty="0" smtClean="0"/>
              <a:t>Supervisors :        </a:t>
            </a:r>
            <a:r>
              <a:rPr lang="en-US" dirty="0" smtClean="0"/>
              <a:t>Prof.</a:t>
            </a:r>
            <a:r>
              <a:rPr lang="en-US" b="1" dirty="0" smtClean="0"/>
              <a:t> </a:t>
            </a:r>
            <a:r>
              <a:rPr lang="en-US" dirty="0" smtClean="0"/>
              <a:t>Chen </a:t>
            </a:r>
            <a:r>
              <a:rPr lang="en-US" dirty="0" err="1" smtClean="0"/>
              <a:t>Avin</a:t>
            </a:r>
            <a:r>
              <a:rPr lang="en-US" dirty="0" smtClean="0"/>
              <a:t>, Dr. Gabriel </a:t>
            </a:r>
            <a:r>
              <a:rPr lang="en-US" dirty="0" err="1" smtClean="0"/>
              <a:t>Scalosub</a:t>
            </a:r>
            <a:r>
              <a:rPr lang="en-US" b="1" dirty="0" smtClean="0"/>
              <a:t> 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42257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82802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Introduction</a:t>
            </a:r>
            <a:endParaRPr lang="he-IL" sz="5400" dirty="0">
              <a:solidFill>
                <a:schemeClr val="tx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2160589"/>
            <a:ext cx="6242081" cy="388077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>
                <a:solidFill>
                  <a:schemeClr val="tx1"/>
                </a:solidFill>
              </a:rPr>
              <a:t>The purpose of the project is to find a solution that decreases multiple access to </a:t>
            </a:r>
            <a:r>
              <a:rPr lang="en-US" sz="2400" dirty="0" smtClean="0">
                <a:solidFill>
                  <a:schemeClr val="tx1"/>
                </a:solidFill>
              </a:rPr>
              <a:t>an </a:t>
            </a:r>
            <a:r>
              <a:rPr lang="en-US" sz="2400" dirty="0">
                <a:solidFill>
                  <a:schemeClr val="tx1"/>
                </a:solidFill>
              </a:rPr>
              <a:t>external </a:t>
            </a:r>
            <a:r>
              <a:rPr lang="en-US" sz="2400" dirty="0" smtClean="0">
                <a:solidFill>
                  <a:schemeClr val="tx1"/>
                </a:solidFill>
              </a:rPr>
              <a:t>device – controller, </a:t>
            </a:r>
            <a:r>
              <a:rPr lang="en-US" sz="2400" dirty="0">
                <a:solidFill>
                  <a:schemeClr val="tx1"/>
                </a:solidFill>
              </a:rPr>
              <a:t>by using Caching-based Acceleration Mechanisms, to speed up the routing process.</a:t>
            </a:r>
          </a:p>
          <a:p>
            <a:pPr algn="l"/>
            <a:endParaRPr lang="he-IL" sz="2400" dirty="0"/>
          </a:p>
        </p:txBody>
      </p:sp>
      <p:pic>
        <p:nvPicPr>
          <p:cNvPr id="5" name="Picture 2" descr="SDN-based three-layer data center architectur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415" y="1930400"/>
            <a:ext cx="4964437" cy="310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7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82802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Goals</a:t>
            </a:r>
            <a:endParaRPr lang="he-IL" sz="5400" dirty="0">
              <a:solidFill>
                <a:schemeClr val="tx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51767" y="1930400"/>
            <a:ext cx="8657735" cy="3880773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>
                <a:solidFill>
                  <a:schemeClr val="tx1"/>
                </a:solidFill>
              </a:rPr>
              <a:t>Establishment of </a:t>
            </a:r>
            <a:r>
              <a:rPr lang="en-US" sz="2400" dirty="0">
                <a:solidFill>
                  <a:schemeClr val="tx1"/>
                </a:solidFill>
              </a:rPr>
              <a:t>an environment that integrates the use of an SDN controller (ONOS), and bmv2 switches that can be configured using the P4 programming </a:t>
            </a:r>
            <a:r>
              <a:rPr lang="en-US" sz="2400" dirty="0" smtClean="0">
                <a:solidFill>
                  <a:schemeClr val="tx1"/>
                </a:solidFill>
              </a:rPr>
              <a:t>language.</a:t>
            </a:r>
          </a:p>
          <a:p>
            <a:pPr algn="l" rtl="0"/>
            <a:r>
              <a:rPr lang="en-US" sz="2400" dirty="0" smtClean="0">
                <a:solidFill>
                  <a:schemeClr val="tx1"/>
                </a:solidFill>
              </a:rPr>
              <a:t>Construction of </a:t>
            </a:r>
            <a:r>
              <a:rPr lang="en-US" sz="2400" dirty="0">
                <a:solidFill>
                  <a:schemeClr val="tx1"/>
                </a:solidFill>
              </a:rPr>
              <a:t>a traffic generator to simulate network traffic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l" rtl="0"/>
            <a:r>
              <a:rPr lang="en-US" sz="2400" dirty="0" smtClean="0">
                <a:solidFill>
                  <a:schemeClr val="tx1"/>
                </a:solidFill>
              </a:rPr>
              <a:t>Implementation </a:t>
            </a:r>
            <a:r>
              <a:rPr lang="en-US" sz="2400" dirty="0">
                <a:solidFill>
                  <a:schemeClr val="tx1"/>
                </a:solidFill>
              </a:rPr>
              <a:t>of caching strategies and run experiments with various workloads to evaluate the network's performance with those mechanisms. </a:t>
            </a:r>
            <a:endParaRPr lang="he-I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7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82802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General flow</a:t>
            </a:r>
            <a:endParaRPr lang="he-IL" sz="5400" dirty="0">
              <a:solidFill>
                <a:schemeClr val="tx1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07" y="1930400"/>
            <a:ext cx="7518858" cy="310562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53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00916" y="589984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Our </a:t>
            </a:r>
            <a:r>
              <a:rPr lang="en-US" sz="5400" dirty="0" smtClean="0">
                <a:solidFill>
                  <a:schemeClr val="tx1"/>
                </a:solidFill>
              </a:rPr>
              <a:t>System</a:t>
            </a:r>
            <a:br>
              <a:rPr lang="en-US" sz="5400" dirty="0" smtClean="0">
                <a:solidFill>
                  <a:schemeClr val="tx1"/>
                </a:solidFill>
              </a:rPr>
            </a:br>
            <a:endParaRPr lang="he-IL" sz="5400" dirty="0">
              <a:solidFill>
                <a:schemeClr val="tx1"/>
              </a:solidFill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70" y="1930400"/>
            <a:ext cx="6982830" cy="492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8740" y="2147431"/>
            <a:ext cx="454043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T</a:t>
            </a:r>
            <a:r>
              <a:rPr lang="en-US" sz="2800" dirty="0" smtClean="0"/>
              <a:t>opology that resembles data center in which we can conduct our experiments in the second part of the project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40223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071333" y="50722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Results So Far</a:t>
            </a:r>
            <a:endParaRPr lang="he-IL" sz="5400" dirty="0">
              <a:solidFill>
                <a:schemeClr val="tx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86266" y="2351455"/>
            <a:ext cx="8657735" cy="3880773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>
                <a:solidFill>
                  <a:schemeClr val="tx1"/>
                </a:solidFill>
              </a:rPr>
              <a:t>ONOS version : 2.2.2</a:t>
            </a:r>
          </a:p>
          <a:p>
            <a:pPr algn="l" rtl="0"/>
            <a:r>
              <a:rPr lang="en-US" sz="2400" dirty="0" smtClean="0">
                <a:solidFill>
                  <a:schemeClr val="tx1"/>
                </a:solidFill>
              </a:rPr>
              <a:t>BMv2 programmable switches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dirty="0" smtClean="0">
                <a:solidFill>
                  <a:schemeClr val="tx1"/>
                </a:solidFill>
              </a:rPr>
              <a:t>witches </a:t>
            </a:r>
            <a:r>
              <a:rPr lang="en-US" sz="2400" dirty="0">
                <a:solidFill>
                  <a:schemeClr val="tx1"/>
                </a:solidFill>
              </a:rPr>
              <a:t>can be configured using the P4 programming </a:t>
            </a:r>
            <a:r>
              <a:rPr lang="en-US" sz="2400" dirty="0" smtClean="0">
                <a:solidFill>
                  <a:schemeClr val="tx1"/>
                </a:solidFill>
              </a:rPr>
              <a:t>language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P4Runtime protocol</a:t>
            </a:r>
          </a:p>
          <a:p>
            <a:pPr algn="l" rtl="0"/>
            <a:endParaRPr lang="en-US" sz="2400" dirty="0">
              <a:solidFill>
                <a:schemeClr val="tx1"/>
              </a:solidFill>
            </a:endParaRPr>
          </a:p>
          <a:p>
            <a:pPr algn="l" rtl="0"/>
            <a:endParaRPr lang="he-IL" sz="2400" dirty="0">
              <a:solidFill>
                <a:schemeClr val="tx1"/>
              </a:solidFill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51" t="16318" r="1007" b="20398"/>
          <a:stretch/>
        </p:blipFill>
        <p:spPr>
          <a:xfrm>
            <a:off x="9144001" y="-16214"/>
            <a:ext cx="3048000" cy="68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6450" y="40488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Current Stage</a:t>
            </a:r>
            <a:endParaRPr lang="he-IL" sz="5400" dirty="0">
              <a:solidFill>
                <a:schemeClr val="tx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45660" y="2889043"/>
            <a:ext cx="4926842" cy="293022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Comprehending the package progression process in the ONOS pipeline, from input to output, in order to construct </a:t>
            </a:r>
            <a:r>
              <a:rPr lang="en-US" sz="2400" dirty="0">
                <a:solidFill>
                  <a:schemeClr val="tx1"/>
                </a:solidFill>
              </a:rPr>
              <a:t>a traffic generator to simulate network traffic.</a:t>
            </a:r>
          </a:p>
          <a:p>
            <a:pPr algn="l" rtl="0"/>
            <a:endParaRPr lang="en-US" sz="2400" dirty="0" smtClean="0">
              <a:solidFill>
                <a:schemeClr val="tx1"/>
              </a:solidFill>
            </a:endParaRPr>
          </a:p>
          <a:p>
            <a:pPr algn="l" rtl="0"/>
            <a:endParaRPr lang="en-US" sz="2400" dirty="0" smtClean="0">
              <a:solidFill>
                <a:schemeClr val="tx1"/>
              </a:solidFill>
            </a:endParaRPr>
          </a:p>
          <a:p>
            <a:pPr algn="l" rtl="0"/>
            <a:endParaRPr lang="en-US" sz="2400" dirty="0" smtClean="0">
              <a:solidFill>
                <a:schemeClr val="tx1"/>
              </a:solidFill>
            </a:endParaRPr>
          </a:p>
          <a:p>
            <a:pPr algn="l" rtl="0"/>
            <a:endParaRPr lang="en-US" sz="2400" dirty="0">
              <a:solidFill>
                <a:schemeClr val="tx1"/>
              </a:solidFill>
            </a:endParaRPr>
          </a:p>
          <a:p>
            <a:pPr algn="l" rtl="0"/>
            <a:endParaRPr lang="he-IL" sz="2400" dirty="0">
              <a:solidFill>
                <a:schemeClr val="tx1"/>
              </a:solidFill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842" y="1850313"/>
            <a:ext cx="7265158" cy="500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39321" y="50722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Future Work</a:t>
            </a:r>
            <a:endParaRPr lang="he-IL" sz="5400" dirty="0">
              <a:solidFill>
                <a:schemeClr val="tx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71306" y="1828021"/>
            <a:ext cx="8657735" cy="3880773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mplement </a:t>
            </a:r>
            <a:r>
              <a:rPr lang="en-US" sz="2400" dirty="0">
                <a:solidFill>
                  <a:schemeClr val="tx1"/>
                </a:solidFill>
              </a:rPr>
              <a:t>both push and pull caching algorithms.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 rtl="0"/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pull algorithm allows each switch to identify frequently used rules and request them from the controller, which is then inserted into its caching table.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 rtl="0"/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push algorithm allows the controller to identify frequently used rules and insert them directly into the relevant switch's caching table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l" rtl="0"/>
            <a:endParaRPr lang="en-US" sz="2400" dirty="0">
              <a:solidFill>
                <a:schemeClr val="tx1"/>
              </a:solidFill>
            </a:endParaRPr>
          </a:p>
          <a:p>
            <a:pPr algn="l" rtl="0"/>
            <a:endParaRPr lang="he-I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21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39321" y="50722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Time Frames</a:t>
            </a:r>
            <a:endParaRPr lang="he-IL" sz="5400" dirty="0">
              <a:solidFill>
                <a:schemeClr val="tx1"/>
              </a:solidFill>
            </a:endParaRP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340944"/>
              </p:ext>
            </p:extLst>
          </p:nvPr>
        </p:nvGraphicFramePr>
        <p:xfrm>
          <a:off x="1284597" y="1557109"/>
          <a:ext cx="9151392" cy="5300891"/>
        </p:xfrm>
        <a:graphic>
          <a:graphicData uri="http://schemas.openxmlformats.org/drawingml/2006/table">
            <a:tbl>
              <a:tblPr firstRow="1" firstCol="1" bandRow="1"/>
              <a:tblGrid>
                <a:gridCol w="1478420"/>
                <a:gridCol w="1918243"/>
                <a:gridCol w="1918243"/>
                <a:gridCol w="1918243"/>
                <a:gridCol w="1918243"/>
              </a:tblGrid>
              <a:tr h="3744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Month</a:t>
                      </a:r>
                    </a:p>
                  </a:txBody>
                  <a:tcPr marL="3810" marR="3810" marT="38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March</a:t>
                      </a:r>
                    </a:p>
                  </a:txBody>
                  <a:tcPr marL="3810" marR="3810" marT="38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April</a:t>
                      </a:r>
                    </a:p>
                  </a:txBody>
                  <a:tcPr marL="3810" marR="3810" marT="38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May</a:t>
                      </a:r>
                    </a:p>
                  </a:txBody>
                  <a:tcPr marL="3810" marR="3810" marT="38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June</a:t>
                      </a:r>
                    </a:p>
                  </a:txBody>
                  <a:tcPr marL="3810" marR="3810" marT="38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442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Timeframe</a:t>
                      </a:r>
                    </a:p>
                  </a:txBody>
                  <a:tcPr marL="3810" marR="3810" marT="38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 of exam period </a:t>
                      </a:r>
                    </a:p>
                  </a:txBody>
                  <a:tcPr marL="3810" marR="3810" marT="38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Spring Semester 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745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Mandatory Assignment</a:t>
                      </a:r>
                    </a:p>
                  </a:txBody>
                  <a:tcPr marL="3810" marR="3810" marT="38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Progress Submission.</a:t>
                      </a:r>
                    </a:p>
                  </a:txBody>
                  <a:tcPr marL="3810" marR="3810" marT="38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10" marR="3810" marT="38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Poster Submission.</a:t>
                      </a:r>
                    </a:p>
                  </a:txBody>
                  <a:tcPr marL="3810" marR="3810" marT="38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Final Submission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Presentation Submission.</a:t>
                      </a:r>
                    </a:p>
                  </a:txBody>
                  <a:tcPr marL="3810" marR="3810" marT="3811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1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184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 Tasks</a:t>
                      </a:r>
                    </a:p>
                  </a:txBody>
                  <a:tcPr marL="3810" marR="3810" marT="38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Understanding the package progression process in ONOS pipeline</a:t>
                      </a:r>
                    </a:p>
                    <a:p>
                      <a:pPr algn="ctr" rtl="0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Implementation of push and pull caching algorithms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Run experiments (final results)</a:t>
                      </a:r>
                    </a:p>
                  </a:txBody>
                  <a:tcPr marL="3810" marR="3810" marT="38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1845">
                <a:tc vMerge="1">
                  <a:txBody>
                    <a:bodyPr/>
                    <a:lstStyle/>
                    <a:p>
                      <a:pPr algn="ctr" rtl="0" fontAlgn="ctr"/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construct a traffic generator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 ONOS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application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45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כחול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312</Words>
  <Application>Microsoft Office PowerPoint</Application>
  <PresentationFormat>מסך רחב</PresentationFormat>
  <Paragraphs>49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Gisha</vt:lpstr>
      <vt:lpstr>Trebuchet MS</vt:lpstr>
      <vt:lpstr>Wingdings 3</vt:lpstr>
      <vt:lpstr>פיאה</vt:lpstr>
      <vt:lpstr>P4 based Caching-based Acceleration Mechanisms in Datacenter Networks</vt:lpstr>
      <vt:lpstr>Introduction</vt:lpstr>
      <vt:lpstr>Goals</vt:lpstr>
      <vt:lpstr>General flow</vt:lpstr>
      <vt:lpstr>Our System </vt:lpstr>
      <vt:lpstr>Results So Far</vt:lpstr>
      <vt:lpstr>Current Stage</vt:lpstr>
      <vt:lpstr>Future Work</vt:lpstr>
      <vt:lpstr>Time Frames</vt:lpstr>
    </vt:vector>
  </TitlesOfParts>
  <Company>Yaron'S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Caching-based Acceleration Mechanisms in Datacenter Networks</dc:title>
  <dc:creator>עמית ניסני</dc:creator>
  <cp:lastModifiedBy>עמית ניסני</cp:lastModifiedBy>
  <cp:revision>14</cp:revision>
  <dcterms:created xsi:type="dcterms:W3CDTF">2023-03-16T10:41:11Z</dcterms:created>
  <dcterms:modified xsi:type="dcterms:W3CDTF">2023-03-16T12:28:43Z</dcterms:modified>
</cp:coreProperties>
</file>