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9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1" autoAdjust="0"/>
    <p:restoredTop sz="94660"/>
  </p:normalViewPr>
  <p:slideViewPr>
    <p:cSldViewPr snapToGrid="0">
      <p:cViewPr>
        <p:scale>
          <a:sx n="100" d="100"/>
          <a:sy n="100" d="100"/>
        </p:scale>
        <p:origin x="2880" y="752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4.4.19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4.4.19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4.4.19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4.4.19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4.4.19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4.4.19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4.4.19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4.4.19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4.4.19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4.4.19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4.4.19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4.4.19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4.4.19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Vyhodnotenie kvality klasifik</a:t>
            </a:r>
            <a:r>
              <a:rPr lang="sk-SK" sz="2400" b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átorov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39650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Presnosť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(Accuracy):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pomer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správne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klasifikovaných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príkladov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všetkým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Presnosť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(Precision): 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pomer správne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predikovaných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príkladov do danej triedy zo všetkých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predikovaných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do danej triedy</a:t>
            </a: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Návratnosť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): pomer správne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predikovaných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príkladov do danej triedy zo všetkých skutočne patriacich do danej triedy</a:t>
            </a: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F1: kombinuje presnosť a návratnosť (2*P*R/(P+R))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7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47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Vyhodnotenie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kvality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klasifik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átorov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sz="20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binárna klasifikácia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312E015A-DFBB-7E4E-9C97-D788B1CC9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84165"/>
              </p:ext>
            </p:extLst>
          </p:nvPr>
        </p:nvGraphicFramePr>
        <p:xfrm>
          <a:off x="806700" y="1727768"/>
          <a:ext cx="6774312" cy="352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253">
                  <a:extLst>
                    <a:ext uri="{9D8B030D-6E8A-4147-A177-3AD203B41FA5}">
                      <a16:colId xmlns:a16="http://schemas.microsoft.com/office/drawing/2014/main" val="1401665014"/>
                    </a:ext>
                  </a:extLst>
                </a:gridCol>
                <a:gridCol w="1269903">
                  <a:extLst>
                    <a:ext uri="{9D8B030D-6E8A-4147-A177-3AD203B41FA5}">
                      <a16:colId xmlns:a16="http://schemas.microsoft.com/office/drawing/2014/main" val="464011845"/>
                    </a:ext>
                  </a:extLst>
                </a:gridCol>
                <a:gridCol w="1693578">
                  <a:extLst>
                    <a:ext uri="{9D8B030D-6E8A-4147-A177-3AD203B41FA5}">
                      <a16:colId xmlns:a16="http://schemas.microsoft.com/office/drawing/2014/main" val="2663889213"/>
                    </a:ext>
                  </a:extLst>
                </a:gridCol>
                <a:gridCol w="1693578">
                  <a:extLst>
                    <a:ext uri="{9D8B030D-6E8A-4147-A177-3AD203B41FA5}">
                      <a16:colId xmlns:a16="http://schemas.microsoft.com/office/drawing/2014/main" val="2680422308"/>
                    </a:ext>
                  </a:extLst>
                </a:gridCol>
              </a:tblGrid>
              <a:tr h="880463">
                <a:tc gridSpan="2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Skutočná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96930"/>
                  </a:ext>
                </a:extLst>
              </a:tr>
              <a:tr h="880463">
                <a:tc rowSpan="3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r>
                        <a:rPr lang="sk-SK" sz="2800" dirty="0" err="1"/>
                        <a:t>Predikovaná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Trieda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548191"/>
                  </a:ext>
                </a:extLst>
              </a:tr>
              <a:tr h="880463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85916"/>
                  </a:ext>
                </a:extLst>
              </a:tr>
              <a:tr h="880463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08637"/>
                  </a:ext>
                </a:extLst>
              </a:tr>
            </a:tbl>
          </a:graphicData>
        </a:graphic>
      </p:graphicFrame>
      <p:sp>
        <p:nvSpPr>
          <p:cNvPr id="6" name="BlokTextu 5">
            <a:extLst>
              <a:ext uri="{FF2B5EF4-FFF2-40B4-BE49-F238E27FC236}">
                <a16:creationId xmlns:a16="http://schemas.microsoft.com/office/drawing/2014/main" id="{81A2677A-F286-1448-A403-C028C41BC55E}"/>
              </a:ext>
            </a:extLst>
          </p:cNvPr>
          <p:cNvSpPr txBox="1"/>
          <p:nvPr/>
        </p:nvSpPr>
        <p:spPr>
          <a:xfrm>
            <a:off x="806700" y="5818870"/>
            <a:ext cx="76288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/>
              <a:t>Presnosť (</a:t>
            </a:r>
            <a:r>
              <a:rPr lang="sk-SK" sz="2800" dirty="0" err="1"/>
              <a:t>Accuracy</a:t>
            </a:r>
            <a:r>
              <a:rPr lang="sk-SK" sz="2800" dirty="0"/>
              <a:t>) = (TP + TN)/(TP + TN + FP + FN)</a:t>
            </a:r>
          </a:p>
          <a:p>
            <a:r>
              <a:rPr lang="sk-SK" sz="2800" dirty="0"/>
              <a:t>Presnosť (</a:t>
            </a:r>
            <a:r>
              <a:rPr lang="sk-SK" sz="2800" dirty="0" err="1"/>
              <a:t>Precision</a:t>
            </a:r>
            <a:r>
              <a:rPr lang="sk-SK" sz="2800" dirty="0"/>
              <a:t>) = TP/(TP + FP)</a:t>
            </a:r>
          </a:p>
          <a:p>
            <a:r>
              <a:rPr lang="sk-SK" sz="2800" dirty="0"/>
              <a:t>Návratnosť (</a:t>
            </a:r>
            <a:r>
              <a:rPr lang="sk-SK" sz="2800" dirty="0" err="1"/>
              <a:t>Recall</a:t>
            </a:r>
            <a:r>
              <a:rPr lang="sk-SK" sz="2800" dirty="0"/>
              <a:t>) = TP/(TP + FN)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67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47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Vyhodnotenie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kvality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klasifik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átorov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sz="20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klasifikácia do viacerých tried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312E015A-DFBB-7E4E-9C97-D788B1CC9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42974"/>
              </p:ext>
            </p:extLst>
          </p:nvPr>
        </p:nvGraphicFramePr>
        <p:xfrm>
          <a:off x="712381" y="1834093"/>
          <a:ext cx="6885042" cy="371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819">
                  <a:extLst>
                    <a:ext uri="{9D8B030D-6E8A-4147-A177-3AD203B41FA5}">
                      <a16:colId xmlns:a16="http://schemas.microsoft.com/office/drawing/2014/main" val="1401665014"/>
                    </a:ext>
                  </a:extLst>
                </a:gridCol>
                <a:gridCol w="1411701">
                  <a:extLst>
                    <a:ext uri="{9D8B030D-6E8A-4147-A177-3AD203B41FA5}">
                      <a16:colId xmlns:a16="http://schemas.microsoft.com/office/drawing/2014/main" val="464011845"/>
                    </a:ext>
                  </a:extLst>
                </a:gridCol>
                <a:gridCol w="1149614">
                  <a:extLst>
                    <a:ext uri="{9D8B030D-6E8A-4147-A177-3AD203B41FA5}">
                      <a16:colId xmlns:a16="http://schemas.microsoft.com/office/drawing/2014/main" val="2663889213"/>
                    </a:ext>
                  </a:extLst>
                </a:gridCol>
                <a:gridCol w="1178477">
                  <a:extLst>
                    <a:ext uri="{9D8B030D-6E8A-4147-A177-3AD203B41FA5}">
                      <a16:colId xmlns:a16="http://schemas.microsoft.com/office/drawing/2014/main" val="2680422308"/>
                    </a:ext>
                  </a:extLst>
                </a:gridCol>
                <a:gridCol w="1114431">
                  <a:extLst>
                    <a:ext uri="{9D8B030D-6E8A-4147-A177-3AD203B41FA5}">
                      <a16:colId xmlns:a16="http://schemas.microsoft.com/office/drawing/2014/main" val="2419856989"/>
                    </a:ext>
                  </a:extLst>
                </a:gridCol>
              </a:tblGrid>
              <a:tr h="992177">
                <a:tc gridSpan="2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Skutočná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96930"/>
                  </a:ext>
                </a:extLst>
              </a:tr>
              <a:tr h="992177">
                <a:tc rowSpan="4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r>
                        <a:rPr lang="sk-SK" sz="2800" dirty="0" err="1"/>
                        <a:t>Predikovaná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Trieda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548191"/>
                  </a:ext>
                </a:extLst>
              </a:tr>
              <a:tr h="632642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85916"/>
                  </a:ext>
                </a:extLst>
              </a:tr>
              <a:tr h="549553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08637"/>
                  </a:ext>
                </a:extLst>
              </a:tr>
              <a:tr h="549553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8002"/>
                  </a:ext>
                </a:extLst>
              </a:tr>
            </a:tbl>
          </a:graphicData>
        </a:graphic>
      </p:graphicFrame>
      <p:sp>
        <p:nvSpPr>
          <p:cNvPr id="3" name="Pravouholník 2">
            <a:extLst>
              <a:ext uri="{FF2B5EF4-FFF2-40B4-BE49-F238E27FC236}">
                <a16:creationId xmlns:a16="http://schemas.microsoft.com/office/drawing/2014/main" id="{D1DF07BC-7B01-8843-BA32-59B9398F21DD}"/>
              </a:ext>
            </a:extLst>
          </p:cNvPr>
          <p:cNvSpPr/>
          <p:nvPr/>
        </p:nvSpPr>
        <p:spPr>
          <a:xfrm>
            <a:off x="4157331" y="3806455"/>
            <a:ext cx="3440094" cy="641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1DBDECC-4F9A-E248-ADA5-77C2263725D2}"/>
              </a:ext>
            </a:extLst>
          </p:cNvPr>
          <p:cNvSpPr txBox="1"/>
          <p:nvPr/>
        </p:nvSpPr>
        <p:spPr>
          <a:xfrm>
            <a:off x="7767792" y="3613467"/>
            <a:ext cx="2000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dirty="0"/>
              <a:t>Presnosť A =</a:t>
            </a:r>
          </a:p>
          <a:p>
            <a:pPr algn="ctr"/>
            <a:r>
              <a:rPr lang="sk-SK" sz="2800" dirty="0"/>
              <a:t>2/(2+2)</a:t>
            </a:r>
          </a:p>
        </p:txBody>
      </p:sp>
    </p:spTree>
    <p:extLst>
      <p:ext uri="{BB962C8B-B14F-4D97-AF65-F5344CB8AC3E}">
        <p14:creationId xmlns:p14="http://schemas.microsoft.com/office/powerpoint/2010/main" val="379562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Vyhodnotenie kvality klasifik</a:t>
            </a:r>
            <a:r>
              <a:rPr lang="sk-SK" sz="2400" b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átorov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1DBDECC-4F9A-E248-ADA5-77C2263725D2}"/>
              </a:ext>
            </a:extLst>
          </p:cNvPr>
          <p:cNvSpPr txBox="1"/>
          <p:nvPr/>
        </p:nvSpPr>
        <p:spPr>
          <a:xfrm>
            <a:off x="3708087" y="5772968"/>
            <a:ext cx="23408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dirty="0"/>
              <a:t>Návratnosť A =</a:t>
            </a:r>
          </a:p>
          <a:p>
            <a:pPr algn="ctr"/>
            <a:r>
              <a:rPr lang="sk-SK" sz="2800" dirty="0"/>
              <a:t>2/(2+1)</a:t>
            </a:r>
          </a:p>
        </p:txBody>
      </p:sp>
      <p:graphicFrame>
        <p:nvGraphicFramePr>
          <p:cNvPr id="9" name="Tabuľka 8">
            <a:extLst>
              <a:ext uri="{FF2B5EF4-FFF2-40B4-BE49-F238E27FC236}">
                <a16:creationId xmlns:a16="http://schemas.microsoft.com/office/drawing/2014/main" id="{4D42EA6C-44E6-C64D-9463-CF7D6D9AB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80679"/>
              </p:ext>
            </p:extLst>
          </p:nvPr>
        </p:nvGraphicFramePr>
        <p:xfrm>
          <a:off x="712381" y="1834093"/>
          <a:ext cx="6885042" cy="371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84">
                  <a:extLst>
                    <a:ext uri="{9D8B030D-6E8A-4147-A177-3AD203B41FA5}">
                      <a16:colId xmlns:a16="http://schemas.microsoft.com/office/drawing/2014/main" val="1401665014"/>
                    </a:ext>
                  </a:extLst>
                </a:gridCol>
                <a:gridCol w="1390436">
                  <a:extLst>
                    <a:ext uri="{9D8B030D-6E8A-4147-A177-3AD203B41FA5}">
                      <a16:colId xmlns:a16="http://schemas.microsoft.com/office/drawing/2014/main" val="464011845"/>
                    </a:ext>
                  </a:extLst>
                </a:gridCol>
                <a:gridCol w="1149614">
                  <a:extLst>
                    <a:ext uri="{9D8B030D-6E8A-4147-A177-3AD203B41FA5}">
                      <a16:colId xmlns:a16="http://schemas.microsoft.com/office/drawing/2014/main" val="2663889213"/>
                    </a:ext>
                  </a:extLst>
                </a:gridCol>
                <a:gridCol w="1178477">
                  <a:extLst>
                    <a:ext uri="{9D8B030D-6E8A-4147-A177-3AD203B41FA5}">
                      <a16:colId xmlns:a16="http://schemas.microsoft.com/office/drawing/2014/main" val="2680422308"/>
                    </a:ext>
                  </a:extLst>
                </a:gridCol>
                <a:gridCol w="1114431">
                  <a:extLst>
                    <a:ext uri="{9D8B030D-6E8A-4147-A177-3AD203B41FA5}">
                      <a16:colId xmlns:a16="http://schemas.microsoft.com/office/drawing/2014/main" val="2419856989"/>
                    </a:ext>
                  </a:extLst>
                </a:gridCol>
              </a:tblGrid>
              <a:tr h="992177">
                <a:tc gridSpan="2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Skutočná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96930"/>
                  </a:ext>
                </a:extLst>
              </a:tr>
              <a:tr h="992177">
                <a:tc rowSpan="4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r>
                        <a:rPr lang="sk-SK" sz="2800" dirty="0" err="1"/>
                        <a:t>Predikovaná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Trieda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548191"/>
                  </a:ext>
                </a:extLst>
              </a:tr>
              <a:tr h="632642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85916"/>
                  </a:ext>
                </a:extLst>
              </a:tr>
              <a:tr h="549553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08637"/>
                  </a:ext>
                </a:extLst>
              </a:tr>
              <a:tr h="549553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8002"/>
                  </a:ext>
                </a:extLst>
              </a:tr>
            </a:tbl>
          </a:graphicData>
        </a:graphic>
      </p:graphicFrame>
      <p:sp>
        <p:nvSpPr>
          <p:cNvPr id="3" name="Pravouholník 2">
            <a:extLst>
              <a:ext uri="{FF2B5EF4-FFF2-40B4-BE49-F238E27FC236}">
                <a16:creationId xmlns:a16="http://schemas.microsoft.com/office/drawing/2014/main" id="{D1DF07BC-7B01-8843-BA32-59B9398F21DD}"/>
              </a:ext>
            </a:extLst>
          </p:cNvPr>
          <p:cNvSpPr/>
          <p:nvPr/>
        </p:nvSpPr>
        <p:spPr>
          <a:xfrm>
            <a:off x="4154902" y="3788073"/>
            <a:ext cx="1150745" cy="178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447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56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spočítať celkovú presnosť a návratnosť pre klasifikáciu do viacerých tried?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2"/>
            <a:ext cx="9310976" cy="47610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Makro-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spriemernenie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– spočítam metriky pre jednotlivé triedy a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spriemerním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, v našom príklade pre presnosť: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 (2/2 + 2/3 + 3/3)/3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Mikro-spriemernenie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– spočítam čitatele a menovatele jednotlivých čiastkových metrík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(2 + 2 + 3)/(2 + 3 + 3)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7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ROC Krivka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2"/>
            <a:ext cx="9310976" cy="4761057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ROC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Pre binárnu klasifikáciu (pre klasifikáciu do viacerých tried -  ROC krivky pre jednotlivé triedy)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Závislosť skutočne pozitívnych prípadov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a falošne pozitívnych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AUC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– plocha pod krivkou (0.5 = náhoda, 1 = max)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ROC Krivka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2"/>
            <a:ext cx="4826000" cy="476105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ROC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Pre binárnu klasifikáciu (pre klasifikáciu do viacerých tried -  ROC krivky pre jednotlivé triedy)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Závislosť skutočne pozitívnych prípadov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a falošne pozitívnych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AUC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– plocha pod krivkou (0.5 = náhoda, 1 = max)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103F7DDB-9005-704C-A49D-DD3B8A4C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788" y="2096219"/>
            <a:ext cx="4826000" cy="46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332</Words>
  <Application>Microsoft Macintosh PowerPoint</Application>
  <PresentationFormat>Vlastná</PresentationFormat>
  <Paragraphs>101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2019-04-08T06:29:14Z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