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1"/>
  </p:sldMasterIdLst>
  <p:notesMasterIdLst>
    <p:notesMasterId r:id="rId12"/>
  </p:notesMasterIdLst>
  <p:sldIdLst>
    <p:sldId id="317" r:id="rId2"/>
    <p:sldId id="335" r:id="rId3"/>
    <p:sldId id="333" r:id="rId4"/>
    <p:sldId id="334" r:id="rId5"/>
    <p:sldId id="318" r:id="rId6"/>
    <p:sldId id="339" r:id="rId7"/>
    <p:sldId id="338" r:id="rId8"/>
    <p:sldId id="336" r:id="rId9"/>
    <p:sldId id="319" r:id="rId10"/>
    <p:sldId id="337" r:id="rId11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6000" userDrawn="1">
          <p15:clr>
            <a:srgbClr val="A4A3A4"/>
          </p15:clr>
        </p15:guide>
        <p15:guide id="3" pos="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0078D4"/>
    <a:srgbClr val="D2D2D2"/>
    <a:srgbClr val="505050"/>
    <a:srgbClr val="2F2F2F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vetlý štýl 2 - zvýrazneni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5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94" y="60"/>
      </p:cViewPr>
      <p:guideLst>
        <p:guide orient="horz" pos="2448"/>
        <p:guide pos="600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61E44-C4C0-6344-AB31-495F47CEF0BF}" type="datetimeFigureOut">
              <a:rPr lang="sk-SK" smtClean="0"/>
              <a:t>8. 4. 2019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D233A-E061-3B43-8767-D9DF2FC1BB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859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C677-8E45-E141-9716-C86D7EE5D9E8}" type="datetime1">
              <a:rPr lang="sk-SK" smtClean="0"/>
              <a:t>8. 4. 2019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8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14C0-FE52-F449-9EB9-A0FF9A2543CD}" type="datetime1">
              <a:rPr lang="sk-SK" smtClean="0"/>
              <a:t>8. 4. 2019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3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A2FD-E00D-9848-8434-0267DBC70800}" type="datetime1">
              <a:rPr lang="sk-SK" smtClean="0"/>
              <a:t>8. 4. 2019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2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261-6B22-9D46-9363-FF39813EB6EC}" type="datetime1">
              <a:rPr lang="sk-SK" smtClean="0"/>
              <a:t>8. 4. 2019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4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9737-2E3E-7648-A62E-672F14D45174}" type="datetime1">
              <a:rPr lang="sk-SK" smtClean="0"/>
              <a:t>8. 4. 2019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5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2BCD-50BB-5C4E-9FA2-1520C47BA1A9}" type="datetime1">
              <a:rPr lang="sk-SK" smtClean="0"/>
              <a:t>8. 4. 2019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6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8235-1A3D-8F40-84C0-D3E6FA642448}" type="datetime1">
              <a:rPr lang="sk-SK" smtClean="0"/>
              <a:t>8. 4. 2019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7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8640-B450-0C4A-9516-6E2711D4D46C}" type="datetime1">
              <a:rPr lang="sk-SK" smtClean="0"/>
              <a:t>8. 4. 2019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531D-6297-E049-BA84-34FE8FD92947}" type="datetime1">
              <a:rPr lang="sk-SK" smtClean="0"/>
              <a:t>8. 4. 2019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1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C6F4-3FBB-2D4D-B13A-D6953AE0A3AF}" type="datetime1">
              <a:rPr lang="sk-SK" smtClean="0"/>
              <a:t>8. 4. 2019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8A6D-C806-FE45-AB4E-63619D22D102}" type="datetime1">
              <a:rPr lang="sk-SK" smtClean="0"/>
              <a:t>8. 4. 2019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9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0EA03-2C13-2441-AAFA-2B3D759DC539}" type="datetime1">
              <a:rPr lang="sk-SK" smtClean="0"/>
              <a:t>8. 4. 2019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k-najbližších susedov</a:t>
            </a:r>
          </a:p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základný princíp</a:t>
            </a:r>
            <a:endParaRPr lang="sk-SK" sz="2400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sedia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k-NN (k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neighbours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Patrí medzi najpoužívanejšie algoritmy</a:t>
            </a:r>
          </a:p>
          <a:p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Jednoduchý princíp v porovnaní s ostatnými algoritmami</a:t>
            </a:r>
          </a:p>
          <a:p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Založený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na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princípe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učenia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sa na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základe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analógie</a:t>
            </a:r>
            <a:endParaRPr lang="sk-SK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Klasifikuje objekty podľa jemu najbližších príkladov z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trénovacej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množiny v priestore príznakov</a:t>
            </a:r>
          </a:p>
          <a:p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Model sa vlastne neučí – tzv. „lazy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learners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  <a:p>
            <a:endParaRPr lang="sk-SK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945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k-najbližších susedov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výhody </a:t>
            </a:r>
            <a:r>
              <a:rPr lang="sk-SK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vs</a:t>
            </a: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. nevýhody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jednoduchá technika, ľahko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implementovateľná</a:t>
            </a:r>
            <a:endParaRPr lang="sk-SK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tvorba modelu výpočtovo nenáročná (iba na veľkosť dát)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prístup vhodný pre binárnu, aj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multi-class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klasifkáciu</a:t>
            </a:r>
            <a:endParaRPr lang="sk-SK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klasifikácia nových príznakov je výpočtovo najnáročnejší krok (výpočet všetkých vzdialeností, </a:t>
            </a:r>
            <a:r>
              <a:rPr lang="sk-SK" sz="2400">
                <a:latin typeface="Arial" panose="020B0604020202020204" pitchFamily="34" charset="0"/>
                <a:cs typeface="Arial" panose="020B0604020202020204" pitchFamily="34" charset="0"/>
              </a:rPr>
              <a:t>môže byť 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problém, ak je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trénovacia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množina veľká)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presnosť môže byť ovplyvnená šumom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predpokladá sa „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lokálnosť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“ podmienenej pravdepodobnosti triedy – môže viesť k nepresnostiam pri veľkých dimenziách príznakového priestoru</a:t>
            </a: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36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k-najbližších susedov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základný princíp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Neznámy nový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príklad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3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ešte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neznámou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hodnotou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cieľového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atribútu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(triedy)</a:t>
            </a:r>
          </a:p>
          <a:p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Algoritmus k-NN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hľadá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v priestore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príkladov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takých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3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trénovacích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príkladov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, ktoré sú k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novému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príkladu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3200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najbližšie</a:t>
            </a:r>
            <a:r>
              <a:rPr lang="sk-SK" sz="3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Neznámy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nový príklad </a:t>
            </a:r>
            <a:r>
              <a:rPr lang="sk-SK" sz="3200" i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príklad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je potom klasifikovaný do tej triedy, ktorá sa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najčastejšie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vyskytuje medzi </a:t>
            </a:r>
            <a:r>
              <a:rPr lang="sk-SK" sz="32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jemu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najbližšími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trénovacími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príkladmi</a:t>
            </a:r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505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Prediktívne modely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základný princíp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5540734" y="6720524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id="{21ED683F-20BE-FB4A-A687-4B42E99679BC}"/>
              </a:ext>
            </a:extLst>
          </p:cNvPr>
          <p:cNvSpPr/>
          <p:nvPr/>
        </p:nvSpPr>
        <p:spPr>
          <a:xfrm>
            <a:off x="2441093" y="2087217"/>
            <a:ext cx="5176213" cy="51166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Pravouholník 8">
            <a:extLst>
              <a:ext uri="{FF2B5EF4-FFF2-40B4-BE49-F238E27FC236}">
                <a16:creationId xmlns:a16="http://schemas.microsoft.com/office/drawing/2014/main" id="{884BCDBC-357C-4040-9596-AC4B47986C05}"/>
              </a:ext>
            </a:extLst>
          </p:cNvPr>
          <p:cNvSpPr/>
          <p:nvPr/>
        </p:nvSpPr>
        <p:spPr>
          <a:xfrm>
            <a:off x="4171252" y="2614099"/>
            <a:ext cx="512590" cy="49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Pravouholník 10">
            <a:extLst>
              <a:ext uri="{FF2B5EF4-FFF2-40B4-BE49-F238E27FC236}">
                <a16:creationId xmlns:a16="http://schemas.microsoft.com/office/drawing/2014/main" id="{D676408D-94AD-C04C-A40C-3DB12D1F7094}"/>
              </a:ext>
            </a:extLst>
          </p:cNvPr>
          <p:cNvSpPr/>
          <p:nvPr/>
        </p:nvSpPr>
        <p:spPr>
          <a:xfrm>
            <a:off x="2651564" y="4144637"/>
            <a:ext cx="512590" cy="49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Ovál 3">
            <a:extLst>
              <a:ext uri="{FF2B5EF4-FFF2-40B4-BE49-F238E27FC236}">
                <a16:creationId xmlns:a16="http://schemas.microsoft.com/office/drawing/2014/main" id="{80025CCC-7070-6943-89F0-0F2F4086D61B}"/>
              </a:ext>
            </a:extLst>
          </p:cNvPr>
          <p:cNvSpPr/>
          <p:nvPr/>
        </p:nvSpPr>
        <p:spPr>
          <a:xfrm>
            <a:off x="4628615" y="4278048"/>
            <a:ext cx="801168" cy="7225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solidFill>
                  <a:srgbClr val="FF0000"/>
                </a:solidFill>
              </a:rPr>
              <a:t>?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5" name="Trojuholník 4">
            <a:extLst>
              <a:ext uri="{FF2B5EF4-FFF2-40B4-BE49-F238E27FC236}">
                <a16:creationId xmlns:a16="http://schemas.microsoft.com/office/drawing/2014/main" id="{C1CC6966-D8B5-A94A-B7EB-ED9B5A3757DA}"/>
              </a:ext>
            </a:extLst>
          </p:cNvPr>
          <p:cNvSpPr/>
          <p:nvPr/>
        </p:nvSpPr>
        <p:spPr>
          <a:xfrm>
            <a:off x="5887149" y="2444566"/>
            <a:ext cx="512588" cy="494704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Trojuholník 17">
            <a:extLst>
              <a:ext uri="{FF2B5EF4-FFF2-40B4-BE49-F238E27FC236}">
                <a16:creationId xmlns:a16="http://schemas.microsoft.com/office/drawing/2014/main" id="{E6509D1D-5FEA-CC4E-8C0B-2D0A1CB5C491}"/>
              </a:ext>
            </a:extLst>
          </p:cNvPr>
          <p:cNvSpPr/>
          <p:nvPr/>
        </p:nvSpPr>
        <p:spPr>
          <a:xfrm>
            <a:off x="4992576" y="3156351"/>
            <a:ext cx="512588" cy="494704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Trojuholník 18">
            <a:extLst>
              <a:ext uri="{FF2B5EF4-FFF2-40B4-BE49-F238E27FC236}">
                <a16:creationId xmlns:a16="http://schemas.microsoft.com/office/drawing/2014/main" id="{FD6C6D44-0CF2-F248-968A-CCA5162F60C2}"/>
              </a:ext>
            </a:extLst>
          </p:cNvPr>
          <p:cNvSpPr/>
          <p:nvPr/>
        </p:nvSpPr>
        <p:spPr>
          <a:xfrm>
            <a:off x="6068798" y="4826206"/>
            <a:ext cx="512588" cy="494704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BlokTextu 20">
            <a:extLst>
              <a:ext uri="{FF2B5EF4-FFF2-40B4-BE49-F238E27FC236}">
                <a16:creationId xmlns:a16="http://schemas.microsoft.com/office/drawing/2014/main" id="{A24E0301-A581-694B-8CA5-A1A0B2A3A801}"/>
              </a:ext>
            </a:extLst>
          </p:cNvPr>
          <p:cNvSpPr txBox="1"/>
          <p:nvPr/>
        </p:nvSpPr>
        <p:spPr>
          <a:xfrm>
            <a:off x="5317208" y="4639341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i="1" dirty="0"/>
              <a:t>q</a:t>
            </a:r>
          </a:p>
        </p:txBody>
      </p:sp>
      <p:sp>
        <p:nvSpPr>
          <p:cNvPr id="22" name="Pravouholník 21">
            <a:extLst>
              <a:ext uri="{FF2B5EF4-FFF2-40B4-BE49-F238E27FC236}">
                <a16:creationId xmlns:a16="http://schemas.microsoft.com/office/drawing/2014/main" id="{675B05EE-B0C3-4949-A1BA-A6D9C62B224F}"/>
              </a:ext>
            </a:extLst>
          </p:cNvPr>
          <p:cNvSpPr/>
          <p:nvPr/>
        </p:nvSpPr>
        <p:spPr>
          <a:xfrm>
            <a:off x="3989603" y="4773719"/>
            <a:ext cx="512590" cy="49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Pravouholník 22">
            <a:extLst>
              <a:ext uri="{FF2B5EF4-FFF2-40B4-BE49-F238E27FC236}">
                <a16:creationId xmlns:a16="http://schemas.microsoft.com/office/drawing/2014/main" id="{444A817F-FB38-E346-AD5D-F30D9ACD84DB}"/>
              </a:ext>
            </a:extLst>
          </p:cNvPr>
          <p:cNvSpPr/>
          <p:nvPr/>
        </p:nvSpPr>
        <p:spPr>
          <a:xfrm>
            <a:off x="4917193" y="6335828"/>
            <a:ext cx="512590" cy="49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5922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k-najbližších susedov</a:t>
            </a:r>
          </a:p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parametre algoritmu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Algoritmus na vstupe požaduje:</a:t>
            </a:r>
          </a:p>
          <a:p>
            <a:pPr lvl="1"/>
            <a:r>
              <a:rPr lang="sk-SK" sz="2760" dirty="0" err="1">
                <a:latin typeface="Arial" panose="020B0604020202020204" pitchFamily="34" charset="0"/>
                <a:cs typeface="Arial" panose="020B0604020202020204" pitchFamily="34" charset="0"/>
              </a:rPr>
              <a:t>Trénovaciu</a:t>
            </a:r>
            <a:r>
              <a:rPr lang="sk-SK" sz="2760" dirty="0">
                <a:latin typeface="Arial" panose="020B0604020202020204" pitchFamily="34" charset="0"/>
                <a:cs typeface="Arial" panose="020B0604020202020204" pitchFamily="34" charset="0"/>
              </a:rPr>
              <a:t> množinu</a:t>
            </a:r>
          </a:p>
          <a:p>
            <a:pPr lvl="1"/>
            <a:r>
              <a:rPr lang="sk-SK" sz="2760" dirty="0">
                <a:latin typeface="Arial" panose="020B0604020202020204" pitchFamily="34" charset="0"/>
                <a:cs typeface="Arial" panose="020B0604020202020204" pitchFamily="34" charset="0"/>
              </a:rPr>
              <a:t>Metriku vzdialenosti</a:t>
            </a:r>
          </a:p>
          <a:p>
            <a:pPr lvl="2"/>
            <a:r>
              <a:rPr lang="sk-SK" sz="2320" dirty="0">
                <a:latin typeface="Arial" panose="020B0604020202020204" pitchFamily="34" charset="0"/>
                <a:cs typeface="Arial" panose="020B0604020202020204" pitchFamily="34" charset="0"/>
              </a:rPr>
              <a:t>definovanie metriky, podľa ktorej sa bude určovať vzdialenosť neznámeho príkladu </a:t>
            </a:r>
            <a:r>
              <a:rPr lang="sk-SK" sz="2320" i="1" dirty="0">
                <a:latin typeface="Arial" panose="020B0604020202020204" pitchFamily="34" charset="0"/>
                <a:cs typeface="Arial" panose="020B0604020202020204" pitchFamily="34" charset="0"/>
              </a:rPr>
              <a:t>q </a:t>
            </a:r>
            <a:r>
              <a:rPr lang="sk-SK" sz="2320" dirty="0">
                <a:latin typeface="Arial" panose="020B0604020202020204" pitchFamily="34" charset="0"/>
                <a:cs typeface="Arial" panose="020B0604020202020204" pitchFamily="34" charset="0"/>
              </a:rPr>
              <a:t>od príkladov z </a:t>
            </a:r>
            <a:r>
              <a:rPr lang="sk-SK" sz="2320" dirty="0" err="1">
                <a:latin typeface="Arial" panose="020B0604020202020204" pitchFamily="34" charset="0"/>
                <a:cs typeface="Arial" panose="020B0604020202020204" pitchFamily="34" charset="0"/>
              </a:rPr>
              <a:t>trénovacej</a:t>
            </a:r>
            <a:r>
              <a:rPr lang="sk-SK" sz="2320" dirty="0">
                <a:latin typeface="Arial" panose="020B0604020202020204" pitchFamily="34" charset="0"/>
                <a:cs typeface="Arial" panose="020B0604020202020204" pitchFamily="34" charset="0"/>
              </a:rPr>
              <a:t> množiny</a:t>
            </a:r>
            <a:endParaRPr lang="sk-SK" sz="232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sk-SK" sz="2760" dirty="0">
                <a:latin typeface="Arial" panose="020B0604020202020204" pitchFamily="34" charset="0"/>
                <a:cs typeface="Arial" panose="020B0604020202020204" pitchFamily="34" charset="0"/>
              </a:rPr>
              <a:t>Hodnotu parametra </a:t>
            </a:r>
            <a:r>
              <a:rPr lang="sk-SK" sz="276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  <a:p>
            <a:pPr lvl="2"/>
            <a:r>
              <a:rPr lang="sk-SK" sz="2320" dirty="0">
                <a:latin typeface="Arial" panose="020B0604020202020204" pitchFamily="34" charset="0"/>
                <a:cs typeface="Arial" panose="020B0604020202020204" pitchFamily="34" charset="0"/>
              </a:rPr>
              <a:t>počet najbližších susedov k neznámemu novému príkladu </a:t>
            </a:r>
            <a:r>
              <a:rPr lang="sk-SK" sz="2320" i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</a:p>
          <a:p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Algoritmus pri klasifikácii:</a:t>
            </a:r>
          </a:p>
          <a:p>
            <a:pPr lvl="1"/>
            <a:r>
              <a:rPr lang="sk-SK" sz="2760" dirty="0">
                <a:latin typeface="Arial" panose="020B0604020202020204" pitchFamily="34" charset="0"/>
                <a:cs typeface="Arial" panose="020B0604020202020204" pitchFamily="34" charset="0"/>
              </a:rPr>
              <a:t>vypočíta vzdialenosti príkladu </a:t>
            </a:r>
            <a:r>
              <a:rPr lang="sk-SK" sz="2760" i="1" dirty="0">
                <a:latin typeface="Arial" panose="020B0604020202020204" pitchFamily="34" charset="0"/>
                <a:cs typeface="Arial" panose="020B0604020202020204" pitchFamily="34" charset="0"/>
              </a:rPr>
              <a:t>q </a:t>
            </a:r>
            <a:r>
              <a:rPr lang="sk-SK" sz="2760" dirty="0">
                <a:latin typeface="Arial" panose="020B0604020202020204" pitchFamily="34" charset="0"/>
                <a:cs typeface="Arial" panose="020B0604020202020204" pitchFamily="34" charset="0"/>
              </a:rPr>
              <a:t>od príkladov v </a:t>
            </a:r>
            <a:r>
              <a:rPr lang="sk-SK" sz="2760" dirty="0" err="1">
                <a:latin typeface="Arial" panose="020B0604020202020204" pitchFamily="34" charset="0"/>
                <a:cs typeface="Arial" panose="020B0604020202020204" pitchFamily="34" charset="0"/>
              </a:rPr>
              <a:t>trénovacej</a:t>
            </a:r>
            <a:r>
              <a:rPr lang="sk-SK" sz="2760" dirty="0">
                <a:latin typeface="Arial" panose="020B0604020202020204" pitchFamily="34" charset="0"/>
                <a:cs typeface="Arial" panose="020B0604020202020204" pitchFamily="34" charset="0"/>
              </a:rPr>
              <a:t> množine</a:t>
            </a:r>
          </a:p>
          <a:p>
            <a:pPr lvl="1"/>
            <a:r>
              <a:rPr lang="sk-SK" sz="2760" dirty="0">
                <a:latin typeface="Arial" panose="020B0604020202020204" pitchFamily="34" charset="0"/>
                <a:cs typeface="Arial" panose="020B0604020202020204" pitchFamily="34" charset="0"/>
              </a:rPr>
              <a:t>identifikuje </a:t>
            </a:r>
            <a:r>
              <a:rPr lang="sk-SK" sz="276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sk-SK" sz="2760" dirty="0">
                <a:latin typeface="Arial" panose="020B0604020202020204" pitchFamily="34" charset="0"/>
                <a:cs typeface="Arial" panose="020B0604020202020204" pitchFamily="34" charset="0"/>
              </a:rPr>
              <a:t> najbližších príkladov ku </a:t>
            </a:r>
            <a:r>
              <a:rPr lang="sk-SK" sz="2760" i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</a:p>
          <a:p>
            <a:pPr lvl="1"/>
            <a:r>
              <a:rPr lang="sk-SK" sz="2760" dirty="0">
                <a:latin typeface="Arial" panose="020B0604020202020204" pitchFamily="34" charset="0"/>
                <a:cs typeface="Arial" panose="020B0604020202020204" pitchFamily="34" charset="0"/>
              </a:rPr>
              <a:t>použije hodnotu cieľového atribútu </a:t>
            </a:r>
            <a:r>
              <a:rPr lang="sk-SK" sz="276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sk-SK" sz="2760" dirty="0">
                <a:latin typeface="Arial" panose="020B0604020202020204" pitchFamily="34" charset="0"/>
                <a:cs typeface="Arial" panose="020B0604020202020204" pitchFamily="34" charset="0"/>
              </a:rPr>
              <a:t> najbližších susedov pre predikciu cieľového atribútu príkladu </a:t>
            </a:r>
            <a:r>
              <a:rPr lang="sk-SK" sz="2760" i="1" dirty="0">
                <a:latin typeface="Arial" panose="020B0604020202020204" pitchFamily="34" charset="0"/>
                <a:cs typeface="Arial" panose="020B0604020202020204" pitchFamily="34" charset="0"/>
              </a:rPr>
              <a:t>q </a:t>
            </a:r>
            <a:r>
              <a:rPr lang="sk-SK" sz="2760" dirty="0">
                <a:latin typeface="Arial" panose="020B0604020202020204" pitchFamily="34" charset="0"/>
                <a:cs typeface="Arial" panose="020B0604020202020204" pitchFamily="34" charset="0"/>
              </a:rPr>
              <a:t>(obvykle majoritnú triedu)</a:t>
            </a:r>
          </a:p>
          <a:p>
            <a:endParaRPr lang="sk-SK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91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k-najbližších susedov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metriky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040" dirty="0">
                <a:latin typeface="Arial" panose="020B0604020202020204" pitchFamily="34" charset="0"/>
                <a:cs typeface="Arial" panose="020B0604020202020204" pitchFamily="34" charset="0"/>
              </a:rPr>
              <a:t>Dôležité pre určenie najbližších susedov</a:t>
            </a:r>
          </a:p>
          <a:p>
            <a:r>
              <a:rPr lang="sk-SK" sz="3040" dirty="0">
                <a:latin typeface="Arial" panose="020B0604020202020204" pitchFamily="34" charset="0"/>
                <a:cs typeface="Arial" panose="020B0604020202020204" pitchFamily="34" charset="0"/>
              </a:rPr>
              <a:t>Často používané metriky:</a:t>
            </a:r>
          </a:p>
          <a:p>
            <a:pPr lvl="2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Euklidovská vzdialenosť</a:t>
            </a:r>
          </a:p>
          <a:p>
            <a:pPr lvl="2"/>
            <a:endParaRPr lang="sk-SK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05840" lvl="2" indent="0">
              <a:buNone/>
            </a:pPr>
            <a:endParaRPr lang="sk-SK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Kosínusová vzdialenosť </a:t>
            </a:r>
          </a:p>
          <a:p>
            <a:pPr lvl="2"/>
            <a:endParaRPr lang="sk-SK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sk-SK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sk-SK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Manhattan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vzdialenosť</a:t>
            </a:r>
          </a:p>
          <a:p>
            <a:pPr lvl="1"/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14">
            <a:extLst>
              <a:ext uri="{FF2B5EF4-FFF2-40B4-BE49-F238E27FC236}">
                <a16:creationId xmlns:a16="http://schemas.microsoft.com/office/drawing/2014/main" id="{91D4868D-1236-A549-9C69-24AF026A58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165704"/>
              </p:ext>
            </p:extLst>
          </p:nvPr>
        </p:nvGraphicFramePr>
        <p:xfrm>
          <a:off x="5477510" y="3025706"/>
          <a:ext cx="3889375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Microsoft Equation 3.0" r:id="rId3" imgW="39497000" imgH="11112500" progId="Equation.3">
                  <p:embed/>
                </p:oleObj>
              </mc:Choice>
              <mc:Fallback>
                <p:oleObj name="Microsoft Equation 3.0" r:id="rId3" imgW="39497000" imgH="11112500" progId="Equation.3">
                  <p:embed/>
                  <p:pic>
                    <p:nvPicPr>
                      <p:cNvPr id="7" name="Object 14">
                        <a:extLst>
                          <a:ext uri="{FF2B5EF4-FFF2-40B4-BE49-F238E27FC236}">
                            <a16:creationId xmlns:a16="http://schemas.microsoft.com/office/drawing/2014/main" id="{91D4868D-1236-A549-9C69-24AF026A58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7510" y="3025706"/>
                        <a:ext cx="3889375" cy="1103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3D51E5D4-FAD3-9347-AB34-7D124BE58E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809627"/>
              </p:ext>
            </p:extLst>
          </p:nvPr>
        </p:nvGraphicFramePr>
        <p:xfrm>
          <a:off x="5333841" y="4129018"/>
          <a:ext cx="4176712" cy="202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Microsoft Equation 3.0" r:id="rId5" imgW="42125900" imgH="20485100" progId="Equation.3">
                  <p:embed/>
                </p:oleObj>
              </mc:Choice>
              <mc:Fallback>
                <p:oleObj name="Microsoft Equation 3.0" r:id="rId5" imgW="42125900" imgH="20485100" progId="Equation.3">
                  <p:embed/>
                  <p:pic>
                    <p:nvPicPr>
                      <p:cNvPr id="9" name="Object 9">
                        <a:extLst>
                          <a:ext uri="{FF2B5EF4-FFF2-40B4-BE49-F238E27FC236}">
                            <a16:creationId xmlns:a16="http://schemas.microsoft.com/office/drawing/2014/main" id="{3D51E5D4-FAD3-9347-AB34-7D124BE58E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841" y="4129018"/>
                        <a:ext cx="4176712" cy="202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>
            <a:extLst>
              <a:ext uri="{FF2B5EF4-FFF2-40B4-BE49-F238E27FC236}">
                <a16:creationId xmlns:a16="http://schemas.microsoft.com/office/drawing/2014/main" id="{0AF28498-9640-4A49-80CC-A6624BC7BB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319477"/>
              </p:ext>
            </p:extLst>
          </p:nvPr>
        </p:nvGraphicFramePr>
        <p:xfrm>
          <a:off x="3801870" y="6353494"/>
          <a:ext cx="5545137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Microsoft Equation 3.0" r:id="rId7" imgW="51206400" imgH="9944100" progId="Equation.3">
                  <p:embed/>
                </p:oleObj>
              </mc:Choice>
              <mc:Fallback>
                <p:oleObj name="Microsoft Equation 3.0" r:id="rId7" imgW="51206400" imgH="9944100" progId="Equation.3">
                  <p:embed/>
                  <p:pic>
                    <p:nvPicPr>
                      <p:cNvPr id="10" name="Object 14">
                        <a:extLst>
                          <a:ext uri="{FF2B5EF4-FFF2-40B4-BE49-F238E27FC236}">
                            <a16:creationId xmlns:a16="http://schemas.microsoft.com/office/drawing/2014/main" id="{0AF28498-9640-4A49-80CC-A6624BC7BB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1870" y="6353494"/>
                        <a:ext cx="5545137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527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k-najbližších susedov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metriky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5540734" y="6720524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Rovná spojovacia šípka 15">
            <a:extLst>
              <a:ext uri="{FF2B5EF4-FFF2-40B4-BE49-F238E27FC236}">
                <a16:creationId xmlns:a16="http://schemas.microsoft.com/office/drawing/2014/main" id="{07D508D3-D80D-4341-925F-1BDAD32F5D87}"/>
              </a:ext>
            </a:extLst>
          </p:cNvPr>
          <p:cNvCxnSpPr/>
          <p:nvPr/>
        </p:nvCxnSpPr>
        <p:spPr>
          <a:xfrm flipV="1">
            <a:off x="842762" y="1924282"/>
            <a:ext cx="27494" cy="5279583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ovacia šípka 16">
            <a:extLst>
              <a:ext uri="{FF2B5EF4-FFF2-40B4-BE49-F238E27FC236}">
                <a16:creationId xmlns:a16="http://schemas.microsoft.com/office/drawing/2014/main" id="{7EFDBE3D-9C10-8C42-9CF6-15622C57DB95}"/>
              </a:ext>
            </a:extLst>
          </p:cNvPr>
          <p:cNvCxnSpPr>
            <a:cxnSpLocks/>
          </p:cNvCxnSpPr>
          <p:nvPr/>
        </p:nvCxnSpPr>
        <p:spPr>
          <a:xfrm>
            <a:off x="839127" y="7203865"/>
            <a:ext cx="4567062" cy="17442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lokTextu 23">
            <a:extLst>
              <a:ext uri="{FF2B5EF4-FFF2-40B4-BE49-F238E27FC236}">
                <a16:creationId xmlns:a16="http://schemas.microsoft.com/office/drawing/2014/main" id="{9B09A9CF-ED80-9943-9847-6CB4796C25ED}"/>
              </a:ext>
            </a:extLst>
          </p:cNvPr>
          <p:cNvSpPr txBox="1"/>
          <p:nvPr/>
        </p:nvSpPr>
        <p:spPr>
          <a:xfrm>
            <a:off x="3068645" y="718731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x</a:t>
            </a:r>
            <a:endParaRPr lang="sk-SK" dirty="0"/>
          </a:p>
        </p:txBody>
      </p:sp>
      <p:sp>
        <p:nvSpPr>
          <p:cNvPr id="25" name="BlokTextu 24">
            <a:extLst>
              <a:ext uri="{FF2B5EF4-FFF2-40B4-BE49-F238E27FC236}">
                <a16:creationId xmlns:a16="http://schemas.microsoft.com/office/drawing/2014/main" id="{E824DC4F-3C47-3347-BA02-17777F9F29F1}"/>
              </a:ext>
            </a:extLst>
          </p:cNvPr>
          <p:cNvSpPr txBox="1"/>
          <p:nvPr/>
        </p:nvSpPr>
        <p:spPr>
          <a:xfrm>
            <a:off x="365921" y="4333241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y</a:t>
            </a:r>
            <a:endParaRPr lang="sk-SK" dirty="0"/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F80075CA-CAFB-DD4F-A63D-F0A33EA33021}"/>
              </a:ext>
            </a:extLst>
          </p:cNvPr>
          <p:cNvSpPr/>
          <p:nvPr/>
        </p:nvSpPr>
        <p:spPr>
          <a:xfrm>
            <a:off x="1768494" y="4828545"/>
            <a:ext cx="123488" cy="14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4A4A6C80-3BEB-D04E-A8F5-41805E288138}"/>
              </a:ext>
            </a:extLst>
          </p:cNvPr>
          <p:cNvSpPr/>
          <p:nvPr/>
        </p:nvSpPr>
        <p:spPr>
          <a:xfrm>
            <a:off x="4374032" y="2586135"/>
            <a:ext cx="123488" cy="14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0" name="Rovná spojovacia šípka 19">
            <a:extLst>
              <a:ext uri="{FF2B5EF4-FFF2-40B4-BE49-F238E27FC236}">
                <a16:creationId xmlns:a16="http://schemas.microsoft.com/office/drawing/2014/main" id="{FECF590A-D956-1840-AF43-93909A72F2AA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850416" y="4949300"/>
            <a:ext cx="936162" cy="2254565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ovacia šípka 26">
            <a:extLst>
              <a:ext uri="{FF2B5EF4-FFF2-40B4-BE49-F238E27FC236}">
                <a16:creationId xmlns:a16="http://schemas.microsoft.com/office/drawing/2014/main" id="{9166D3D0-4E40-AF43-8222-8B4C4542CC0F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831474" y="2706890"/>
            <a:ext cx="3560642" cy="4496975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ovná spojovacia šípka 32">
            <a:extLst>
              <a:ext uri="{FF2B5EF4-FFF2-40B4-BE49-F238E27FC236}">
                <a16:creationId xmlns:a16="http://schemas.microsoft.com/office/drawing/2014/main" id="{E8284355-B0FC-064B-BB7A-9003CB27BFA5}"/>
              </a:ext>
            </a:extLst>
          </p:cNvPr>
          <p:cNvCxnSpPr>
            <a:cxnSpLocks/>
            <a:stCxn id="12" idx="7"/>
            <a:endCxn id="26" idx="3"/>
          </p:cNvCxnSpPr>
          <p:nvPr/>
        </p:nvCxnSpPr>
        <p:spPr>
          <a:xfrm flipV="1">
            <a:off x="1873898" y="2706890"/>
            <a:ext cx="2518218" cy="2142373"/>
          </a:xfrm>
          <a:prstGeom prst="straightConnector1">
            <a:avLst/>
          </a:prstGeom>
          <a:ln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ástupný objekt pre obsah 2">
            <a:extLst>
              <a:ext uri="{FF2B5EF4-FFF2-40B4-BE49-F238E27FC236}">
                <a16:creationId xmlns:a16="http://schemas.microsoft.com/office/drawing/2014/main" id="{17796FB7-539D-FC45-8573-F7F94F11B7B9}"/>
              </a:ext>
            </a:extLst>
          </p:cNvPr>
          <p:cNvSpPr txBox="1">
            <a:spLocks/>
          </p:cNvSpPr>
          <p:nvPr/>
        </p:nvSpPr>
        <p:spPr>
          <a:xfrm>
            <a:off x="5413842" y="2066971"/>
            <a:ext cx="4270845" cy="524662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Euklidovská metrika 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– vzdialenosť v priestore príznakov</a:t>
            </a:r>
          </a:p>
          <a:p>
            <a:r>
              <a:rPr lang="sk-SK" sz="3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Kosínusová metrika 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– zohľadňuje uhol medzi vektormi </a:t>
            </a:r>
            <a:r>
              <a:rPr lang="sk-SK" sz="3200" i="1" dirty="0">
                <a:latin typeface="Arial" panose="020B0604020202020204" pitchFamily="34" charset="0"/>
                <a:cs typeface="Arial" panose="020B0604020202020204" pitchFamily="34" charset="0"/>
              </a:rPr>
              <a:t>(v špecifických úlohách - klasifikácia textov, kde pracujem so slovami, nie číslami)</a:t>
            </a:r>
            <a:endParaRPr lang="sk-SK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Manhattan</a:t>
            </a:r>
            <a:r>
              <a:rPr lang="sk-SK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metrika</a:t>
            </a:r>
          </a:p>
          <a:p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Kosínusová metrika sa používa, keď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magnitúda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vektorov nie je podstatná (napr. v textových dátach – počet výskytu slov)</a:t>
            </a:r>
          </a:p>
          <a:p>
            <a:pPr lvl="1"/>
            <a:endParaRPr lang="sk-SK" sz="23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BlokTextu 38">
            <a:extLst>
              <a:ext uri="{FF2B5EF4-FFF2-40B4-BE49-F238E27FC236}">
                <a16:creationId xmlns:a16="http://schemas.microsoft.com/office/drawing/2014/main" id="{E930847D-50B0-DC44-9BEB-661EA81E0F0F}"/>
              </a:ext>
            </a:extLst>
          </p:cNvPr>
          <p:cNvSpPr txBox="1"/>
          <p:nvPr/>
        </p:nvSpPr>
        <p:spPr>
          <a:xfrm>
            <a:off x="4505173" y="233755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B</a:t>
            </a:r>
          </a:p>
        </p:txBody>
      </p:sp>
      <p:sp>
        <p:nvSpPr>
          <p:cNvPr id="40" name="BlokTextu 39">
            <a:extLst>
              <a:ext uri="{FF2B5EF4-FFF2-40B4-BE49-F238E27FC236}">
                <a16:creationId xmlns:a16="http://schemas.microsoft.com/office/drawing/2014/main" id="{6205B8F9-4C5B-664D-8F74-43902B053897}"/>
              </a:ext>
            </a:extLst>
          </p:cNvPr>
          <p:cNvSpPr txBox="1"/>
          <p:nvPr/>
        </p:nvSpPr>
        <p:spPr>
          <a:xfrm>
            <a:off x="1440323" y="464387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A</a:t>
            </a:r>
          </a:p>
        </p:txBody>
      </p:sp>
      <p:cxnSp>
        <p:nvCxnSpPr>
          <p:cNvPr id="45" name="Rovná spojovacia šípka 44">
            <a:extLst>
              <a:ext uri="{FF2B5EF4-FFF2-40B4-BE49-F238E27FC236}">
                <a16:creationId xmlns:a16="http://schemas.microsoft.com/office/drawing/2014/main" id="{4D28C43C-E08B-7148-AF24-5BE04AB1649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830238" y="2636375"/>
            <a:ext cx="0" cy="219217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ovná spojovacia šípka 46">
            <a:extLst>
              <a:ext uri="{FF2B5EF4-FFF2-40B4-BE49-F238E27FC236}">
                <a16:creationId xmlns:a16="http://schemas.microsoft.com/office/drawing/2014/main" id="{C5C86969-40EE-0F43-8676-66E397B691D1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1830238" y="2636209"/>
            <a:ext cx="2543794" cy="206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blúk 59">
            <a:extLst>
              <a:ext uri="{FF2B5EF4-FFF2-40B4-BE49-F238E27FC236}">
                <a16:creationId xmlns:a16="http://schemas.microsoft.com/office/drawing/2014/main" id="{EC035085-759F-9040-81D8-037607DA199F}"/>
              </a:ext>
            </a:extLst>
          </p:cNvPr>
          <p:cNvSpPr/>
          <p:nvPr/>
        </p:nvSpPr>
        <p:spPr>
          <a:xfrm>
            <a:off x="1157907" y="5752626"/>
            <a:ext cx="610587" cy="534136"/>
          </a:xfrm>
          <a:prstGeom prst="arc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704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k-najbližších susedov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Hodnoty parametra </a:t>
            </a:r>
            <a:r>
              <a:rPr lang="sk-SK" b="1" i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</a:t>
            </a:r>
            <a:endParaRPr lang="sk-SK" i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000" dirty="0">
                <a:latin typeface="Arial" panose="020B0604020202020204" pitchFamily="34" charset="0"/>
                <a:cs typeface="Arial" panose="020B0604020202020204" pitchFamily="34" charset="0"/>
              </a:rPr>
              <a:t>Hodnota parametra k</a:t>
            </a:r>
          </a:p>
          <a:p>
            <a:pPr lvl="1"/>
            <a:endParaRPr lang="sk-SK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sk-SK" sz="2600" dirty="0">
                <a:latin typeface="Arial" panose="020B0604020202020204" pitchFamily="34" charset="0"/>
                <a:cs typeface="Arial" panose="020B0604020202020204" pitchFamily="34" charset="0"/>
              </a:rPr>
              <a:t>dôležitý faktor, hodnota ovplyvňuje klasifikáciu – nový príklad klasifikujeme do triedy, ktorá je majoritná medzi k-najbližšími susedmi</a:t>
            </a:r>
          </a:p>
          <a:p>
            <a:pPr lvl="1"/>
            <a:endParaRPr lang="sk-SK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sk-SK" sz="2600" dirty="0">
                <a:latin typeface="Arial" panose="020B0604020202020204" pitchFamily="34" charset="0"/>
                <a:cs typeface="Arial" panose="020B0604020202020204" pitchFamily="34" charset="0"/>
              </a:rPr>
              <a:t>vplyv </a:t>
            </a:r>
            <a:r>
              <a:rPr lang="sk-SK" sz="2600" dirty="0" err="1">
                <a:latin typeface="Arial" panose="020B0604020202020204" pitchFamily="34" charset="0"/>
                <a:cs typeface="Arial" panose="020B0604020202020204" pitchFamily="34" charset="0"/>
              </a:rPr>
              <a:t>jednotlivých</a:t>
            </a:r>
            <a:r>
              <a:rPr lang="sk-SK" sz="2600" dirty="0">
                <a:latin typeface="Arial" panose="020B0604020202020204" pitchFamily="34" charset="0"/>
                <a:cs typeface="Arial" panose="020B0604020202020204" pitchFamily="34" charset="0"/>
              </a:rPr>
              <a:t> susedov na rozhodnutie o </a:t>
            </a:r>
            <a:r>
              <a:rPr lang="sk-SK" sz="2600" dirty="0" err="1">
                <a:latin typeface="Arial" panose="020B0604020202020204" pitchFamily="34" charset="0"/>
                <a:cs typeface="Arial" panose="020B0604020202020204" pitchFamily="34" charset="0"/>
              </a:rPr>
              <a:t>klasifikačnej</a:t>
            </a:r>
            <a:r>
              <a:rPr lang="sk-SK" sz="2600" dirty="0">
                <a:latin typeface="Arial" panose="020B0604020202020204" pitchFamily="34" charset="0"/>
                <a:cs typeface="Arial" panose="020B0604020202020204" pitchFamily="34" charset="0"/>
              </a:rPr>
              <a:t> triede </a:t>
            </a:r>
            <a:r>
              <a:rPr lang="sk-SK" sz="2600" dirty="0" err="1">
                <a:latin typeface="Arial" panose="020B0604020202020204" pitchFamily="34" charset="0"/>
                <a:cs typeface="Arial" panose="020B0604020202020204" pitchFamily="34" charset="0"/>
              </a:rPr>
              <a:t>závisí</a:t>
            </a:r>
            <a:r>
              <a:rPr lang="sk-SK" sz="2600" dirty="0">
                <a:latin typeface="Arial" panose="020B0604020202020204" pitchFamily="34" charset="0"/>
                <a:cs typeface="Arial" panose="020B0604020202020204" pitchFamily="34" charset="0"/>
              </a:rPr>
              <a:t> od ich vzdialenosti nepriamo </a:t>
            </a:r>
            <a:r>
              <a:rPr lang="sk-SK" sz="2600" dirty="0" err="1">
                <a:latin typeface="Arial" panose="020B0604020202020204" pitchFamily="34" charset="0"/>
                <a:cs typeface="Arial" panose="020B0604020202020204" pitchFamily="34" charset="0"/>
              </a:rPr>
              <a:t>úmerne</a:t>
            </a:r>
            <a:r>
              <a:rPr lang="sk-SK" sz="2600" dirty="0">
                <a:latin typeface="Arial" panose="020B0604020202020204" pitchFamily="34" charset="0"/>
                <a:cs typeface="Arial" panose="020B0604020202020204" pitchFamily="34" charset="0"/>
              </a:rPr>
              <a:t>, môže sa použiť </a:t>
            </a:r>
            <a:r>
              <a:rPr lang="sk-SK" sz="2600" dirty="0" err="1">
                <a:latin typeface="Arial" panose="020B0604020202020204" pitchFamily="34" charset="0"/>
                <a:cs typeface="Arial" panose="020B0604020202020204" pitchFamily="34" charset="0"/>
              </a:rPr>
              <a:t>váhovanie</a:t>
            </a:r>
            <a:r>
              <a:rPr lang="sk-SK" sz="2600" dirty="0">
                <a:latin typeface="Arial" panose="020B0604020202020204" pitchFamily="34" charset="0"/>
                <a:cs typeface="Arial" panose="020B0604020202020204" pitchFamily="34" charset="0"/>
              </a:rPr>
              <a:t> (napr. </a:t>
            </a:r>
            <a:r>
              <a:rPr lang="sk-SK" sz="2600" i="1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sk-SK" sz="2600" i="1" dirty="0">
                <a:latin typeface="Arial" panose="020B0604020202020204" pitchFamily="34" charset="0"/>
                <a:cs typeface="Arial" panose="020B0604020202020204" pitchFamily="34" charset="0"/>
              </a:rPr>
              <a:t>=1/d</a:t>
            </a:r>
            <a:r>
              <a:rPr lang="sk-SK" sz="2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sk-SK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01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k-najbližších susedov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Ako nastaviť parameter </a:t>
            </a:r>
            <a:r>
              <a:rPr lang="sk-SK" b="1" i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k?</a:t>
            </a:r>
            <a:endParaRPr lang="sk-SK" i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5540734" y="6720524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5DE6C168-9B1A-D04C-921D-755BE1493762}"/>
              </a:ext>
            </a:extLst>
          </p:cNvPr>
          <p:cNvGrpSpPr/>
          <p:nvPr/>
        </p:nvGrpSpPr>
        <p:grpSpPr>
          <a:xfrm>
            <a:off x="435725" y="2227504"/>
            <a:ext cx="5013068" cy="4969566"/>
            <a:chOff x="2486041" y="2154558"/>
            <a:chExt cx="5013068" cy="4969566"/>
          </a:xfrm>
        </p:grpSpPr>
        <p:sp>
          <p:nvSpPr>
            <p:cNvPr id="7" name="Ovál 6">
              <a:extLst>
                <a:ext uri="{FF2B5EF4-FFF2-40B4-BE49-F238E27FC236}">
                  <a16:creationId xmlns:a16="http://schemas.microsoft.com/office/drawing/2014/main" id="{21ED683F-20BE-FB4A-A687-4B42E99679BC}"/>
                </a:ext>
              </a:extLst>
            </p:cNvPr>
            <p:cNvSpPr/>
            <p:nvPr/>
          </p:nvSpPr>
          <p:spPr>
            <a:xfrm>
              <a:off x="2486041" y="2154558"/>
              <a:ext cx="5013068" cy="496956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9" name="Pravouholník 8">
              <a:extLst>
                <a:ext uri="{FF2B5EF4-FFF2-40B4-BE49-F238E27FC236}">
                  <a16:creationId xmlns:a16="http://schemas.microsoft.com/office/drawing/2014/main" id="{884BCDBC-357C-4040-9596-AC4B47986C05}"/>
                </a:ext>
              </a:extLst>
            </p:cNvPr>
            <p:cNvSpPr/>
            <p:nvPr/>
          </p:nvSpPr>
          <p:spPr>
            <a:xfrm>
              <a:off x="4171252" y="2614099"/>
              <a:ext cx="512590" cy="494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1" name="Pravouholník 10">
              <a:extLst>
                <a:ext uri="{FF2B5EF4-FFF2-40B4-BE49-F238E27FC236}">
                  <a16:creationId xmlns:a16="http://schemas.microsoft.com/office/drawing/2014/main" id="{D676408D-94AD-C04C-A40C-3DB12D1F7094}"/>
                </a:ext>
              </a:extLst>
            </p:cNvPr>
            <p:cNvSpPr/>
            <p:nvPr/>
          </p:nvSpPr>
          <p:spPr>
            <a:xfrm>
              <a:off x="2651564" y="4144637"/>
              <a:ext cx="512590" cy="494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4" name="Ovál 3">
              <a:extLst>
                <a:ext uri="{FF2B5EF4-FFF2-40B4-BE49-F238E27FC236}">
                  <a16:creationId xmlns:a16="http://schemas.microsoft.com/office/drawing/2014/main" id="{80025CCC-7070-6943-89F0-0F2F4086D61B}"/>
                </a:ext>
              </a:extLst>
            </p:cNvPr>
            <p:cNvSpPr/>
            <p:nvPr/>
          </p:nvSpPr>
          <p:spPr>
            <a:xfrm>
              <a:off x="4628615" y="4278048"/>
              <a:ext cx="801168" cy="72258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600" b="1" dirty="0">
                  <a:solidFill>
                    <a:srgbClr val="FF0000"/>
                  </a:solidFill>
                </a:rPr>
                <a:t>?</a:t>
              </a:r>
              <a:endParaRPr lang="sk-SK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Trojuholník 4">
              <a:extLst>
                <a:ext uri="{FF2B5EF4-FFF2-40B4-BE49-F238E27FC236}">
                  <a16:creationId xmlns:a16="http://schemas.microsoft.com/office/drawing/2014/main" id="{C1CC6966-D8B5-A94A-B7EB-ED9B5A3757DA}"/>
                </a:ext>
              </a:extLst>
            </p:cNvPr>
            <p:cNvSpPr/>
            <p:nvPr/>
          </p:nvSpPr>
          <p:spPr>
            <a:xfrm>
              <a:off x="5887149" y="2444566"/>
              <a:ext cx="512588" cy="494704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8" name="Trojuholník 17">
              <a:extLst>
                <a:ext uri="{FF2B5EF4-FFF2-40B4-BE49-F238E27FC236}">
                  <a16:creationId xmlns:a16="http://schemas.microsoft.com/office/drawing/2014/main" id="{E6509D1D-5FEA-CC4E-8C0B-2D0A1CB5C491}"/>
                </a:ext>
              </a:extLst>
            </p:cNvPr>
            <p:cNvSpPr/>
            <p:nvPr/>
          </p:nvSpPr>
          <p:spPr>
            <a:xfrm>
              <a:off x="5060914" y="3055912"/>
              <a:ext cx="512588" cy="494704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19" name="Trojuholník 18">
              <a:extLst>
                <a:ext uri="{FF2B5EF4-FFF2-40B4-BE49-F238E27FC236}">
                  <a16:creationId xmlns:a16="http://schemas.microsoft.com/office/drawing/2014/main" id="{FD6C6D44-0CF2-F248-968A-CCA5162F60C2}"/>
                </a:ext>
              </a:extLst>
            </p:cNvPr>
            <p:cNvSpPr/>
            <p:nvPr/>
          </p:nvSpPr>
          <p:spPr>
            <a:xfrm>
              <a:off x="6068798" y="4826206"/>
              <a:ext cx="512588" cy="494704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1" name="BlokTextu 20">
              <a:extLst>
                <a:ext uri="{FF2B5EF4-FFF2-40B4-BE49-F238E27FC236}">
                  <a16:creationId xmlns:a16="http://schemas.microsoft.com/office/drawing/2014/main" id="{A24E0301-A581-694B-8CA5-A1A0B2A3A801}"/>
                </a:ext>
              </a:extLst>
            </p:cNvPr>
            <p:cNvSpPr txBox="1"/>
            <p:nvPr/>
          </p:nvSpPr>
          <p:spPr>
            <a:xfrm>
              <a:off x="5317208" y="4639341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800" b="1" i="1" dirty="0"/>
                <a:t>q</a:t>
              </a:r>
            </a:p>
          </p:txBody>
        </p:sp>
        <p:sp>
          <p:nvSpPr>
            <p:cNvPr id="22" name="Pravouholník 21">
              <a:extLst>
                <a:ext uri="{FF2B5EF4-FFF2-40B4-BE49-F238E27FC236}">
                  <a16:creationId xmlns:a16="http://schemas.microsoft.com/office/drawing/2014/main" id="{675B05EE-B0C3-4949-A1BA-A6D9C62B224F}"/>
                </a:ext>
              </a:extLst>
            </p:cNvPr>
            <p:cNvSpPr/>
            <p:nvPr/>
          </p:nvSpPr>
          <p:spPr>
            <a:xfrm>
              <a:off x="3989603" y="4773719"/>
              <a:ext cx="512590" cy="494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3" name="Pravouholník 22">
              <a:extLst>
                <a:ext uri="{FF2B5EF4-FFF2-40B4-BE49-F238E27FC236}">
                  <a16:creationId xmlns:a16="http://schemas.microsoft.com/office/drawing/2014/main" id="{444A817F-FB38-E346-AD5D-F30D9ACD84DB}"/>
                </a:ext>
              </a:extLst>
            </p:cNvPr>
            <p:cNvSpPr/>
            <p:nvPr/>
          </p:nvSpPr>
          <p:spPr>
            <a:xfrm>
              <a:off x="4736280" y="6264251"/>
              <a:ext cx="512590" cy="494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17" name="Zástupný objekt pre obsah 2">
            <a:extLst>
              <a:ext uri="{FF2B5EF4-FFF2-40B4-BE49-F238E27FC236}">
                <a16:creationId xmlns:a16="http://schemas.microsoft.com/office/drawing/2014/main" id="{01A3EC0A-9FCE-364F-9FB2-7F4C344200E7}"/>
              </a:ext>
            </a:extLst>
          </p:cNvPr>
          <p:cNvSpPr txBox="1">
            <a:spLocks/>
          </p:cNvSpPr>
          <p:nvPr/>
        </p:nvSpPr>
        <p:spPr>
          <a:xfrm>
            <a:off x="5721646" y="1729408"/>
            <a:ext cx="3963041" cy="5744817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000" dirty="0">
                <a:latin typeface="Arial" panose="020B0604020202020204" pitchFamily="34" charset="0"/>
                <a:cs typeface="Arial" panose="020B0604020202020204" pitchFamily="34" charset="0"/>
              </a:rPr>
              <a:t>k=1 -&gt;</a:t>
            </a:r>
          </a:p>
          <a:p>
            <a:r>
              <a:rPr lang="sk-SK" sz="3000" dirty="0">
                <a:latin typeface="Arial" panose="020B0604020202020204" pitchFamily="34" charset="0"/>
                <a:cs typeface="Arial" panose="020B0604020202020204" pitchFamily="34" charset="0"/>
              </a:rPr>
              <a:t>k=3 -&gt;</a:t>
            </a:r>
          </a:p>
          <a:p>
            <a:r>
              <a:rPr lang="sk-SK" sz="3000" dirty="0">
                <a:latin typeface="Arial" panose="020B0604020202020204" pitchFamily="34" charset="0"/>
                <a:cs typeface="Arial" panose="020B0604020202020204" pitchFamily="34" charset="0"/>
              </a:rPr>
              <a:t>k=7 -&gt; </a:t>
            </a:r>
            <a:endParaRPr lang="sk-SK" sz="2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3000" dirty="0">
                <a:latin typeface="Arial" panose="020B0604020202020204" pitchFamily="34" charset="0"/>
                <a:cs typeface="Arial" panose="020B0604020202020204" pitchFamily="34" charset="0"/>
              </a:rPr>
              <a:t>Dôležitá voľba parametra </a:t>
            </a:r>
            <a:r>
              <a:rPr lang="sk-SK" sz="30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  <a:p>
            <a:pPr lvl="1"/>
            <a:r>
              <a:rPr lang="sk-SK" sz="2560" dirty="0">
                <a:latin typeface="Arial" panose="020B0604020202020204" pitchFamily="34" charset="0"/>
                <a:cs typeface="Arial" panose="020B0604020202020204" pitchFamily="34" charset="0"/>
              </a:rPr>
              <a:t>veľmi malé hodnoty – citlivosť na šum</a:t>
            </a:r>
          </a:p>
          <a:p>
            <a:pPr lvl="1"/>
            <a:r>
              <a:rPr lang="sk-SK" sz="2560" dirty="0">
                <a:latin typeface="Arial" panose="020B0604020202020204" pitchFamily="34" charset="0"/>
                <a:cs typeface="Arial" panose="020B0604020202020204" pitchFamily="34" charset="0"/>
              </a:rPr>
              <a:t>veľmi veľké hodnoty – možnosť zahrnúť aj príklady inej triedy</a:t>
            </a:r>
          </a:p>
          <a:p>
            <a:pPr lvl="1"/>
            <a:r>
              <a:rPr lang="sk-SK" sz="2560" dirty="0">
                <a:latin typeface="Arial" panose="020B0604020202020204" pitchFamily="34" charset="0"/>
                <a:cs typeface="Arial" panose="020B0604020202020204" pitchFamily="34" charset="0"/>
              </a:rPr>
              <a:t>pre binárnu klasifikáciu – dobré voliť nepárne hodnoty </a:t>
            </a:r>
            <a:r>
              <a:rPr lang="sk-SK" sz="256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  <a:p>
            <a:pPr marL="502920" lvl="1" indent="0">
              <a:buNone/>
            </a:pPr>
            <a:r>
              <a:rPr lang="sk-SK" sz="2560" i="1" dirty="0">
                <a:latin typeface="Arial" panose="020B0604020202020204" pitchFamily="34" charset="0"/>
                <a:cs typeface="Arial" panose="020B0604020202020204" pitchFamily="34" charset="0"/>
              </a:rPr>
              <a:t>Atribúty musia byť numerické a normalizované (v rovnakom rozsahu, </a:t>
            </a:r>
            <a:r>
              <a:rPr lang="sk-SK" sz="2560" i="1" dirty="0" err="1">
                <a:latin typeface="Arial" panose="020B0604020202020204" pitchFamily="34" charset="0"/>
                <a:cs typeface="Arial" panose="020B0604020202020204" pitchFamily="34" charset="0"/>
              </a:rPr>
              <a:t>naškálovať</a:t>
            </a:r>
            <a:r>
              <a:rPr lang="sk-SK" sz="2560" i="1" dirty="0">
                <a:latin typeface="Arial" panose="020B0604020202020204" pitchFamily="34" charset="0"/>
                <a:cs typeface="Arial" panose="020B0604020202020204" pitchFamily="34" charset="0"/>
              </a:rPr>
              <a:t> ho)</a:t>
            </a:r>
          </a:p>
          <a:p>
            <a:endParaRPr lang="sk-SK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0CDABF5B-17C3-7A4C-B9A3-72D0C7D0BDE3}"/>
              </a:ext>
            </a:extLst>
          </p:cNvPr>
          <p:cNvSpPr/>
          <p:nvPr/>
        </p:nvSpPr>
        <p:spPr>
          <a:xfrm>
            <a:off x="1922857" y="3700641"/>
            <a:ext cx="2084323" cy="206199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7CFFBB37-E36E-8645-B1E3-052DFC43A1A8}"/>
              </a:ext>
            </a:extLst>
          </p:cNvPr>
          <p:cNvSpPr/>
          <p:nvPr/>
        </p:nvSpPr>
        <p:spPr>
          <a:xfrm>
            <a:off x="1354116" y="3128858"/>
            <a:ext cx="3274832" cy="321364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4" name="Pravouholník 23">
            <a:extLst>
              <a:ext uri="{FF2B5EF4-FFF2-40B4-BE49-F238E27FC236}">
                <a16:creationId xmlns:a16="http://schemas.microsoft.com/office/drawing/2014/main" id="{95304068-DCB7-C043-8910-5D7163DBC9D4}"/>
              </a:ext>
            </a:extLst>
          </p:cNvPr>
          <p:cNvSpPr/>
          <p:nvPr/>
        </p:nvSpPr>
        <p:spPr>
          <a:xfrm>
            <a:off x="7507470" y="1696650"/>
            <a:ext cx="429993" cy="37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Trojuholník 24">
            <a:extLst>
              <a:ext uri="{FF2B5EF4-FFF2-40B4-BE49-F238E27FC236}">
                <a16:creationId xmlns:a16="http://schemas.microsoft.com/office/drawing/2014/main" id="{BAE49D4C-C383-2F49-BDF7-D1C20F6F149F}"/>
              </a:ext>
            </a:extLst>
          </p:cNvPr>
          <p:cNvSpPr/>
          <p:nvPr/>
        </p:nvSpPr>
        <p:spPr>
          <a:xfrm>
            <a:off x="7507471" y="2099556"/>
            <a:ext cx="451989" cy="37886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Pravouholník 25">
            <a:extLst>
              <a:ext uri="{FF2B5EF4-FFF2-40B4-BE49-F238E27FC236}">
                <a16:creationId xmlns:a16="http://schemas.microsoft.com/office/drawing/2014/main" id="{72C381EE-279F-7C40-812F-3ACF7EDD4644}"/>
              </a:ext>
            </a:extLst>
          </p:cNvPr>
          <p:cNvSpPr/>
          <p:nvPr/>
        </p:nvSpPr>
        <p:spPr>
          <a:xfrm>
            <a:off x="7507471" y="2534582"/>
            <a:ext cx="429993" cy="37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6" name="Rovná spojovacia šípka 15">
            <a:extLst>
              <a:ext uri="{FF2B5EF4-FFF2-40B4-BE49-F238E27FC236}">
                <a16:creationId xmlns:a16="http://schemas.microsoft.com/office/drawing/2014/main" id="{D346B0EC-E3F7-F849-8BDB-C3BE509E801E}"/>
              </a:ext>
            </a:extLst>
          </p:cNvPr>
          <p:cNvCxnSpPr/>
          <p:nvPr/>
        </p:nvCxnSpPr>
        <p:spPr>
          <a:xfrm flipV="1">
            <a:off x="328758" y="1924282"/>
            <a:ext cx="27494" cy="5279583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ovacia šípka 26">
            <a:extLst>
              <a:ext uri="{FF2B5EF4-FFF2-40B4-BE49-F238E27FC236}">
                <a16:creationId xmlns:a16="http://schemas.microsoft.com/office/drawing/2014/main" id="{AD382ACA-D342-A945-B07E-65E6C4EDF26C}"/>
              </a:ext>
            </a:extLst>
          </p:cNvPr>
          <p:cNvCxnSpPr>
            <a:cxnSpLocks/>
          </p:cNvCxnSpPr>
          <p:nvPr/>
        </p:nvCxnSpPr>
        <p:spPr>
          <a:xfrm>
            <a:off x="309303" y="7224904"/>
            <a:ext cx="5412343" cy="31439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BlokTextu 31">
            <a:extLst>
              <a:ext uri="{FF2B5EF4-FFF2-40B4-BE49-F238E27FC236}">
                <a16:creationId xmlns:a16="http://schemas.microsoft.com/office/drawing/2014/main" id="{73A5A968-07F5-1A46-ABF6-0857D4E879A4}"/>
              </a:ext>
            </a:extLst>
          </p:cNvPr>
          <p:cNvSpPr txBox="1"/>
          <p:nvPr/>
        </p:nvSpPr>
        <p:spPr>
          <a:xfrm>
            <a:off x="2786615" y="7221307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x1</a:t>
            </a:r>
            <a:endParaRPr lang="sk-SK" dirty="0"/>
          </a:p>
        </p:txBody>
      </p:sp>
      <p:sp>
        <p:nvSpPr>
          <p:cNvPr id="33" name="BlokTextu 32">
            <a:extLst>
              <a:ext uri="{FF2B5EF4-FFF2-40B4-BE49-F238E27FC236}">
                <a16:creationId xmlns:a16="http://schemas.microsoft.com/office/drawing/2014/main" id="{675A5F2C-2146-E44D-A996-CBE29FD92519}"/>
              </a:ext>
            </a:extLst>
          </p:cNvPr>
          <p:cNvSpPr txBox="1"/>
          <p:nvPr/>
        </p:nvSpPr>
        <p:spPr>
          <a:xfrm>
            <a:off x="-73915" y="4350994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x2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1696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k-najbližších susedov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vlastnosti algoritmu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Jednotlivé varianty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klasifikátorov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na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princípe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k-najbližších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susedov sa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môžu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líšit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̌: </a:t>
            </a:r>
          </a:p>
          <a:p>
            <a:pPr lvl="1"/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Akým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spôsobom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vyberaju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najbližších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susedov  </a:t>
            </a:r>
          </a:p>
          <a:p>
            <a:pPr lvl="1"/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Koľko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susedov vyberú do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úvahy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pre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klasifikáciu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nového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príkladu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/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Ako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vplývajú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jednotliví susedia na rozhodnutie o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výslednej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triede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nového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príkladu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váhy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jednotlivých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susedov)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Presnosť k-NN algoritmu veľmi závisí na dátach (bez ohľadu na nastavenie algoritmu)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Normalizácia atribútov dát môže pomôcť pri výpočte vzdialeností – pri nenormalizovaných dátach môže jeden atribút dominovať nad ostatnými </a:t>
            </a:r>
          </a:p>
          <a:p>
            <a:pPr lvl="1"/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Výška osoby – v rozsahu od 1.5 do 1.9 (údaje v metroch)</a:t>
            </a:r>
          </a:p>
          <a:p>
            <a:pPr lvl="1"/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Váha osoby – v rozsahu od 50 do 120 (údaje v kg)</a:t>
            </a:r>
          </a:p>
          <a:p>
            <a:pPr lvl="1"/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Ročný príjem osoby – v rozsahu od 5000 do 150 000 (údaje v mene) </a:t>
            </a: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62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5 ways to keep your work safe and secure.potx" id="{4893428C-CB0A-49E9-96F4-7A735F1E22B6}" vid="{5E3D7976-14F6-4FDF-A4FC-DC3893D129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645</Words>
  <Application>Microsoft Office PowerPoint</Application>
  <PresentationFormat>Vlastná</PresentationFormat>
  <Paragraphs>140</Paragraphs>
  <Slides>10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Microsoft Equation 3.0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2019-03-02T19:53:44Z</dcterms:created>
  <dcterms:modified xsi:type="dcterms:W3CDTF">2019-04-08T15:32:15Z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2018-09-20T17:05:47.7837537Z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