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Slab"/>
      <p:regular r:id="rId39"/>
      <p:bold r:id="rId40"/>
    </p:embeddedFon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lab-bold.fntdata"/><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Slab-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61f80ed9d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61f80ed9d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61f80ed9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61f80ed9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61f80ed9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61f80ed9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61f80ed9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61f80ed9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61f80ed9d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61f80ed9d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61f80ed9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61f80ed9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61f80ed9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61f80ed9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61f80ed9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61f80ed9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61f80ed9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61f80ed9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61f80ed9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61f80ed9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61f80ed9d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61f80ed9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62e90e19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62e90e19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62e90e196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62e90e196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62e90e196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62e90e19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62e90e196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62e90e196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61f80ed9d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61f80ed9d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61f80ed9d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61f80ed9d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61f80ed9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61f80ed9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61f80ed9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61f80ed9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61f80ed9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61f80ed9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61f80ed9d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561f80ed9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61f80ed9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61f80ed9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62e90e19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62e90e19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62e90e19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62e90e19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62e90e19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62e90e19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62e90e19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62e90e19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61f80ed9d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61f80ed9d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61f80ed9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61f80ed9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62e90e19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62e90e1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61f80ed9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61f80ed9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61f80ed9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61f80ed9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61f80ed9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61f80ed9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st.github.com/brianraila/8e4183bbe68f10a508d2442a68e5c31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st.github.com/brianraila/48d6578aea9052616997d9a07128e0e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st.github.com/brianraila/6023406c53fbcc2ee682752aa9a5ec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ist.github.com/brianraila/bc625853f19966e4bf6e6306a508b52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st.github.com/brianraila/c822f60a84346a357e548347b74c23a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IntelliSOFT-Consulting/digital_square_notice_d_wp4/tree/master/cql-TxPV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egistry.fhir.org/subm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orldhealthorganization.github.io/smart-ig-starter-kit/checklist.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 to WHO Smart Guidelines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StructureDefinitions</a:t>
            </a:r>
            <a:endParaRPr/>
          </a:p>
        </p:txBody>
      </p:sp>
      <p:sp>
        <p:nvSpPr>
          <p:cNvPr id="117" name="Google Shape;117;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StructureDefinitions are used to define the basic structures of FHIR resources: data types, resources, extensions, and profiles.</a:t>
            </a:r>
            <a:endParaRPr/>
          </a:p>
          <a:p>
            <a:pPr indent="0" lvl="0" marL="0" rtl="0" algn="l">
              <a:spcBef>
                <a:spcPts val="1200"/>
              </a:spcBef>
              <a:spcAft>
                <a:spcPts val="1200"/>
              </a:spcAft>
              <a:buNone/>
            </a:pPr>
            <a:r>
              <a:rPr lang="en"/>
              <a:t>These structure definitions are used to describe both the content defined in the FHIR specification itself - Resources, data types, the underlying infrastructural types, and also are used to describe how these structures are used in implementations. This allows the definitions of the structures to be shared and published through repositories of structure definitions, compared with each other, and used as the basis for code, report and UI generation.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Profiles….</a:t>
            </a:r>
            <a:endParaRPr/>
          </a:p>
        </p:txBody>
      </p:sp>
      <p:sp>
        <p:nvSpPr>
          <p:cNvPr id="123" name="Google Shape;123;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Profiles can be used to define common data elements, terminology bindings, and usage scenarios. They enable interoperability by ensuring that systems and applications understand and can correctly interpret the exchanged healthcare information. Profiles also promote consistency and standardization, as they define a common set of rules and expectations for data exchange.</a:t>
            </a:r>
            <a:endParaRPr/>
          </a:p>
          <a:p>
            <a:pPr indent="0" lvl="0" marL="0" rtl="0" algn="l">
              <a:spcBef>
                <a:spcPts val="1200"/>
              </a:spcBef>
              <a:spcAft>
                <a:spcPts val="1200"/>
              </a:spcAft>
              <a:buNone/>
            </a:pPr>
            <a:r>
              <a:rPr lang="en"/>
              <a:t>Overall, FHIR profiles enhance the flexibility and adaptability of the FHIR standard, enabling it to accommodate the diverse needs of different healthcare settings and applications while maintaining interoperability.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Use-cases Profiling.</a:t>
            </a:r>
            <a:endParaRPr/>
          </a:p>
        </p:txBody>
      </p:sp>
      <p:sp>
        <p:nvSpPr>
          <p:cNvPr id="129" name="Google Shape;129;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Make elements required, optional or limit the number allowed.</a:t>
            </a:r>
            <a:endParaRPr/>
          </a:p>
          <a:p>
            <a:pPr indent="0" lvl="0" marL="0" rtl="0" algn="l">
              <a:spcBef>
                <a:spcPts val="1200"/>
              </a:spcBef>
              <a:spcAft>
                <a:spcPts val="0"/>
              </a:spcAft>
              <a:buNone/>
            </a:pPr>
            <a:r>
              <a:rPr lang="en"/>
              <a:t>Bind terminology (Code system, value set, single fixed code)</a:t>
            </a:r>
            <a:endParaRPr/>
          </a:p>
          <a:p>
            <a:pPr indent="0" lvl="0" marL="0" rtl="0" algn="l">
              <a:spcBef>
                <a:spcPts val="1200"/>
              </a:spcBef>
              <a:spcAft>
                <a:spcPts val="0"/>
              </a:spcAft>
              <a:buNone/>
            </a:pPr>
            <a:r>
              <a:rPr lang="en"/>
              <a:t>Create (or reuse) extensions to represent needed concepts.</a:t>
            </a:r>
            <a:endParaRPr/>
          </a:p>
          <a:p>
            <a:pPr indent="0" lvl="0" marL="0" rtl="0" algn="l">
              <a:spcBef>
                <a:spcPts val="1200"/>
              </a:spcBef>
              <a:spcAft>
                <a:spcPts val="0"/>
              </a:spcAft>
              <a:buNone/>
            </a:pPr>
            <a:r>
              <a:rPr lang="en"/>
              <a:t>80/20 rule - Most concept don’t exist and need to be represented by extensions.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Creating Profiles.</a:t>
            </a:r>
            <a:endParaRPr/>
          </a:p>
        </p:txBody>
      </p:sp>
      <p:sp>
        <p:nvSpPr>
          <p:cNvPr id="135" name="Google Shape;135;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FHIR profiles are typically created by domain experts, healthcare organizations, or standards development organizations to meet specific requirements. They can be used to define profiles for various resources, such as Patient, Practitioner, Observation, Medication, and many others. Profiles can be published and shared, allowing different systems to understand and exchange data in a consistent manner.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Sample Profile</a:t>
            </a:r>
            <a:endParaRPr/>
          </a:p>
        </p:txBody>
      </p:sp>
      <p:sp>
        <p:nvSpPr>
          <p:cNvPr id="141" name="Google Shape;141;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https://gist.github.com/brianraila/8e4183bbe68f10a508d2442a68e5c31c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Cardinalities</a:t>
            </a:r>
            <a:endParaRPr/>
          </a:p>
        </p:txBody>
      </p:sp>
      <p:sp>
        <p:nvSpPr>
          <p:cNvPr id="147" name="Google Shape;147;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0..1: The element is optional and can occur at most once. It may be present or absent in the resource.</a:t>
            </a:r>
            <a:endParaRPr/>
          </a:p>
          <a:p>
            <a:pPr indent="0" lvl="0" marL="0" rtl="0" algn="l">
              <a:spcBef>
                <a:spcPts val="1200"/>
              </a:spcBef>
              <a:spcAft>
                <a:spcPts val="0"/>
              </a:spcAft>
              <a:buNone/>
            </a:pPr>
            <a:r>
              <a:rPr lang="en"/>
              <a:t>1..1: The element is required and must occur exactly once. It must always be present in the resource.</a:t>
            </a:r>
            <a:endParaRPr/>
          </a:p>
          <a:p>
            <a:pPr indent="0" lvl="0" marL="0" rtl="0" algn="l">
              <a:spcBef>
                <a:spcPts val="1200"/>
              </a:spcBef>
              <a:spcAft>
                <a:spcPts val="0"/>
              </a:spcAft>
              <a:buNone/>
            </a:pPr>
            <a:r>
              <a:rPr lang="en"/>
              <a:t>0..* or *: The element is optional, and there can be zero or more occurrences of it. It may be absent or repeated multiple times within the resource.</a:t>
            </a:r>
            <a:endParaRPr/>
          </a:p>
          <a:p>
            <a:pPr indent="0" lvl="0" marL="0" rtl="0" algn="l">
              <a:spcBef>
                <a:spcPts val="1200"/>
              </a:spcBef>
              <a:spcAft>
                <a:spcPts val="0"/>
              </a:spcAft>
              <a:buNone/>
            </a:pPr>
            <a:r>
              <a:rPr lang="en"/>
              <a:t>1..*: The element is required, and there must be at least one occurrence of it. It can also be repeated multiple times.</a:t>
            </a:r>
            <a:endParaRPr/>
          </a:p>
          <a:p>
            <a:pPr indent="0" lvl="0" marL="0" rtl="0" algn="l">
              <a:spcBef>
                <a:spcPts val="1200"/>
              </a:spcBef>
              <a:spcAft>
                <a:spcPts val="0"/>
              </a:spcAft>
              <a:buNone/>
            </a:pPr>
            <a:r>
              <a:rPr lang="en"/>
              <a:t>0..n: Similar to 0..*, it denotes an optional element that can occur zero or more times.</a:t>
            </a:r>
            <a:endParaRPr/>
          </a:p>
          <a:p>
            <a:pPr indent="0" lvl="0" marL="0" rtl="0" algn="l">
              <a:spcBef>
                <a:spcPts val="1200"/>
              </a:spcBef>
              <a:spcAft>
                <a:spcPts val="1200"/>
              </a:spcAft>
              <a:buNone/>
            </a:pPr>
            <a:r>
              <a:rPr lang="en"/>
              <a:t>1..n: Similar to 1..*, it denotes a required element that must occur at least once and can also be repeated multiple times.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Extensions.</a:t>
            </a:r>
            <a:endParaRPr/>
          </a:p>
        </p:txBody>
      </p:sp>
      <p:sp>
        <p:nvSpPr>
          <p:cNvPr id="153" name="Google Shape;153;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Extensions allow for the addition of custom or domain-specific data to FHIR resources. They provide a flexible way to extend the standard FHIR resources with additional information that may not be covered by the base resource definition. Extensions can be used to capture specialized data elements, support specific workflows, or convey domain-specific information.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Extensions.</a:t>
            </a:r>
            <a:endParaRPr/>
          </a:p>
        </p:txBody>
      </p:sp>
      <p:sp>
        <p:nvSpPr>
          <p:cNvPr id="159" name="Google Shape;159;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https://gist.github.com/brianraila/48d6578aea9052616997d9a07128e0ed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Terminology Binding</a:t>
            </a:r>
            <a:endParaRPr/>
          </a:p>
        </p:txBody>
      </p:sp>
      <p:sp>
        <p:nvSpPr>
          <p:cNvPr id="165" name="Google Shape;165;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Define a CodeSystem.</a:t>
            </a:r>
            <a:endParaRPr/>
          </a:p>
          <a:p>
            <a:pPr indent="-342900" lvl="0" marL="457200" rtl="0" algn="l">
              <a:spcBef>
                <a:spcPts val="0"/>
              </a:spcBef>
              <a:spcAft>
                <a:spcPts val="0"/>
              </a:spcAft>
              <a:buSzPts val="1800"/>
              <a:buAutoNum type="arabicPeriod"/>
            </a:pPr>
            <a:r>
              <a:rPr lang="en"/>
              <a:t>Define a Valueset.</a:t>
            </a:r>
            <a:endParaRPr/>
          </a:p>
          <a:p>
            <a:pPr indent="-342900" lvl="0" marL="457200" rtl="0" algn="l">
              <a:spcBef>
                <a:spcPts val="0"/>
              </a:spcBef>
              <a:spcAft>
                <a:spcPts val="0"/>
              </a:spcAft>
              <a:buSzPts val="1800"/>
              <a:buAutoNum type="arabicPeriod"/>
            </a:pPr>
            <a:r>
              <a:rPr lang="en"/>
              <a:t>Define the StructureDefinition.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Terminology Binding</a:t>
            </a:r>
            <a:endParaRPr/>
          </a:p>
        </p:txBody>
      </p:sp>
      <p:sp>
        <p:nvSpPr>
          <p:cNvPr id="171" name="Google Shape;171;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https://gist.github.com/brianraila/6023406c53fbcc2ee682752aa9a5ec18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L3?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Questionnaires &amp; SDC</a:t>
            </a:r>
            <a:endParaRPr/>
          </a:p>
        </p:txBody>
      </p:sp>
      <p:sp>
        <p:nvSpPr>
          <p:cNvPr id="177" name="Google Shape;177;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Questionnaires </a:t>
            </a:r>
            <a:r>
              <a:rPr lang="en"/>
              <a:t>define structured sets of questions and answer options to collect specific information. These questionnaires can be customized and tailored to the needs of a particular implementation, such as data collection for a specific clinical assessment, patient-reported outcome measures, or research surveys. Questionnaires in FHIR are represented using the Questionnaire resource and allow for the collection of structured data in a consistent and standardized manner.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SDC</a:t>
            </a:r>
            <a:endParaRPr/>
          </a:p>
        </p:txBody>
      </p:sp>
      <p:sp>
        <p:nvSpPr>
          <p:cNvPr id="183" name="Google Shape;183;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Structured Data Capture (SDC) is a methodology used within FHIR Implementation Guides to define the capture and exchange of structured data elements. It provides a framework for capturing structured data elements in a consistent manner, often using standardized data collection forms or questionnaires. SDC allows for the collection of structured data that conforms to defined profiles and data requirements specific to a particular implementation or use case.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Uses of Questionnaires in IGs</a:t>
            </a:r>
            <a:endParaRPr/>
          </a:p>
        </p:txBody>
      </p:sp>
      <p:sp>
        <p:nvSpPr>
          <p:cNvPr id="189" name="Google Shape;189;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Implementation Guides leverage questionnaires and structured data capture to define the specific data elements and data collection workflows required for a given use case or domain. These resources help ensure interoperability and consistency in data capture across different systems and implementations, enabling standardized data exchange, data analysis, and reporting. They provide a common framework for capturing and structuring data, making it easier to share and utilize the captured information for various purposes, such as clinical decision support, quality reporting, or population health management.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Sample Questionnaires.</a:t>
            </a:r>
            <a:endParaRPr/>
          </a:p>
        </p:txBody>
      </p:sp>
      <p:sp>
        <p:nvSpPr>
          <p:cNvPr id="195" name="Google Shape;195;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https://gist.github.com/brianraila/bc625853f19966e4bf6e6306a508b524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Library</a:t>
            </a:r>
            <a:endParaRPr/>
          </a:p>
        </p:txBody>
      </p:sp>
      <p:sp>
        <p:nvSpPr>
          <p:cNvPr id="201" name="Google Shape;201;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Library resource represents a set of computable logic or rules that can be used to support clinical decision-making. It allows for the definition, management, and sharing of clinical knowledge artifacts. Libraries can include various types of artifacts such as Clinical Decision Support (CDS) rules, order sets, quality improvement guidelines, and more.</a:t>
            </a:r>
            <a:endParaRPr/>
          </a:p>
          <a:p>
            <a:pPr indent="0" lvl="0" marL="0" rtl="0" algn="l">
              <a:spcBef>
                <a:spcPts val="1200"/>
              </a:spcBef>
              <a:spcAft>
                <a:spcPts val="1200"/>
              </a:spcAft>
              <a:buNone/>
            </a:pPr>
            <a:r>
              <a:rPr lang="en"/>
              <a:t>The flexibility and modular nature of Library resources allow them to be integrated and utilized in various healthcare contexts to provide clinical guidance, decision support, and quality measurement capabilities.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Uses of Library Resources.</a:t>
            </a:r>
            <a:endParaRPr/>
          </a:p>
        </p:txBody>
      </p:sp>
      <p:sp>
        <p:nvSpPr>
          <p:cNvPr id="207" name="Google Shape;207;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They are critical in </a:t>
            </a:r>
            <a:endParaRPr/>
          </a:p>
          <a:p>
            <a:pPr indent="0" lvl="0" marL="0" rtl="0" algn="l">
              <a:spcBef>
                <a:spcPts val="1200"/>
              </a:spcBef>
              <a:spcAft>
                <a:spcPts val="0"/>
              </a:spcAft>
              <a:buNone/>
            </a:pPr>
            <a:r>
              <a:rPr lang="en"/>
              <a:t>PlanDefinition: Library resources can be referenced in the PlanDefinition resource to define clinical protocols, guidelines, or care plans. The PlanDefinition resource allows for referencing Library resources that contain the computable logic and rules for the defined plans.</a:t>
            </a:r>
            <a:endParaRPr/>
          </a:p>
          <a:p>
            <a:pPr indent="0" lvl="0" marL="0" rtl="0" algn="l">
              <a:spcBef>
                <a:spcPts val="1200"/>
              </a:spcBef>
              <a:spcAft>
                <a:spcPts val="0"/>
              </a:spcAft>
              <a:buNone/>
            </a:pPr>
            <a:r>
              <a:rPr lang="en"/>
              <a:t>ActivityDefinition: Library resources can be referenced within the ActivityDefinition resource to provide clinical guidance or rules for specific activities or tasks. The ActivityDefinition resource can include references to Library resources that define the computable logic and rules for the activity.</a:t>
            </a:r>
            <a:endParaRPr/>
          </a:p>
          <a:p>
            <a:pPr indent="0" lvl="0" marL="0" rtl="0" algn="l">
              <a:spcBef>
                <a:spcPts val="1200"/>
              </a:spcBef>
              <a:spcAft>
                <a:spcPts val="0"/>
              </a:spcAft>
              <a:buNone/>
            </a:pPr>
            <a:r>
              <a:rPr lang="en"/>
              <a:t>Measure: Library resources are commonly used in the context of quality measurement. The Measure resource can reference Library resources that contain the clinical logic and rules for calculating performance scores and assessing healthcare quality based on specific data elements and criteria.</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Components of a Library</a:t>
            </a:r>
            <a:endParaRPr/>
          </a:p>
        </p:txBody>
      </p:sp>
      <p:sp>
        <p:nvSpPr>
          <p:cNvPr id="213" name="Google Shape;213;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 sz="1360"/>
              <a:t>Key components of the Library resource include:</a:t>
            </a:r>
            <a:endParaRPr sz="1360"/>
          </a:p>
          <a:p>
            <a:pPr indent="0" lvl="0" marL="457200" rtl="0" algn="l">
              <a:lnSpc>
                <a:spcPct val="105000"/>
              </a:lnSpc>
              <a:spcBef>
                <a:spcPts val="1200"/>
              </a:spcBef>
              <a:spcAft>
                <a:spcPts val="0"/>
              </a:spcAft>
              <a:buSzPts val="770"/>
              <a:buNone/>
            </a:pPr>
            <a:r>
              <a:rPr lang="en" sz="1360"/>
              <a:t>URL: The unique URL or identifier for the library.</a:t>
            </a:r>
            <a:endParaRPr sz="1360"/>
          </a:p>
          <a:p>
            <a:pPr indent="0" lvl="0" marL="457200" rtl="0" algn="l">
              <a:lnSpc>
                <a:spcPct val="105000"/>
              </a:lnSpc>
              <a:spcBef>
                <a:spcPts val="1200"/>
              </a:spcBef>
              <a:spcAft>
                <a:spcPts val="0"/>
              </a:spcAft>
              <a:buSzPts val="770"/>
              <a:buNone/>
            </a:pPr>
            <a:r>
              <a:rPr lang="en" sz="1360"/>
              <a:t>Version: The version of the library.</a:t>
            </a:r>
            <a:endParaRPr sz="1360"/>
          </a:p>
          <a:p>
            <a:pPr indent="0" lvl="0" marL="457200" rtl="0" algn="l">
              <a:lnSpc>
                <a:spcPct val="105000"/>
              </a:lnSpc>
              <a:spcBef>
                <a:spcPts val="1200"/>
              </a:spcBef>
              <a:spcAft>
                <a:spcPts val="0"/>
              </a:spcAft>
              <a:buSzPts val="770"/>
              <a:buNone/>
            </a:pPr>
            <a:r>
              <a:rPr lang="en" sz="1360"/>
              <a:t>Name: A human-readable name or title for the library.</a:t>
            </a:r>
            <a:endParaRPr sz="1360"/>
          </a:p>
          <a:p>
            <a:pPr indent="0" lvl="0" marL="457200" rtl="0" algn="l">
              <a:lnSpc>
                <a:spcPct val="105000"/>
              </a:lnSpc>
              <a:spcBef>
                <a:spcPts val="1200"/>
              </a:spcBef>
              <a:spcAft>
                <a:spcPts val="0"/>
              </a:spcAft>
              <a:buSzPts val="770"/>
              <a:buNone/>
            </a:pPr>
            <a:r>
              <a:rPr lang="en" sz="1360"/>
              <a:t>Type: The type of the library, indicating the purpose or domain it serves (e.g., logic-library, order-set).</a:t>
            </a:r>
            <a:endParaRPr sz="1360"/>
          </a:p>
          <a:p>
            <a:pPr indent="0" lvl="0" marL="457200" rtl="0" algn="l">
              <a:lnSpc>
                <a:spcPct val="105000"/>
              </a:lnSpc>
              <a:spcBef>
                <a:spcPts val="1200"/>
              </a:spcBef>
              <a:spcAft>
                <a:spcPts val="0"/>
              </a:spcAft>
              <a:buSzPts val="770"/>
              <a:buNone/>
            </a:pPr>
            <a:r>
              <a:rPr lang="en" sz="1360"/>
              <a:t>Content: The actual computable logic or rules expressed in a specific format such as CQL (Clinical Quality Language), ELM (Expression Logical Model), or other computable language.</a:t>
            </a:r>
            <a:endParaRPr sz="1360"/>
          </a:p>
          <a:p>
            <a:pPr indent="0" lvl="0" marL="457200" rtl="0" algn="l">
              <a:lnSpc>
                <a:spcPct val="105000"/>
              </a:lnSpc>
              <a:spcBef>
                <a:spcPts val="1200"/>
              </a:spcBef>
              <a:spcAft>
                <a:spcPts val="0"/>
              </a:spcAft>
              <a:buSzPts val="770"/>
              <a:buNone/>
            </a:pPr>
            <a:r>
              <a:rPr lang="en" sz="1360"/>
              <a:t>Data Requirements: The data elements or resources required by the library to perform the logic or rules.</a:t>
            </a:r>
            <a:endParaRPr sz="1360"/>
          </a:p>
          <a:p>
            <a:pPr indent="0" lvl="0" marL="0" rtl="0" algn="l">
              <a:lnSpc>
                <a:spcPct val="105000"/>
              </a:lnSpc>
              <a:spcBef>
                <a:spcPts val="1200"/>
              </a:spcBef>
              <a:spcAft>
                <a:spcPts val="1200"/>
              </a:spcAft>
              <a:buSzPts val="770"/>
              <a:buNone/>
            </a:pPr>
            <a:r>
              <a:t/>
            </a:r>
            <a:endParaRPr sz="136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Sample Libraries</a:t>
            </a:r>
            <a:endParaRPr/>
          </a:p>
        </p:txBody>
      </p:sp>
      <p:sp>
        <p:nvSpPr>
          <p:cNvPr id="219" name="Google Shape;219;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https://gist.github.com/brianraila/c822f60a84346a357e548347b74c23a0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Measure</a:t>
            </a:r>
            <a:endParaRPr/>
          </a:p>
        </p:txBody>
      </p:sp>
      <p:sp>
        <p:nvSpPr>
          <p:cNvPr id="225" name="Google Shape;225;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Measure resource represents a specific quality measure, which quantifies a particular aspect of healthcare quality, performance, or outcomes. It defines a set of clinical and administrative data elements, along with associated logic, to calculate performance results and assess healthcare quality.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Measure</a:t>
            </a:r>
            <a:endParaRPr/>
          </a:p>
        </p:txBody>
      </p:sp>
      <p:sp>
        <p:nvSpPr>
          <p:cNvPr id="231" name="Google Shape;231;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https://github.com/IntelliSOFT-Consulting/digital_square_notice_d_wp4/tree/master/cql-TxPVLS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L3 Smart Guidelines.</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Structured software-neutral specifications, code, terminology and interoperability standards.</a:t>
            </a:r>
            <a:endParaRPr/>
          </a:p>
          <a:p>
            <a:pPr indent="-342900" lvl="0" marL="457200" rtl="0" algn="l">
              <a:spcBef>
                <a:spcPts val="1200"/>
              </a:spcBef>
              <a:spcAft>
                <a:spcPts val="0"/>
              </a:spcAft>
              <a:buSzPts val="1800"/>
              <a:buChar char="●"/>
            </a:pPr>
            <a:r>
              <a:rPr lang="en"/>
              <a:t>Machine Readable</a:t>
            </a:r>
            <a:endParaRPr/>
          </a:p>
          <a:p>
            <a:pPr indent="-342900" lvl="0" marL="457200" rtl="0" algn="l">
              <a:spcBef>
                <a:spcPts val="0"/>
              </a:spcBef>
              <a:spcAft>
                <a:spcPts val="0"/>
              </a:spcAft>
              <a:buSzPts val="1800"/>
              <a:buChar char="●"/>
            </a:pPr>
            <a:r>
              <a:rPr lang="en"/>
              <a:t>Structured</a:t>
            </a:r>
            <a:endParaRPr/>
          </a:p>
          <a:p>
            <a:pPr indent="-342900" lvl="0" marL="457200" rtl="0" algn="l">
              <a:spcBef>
                <a:spcPts val="0"/>
              </a:spcBef>
              <a:spcAft>
                <a:spcPts val="0"/>
              </a:spcAft>
              <a:buSzPts val="1800"/>
              <a:buChar char="●"/>
            </a:pPr>
            <a:r>
              <a:rPr lang="en"/>
              <a:t>Software Neutral</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Workflows</a:t>
            </a:r>
            <a:endParaRPr/>
          </a:p>
        </p:txBody>
      </p:sp>
      <p:sp>
        <p:nvSpPr>
          <p:cNvPr id="237" name="Google Shape;237;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Both ActivityDefinition and PlanDefinition resources contribute to the standardization, interoperability, and coordination of clinical activities and interventions in the FHIR ecosystem. They enable the sharing and exchange of structured, evidence-based guidelines, protocols, and workflows, promoting consistency and quality in healthcare practices.</a:t>
            </a:r>
            <a:endParaRPr/>
          </a:p>
          <a:p>
            <a:pPr indent="0" lvl="0" marL="0" rtl="0" algn="l">
              <a:spcBef>
                <a:spcPts val="1200"/>
              </a:spcBef>
              <a:spcAft>
                <a:spcPts val="1200"/>
              </a:spcAft>
              <a:buNone/>
            </a:pPr>
            <a:r>
              <a:rPr lang="en"/>
              <a:t>Derived from the Decision Support Logic.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43" name="Google Shape;243;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Publishing IGs</a:t>
            </a:r>
            <a:endParaRPr/>
          </a:p>
        </p:txBody>
      </p:sp>
      <p:sp>
        <p:nvSpPr>
          <p:cNvPr id="249" name="Google Shape;249;p4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IG publisher installation;</a:t>
            </a:r>
            <a:endParaRPr/>
          </a:p>
          <a:p>
            <a:pPr indent="0" lvl="0" marL="0" rtl="0" algn="l">
              <a:spcBef>
                <a:spcPts val="1200"/>
              </a:spcBef>
              <a:spcAft>
                <a:spcPts val="0"/>
              </a:spcAft>
              <a:buNone/>
            </a:pPr>
            <a:r>
              <a:rPr lang="en"/>
              <a:t>Defining the resources that will form the foundation of the Implementation Guide;</a:t>
            </a:r>
            <a:endParaRPr/>
          </a:p>
          <a:p>
            <a:pPr indent="0" lvl="0" marL="0" rtl="0" algn="l">
              <a:spcBef>
                <a:spcPts val="1200"/>
              </a:spcBef>
              <a:spcAft>
                <a:spcPts val="0"/>
              </a:spcAft>
              <a:buNone/>
            </a:pPr>
            <a:r>
              <a:rPr lang="en"/>
              <a:t>Developing the structure and content of the Implementation Guide;</a:t>
            </a:r>
            <a:endParaRPr/>
          </a:p>
          <a:p>
            <a:pPr indent="0" lvl="0" marL="0" rtl="0" algn="l">
              <a:spcBef>
                <a:spcPts val="1200"/>
              </a:spcBef>
              <a:spcAft>
                <a:spcPts val="0"/>
              </a:spcAft>
              <a:buNone/>
            </a:pPr>
            <a:r>
              <a:rPr lang="en"/>
              <a:t>Running the IG publishing process</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55" name="Google Shape;255;p4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IG Publisher is a powerful tool that supports various programming languages, bundles, and spreadsheets. Thus, the diverse options guarantee the accessibility of the IG Publisher’s functionality to all stakeholders requiring a comprehensive FHIR Implementation Guide creation tool.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FHIR</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The </a:t>
            </a:r>
            <a:r>
              <a:rPr b="1" lang="en" sz="1900"/>
              <a:t>F</a:t>
            </a:r>
            <a:r>
              <a:rPr b="1" lang="en" sz="1900"/>
              <a:t>ast Healthcare Interoperability Resources</a:t>
            </a:r>
            <a:r>
              <a:rPr lang="en" sz="1900"/>
              <a:t> standard defines how healthcare information can be exchanged between different computer systems regardless of its underlying implementation &amp; how it is stored in those systems.</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FHIR Implementation Guides</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They provide a</a:t>
            </a:r>
            <a:r>
              <a:rPr lang="en"/>
              <a:t> set of rules of how a particular interoperability or standards problem is solved - typically through the use of FHIR resources.</a:t>
            </a:r>
            <a:endParaRPr/>
          </a:p>
          <a:p>
            <a:pPr indent="0" lvl="0" marL="0" rtl="0" algn="l">
              <a:spcBef>
                <a:spcPts val="1200"/>
              </a:spcBef>
              <a:spcAft>
                <a:spcPts val="0"/>
              </a:spcAft>
              <a:buNone/>
            </a:pPr>
            <a:r>
              <a:rPr lang="en"/>
              <a:t>Additionally, t</a:t>
            </a:r>
            <a:r>
              <a:rPr lang="en"/>
              <a:t>hey provide essential and minimum health record artefacts.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Published IGs</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IG Registry.</a:t>
            </a:r>
            <a:endParaRPr/>
          </a:p>
          <a:p>
            <a:pPr indent="0" lvl="0" marL="0" rtl="0" algn="l">
              <a:spcBef>
                <a:spcPts val="1200"/>
              </a:spcBef>
              <a:spcAft>
                <a:spcPts val="1200"/>
              </a:spcAft>
              <a:buNone/>
            </a:pPr>
            <a:r>
              <a:rPr lang="en" u="sng">
                <a:solidFill>
                  <a:schemeClr val="hlink"/>
                </a:solidFill>
                <a:hlinkClick r:id="rId3"/>
              </a:rPr>
              <a:t>https://registry.fhir.org/submit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Profiles.</a:t>
            </a:r>
            <a:endParaRPr/>
          </a:p>
          <a:p>
            <a:pPr indent="0" lvl="0" marL="0" rtl="0" algn="l">
              <a:spcBef>
                <a:spcPts val="1200"/>
              </a:spcBef>
              <a:spcAft>
                <a:spcPts val="0"/>
              </a:spcAft>
              <a:buNone/>
            </a:pPr>
            <a:r>
              <a:rPr lang="en"/>
              <a:t>Terminology - CodeSystems &amp; ValueSets </a:t>
            </a:r>
            <a:endParaRPr/>
          </a:p>
          <a:p>
            <a:pPr indent="0" lvl="0" marL="457200" rtl="0" algn="l">
              <a:spcBef>
                <a:spcPts val="1200"/>
              </a:spcBef>
              <a:spcAft>
                <a:spcPts val="0"/>
              </a:spcAft>
              <a:buNone/>
            </a:pPr>
            <a:r>
              <a:rPr lang="en" sz="1300"/>
              <a:t>ValueSet is a grouping of codes, codes are taken from CodeSystems, to be used for a purpose.</a:t>
            </a:r>
            <a:endParaRPr sz="1300"/>
          </a:p>
          <a:p>
            <a:pPr indent="0" lvl="0" marL="0" rtl="0" algn="l">
              <a:spcBef>
                <a:spcPts val="1200"/>
              </a:spcBef>
              <a:spcAft>
                <a:spcPts val="0"/>
              </a:spcAft>
              <a:buNone/>
            </a:pPr>
            <a:r>
              <a:rPr lang="en"/>
              <a:t>Libraries and Measures.</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Workflows - PlanDefinitions &amp; ActivityDefinitions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IG Starter Kit Checklist</a:t>
            </a:r>
            <a:endParaRPr/>
          </a:p>
        </p:txBody>
      </p:sp>
      <p:sp>
        <p:nvSpPr>
          <p:cNvPr id="105" name="Google Shape;105;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https://worldhealthorganization.github.io/smart-ig-starter-kit/checklist.html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Profiles</a:t>
            </a:r>
            <a:endParaRPr/>
          </a:p>
        </p:txBody>
      </p:sp>
      <p:sp>
        <p:nvSpPr>
          <p:cNvPr id="111" name="Google Shape;111;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 sz="1900"/>
              <a:t>A profile is a </a:t>
            </a:r>
            <a:r>
              <a:rPr b="1" lang="en" sz="1900"/>
              <a:t>StructureDefinition</a:t>
            </a:r>
            <a:r>
              <a:rPr lang="en" sz="1900"/>
              <a:t> FHIR resource tailored to a specific use case. It is one of the main FHIR artifacts. </a:t>
            </a:r>
            <a:endParaRPr sz="1900"/>
          </a:p>
          <a:p>
            <a:pPr indent="0" lvl="0" marL="0" rtl="0" algn="l">
              <a:lnSpc>
                <a:spcPct val="105000"/>
              </a:lnSpc>
              <a:spcBef>
                <a:spcPts val="1200"/>
              </a:spcBef>
              <a:spcAft>
                <a:spcPts val="0"/>
              </a:spcAft>
              <a:buSzPts val="1018"/>
              <a:buNone/>
            </a:pPr>
            <a:r>
              <a:rPr lang="en" sz="1900"/>
              <a:t>A profile defines rules, extensions, and constraints for a resource. Therefore, profiling is the essential step in the FHIR standard implementation. </a:t>
            </a:r>
            <a:endParaRPr sz="1900"/>
          </a:p>
          <a:p>
            <a:pPr indent="0" lvl="0" marL="0" rtl="0" algn="l">
              <a:lnSpc>
                <a:spcPct val="105000"/>
              </a:lnSpc>
              <a:spcBef>
                <a:spcPts val="1200"/>
              </a:spcBef>
              <a:spcAft>
                <a:spcPts val="0"/>
              </a:spcAft>
              <a:buSzPts val="1018"/>
              <a:buNone/>
            </a:pPr>
            <a:r>
              <a:rPr lang="en" sz="1900"/>
              <a:t>Profiles define the structure, content, and rules for the resources, specifying what data elements are required, what values are allowed, and how they should be used.</a:t>
            </a:r>
            <a:endParaRPr sz="1900"/>
          </a:p>
          <a:p>
            <a:pPr indent="0" lvl="0" marL="0" rtl="0" algn="l">
              <a:lnSpc>
                <a:spcPct val="105000"/>
              </a:lnSpc>
              <a:spcBef>
                <a:spcPts val="1200"/>
              </a:spcBef>
              <a:spcAft>
                <a:spcPts val="0"/>
              </a:spcAft>
              <a:buSzPts val="1018"/>
              <a:buNone/>
            </a:pPr>
            <a:r>
              <a:t/>
            </a:r>
            <a:endParaRPr sz="1900"/>
          </a:p>
          <a:p>
            <a:pPr indent="0" lvl="0" marL="0" rtl="0" algn="l">
              <a:lnSpc>
                <a:spcPct val="105000"/>
              </a:lnSpc>
              <a:spcBef>
                <a:spcPts val="1200"/>
              </a:spcBef>
              <a:spcAft>
                <a:spcPts val="1200"/>
              </a:spcAft>
              <a:buSzPts val="1018"/>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