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4"/>
  </p:sldMasterIdLst>
  <p:notesMasterIdLst>
    <p:notesMasterId r:id="rId11"/>
  </p:notesMasterIdLst>
  <p:sldIdLst>
    <p:sldId id="260" r:id="rId5"/>
    <p:sldId id="257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774C-70F7-4ED4-813C-739E51CF8487}" type="datetimeFigureOut">
              <a:rPr lang="en-US" smtClean="0"/>
              <a:t>5/18/2021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4A772-5D94-4F12-8B86-44D4FB26368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E34D-57B0-41D5-A7AF-DF10D1068115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E8327-77F4-4A2B-9238-101C8E3404E4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3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327A-3B7B-4F18-AD00-4892CF91FF9D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33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8241-E647-4007-AB01-BB30869910EB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39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F5554-C941-4C3B-A197-75ED448862A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7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4A0-C3F8-4023-9352-7CF7C034B2C8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7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DC5B-471F-47EA-B884-FE923235A56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79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8C408-3247-4796-93FF-B91D6887AEC0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68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1D282-CC74-49F4-B876-75084EFB56F1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7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6EAF9-2583-4989-8D87-13F548ED6E0C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7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E3CFB-BB1B-4B2A-ADF6-B1A4609854C4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9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AEAA8-1A97-412E-935C-2E918F139579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6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B0DF1-CA1F-4E36-8C65-C52A9896A8FB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0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73FD-197A-4AD6-8D60-38B6A76F0734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5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3949-07FA-4C7A-A990-D6D1043EED71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4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DE8-6D13-4218-A974-D45AA7B6E4FF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9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AB7D7-4BDA-4ABC-B31D-66201C69A314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3F0A0B-291C-4112-A023-023C51AB2E85}" type="datetime1">
              <a:rPr lang="en-US" smtClean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2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465" y="4670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US" sz="6200" dirty="0"/>
              <a:t>A Quick and Easy Guide to Hosting React on AWS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465" y="37528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Presented by: Christina Nguyen, Sarah Ramazani, Michael Bloomquist, Travis Lamb</a:t>
            </a: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466" y="-762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Route 53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8668D-2BCA-455D-B054-A840633E1F6D}"/>
              </a:ext>
            </a:extLst>
          </p:cNvPr>
          <p:cNvSpPr txBox="1"/>
          <p:nvPr/>
        </p:nvSpPr>
        <p:spPr>
          <a:xfrm>
            <a:off x="1609725" y="1257300"/>
            <a:ext cx="43910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Amazon’s DNS service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to the Register Domain section of Route 53 and choose an available name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 out contact information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back to Route 53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DNSSEC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417454C-D26F-4E83-BEB1-674155D71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971" y="2840378"/>
            <a:ext cx="7290702" cy="2441306"/>
          </a:xfrm>
          <a:prstGeom prst="rect">
            <a:avLst/>
          </a:prstGeom>
        </p:spPr>
      </p:pic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2F64BF9-70AF-4ADD-883F-D1BBCD7A7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2" y="55077"/>
            <a:ext cx="5544572" cy="2785301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69DE1ECA-4CE9-4188-88AF-7E1884EB1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923" y="2971655"/>
            <a:ext cx="4706134" cy="3748955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0CC763A-CB35-4889-AEA4-6B4B350F6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381" y="137390"/>
            <a:ext cx="4601217" cy="6439799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D0732C-8B99-48EF-A2DD-5CEF588676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381" y="2509393"/>
            <a:ext cx="6915881" cy="4067796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DAE200C5-7A58-47A0-ADDE-54B7A319B5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9971" y="2616700"/>
            <a:ext cx="7185590" cy="1387657"/>
          </a:xfrm>
          <a:prstGeom prst="rect">
            <a:avLst/>
          </a:prstGeom>
        </p:spPr>
      </p:pic>
      <p:pic>
        <p:nvPicPr>
          <p:cNvPr id="16" name="Picture 1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AC723D7-B330-48CA-8FEF-A2F3C1FF3E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4249" y="379981"/>
            <a:ext cx="4158578" cy="5628933"/>
          </a:xfrm>
          <a:prstGeom prst="rect">
            <a:avLst/>
          </a:prstGeom>
        </p:spPr>
      </p:pic>
      <p:pic>
        <p:nvPicPr>
          <p:cNvPr id="18" name="Picture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001164-A6A1-4621-9447-424EF25402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9725" y="4543291"/>
            <a:ext cx="10015820" cy="1874508"/>
          </a:xfrm>
          <a:prstGeom prst="rect">
            <a:avLst/>
          </a:prstGeom>
        </p:spPr>
      </p:pic>
      <p:pic>
        <p:nvPicPr>
          <p:cNvPr id="21" name="Picture 20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D863DDBB-66A4-4560-9392-22A316EC33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79971" y="2482416"/>
            <a:ext cx="7175685" cy="3007138"/>
          </a:xfrm>
          <a:prstGeom prst="rect">
            <a:avLst/>
          </a:prstGeom>
        </p:spPr>
      </p:pic>
      <p:pic>
        <p:nvPicPr>
          <p:cNvPr id="23" name="Picture 2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18D077C-759E-4BA6-BDE7-2AF6CDBE23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7400" y="733721"/>
            <a:ext cx="6088256" cy="5247136"/>
          </a:xfrm>
          <a:prstGeom prst="rect">
            <a:avLst/>
          </a:prstGeom>
        </p:spPr>
      </p:pic>
      <p:pic>
        <p:nvPicPr>
          <p:cNvPr id="25" name="Picture 2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8705C89B-AABA-41A0-82C3-F51D0A1542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8579" y="4550908"/>
            <a:ext cx="10945345" cy="1577310"/>
          </a:xfrm>
          <a:prstGeom prst="rect">
            <a:avLst/>
          </a:prstGeom>
        </p:spPr>
      </p:pic>
      <p:pic>
        <p:nvPicPr>
          <p:cNvPr id="27" name="Picture 2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B7383F8-B44E-4A47-9F66-D61D6DDB96F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1863" y="4529057"/>
            <a:ext cx="11011730" cy="2135608"/>
          </a:xfrm>
          <a:prstGeom prst="rect">
            <a:avLst/>
          </a:prstGeom>
        </p:spPr>
      </p:pic>
      <p:pic>
        <p:nvPicPr>
          <p:cNvPr id="31" name="Picture 3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BCF4E8-7170-48FD-A0C8-4FA5A9A4441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35440" y="436494"/>
            <a:ext cx="3627551" cy="5857167"/>
          </a:xfrm>
          <a:prstGeom prst="rect">
            <a:avLst/>
          </a:prstGeom>
        </p:spPr>
      </p:pic>
      <p:pic>
        <p:nvPicPr>
          <p:cNvPr id="33" name="Picture 3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3500948-6B3E-41EE-8250-EEC75E1338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1863" y="4605543"/>
            <a:ext cx="11011730" cy="2041858"/>
          </a:xfrm>
          <a:prstGeom prst="rect">
            <a:avLst/>
          </a:prstGeom>
        </p:spPr>
      </p:pic>
      <p:pic>
        <p:nvPicPr>
          <p:cNvPr id="35" name="Picture 3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CF8F5C6-FE73-4F36-8254-E2C2FDCD597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57947" y="2436255"/>
            <a:ext cx="6910882" cy="414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466" y="-762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S3 (Simple Storage Service)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8668D-2BCA-455D-B054-A840633E1F6D}"/>
              </a:ext>
            </a:extLst>
          </p:cNvPr>
          <p:cNvSpPr txBox="1"/>
          <p:nvPr/>
        </p:nvSpPr>
        <p:spPr>
          <a:xfrm>
            <a:off x="1609725" y="1257300"/>
            <a:ext cx="43910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Amazon’s cloud-based object storage solutions, a basic flat but scalable filesystem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to S3 and create a bucket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 public access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static website hosting and keep note of new website endpoint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your React project and upload the build folder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Attach JSON policy to bucket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24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44" y="-360286"/>
            <a:ext cx="938486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Pairing S3 with Route 53 and CloudFront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8668D-2BCA-455D-B054-A840633E1F6D}"/>
              </a:ext>
            </a:extLst>
          </p:cNvPr>
          <p:cNvSpPr txBox="1"/>
          <p:nvPr/>
        </p:nvSpPr>
        <p:spPr>
          <a:xfrm>
            <a:off x="1609725" y="928821"/>
            <a:ext cx="43910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back to Route 53’s hosted zones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 to wizard view and select simple routing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 alias to your S3 endpoint you noted earlier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CloudFront distribution using your S3 endpoint as the origin domain name, and your registered domain as an alternate domain name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“Redirect HTTP to HTTPS” and get an SSL certificate from Amazon ACM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Navigate back to your Route 53 hosted zone, and change your alias pointing to S3 to point to CloudFront instead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47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44" y="-360286"/>
            <a:ext cx="938486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Backend Options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8668D-2BCA-455D-B054-A840633E1F6D}"/>
              </a:ext>
            </a:extLst>
          </p:cNvPr>
          <p:cNvSpPr txBox="1"/>
          <p:nvPr/>
        </p:nvSpPr>
        <p:spPr>
          <a:xfrm>
            <a:off x="1609725" y="928821"/>
            <a:ext cx="439102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Amazon S3 provides simple, scalable object storage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S3 Infrequent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S3 Glacier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Amazon RDS gives us multiple database hosting options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Navigate to 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Configure and create 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Note the endpoint for the newly created database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execution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Amazon EC2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AWS Lambda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795DE7-E9A1-486B-94FA-EED9C30DC63E}"/>
              </a:ext>
            </a:extLst>
          </p:cNvPr>
          <p:cNvGrpSpPr/>
          <p:nvPr/>
        </p:nvGrpSpPr>
        <p:grpSpPr>
          <a:xfrm>
            <a:off x="7809015" y="1441977"/>
            <a:ext cx="2590380" cy="3555049"/>
            <a:chOff x="7809015" y="1441977"/>
            <a:chExt cx="2590380" cy="3555049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63E37DB6-FC41-48D2-B9C9-AF64E2C5E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09015" y="1860973"/>
              <a:ext cx="2590380" cy="313605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CEDE96-38B5-42C1-ADB3-4EF49D142E98}"/>
                </a:ext>
              </a:extLst>
            </p:cNvPr>
            <p:cNvSpPr txBox="1"/>
            <p:nvPr/>
          </p:nvSpPr>
          <p:spPr>
            <a:xfrm>
              <a:off x="8476885" y="1441977"/>
              <a:ext cx="125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Amazon S3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85C93B-82A5-4F83-8307-C842A5D3CF0F}"/>
              </a:ext>
            </a:extLst>
          </p:cNvPr>
          <p:cNvGrpSpPr/>
          <p:nvPr/>
        </p:nvGrpSpPr>
        <p:grpSpPr>
          <a:xfrm>
            <a:off x="7809015" y="1441977"/>
            <a:ext cx="2590380" cy="3448967"/>
            <a:chOff x="7809015" y="1441977"/>
            <a:chExt cx="2590380" cy="3448967"/>
          </a:xfrm>
        </p:grpSpPr>
        <p:pic>
          <p:nvPicPr>
            <p:cNvPr id="8" name="Picture 7" descr="Chart, pie chart&#10;&#10;Description automatically generated">
              <a:extLst>
                <a:ext uri="{FF2B5EF4-FFF2-40B4-BE49-F238E27FC236}">
                  <a16:creationId xmlns:a16="http://schemas.microsoft.com/office/drawing/2014/main" id="{4C39E1A7-94B8-4145-9309-FACA1C153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9015" y="1967053"/>
              <a:ext cx="2590380" cy="292389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01D1B2-0963-47F2-A6B9-CEBB4E559229}"/>
                </a:ext>
              </a:extLst>
            </p:cNvPr>
            <p:cNvSpPr txBox="1"/>
            <p:nvPr/>
          </p:nvSpPr>
          <p:spPr>
            <a:xfrm>
              <a:off x="8380288" y="1441977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Amazon RDS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133F52E-7D28-4906-88E4-42EC39ECE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9015" y="1928256"/>
            <a:ext cx="2610214" cy="296268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CB11008-B92C-4257-B58C-4E3D4AE9EC1C}"/>
              </a:ext>
            </a:extLst>
          </p:cNvPr>
          <p:cNvGrpSpPr/>
          <p:nvPr/>
        </p:nvGrpSpPr>
        <p:grpSpPr>
          <a:xfrm>
            <a:off x="6436067" y="1032876"/>
            <a:ext cx="5336274" cy="5041563"/>
            <a:chOff x="6436067" y="1032876"/>
            <a:chExt cx="5336274" cy="504156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38BA1EE-8B3D-4F33-A0D6-5433DBBBD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6067" y="1032876"/>
              <a:ext cx="5336274" cy="292389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D565D27-522F-49FD-B96E-ECAB28E29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36067" y="4054178"/>
              <a:ext cx="5336274" cy="202026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C845CB-A84C-4D75-B62A-25C3BAE16203}"/>
              </a:ext>
            </a:extLst>
          </p:cNvPr>
          <p:cNvGrpSpPr/>
          <p:nvPr/>
        </p:nvGrpSpPr>
        <p:grpSpPr>
          <a:xfrm>
            <a:off x="6305151" y="2393126"/>
            <a:ext cx="5617939" cy="2832225"/>
            <a:chOff x="6305151" y="2393126"/>
            <a:chExt cx="5617939" cy="283222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FD8C65C-7AFC-497E-9B4F-ED770A840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04013" y="2767558"/>
              <a:ext cx="4420217" cy="245779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64D4F00-0210-423F-AAA6-49D776DFB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05151" y="2393126"/>
              <a:ext cx="5617939" cy="20338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990662-03D3-445B-82E1-9E0655683DB7}"/>
              </a:ext>
            </a:extLst>
          </p:cNvPr>
          <p:cNvGrpSpPr/>
          <p:nvPr/>
        </p:nvGrpSpPr>
        <p:grpSpPr>
          <a:xfrm>
            <a:off x="7818930" y="1454467"/>
            <a:ext cx="2590380" cy="3550473"/>
            <a:chOff x="7818930" y="1454467"/>
            <a:chExt cx="2590380" cy="3550473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77532A3A-F28A-4528-8C42-B30135DA5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18930" y="1868887"/>
              <a:ext cx="2590380" cy="3136053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AB8CDB6-37CF-401C-81EC-8469C4F0F7AC}"/>
                </a:ext>
              </a:extLst>
            </p:cNvPr>
            <p:cNvSpPr txBox="1"/>
            <p:nvPr/>
          </p:nvSpPr>
          <p:spPr>
            <a:xfrm>
              <a:off x="8408638" y="1454467"/>
              <a:ext cx="1410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Amazon EC2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9687B2B-0DE6-41CF-86D4-D22E44D79A65}"/>
              </a:ext>
            </a:extLst>
          </p:cNvPr>
          <p:cNvGrpSpPr/>
          <p:nvPr/>
        </p:nvGrpSpPr>
        <p:grpSpPr>
          <a:xfrm>
            <a:off x="7823888" y="1451691"/>
            <a:ext cx="2580464" cy="3550200"/>
            <a:chOff x="7823888" y="1451691"/>
            <a:chExt cx="2580464" cy="3550200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A107018B-5349-4BA7-993A-164F4FF0C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823888" y="1877843"/>
              <a:ext cx="2580464" cy="312404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003F760-B677-4348-8E57-D39CA0FB8F86}"/>
                </a:ext>
              </a:extLst>
            </p:cNvPr>
            <p:cNvSpPr txBox="1"/>
            <p:nvPr/>
          </p:nvSpPr>
          <p:spPr>
            <a:xfrm>
              <a:off x="8206660" y="1451691"/>
              <a:ext cx="1814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Amazon Lambda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3593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344" y="-360286"/>
            <a:ext cx="9384865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EC2 and Lambda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8668D-2BCA-455D-B054-A840633E1F6D}"/>
              </a:ext>
            </a:extLst>
          </p:cNvPr>
          <p:cNvSpPr txBox="1"/>
          <p:nvPr/>
        </p:nvSpPr>
        <p:spPr>
          <a:xfrm>
            <a:off x="1609725" y="928821"/>
            <a:ext cx="4391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EC2 is a persistent virtual environment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setup and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suited for constant or high-load processing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Lambda is event-driven code execution</a:t>
            </a:r>
            <a:br>
              <a:rPr lang="en-US" dirty="0"/>
            </a:b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Lightweight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Executes the code you want off the trigger of a specific event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Flexible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925B236-F6E2-4D46-96B6-7B6841E6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49" y="1085064"/>
            <a:ext cx="5680671" cy="1260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CCAFAD-39F7-4AFF-9CD9-452F24783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49" y="2798956"/>
            <a:ext cx="5680671" cy="8358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A24A8F-424A-4874-ABBC-5B7E68A06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47" y="3071517"/>
            <a:ext cx="4982075" cy="2701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AC44FA-64A3-41CB-9FB5-2BCE0928D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694" y="3429000"/>
            <a:ext cx="5366779" cy="51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33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299</TotalTime>
  <Words>317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A Quick and Easy Guide to Hosting React on AWS</vt:lpstr>
      <vt:lpstr>Route 53</vt:lpstr>
      <vt:lpstr>S3 (Simple Storage Service)</vt:lpstr>
      <vt:lpstr>Pairing S3 with Route 53 and CloudFront</vt:lpstr>
      <vt:lpstr>Backend Options</vt:lpstr>
      <vt:lpstr>EC2 and Lambda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and Easy Guide to Hosting React on AWS</dc:title>
  <dc:creator>Michael Bloomquist</dc:creator>
  <cp:lastModifiedBy>Christinavi Nguyen</cp:lastModifiedBy>
  <cp:revision>22</cp:revision>
  <dcterms:created xsi:type="dcterms:W3CDTF">2021-05-18T15:07:44Z</dcterms:created>
  <dcterms:modified xsi:type="dcterms:W3CDTF">2021-05-19T00:04:35Z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