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10"/>
  </p:notes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vis Lamb" initials="T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6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84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A30B-B2E4-4067-8D2A-32F0D9E245A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4481-FF2E-40DB-9BDD-C9BCCC6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5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93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5" y="2355460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5" y="3995988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--Where we’re at today.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186078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 Projects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241415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Notifications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296752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 Invites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352089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Deletion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41466-F707-4B31-8ABE-D340A49A211B}"/>
              </a:ext>
            </a:extLst>
          </p:cNvPr>
          <p:cNvSpPr txBox="1"/>
          <p:nvPr/>
        </p:nvSpPr>
        <p:spPr>
          <a:xfrm>
            <a:off x="948978" y="407426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Updates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B94E4-B0CC-45A0-A6F7-01B1A3101368}"/>
              </a:ext>
            </a:extLst>
          </p:cNvPr>
          <p:cNvSpPr txBox="1"/>
          <p:nvPr/>
        </p:nvSpPr>
        <p:spPr>
          <a:xfrm>
            <a:off x="948978" y="462763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E25100-22B7-4AA2-A488-407C5EBA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28" y="301781"/>
            <a:ext cx="3871582" cy="3692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135744-74ED-4E9D-8E7F-804B0384B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114785"/>
            <a:ext cx="6358759" cy="409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5A6BF7-F4D5-42BD-B7C6-DCF73D5D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628" y="4800460"/>
            <a:ext cx="5962650" cy="2190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53E6290-56C8-4443-96C8-64A12C9A7A2C}"/>
              </a:ext>
            </a:extLst>
          </p:cNvPr>
          <p:cNvSpPr txBox="1"/>
          <p:nvPr/>
        </p:nvSpPr>
        <p:spPr>
          <a:xfrm>
            <a:off x="5465628" y="418199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works together to get this done. The following are small parts of much larger functions, but they are what makes it all tie together.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3FE3F5-9C77-4B21-AC43-423F79D9DD52}"/>
              </a:ext>
            </a:extLst>
          </p:cNvPr>
          <p:cNvSpPr txBox="1"/>
          <p:nvPr/>
        </p:nvSpPr>
        <p:spPr>
          <a:xfrm>
            <a:off x="5465628" y="552436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an example of the private/public key state that our DB API uses to authenticates requests! You’ll hear about this more later.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D65AC9F-E0CA-41CF-8E1C-C7DA56EB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133" y="301781"/>
            <a:ext cx="5126211" cy="6425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608FB57-1ACB-4B1A-AB68-8CBCB39D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33" y="4074268"/>
            <a:ext cx="3567261" cy="24073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8CCDC2-66D7-4ADD-B16D-A3EF3C32E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133" y="272695"/>
            <a:ext cx="3567261" cy="3617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039F092-1912-4634-AE0E-CC42F76C3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133" y="272695"/>
            <a:ext cx="3619500" cy="40481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C87870-14A4-4E7D-8AB1-F75ED192C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133" y="4383510"/>
            <a:ext cx="6440254" cy="7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0D38B9-DE61-42B5-9C0E-361A2B3767A8}"/>
              </a:ext>
            </a:extLst>
          </p:cNvPr>
          <p:cNvSpPr txBox="1"/>
          <p:nvPr/>
        </p:nvSpPr>
        <p:spPr>
          <a:xfrm>
            <a:off x="5313578" y="5339066"/>
            <a:ext cx="60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small example of how this is achieved!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7AC0CFB-5E8A-4437-8F45-788C2F6CBA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4502" y="267280"/>
            <a:ext cx="2981325" cy="1552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D13D26-AAAC-4042-AEAE-348279B4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133" y="2645927"/>
            <a:ext cx="6440254" cy="41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441453-EC7F-4F6D-83F4-6982988BE11B}"/>
              </a:ext>
            </a:extLst>
          </p:cNvPr>
          <p:cNvSpPr txBox="1"/>
          <p:nvPr/>
        </p:nvSpPr>
        <p:spPr>
          <a:xfrm>
            <a:off x="5465628" y="199405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new file is selected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79BEA6-C775-4889-9ED5-51B908069DFF}"/>
              </a:ext>
            </a:extLst>
          </p:cNvPr>
          <p:cNvSpPr txBox="1"/>
          <p:nvPr/>
        </p:nvSpPr>
        <p:spPr>
          <a:xfrm>
            <a:off x="5313578" y="329293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the database is updated!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81D95-FA4E-4C72-A740-3960E8D52859}"/>
              </a:ext>
            </a:extLst>
          </p:cNvPr>
          <p:cNvSpPr txBox="1"/>
          <p:nvPr/>
        </p:nvSpPr>
        <p:spPr>
          <a:xfrm>
            <a:off x="5384133" y="4416161"/>
            <a:ext cx="485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blob is the file, and some other vital information is held!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BE0F6A3-649A-4188-895B-0AD7AE0497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6300" y="3870385"/>
            <a:ext cx="5867400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0CFFD59-28DB-476E-B483-7812BBAC7E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8345" y="1636446"/>
            <a:ext cx="1552575" cy="20955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CF6AB8-A875-4728-902F-E69324BC09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1161" y="2780598"/>
            <a:ext cx="4343400" cy="23812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43FC6D5-08CA-4DEB-A92D-9F500953D22A}"/>
              </a:ext>
            </a:extLst>
          </p:cNvPr>
          <p:cNvSpPr txBox="1"/>
          <p:nvPr/>
        </p:nvSpPr>
        <p:spPr>
          <a:xfrm>
            <a:off x="5440934" y="2115616"/>
            <a:ext cx="62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has a unique ID associated with it. This unique ID is used to create URL paths for our router to correctly display the relevant project page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B87BF9-2B2D-4DD6-8272-0FCEC2D73EAB}"/>
              </a:ext>
            </a:extLst>
          </p:cNvPr>
          <p:cNvSpPr txBox="1"/>
          <p:nvPr/>
        </p:nvSpPr>
        <p:spPr>
          <a:xfrm>
            <a:off x="5381260" y="304752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projects are supported by this routing method, giving truly dynamic routing to user specific content.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E83BB47-60E2-4A32-9DE7-498DF00024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9269" y="4083237"/>
            <a:ext cx="3819525" cy="39052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273CE76-578F-488B-8D33-BC77610DF7A9}"/>
              </a:ext>
            </a:extLst>
          </p:cNvPr>
          <p:cNvSpPr txBox="1"/>
          <p:nvPr/>
        </p:nvSpPr>
        <p:spPr>
          <a:xfrm>
            <a:off x="5396300" y="4764296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even works when redirecting users to pages that don’t exist!</a:t>
            </a:r>
          </a:p>
        </p:txBody>
      </p:sp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52" grpId="0"/>
      <p:bldP spid="52" grpId="1"/>
      <p:bldP spid="53" grpId="0"/>
      <p:bldP spid="53" grpId="1"/>
      <p:bldP spid="69" grpId="0"/>
      <p:bldP spid="69" grpId="1"/>
      <p:bldP spid="74" grpId="0"/>
      <p:bldP spid="74" grpId="1"/>
      <p:bldP spid="75" grpId="0"/>
      <p:bldP spid="75" grpId="1"/>
      <p:bldP spid="80" grpId="0"/>
      <p:bldP spid="80" grpId="1"/>
      <p:bldP spid="87" grpId="0"/>
      <p:bldP spid="89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--Some other neat stuff.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257246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&amp; Fully Usable Alpha Build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312583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367920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Storage Service (S3)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423257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0CFAB-D179-4F18-90EB-99AAE114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50" y="1723745"/>
            <a:ext cx="5317045" cy="380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7FB85-B94F-4D8E-BD02-1DF37184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1" y="502423"/>
            <a:ext cx="641172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A26F07-9935-4C17-88C2-C4A6E1498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00" y="2776276"/>
            <a:ext cx="6410325" cy="3190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56B72D-7D45-417B-A3A9-5D803E631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01" y="714714"/>
            <a:ext cx="5600700" cy="5981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4FF53F-0DBB-42B0-AC48-7A31A5FD3380}"/>
              </a:ext>
            </a:extLst>
          </p:cNvPr>
          <p:cNvSpPr txBox="1"/>
          <p:nvPr/>
        </p:nvSpPr>
        <p:spPr>
          <a:xfrm>
            <a:off x="5034802" y="30178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name, this is no simple test run.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0EBBAA-BE3D-48F5-9072-B2DDE9D8C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400" y="728404"/>
            <a:ext cx="6411725" cy="1693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F2F783-91E8-465A-A3E6-1E1B52C6D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400" y="3137911"/>
            <a:ext cx="6410325" cy="1752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9ABAEF-E8FA-4C1F-9494-21F855D69BC8}"/>
              </a:ext>
            </a:extLst>
          </p:cNvPr>
          <p:cNvSpPr txBox="1"/>
          <p:nvPr/>
        </p:nvSpPr>
        <p:spPr>
          <a:xfrm>
            <a:off x="5129048" y="5144877"/>
            <a:ext cx="57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*In a finished build, caching can be enabled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D039A-D3AC-4106-9736-45A2583687A1}"/>
              </a:ext>
            </a:extLst>
          </p:cNvPr>
          <p:cNvSpPr txBox="1"/>
          <p:nvPr/>
        </p:nvSpPr>
        <p:spPr>
          <a:xfrm>
            <a:off x="948978" y="4687291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Cognito AUTH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6CF58-E7FA-445C-9FD3-246A0FE07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0600" y="2299869"/>
            <a:ext cx="58578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23" grpId="0"/>
      <p:bldP spid="23" grpId="1"/>
      <p:bldP spid="28" grpId="0"/>
      <p:bldP spid="28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4916769-8988-4131-9A54-D78A4FF4B925}"/>
              </a:ext>
            </a:extLst>
          </p:cNvPr>
          <p:cNvSpPr txBox="1">
            <a:spLocks/>
          </p:cNvSpPr>
          <p:nvPr/>
        </p:nvSpPr>
        <p:spPr>
          <a:xfrm>
            <a:off x="417576" y="301781"/>
            <a:ext cx="4375141" cy="6438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Options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111E4-005E-4E8B-B322-940BF407598A}"/>
              </a:ext>
            </a:extLst>
          </p:cNvPr>
          <p:cNvSpPr txBox="1"/>
          <p:nvPr/>
        </p:nvSpPr>
        <p:spPr>
          <a:xfrm>
            <a:off x="948978" y="186078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somewhere to run the flask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9749F-4E2A-414D-B602-CFF83B90E770}"/>
              </a:ext>
            </a:extLst>
          </p:cNvPr>
          <p:cNvSpPr txBox="1"/>
          <p:nvPr/>
        </p:nvSpPr>
        <p:spPr>
          <a:xfrm>
            <a:off x="948977" y="5213587"/>
            <a:ext cx="281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apps on a server (virtual machine, physical server, etc.)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DA155-8FA0-4784-8976-F8CEC8A16951}"/>
              </a:ext>
            </a:extLst>
          </p:cNvPr>
          <p:cNvSpPr txBox="1"/>
          <p:nvPr/>
        </p:nvSpPr>
        <p:spPr>
          <a:xfrm>
            <a:off x="948977" y="353718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 + Amazon Elastic File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AB474-8D74-4570-8F81-1F1277A47D3E}"/>
              </a:ext>
            </a:extLst>
          </p:cNvPr>
          <p:cNvGrpSpPr/>
          <p:nvPr/>
        </p:nvGrpSpPr>
        <p:grpSpPr>
          <a:xfrm>
            <a:off x="7622494" y="460653"/>
            <a:ext cx="2814639" cy="2110045"/>
            <a:chOff x="7622494" y="460653"/>
            <a:chExt cx="2814639" cy="2110045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3D9392B-00D8-4513-96CA-C1CBC099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9839" y="926285"/>
              <a:ext cx="1279284" cy="164441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33A7C-7C3F-4A89-9D73-E5F1B784128D}"/>
                </a:ext>
              </a:extLst>
            </p:cNvPr>
            <p:cNvSpPr txBox="1"/>
            <p:nvPr/>
          </p:nvSpPr>
          <p:spPr>
            <a:xfrm>
              <a:off x="7622494" y="460653"/>
              <a:ext cx="2814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diff operations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E944F-7BB4-4B2D-99B5-53BE72AA471E}"/>
              </a:ext>
            </a:extLst>
          </p:cNvPr>
          <p:cNvGrpSpPr/>
          <p:nvPr/>
        </p:nvGrpSpPr>
        <p:grpSpPr>
          <a:xfrm>
            <a:off x="6610067" y="3520898"/>
            <a:ext cx="4098829" cy="2507117"/>
            <a:chOff x="6610067" y="3520898"/>
            <a:chExt cx="4098829" cy="2507117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8F061EA-0249-4659-876C-C562A0A2C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0067" y="3520898"/>
              <a:ext cx="4098829" cy="250711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73091-7A20-4160-A307-25AEC6B276C1}"/>
                </a:ext>
              </a:extLst>
            </p:cNvPr>
            <p:cNvSpPr txBox="1"/>
            <p:nvPr/>
          </p:nvSpPr>
          <p:spPr>
            <a:xfrm>
              <a:off x="6770488" y="3597198"/>
              <a:ext cx="2814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database operations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227D99-DBEA-4A6F-A442-79617F8DD25F}"/>
              </a:ext>
            </a:extLst>
          </p:cNvPr>
          <p:cNvGrpSpPr/>
          <p:nvPr/>
        </p:nvGrpSpPr>
        <p:grpSpPr>
          <a:xfrm>
            <a:off x="5770584" y="1501697"/>
            <a:ext cx="6165270" cy="4191002"/>
            <a:chOff x="5770584" y="1501697"/>
            <a:chExt cx="6165270" cy="419100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AFA157F-165D-4153-B0EB-515B915E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0584" y="2513954"/>
              <a:ext cx="1999807" cy="2046466"/>
            </a:xfrm>
            <a:prstGeom prst="rect">
              <a:avLst/>
            </a:prstGeom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B3733E6-2046-432C-84FE-7EFA129B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170" y="1501697"/>
              <a:ext cx="3577684" cy="419100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0984F1-EFA8-4D05-B07F-65DDEFE3D071}"/>
                </a:ext>
              </a:extLst>
            </p:cNvPr>
            <p:cNvSpPr txBox="1"/>
            <p:nvPr/>
          </p:nvSpPr>
          <p:spPr>
            <a:xfrm>
              <a:off x="8019839" y="3275577"/>
              <a:ext cx="2814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BD8AAE-8BB6-483F-94B1-4AD563985364}"/>
              </a:ext>
            </a:extLst>
          </p:cNvPr>
          <p:cNvGrpSpPr/>
          <p:nvPr/>
        </p:nvGrpSpPr>
        <p:grpSpPr>
          <a:xfrm>
            <a:off x="6096000" y="328905"/>
            <a:ext cx="4787890" cy="5808012"/>
            <a:chOff x="6096000" y="328905"/>
            <a:chExt cx="4787890" cy="5808012"/>
          </a:xfrm>
        </p:grpSpPr>
        <p:pic>
          <p:nvPicPr>
            <p:cNvPr id="31" name="Picture 30" descr="Text&#10;&#10;Description automatically generated">
              <a:extLst>
                <a:ext uri="{FF2B5EF4-FFF2-40B4-BE49-F238E27FC236}">
                  <a16:creationId xmlns:a16="http://schemas.microsoft.com/office/drawing/2014/main" id="{F3599D76-A3F9-4613-BEE7-35BE19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1299582"/>
              <a:ext cx="4787890" cy="483733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5007B3-64EC-434C-A19E-4779EF68A287}"/>
                </a:ext>
              </a:extLst>
            </p:cNvPr>
            <p:cNvSpPr txBox="1"/>
            <p:nvPr/>
          </p:nvSpPr>
          <p:spPr>
            <a:xfrm>
              <a:off x="7082625" y="328905"/>
              <a:ext cx="2814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Flask and Nodejs apps hosted on an EC2 instance (or other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5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4916769-8988-4131-9A54-D78A4FF4B925}"/>
              </a:ext>
            </a:extLst>
          </p:cNvPr>
          <p:cNvSpPr txBox="1">
            <a:spLocks/>
          </p:cNvSpPr>
          <p:nvPr/>
        </p:nvSpPr>
        <p:spPr>
          <a:xfrm>
            <a:off x="417576" y="301781"/>
            <a:ext cx="4375141" cy="6438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 and TLS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111E4-005E-4E8B-B322-940BF407598A}"/>
              </a:ext>
            </a:extLst>
          </p:cNvPr>
          <p:cNvSpPr txBox="1"/>
          <p:nvPr/>
        </p:nvSpPr>
        <p:spPr>
          <a:xfrm>
            <a:off x="950716" y="1595443"/>
            <a:ext cx="281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TLS? (Transport Layer Security, previously known as SSL or Secure Sockets Layer)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DA155-8FA0-4784-8976-F8CEC8A16951}"/>
              </a:ext>
            </a:extLst>
          </p:cNvPr>
          <p:cNvSpPr txBox="1"/>
          <p:nvPr/>
        </p:nvSpPr>
        <p:spPr>
          <a:xfrm>
            <a:off x="920205" y="5425601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a valid certificate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26DD4-E822-4AF8-A9BC-360CC870DE87}"/>
              </a:ext>
            </a:extLst>
          </p:cNvPr>
          <p:cNvSpPr txBox="1"/>
          <p:nvPr/>
        </p:nvSpPr>
        <p:spPr>
          <a:xfrm>
            <a:off x="920205" y="3787521"/>
            <a:ext cx="322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Certificates (Self-signed vs. CA issued)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413966-7540-444B-9E0E-A7B1C7BA5127}"/>
              </a:ext>
            </a:extLst>
          </p:cNvPr>
          <p:cNvGrpSpPr/>
          <p:nvPr/>
        </p:nvGrpSpPr>
        <p:grpSpPr>
          <a:xfrm>
            <a:off x="5237663" y="1252489"/>
            <a:ext cx="6003620" cy="4353021"/>
            <a:chOff x="5239404" y="536940"/>
            <a:chExt cx="6003620" cy="4353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597C43-5553-4CB7-A95F-8FF13235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427" y="536940"/>
              <a:ext cx="5220429" cy="31532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08A2AF-C3E9-4491-B05E-122BC2F1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404" y="3857438"/>
              <a:ext cx="6003620" cy="103252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CEFBE3-59F4-48DF-A565-74840C96A377}"/>
              </a:ext>
            </a:extLst>
          </p:cNvPr>
          <p:cNvGrpSpPr/>
          <p:nvPr/>
        </p:nvGrpSpPr>
        <p:grpSpPr>
          <a:xfrm>
            <a:off x="5243859" y="871929"/>
            <a:ext cx="5991225" cy="4684109"/>
            <a:chOff x="5243859" y="871929"/>
            <a:chExt cx="5991225" cy="46841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A6363-9C7E-4133-9AA5-39E2A7C5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4048" y="4622458"/>
              <a:ext cx="5010849" cy="933580"/>
            </a:xfrm>
            <a:prstGeom prst="rect">
              <a:avLst/>
            </a:prstGeom>
          </p:spPr>
        </p:pic>
        <p:pic>
          <p:nvPicPr>
            <p:cNvPr id="15" name="Picture 1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41FD9BD-E94D-4168-8CA8-F0FC077CC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3859" y="871929"/>
              <a:ext cx="5991225" cy="353377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6BB495-3ABA-4D8F-96E9-06931A5BFBB9}"/>
              </a:ext>
            </a:extLst>
          </p:cNvPr>
          <p:cNvGrpSpPr/>
          <p:nvPr/>
        </p:nvGrpSpPr>
        <p:grpSpPr>
          <a:xfrm>
            <a:off x="5734048" y="218799"/>
            <a:ext cx="5010850" cy="6465193"/>
            <a:chOff x="5734048" y="218799"/>
            <a:chExt cx="5010850" cy="6465193"/>
          </a:xfrm>
        </p:grpSpPr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99562547-E017-4D4A-8DEE-1596C9D8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094" y="218799"/>
              <a:ext cx="4506753" cy="3019921"/>
            </a:xfrm>
            <a:prstGeom prst="rect">
              <a:avLst/>
            </a:prstGeom>
          </p:spPr>
        </p:pic>
        <p:pic>
          <p:nvPicPr>
            <p:cNvPr id="33" name="Picture 32" descr="Text&#10;&#10;Description automatically generated">
              <a:extLst>
                <a:ext uri="{FF2B5EF4-FFF2-40B4-BE49-F238E27FC236}">
                  <a16:creationId xmlns:a16="http://schemas.microsoft.com/office/drawing/2014/main" id="{575CA4FB-DB8A-4A7E-BC9A-BA946CAC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4048" y="3268253"/>
              <a:ext cx="5010850" cy="341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8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601</TotalTime>
  <Words>338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Times New Roman</vt:lpstr>
      <vt:lpstr>Tw Cen MT</vt:lpstr>
      <vt:lpstr>Tw Cen MT Condensed</vt:lpstr>
      <vt:lpstr>Wingdings 3</vt:lpstr>
      <vt:lpstr>Integral</vt:lpstr>
      <vt:lpstr>A user’s guide to user authentication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Travis Lamb</cp:lastModifiedBy>
  <cp:revision>56</cp:revision>
  <dcterms:created xsi:type="dcterms:W3CDTF">2021-02-16T00:16:53Z</dcterms:created>
  <dcterms:modified xsi:type="dcterms:W3CDTF">2021-03-17T16:23:32Z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