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2" r:id="rId2"/>
    <p:sldId id="300" r:id="rId3"/>
    <p:sldId id="263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31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1" r:id="rId25"/>
    <p:sldId id="323" r:id="rId26"/>
    <p:sldId id="325" r:id="rId27"/>
    <p:sldId id="326" r:id="rId28"/>
    <p:sldId id="332" r:id="rId29"/>
    <p:sldId id="327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5"/>
    <a:srgbClr val="0060A8"/>
    <a:srgbClr val="FF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8" autoAdjust="0"/>
    <p:restoredTop sz="90949" autoAdjust="0"/>
  </p:normalViewPr>
  <p:slideViewPr>
    <p:cSldViewPr>
      <p:cViewPr varScale="1">
        <p:scale>
          <a:sx n="106" d="100"/>
          <a:sy n="106" d="100"/>
        </p:scale>
        <p:origin x="13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381" y="-10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t>25/07/2017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317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t>25/07/2017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03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PowerPoint</a:t>
            </a:r>
            <a:r>
              <a:rPr lang="en-US" baseline="0" dirty="0" smtClean="0"/>
              <a:t> has been created for you to customise for your course.  It can be used for your first lecture with students and uploaded to your MyUni course.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have finished customising the slides save as a PowerPoint Show ( .PPS) </a:t>
            </a:r>
          </a:p>
          <a:p>
            <a:endParaRPr lang="en-US" sz="1200" b="1" i="1" baseline="0" dirty="0" smtClean="0"/>
          </a:p>
          <a:p>
            <a:r>
              <a:rPr lang="en-AU" dirty="0" smtClean="0"/>
              <a:t>Show</a:t>
            </a:r>
            <a:r>
              <a:rPr lang="en-AU" baseline="0" dirty="0" smtClean="0"/>
              <a:t> students where they can access this PowerPoint in the MyUni course.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494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image to open</a:t>
            </a:r>
            <a:r>
              <a:rPr lang="en-US" baseline="0" dirty="0" smtClean="0"/>
              <a:t> the pull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756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welcome and introduction to the lecturing and tutoring staff on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941169"/>
            <a:ext cx="7772400" cy="720080"/>
          </a:xfrm>
        </p:spPr>
        <p:txBody>
          <a:bodyPr>
            <a:normAutofit/>
          </a:bodyPr>
          <a:lstStyle>
            <a:lvl1pPr algn="r">
              <a:defRPr sz="3400">
                <a:solidFill>
                  <a:srgbClr val="0060A8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534272"/>
            <a:ext cx="6400800" cy="40689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rgbClr val="80828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mpus-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9" name="Picture 8" descr="UoA_logo_vert_cmyk_midbg.png"/>
          <p:cNvPicPr/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10772" y="318199"/>
            <a:ext cx="1107584" cy="821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2895600" cy="365125"/>
          </a:xfrm>
        </p:spPr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088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6448251"/>
            <a:ext cx="1522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s.adelaide.edu.au/a1210255/rails_merge_conflicts/pull/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ullabot.com/articles/the-peer-review-howto-guide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s://www.youtube.com/watch?v=eisuQefYw_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4869161"/>
            <a:ext cx="8712968" cy="1440159"/>
          </a:xfrm>
        </p:spPr>
        <p:txBody>
          <a:bodyPr>
            <a:normAutofit/>
          </a:bodyPr>
          <a:lstStyle/>
          <a:p>
            <a:r>
              <a:rPr lang="en-AU" dirty="0" smtClean="0"/>
              <a:t>Software Engineering &amp; Project </a:t>
            </a:r>
            <a:br>
              <a:rPr lang="en-AU" dirty="0" smtClean="0"/>
            </a:br>
            <a:r>
              <a:rPr lang="en-AU" dirty="0" smtClean="0"/>
              <a:t>Project Management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606280"/>
            <a:ext cx="6400800" cy="47890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Faculty </a:t>
            </a:r>
            <a:r>
              <a:rPr lang="en-US" sz="2400" dirty="0" smtClean="0"/>
              <a:t>of ECMS / School of Computer Science</a:t>
            </a:r>
            <a:endParaRPr lang="en-AU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3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Example Peer Assessment Tool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6" name="Picture 4" descr="H:\Teaching\SEP\2008\Lectures\SEPM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0" r="38734" b="37715"/>
          <a:stretch/>
        </p:blipFill>
        <p:spPr bwMode="auto">
          <a:xfrm>
            <a:off x="539552" y="1251664"/>
            <a:ext cx="8064896" cy="48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4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Example Peer Assessment </a:t>
            </a:r>
            <a:r>
              <a:rPr lang="en-GB" dirty="0" smtClean="0">
                <a:latin typeface="Georgia"/>
                <a:cs typeface="Georgia"/>
              </a:rPr>
              <a:t>Tool (cont.)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Picture 4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0" t="10764" r="21756" b="56516"/>
          <a:stretch/>
        </p:blipFill>
        <p:spPr bwMode="auto">
          <a:xfrm>
            <a:off x="395536" y="1182762"/>
            <a:ext cx="8244408" cy="465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61258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The Peer Review How-To </a:t>
            </a:r>
            <a:r>
              <a:rPr lang="en-AU" sz="1200" b="1" dirty="0" smtClean="0"/>
              <a:t>Guide: 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://www.lullabot.com/articles/the-peer-review-howto-guide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5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Assessment Criteria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/>
              <a:buChar char="•"/>
              <a:defRPr/>
            </a:pPr>
            <a:r>
              <a:rPr lang="en-AU" dirty="0" smtClean="0">
                <a:latin typeface="Georgia"/>
                <a:cs typeface="Georgia"/>
              </a:rPr>
              <a:t>Weekly </a:t>
            </a:r>
            <a:r>
              <a:rPr lang="en-AU" dirty="0">
                <a:latin typeface="Georgia"/>
                <a:cs typeface="Georgia"/>
              </a:rPr>
              <a:t>meetings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Attendance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Participation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Feedback on other team members </a:t>
            </a:r>
            <a:r>
              <a:rPr lang="en-AU" dirty="0" smtClean="0">
                <a:latin typeface="Georgia"/>
                <a:cs typeface="Georgia"/>
              </a:rPr>
              <a:t>work</a:t>
            </a:r>
            <a:endParaRPr lang="en-AU" dirty="0">
              <a:latin typeface="Georgia"/>
              <a:cs typeface="Georgia"/>
            </a:endParaRPr>
          </a:p>
          <a:p>
            <a:pPr>
              <a:lnSpc>
                <a:spcPct val="90000"/>
              </a:lnSpc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Quality of Work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Produces work of high quality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Supports the development of group quality culture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Reviews other team members’ </a:t>
            </a:r>
            <a:r>
              <a:rPr lang="en-AU" dirty="0" smtClean="0">
                <a:latin typeface="Georgia"/>
                <a:cs typeface="Georgia"/>
              </a:rPr>
              <a:t>work</a:t>
            </a:r>
            <a:endParaRPr lang="en-AU" dirty="0">
              <a:latin typeface="Georgia"/>
              <a:cs typeface="Georgia"/>
            </a:endParaRPr>
          </a:p>
          <a:p>
            <a:pPr>
              <a:lnSpc>
                <a:spcPct val="90000"/>
              </a:lnSpc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Task Allocation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Completes allocated tasks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Involved in task scheduling/planning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Communicates </a:t>
            </a:r>
            <a:r>
              <a:rPr lang="en-AU" dirty="0" smtClean="0">
                <a:latin typeface="Georgia"/>
                <a:cs typeface="Georgia"/>
              </a:rPr>
              <a:t>progress</a:t>
            </a:r>
            <a:endParaRPr lang="en-AU" dirty="0">
              <a:latin typeface="Georgia"/>
              <a:cs typeface="Georgia"/>
            </a:endParaRPr>
          </a:p>
          <a:p>
            <a:pPr>
              <a:lnSpc>
                <a:spcPct val="90000"/>
              </a:lnSpc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Leadership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Engages in leadership role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Coordinates tasks under their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72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Meetings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Many people view meetings as unproductive interludes which take them away from their real work. 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successful meetings should have six characteristics: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Clear purpose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Stick to the purpose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Agenda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Time frame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Participation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Minutes 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There are two major categories of meetings: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Status meetings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Action meetings</a:t>
            </a:r>
          </a:p>
          <a:p>
            <a:pPr lvl="2"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Decision-making meetings</a:t>
            </a:r>
          </a:p>
          <a:p>
            <a:pPr lvl="2"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Brainstorming sessions</a:t>
            </a:r>
          </a:p>
          <a:p>
            <a:pPr lvl="2"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25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Status Meetings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Bring participants up-to-date on other peoples portions of the project.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Participants: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include those who need to make a report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those that need to hear it.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meeting is only necessary when those reporting the progress and those hearing it need to interact, or it is faster than writing a short status report and circulating it.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Can this be handled better offline (e.g. via email)?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Agenda should include written reports from people on the work they are responsible for.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New business should be kept to a minimum.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Status meetings are typically short - ten to fifteen minutes.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So make sure everybody has read reports before meeting!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33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Brainstorming Sessions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Come up with a variety of possible solutions to a particular problem.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Participants: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those with something to contribute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includes junior staff and experienced designers.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Ideas one person suggests often inspire ideas in other people 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Don</a:t>
            </a:r>
            <a:r>
              <a:rPr lang="ja-JP" altLang="en-GB" dirty="0">
                <a:latin typeface="Georgia"/>
                <a:cs typeface="Georgia"/>
              </a:rPr>
              <a:t>’</a:t>
            </a:r>
            <a:r>
              <a:rPr lang="en-GB" altLang="ja-JP" dirty="0">
                <a:latin typeface="Georgia"/>
                <a:cs typeface="Georgia"/>
              </a:rPr>
              <a:t>t throw an idea away too soon. 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They may have good properties you want to exploit or they may stimulate other ideas.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People have to be encouraged to put their ideas forward: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Never dismiss or criticize a suggestion (until a separate evaluation phase later).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Before stating a new idea of your own, restate what the previous speaker said to their satisfaction.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Before stating a new idea of your own, find at least one good thing to state about the previous idea.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At the end of a brainstorming session, the ideas must be evaluated.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84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Decision Meetings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These meetings are fairly rare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decision usually falls under one persons area of authority and there is no need to agree on something.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Sometimes a decision is not clear-cut and the decision maker wants suggestions or advice from those affected by the decision.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common type of decision-making meeting involves choosing between several alternatives. 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Participants ought to be familiar with the alternatives before the meeting.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14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Communication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It is essential that you maintain regular communication between all members of the group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Failure to do so effectively will inevitably lead to trouble!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Regular group meetings (at least weekly) are a must, particularly status meetings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You should strive to have at least one meeting a week with all members present (even if it’s a short meeting)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Action meetings and brainstorming meetings need not involve all group members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Other lines of communication are also essential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Email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Private bulletin board</a:t>
            </a:r>
            <a:endParaRPr lang="en-AU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4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Workload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You should be spending </a:t>
            </a:r>
            <a:r>
              <a:rPr lang="en-AU" i="1" dirty="0">
                <a:latin typeface="Georgia"/>
                <a:cs typeface="Georgia"/>
              </a:rPr>
              <a:t>12 hours per week</a:t>
            </a:r>
            <a:r>
              <a:rPr lang="en-AU" dirty="0">
                <a:latin typeface="Georgia"/>
                <a:cs typeface="Georgia"/>
              </a:rPr>
              <a:t> on the course (at least)</a:t>
            </a:r>
          </a:p>
          <a:p>
            <a:pPr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Potentially you could spend a lot more</a:t>
            </a:r>
          </a:p>
          <a:p>
            <a:pPr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Need to use your time wisely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Avoid long protracted meetings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Think about what can be achieved in the available time</a:t>
            </a:r>
          </a:p>
          <a:p>
            <a:pPr lvl="2"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You set the plan – you determine the goals</a:t>
            </a:r>
          </a:p>
          <a:p>
            <a:pPr lvl="2"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Be realistic</a:t>
            </a:r>
          </a:p>
          <a:p>
            <a:pPr lvl="2"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Revise your plan throughout the course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Aim for quality over quantity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Think about what process model best fits with your goals and resources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Remember the documentation (SRS, SPMP, SDD) forms a large chunk of the marks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Don’t underestimate how long it takes to integrate and test the system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Start learning the tools early – while the workload is </a:t>
            </a:r>
            <a:r>
              <a:rPr lang="en-AU" dirty="0" smtClean="0">
                <a:latin typeface="Georgia"/>
                <a:cs typeface="Georgia"/>
              </a:rPr>
              <a:t>lighter</a:t>
            </a:r>
            <a:endParaRPr lang="en-AU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34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eorgia"/>
                <a:cs typeface="Georgia"/>
              </a:rPr>
              <a:t>Time </a:t>
            </a:r>
            <a:r>
              <a:rPr lang="en-AU" dirty="0" smtClean="0">
                <a:latin typeface="Georgia"/>
                <a:cs typeface="Georgia"/>
              </a:rPr>
              <a:t>Distribution </a:t>
            </a:r>
            <a:r>
              <a:rPr lang="en-AU" dirty="0">
                <a:latin typeface="Georgia"/>
                <a:cs typeface="Georgia"/>
              </a:rPr>
              <a:t>SEP 2007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35921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1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000000"/>
                </a:solidFill>
                <a:latin typeface="Arial" charset="0"/>
                <a:ea typeface="Sazanami Gothic" charset="0"/>
                <a:cs typeface="Sazanami Gothic" charset="0"/>
              </a:rPr>
              <a:t>Lecture 2</a:t>
            </a:r>
          </a:p>
          <a:p>
            <a:pPr marL="0" indent="0" algn="ctr">
              <a:buNone/>
            </a:pPr>
            <a:endParaRPr lang="en-GB" dirty="0">
              <a:solidFill>
                <a:srgbClr val="000000"/>
              </a:solidFill>
              <a:latin typeface="Arial" charset="0"/>
              <a:ea typeface="Sazanami Gothic" charset="0"/>
              <a:cs typeface="Sazanami Gothic" charset="0"/>
            </a:endParaRPr>
          </a:p>
          <a:p>
            <a:pPr marL="0" indent="0" algn="ctr">
              <a:buNone/>
            </a:pPr>
            <a:endParaRPr lang="en-GB" dirty="0" smtClean="0">
              <a:solidFill>
                <a:srgbClr val="000000"/>
              </a:solidFill>
              <a:latin typeface="Arial" charset="0"/>
              <a:ea typeface="Sazanami Gothic" charset="0"/>
              <a:cs typeface="Sazanami Gothic" charset="0"/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rgbClr val="000000"/>
                </a:solidFill>
                <a:latin typeface="Arial" charset="0"/>
                <a:ea typeface="Sazanami Gothic" charset="0"/>
                <a:cs typeface="Sazanami Gothic" charset="0"/>
              </a:rPr>
              <a:t>Chapter 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Sazanami Gothic" charset="0"/>
                <a:cs typeface="Sazanami Gothic" charset="0"/>
              </a:rPr>
              <a:t>5, 25 (22, 23 in Edition 9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ea typeface="Sazanami Gothic" charset="0"/>
                <a:cs typeface="Sazanami Gothic" charset="0"/>
              </a:rPr>
              <a:t>) 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000000"/>
                </a:solidFill>
                <a:latin typeface="Arial" charset="0"/>
                <a:ea typeface="Sazanami Gothic" charset="0"/>
                <a:cs typeface="Sazanami Gothic" charset="0"/>
              </a:rPr>
              <a:t>in the course text book</a:t>
            </a:r>
            <a:endParaRPr lang="en-GB" dirty="0">
              <a:solidFill>
                <a:srgbClr val="000000"/>
              </a:solidFill>
              <a:latin typeface="Arial" charset="0"/>
              <a:ea typeface="Sazanami Gothic" charset="0"/>
              <a:cs typeface="Sazanami Gothic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2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Georgia"/>
                <a:cs typeface="Georgia"/>
              </a:rPr>
              <a:t>Weekly Load (Average) SEP </a:t>
            </a:r>
            <a:r>
              <a:rPr lang="en-AU" dirty="0">
                <a:latin typeface="Georgia"/>
                <a:cs typeface="Georgia"/>
              </a:rPr>
              <a:t>2007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20</a:t>
            </a:fld>
            <a:endParaRPr lang="en-A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89" y="1196751"/>
            <a:ext cx="7157595" cy="51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4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Project Planning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Project plan includes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Intermediate goals (milestones)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Tasks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Resource allocation to tasks (people, equipment, cash,…)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Georgia"/>
                <a:cs typeface="Georgia"/>
              </a:rPr>
              <a:t>Risk management 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Identification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Mitigation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Control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This information is captured in the Software Project Management Plan (SPMP)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We have provided a template which you will need to use as the basis for your SPMP.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Start early !!</a:t>
            </a:r>
          </a:p>
          <a:p>
            <a:pPr lvl="1" fontAlgn="auto">
              <a:spcAft>
                <a:spcPts val="0"/>
              </a:spcAft>
              <a:buFont typeface="Wingdings" charset="0"/>
              <a:buNone/>
              <a:defRPr/>
            </a:pPr>
            <a:endParaRPr lang="en-US" dirty="0">
              <a:latin typeface="Georgia"/>
              <a:cs typeface="Georgia"/>
            </a:endParaRPr>
          </a:p>
          <a:p>
            <a:pPr lvl="1">
              <a:buFont typeface="Arial"/>
              <a:buChar char="–"/>
              <a:defRPr/>
            </a:pPr>
            <a:endParaRPr lang="en-AU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1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  <a:cs typeface="Georgia"/>
              </a:rPr>
              <a:t>Milestones </a:t>
            </a:r>
            <a:r>
              <a:rPr lang="en-US" dirty="0" smtClean="0">
                <a:latin typeface="Georgia"/>
                <a:cs typeface="Georgia"/>
              </a:rPr>
              <a:t>vs. Deliverables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7"/>
            <a:ext cx="8219256" cy="201622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Milestones are points in the schedule against which you can assess progress, for example, the handover of the system for testing. 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Deliverables are work products that are delivered to the customer, e.g. a requirements document for the system.</a:t>
            </a:r>
            <a:endParaRPr lang="en-GB" dirty="0"/>
          </a:p>
          <a:p>
            <a:pPr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22</a:t>
            </a:fld>
            <a:endParaRPr lang="en-AU" dirty="0"/>
          </a:p>
        </p:txBody>
      </p:sp>
      <p:pic>
        <p:nvPicPr>
          <p:cNvPr id="9" name="Picture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" b="410"/>
          <a:stretch>
            <a:fillRect/>
          </a:stretch>
        </p:blipFill>
        <p:spPr bwMode="auto">
          <a:xfrm>
            <a:off x="468313" y="3644900"/>
            <a:ext cx="8218487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9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management process</a:t>
            </a:r>
            <a:r>
              <a:rPr lang="en-GB" dirty="0"/>
              <a:t> 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23</a:t>
            </a:fld>
            <a:endParaRPr lang="en-AU" dirty="0"/>
          </a:p>
        </p:txBody>
      </p:sp>
      <p:pic>
        <p:nvPicPr>
          <p:cNvPr id="7" name="Content Placeholder 3" descr="23.3 PlanningProcessActDiag.eps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04" b="-17004"/>
          <a:stretch>
            <a:fillRect/>
          </a:stretch>
        </p:blipFill>
        <p:spPr>
          <a:xfrm>
            <a:off x="457200" y="1412875"/>
            <a:ext cx="8218488" cy="4713288"/>
          </a:xfrm>
        </p:spPr>
      </p:pic>
    </p:spTree>
    <p:extLst>
      <p:ext uri="{BB962C8B-B14F-4D97-AF65-F5344CB8AC3E}">
        <p14:creationId xmlns:p14="http://schemas.microsoft.com/office/powerpoint/2010/main" val="18582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Georgia"/>
              </a:rPr>
              <a:t>Schedule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Graphical notations are normally used to illustrate the project schedule.</a:t>
            </a:r>
          </a:p>
          <a:p>
            <a:r>
              <a:rPr lang="en-GB" dirty="0"/>
              <a:t>These show the project breakdown into tasks. Tasks should not be too small. They should take about a week or two.</a:t>
            </a:r>
          </a:p>
          <a:p>
            <a:r>
              <a:rPr lang="en-GB" dirty="0"/>
              <a:t>Bar charts are the most commonly used representation for project schedules. They show the schedule as activities or resources against time.</a:t>
            </a: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24</a:t>
            </a:fld>
            <a:endParaRPr lang="en-AU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07" b="-2720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7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Tasks, durations, and dependencies</a:t>
            </a:r>
            <a:r>
              <a:rPr lang="en-GB" dirty="0"/>
              <a:t> 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25</a:t>
            </a:fld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8305038"/>
              </p:ext>
            </p:extLst>
          </p:nvPr>
        </p:nvGraphicFramePr>
        <p:xfrm>
          <a:off x="457200" y="1412875"/>
          <a:ext cx="8291264" cy="490715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72816"/>
                <a:gridCol w="2072816"/>
                <a:gridCol w="2072816"/>
                <a:gridCol w="2072816"/>
              </a:tblGrid>
              <a:tr h="67562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Task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Effort (person-days)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Duration (days)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Dependencies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45711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T1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8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15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T1 (M1)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T4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T2, T4 (M3)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T6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T1, T2 (M4)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T7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T1 (M1)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T8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75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25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T4 (M2)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T9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T3, T6 (M5)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20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15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T7, T8 (M6)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T11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T9 (M7)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  <a:tr h="339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T12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20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10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</a:rPr>
                        <a:t>T10, T11 (M8)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Arial" charset="0"/>
                        <a:ea typeface="Times New Roman" charset="0"/>
                        <a:cs typeface="Arial" charset="0"/>
                      </a:endParaRPr>
                    </a:p>
                  </a:txBody>
                  <a:tcPr marL="54619" marR="54619" marT="0" marB="4571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bar chart</a:t>
            </a:r>
            <a:r>
              <a:rPr lang="en-GB" dirty="0"/>
              <a:t> 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26</a:t>
            </a:fld>
            <a:endParaRPr lang="en-AU" dirty="0"/>
          </a:p>
        </p:txBody>
      </p:sp>
      <p:pic>
        <p:nvPicPr>
          <p:cNvPr id="9" name="Picture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90" r="-18790"/>
          <a:stretch>
            <a:fillRect/>
          </a:stretch>
        </p:blipFill>
        <p:spPr bwMode="auto">
          <a:xfrm>
            <a:off x="457200" y="1412875"/>
            <a:ext cx="8218488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09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  <a:cs typeface="Georgia"/>
              </a:rPr>
              <a:t>Staff allocation chart</a:t>
            </a:r>
            <a:r>
              <a:rPr lang="en-GB" dirty="0">
                <a:latin typeface="Georgia"/>
                <a:cs typeface="Georgia"/>
              </a:rPr>
              <a:t> 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27</a:t>
            </a:fld>
            <a:endParaRPr lang="en-AU" dirty="0"/>
          </a:p>
        </p:txBody>
      </p:sp>
      <p:pic>
        <p:nvPicPr>
          <p:cNvPr id="7" name="Picture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8" r="-3208"/>
          <a:stretch>
            <a:fillRect/>
          </a:stretch>
        </p:blipFill>
        <p:spPr bwMode="auto">
          <a:xfrm>
            <a:off x="457200" y="1412875"/>
            <a:ext cx="8218488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Side Note: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53692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AU" dirty="0"/>
              <a:t>YOW! 2016 Robert C. Martin - Effective Estimation (or: How not to Lie</a:t>
            </a:r>
            <a:r>
              <a:rPr lang="en-AU" dirty="0" smtClean="0"/>
              <a:t>)</a:t>
            </a:r>
            <a:endParaRPr lang="en-GB" dirty="0" smtClean="0">
              <a:hlinkClick r:id="rId2"/>
            </a:endParaRPr>
          </a:p>
          <a:p>
            <a:pPr marL="0" indent="0" algn="ctr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://www.youtube.com/watch?v=eisuQefYw_o</a:t>
            </a:r>
            <a:endParaRPr lang="en-US" dirty="0">
              <a:latin typeface="Georgia"/>
              <a:cs typeface="Georgia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28</a:t>
            </a:fld>
            <a:endParaRPr lang="en-AU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pp 7"/>
              <p:cNvGraphicFramePr>
                <a:graphicFrameLocks noGrp="1"/>
              </p:cNvGraphicFramePr>
              <p:nvPr/>
            </p:nvGraphicFramePr>
            <p:xfrm>
              <a:off x="1095375" y="1471612"/>
              <a:ext cx="6953250" cy="39147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pp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375" y="1471612"/>
                <a:ext cx="6953250" cy="39147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5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  <a:cs typeface="Georgia"/>
              </a:rPr>
              <a:t>Relevance to your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How are you going to plan and manage your project?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What tools will use to manage it?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How are you going to manage your team?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How are you going to manage your meetings, and communication between team members?</a:t>
            </a:r>
          </a:p>
          <a:p>
            <a:pPr>
              <a:buFont typeface="Arial"/>
              <a:buChar char="•"/>
              <a:defRPr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Georgia"/>
                <a:cs typeface="Georgia"/>
              </a:rPr>
              <a:t>Motivation….</a:t>
            </a:r>
          </a:p>
          <a:p>
            <a:pPr lvl="1">
              <a:buFont typeface="Arial"/>
              <a:buChar char="–"/>
              <a:defRPr/>
            </a:pPr>
            <a:r>
              <a:rPr lang="en-US" i="1" dirty="0">
                <a:latin typeface="Georgia"/>
                <a:cs typeface="Georgia"/>
              </a:rPr>
              <a:t>Task-oriented</a:t>
            </a:r>
            <a:endParaRPr lang="en-US" dirty="0">
              <a:latin typeface="Georgia"/>
              <a:cs typeface="Georgia"/>
            </a:endParaRPr>
          </a:p>
          <a:p>
            <a:pPr lvl="1">
              <a:buFont typeface="Arial"/>
              <a:buChar char="–"/>
              <a:defRPr/>
            </a:pPr>
            <a:r>
              <a:rPr lang="en-US" i="1" dirty="0">
                <a:latin typeface="Georgia"/>
                <a:cs typeface="Georgia"/>
              </a:rPr>
              <a:t>Self-oriented</a:t>
            </a:r>
            <a:endParaRPr lang="en-US" dirty="0">
              <a:latin typeface="Georgia"/>
              <a:cs typeface="Georgia"/>
            </a:endParaRPr>
          </a:p>
          <a:p>
            <a:pPr lvl="1">
              <a:buFont typeface="Arial"/>
              <a:buChar char="–"/>
              <a:defRPr/>
            </a:pPr>
            <a:r>
              <a:rPr lang="en-US" i="1" dirty="0">
                <a:latin typeface="Georgia"/>
                <a:cs typeface="Georgia"/>
              </a:rPr>
              <a:t>Interaction-</a:t>
            </a:r>
            <a:r>
              <a:rPr lang="en-US" i="1" dirty="0" smtClean="0">
                <a:latin typeface="Georgia"/>
                <a:cs typeface="Georgia"/>
              </a:rPr>
              <a:t>oriented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13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Sazanami Gothic" charset="0"/>
                <a:cs typeface="Sazanami Gothic" charset="0"/>
              </a:rPr>
              <a:t>Project Management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Sazanami Gothic" charset="0"/>
                <a:cs typeface="Sazanami Gothic" charset="0"/>
              </a:rPr>
              <a:t>Project Organization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Sazanami Gothic" charset="0"/>
                <a:cs typeface="Sazanami Gothic" charset="0"/>
              </a:rPr>
              <a:t>Meetings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Sazanami Gothic" charset="0"/>
                <a:cs typeface="Sazanami Gothic" charset="0"/>
              </a:rPr>
              <a:t>Communication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Sazanami Gothic" charset="0"/>
                <a:cs typeface="Sazanami Gothic" charset="0"/>
              </a:rPr>
              <a:t>Managing People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Sazanami Gothic" charset="0"/>
                <a:cs typeface="Sazanami Gothic" charset="0"/>
              </a:rPr>
              <a:t>key issues of team working, including team composition,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Sazanami Gothic" charset="0"/>
                <a:cs typeface="Sazanami Gothic" charset="0"/>
              </a:rPr>
              <a:t>team cohesiveness, team communications and team </a:t>
            </a:r>
            <a:r>
              <a:rPr lang="en-US" dirty="0" smtClean="0">
                <a:ea typeface="Sazanami Gothic" charset="0"/>
                <a:cs typeface="Sazanami Gothic" charset="0"/>
              </a:rPr>
              <a:t>organization </a:t>
            </a:r>
          </a:p>
          <a:p>
            <a:pPr lvl="2">
              <a:buFont typeface="Arial"/>
              <a:buChar char="•"/>
              <a:defRPr/>
            </a:pPr>
            <a:endParaRPr lang="en-US" dirty="0" smtClean="0">
              <a:ea typeface="Sazanami Gothic" charset="0"/>
              <a:cs typeface="Sazanami Gothic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 smtClean="0">
                <a:ea typeface="Sazanami Gothic" charset="0"/>
                <a:cs typeface="Sazanami Gothic" charset="0"/>
              </a:rPr>
              <a:t>Project </a:t>
            </a:r>
            <a:r>
              <a:rPr lang="en-US" dirty="0">
                <a:ea typeface="Sazanami Gothic" charset="0"/>
                <a:cs typeface="Sazanami Gothic" charset="0"/>
              </a:rPr>
              <a:t>Planning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59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Georgia"/>
                <a:cs typeface="Georgia"/>
              </a:rPr>
              <a:t>If there are many software engineers involved in a project, then their work must be </a:t>
            </a:r>
            <a:r>
              <a:rPr lang="en-GB" i="1" dirty="0">
                <a:latin typeface="Georgia"/>
                <a:cs typeface="Georgia"/>
              </a:rPr>
              <a:t>coordinated</a:t>
            </a:r>
            <a:r>
              <a:rPr lang="en-GB" dirty="0">
                <a:latin typeface="Georgia"/>
                <a:cs typeface="Georgia"/>
              </a:rPr>
              <a:t> and </a:t>
            </a:r>
            <a:r>
              <a:rPr lang="en-GB" i="1" dirty="0">
                <a:latin typeface="Georgia"/>
                <a:cs typeface="Georgia"/>
              </a:rPr>
              <a:t>managed</a:t>
            </a:r>
            <a:r>
              <a:rPr lang="en-GB" dirty="0">
                <a:latin typeface="Georgia"/>
                <a:cs typeface="Georgia"/>
              </a:rPr>
              <a:t>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Georgia"/>
                <a:cs typeface="Georgia"/>
              </a:rPr>
              <a:t>Primary job of project manager is to ensure </a:t>
            </a:r>
            <a:r>
              <a:rPr lang="en-GB" i="1" dirty="0">
                <a:latin typeface="Georgia"/>
                <a:cs typeface="Georgia"/>
              </a:rPr>
              <a:t>job is done on time and within budget.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Georgia"/>
                <a:cs typeface="Georgia"/>
              </a:rPr>
              <a:t>Planning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Georgia"/>
                <a:cs typeface="Georgia"/>
              </a:rPr>
              <a:t>Documenting goals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Georgia"/>
                <a:cs typeface="Georgia"/>
              </a:rPr>
              <a:t>Developing a schedule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Georgia"/>
                <a:cs typeface="Georgia"/>
              </a:rPr>
              <a:t>Developing a budget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03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Georgia"/>
              </a:rPr>
              <a:t>Project Management (cont.)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/>
          <a:lstStyle/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acquisition of resources</a:t>
            </a:r>
          </a:p>
          <a:p>
            <a:pPr lvl="2"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space</a:t>
            </a:r>
          </a:p>
          <a:p>
            <a:pPr lvl="2"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computing resources</a:t>
            </a:r>
          </a:p>
          <a:p>
            <a:pPr lvl="2"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materials</a:t>
            </a:r>
          </a:p>
          <a:p>
            <a:pPr lvl="2"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human resources</a:t>
            </a:r>
          </a:p>
          <a:p>
            <a:pPr lvl="3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recruiting, hiring, training, rewarding, retaining, directing project members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execution of plan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monitoring progress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report writing and presentations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Many of the technical aspects of SE (e.g., modularity) also apply to management (e.g., assign responsibility for different tasks to different groups or engineers).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9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Georgia"/>
              </a:rPr>
              <a:t>Project </a:t>
            </a:r>
            <a:r>
              <a:rPr lang="en-GB" dirty="0" smtClean="0">
                <a:latin typeface="Georgia"/>
                <a:cs typeface="Georgia"/>
              </a:rPr>
              <a:t>Organisation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1000"/>
              </a:lnSpc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Any organization has both a formal and an informal structure.  The informal structure is whatever communication patterns happen to evolve.</a:t>
            </a:r>
          </a:p>
          <a:p>
            <a:pPr>
              <a:lnSpc>
                <a:spcPct val="121000"/>
              </a:lnSpc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successful group needs:</a:t>
            </a:r>
          </a:p>
          <a:p>
            <a:pPr lvl="1">
              <a:lnSpc>
                <a:spcPct val="121000"/>
              </a:lnSpc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</a:t>
            </a:r>
            <a:r>
              <a:rPr lang="en-GB" dirty="0" smtClean="0">
                <a:latin typeface="Georgia"/>
                <a:cs typeface="Georgia"/>
              </a:rPr>
              <a:t>goal</a:t>
            </a:r>
            <a:endParaRPr lang="en-GB" dirty="0">
              <a:latin typeface="Georgia"/>
              <a:cs typeface="Georgia"/>
            </a:endParaRPr>
          </a:p>
          <a:p>
            <a:pPr lvl="1">
              <a:lnSpc>
                <a:spcPct val="121000"/>
              </a:lnSpc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division of labour</a:t>
            </a:r>
          </a:p>
          <a:p>
            <a:pPr lvl="1">
              <a:lnSpc>
                <a:spcPct val="121000"/>
              </a:lnSpc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leader</a:t>
            </a:r>
          </a:p>
          <a:p>
            <a:pPr>
              <a:lnSpc>
                <a:spcPct val="121000"/>
              </a:lnSpc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The leader ensures that the group:</a:t>
            </a:r>
          </a:p>
          <a:p>
            <a:pPr lvl="1">
              <a:lnSpc>
                <a:spcPct val="121000"/>
              </a:lnSpc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Works effectively</a:t>
            </a:r>
          </a:p>
          <a:p>
            <a:pPr lvl="1">
              <a:lnSpc>
                <a:spcPct val="121000"/>
              </a:lnSpc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Has the resources it needs</a:t>
            </a:r>
          </a:p>
          <a:p>
            <a:pPr lvl="1">
              <a:lnSpc>
                <a:spcPct val="121000"/>
              </a:lnSpc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Is well-motivated</a:t>
            </a:r>
          </a:p>
          <a:p>
            <a:pPr lvl="1">
              <a:lnSpc>
                <a:spcPct val="121000"/>
              </a:lnSpc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Has few misunderstandings</a:t>
            </a:r>
          </a:p>
          <a:p>
            <a:pPr lvl="1">
              <a:lnSpc>
                <a:spcPct val="121000"/>
              </a:lnSpc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And the group meets its </a:t>
            </a:r>
            <a:r>
              <a:rPr lang="en-GB" dirty="0" smtClean="0">
                <a:latin typeface="Georgia"/>
                <a:cs typeface="Georgia"/>
              </a:rPr>
              <a:t>goals</a:t>
            </a:r>
            <a:endParaRPr lang="en-GB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49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Georgia"/>
              </a:rPr>
              <a:t>Project </a:t>
            </a:r>
            <a:r>
              <a:rPr lang="en-GB" dirty="0" smtClean="0">
                <a:latin typeface="Georgia"/>
                <a:cs typeface="Georgia"/>
              </a:rPr>
              <a:t>Organisation (cont.)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1000"/>
              </a:lnSpc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group needs both technical and administrative leadership, which it might get from different people.</a:t>
            </a: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Large software projects should not be tackled by a single large team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Time spent in communication may exceed time spent programming.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Team size should not exceed about 8.  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Break big projects down into </a:t>
            </a:r>
            <a:r>
              <a:rPr lang="en-GB" dirty="0" smtClean="0">
                <a:latin typeface="Georgia"/>
                <a:cs typeface="Georgia"/>
              </a:rPr>
              <a:t>sub problems</a:t>
            </a:r>
            <a:endParaRPr lang="en-GB" dirty="0">
              <a:latin typeface="Georgia"/>
              <a:cs typeface="Georgia"/>
            </a:endParaRP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Small programming teams have a number of benefits: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Minimized communication problems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A team quality standard can be developed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Team members work together more closely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Egoless programming can be practised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Team members get to know each others 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371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Small Teams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For small groups of roughly equal ability, projects can be handled in a democratic manner.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Members of the group divide the work among </a:t>
            </a:r>
            <a:r>
              <a:rPr lang="en-GB" dirty="0" smtClean="0">
                <a:latin typeface="Georgia"/>
                <a:cs typeface="Georgia"/>
              </a:rPr>
              <a:t>themselves</a:t>
            </a:r>
            <a:endParaRPr lang="en-GB" dirty="0">
              <a:latin typeface="Georgia"/>
              <a:cs typeface="Georgia"/>
            </a:endParaRP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Each person would be responsible for one or more subsystem of the </a:t>
            </a:r>
            <a:r>
              <a:rPr lang="en-GB" dirty="0" smtClean="0">
                <a:latin typeface="Georgia"/>
                <a:cs typeface="Georgia"/>
              </a:rPr>
              <a:t>project</a:t>
            </a:r>
            <a:endParaRPr lang="en-GB" dirty="0">
              <a:latin typeface="Georgia"/>
              <a:cs typeface="Georgia"/>
            </a:endParaRP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Code walkthroughs and design reviews would ensure that several members of the group understood the </a:t>
            </a:r>
            <a:r>
              <a:rPr lang="en-GB" dirty="0" smtClean="0">
                <a:latin typeface="Georgia"/>
                <a:cs typeface="Georgia"/>
              </a:rPr>
              <a:t>subsystem</a:t>
            </a:r>
            <a:endParaRPr lang="en-GB" dirty="0">
              <a:latin typeface="Georgia"/>
              <a:cs typeface="Georgia"/>
            </a:endParaRP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If any member left the group, there would be at least one person who could take over the </a:t>
            </a:r>
            <a:r>
              <a:rPr lang="en-GB" dirty="0" smtClean="0">
                <a:latin typeface="Georgia"/>
                <a:cs typeface="Georgia"/>
              </a:rPr>
              <a:t>work</a:t>
            </a:r>
            <a:endParaRPr lang="en-GB" dirty="0">
              <a:latin typeface="Georgia"/>
              <a:cs typeface="Georgia"/>
            </a:endParaRP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Internal squabbles can still occur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Democratic groups may need a leader to arbitrate over such </a:t>
            </a:r>
            <a:r>
              <a:rPr lang="en-GB" dirty="0" smtClean="0">
                <a:latin typeface="Georgia"/>
                <a:cs typeface="Georgia"/>
              </a:rPr>
              <a:t>disputes  </a:t>
            </a:r>
            <a:endParaRPr lang="en-GB" dirty="0">
              <a:latin typeface="Georgia"/>
              <a:cs typeface="Georgia"/>
            </a:endParaRP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Which person is leader may vary from time to </a:t>
            </a:r>
            <a:r>
              <a:rPr lang="en-GB" dirty="0" smtClean="0">
                <a:latin typeface="Georgia"/>
                <a:cs typeface="Georgia"/>
              </a:rPr>
              <a:t>time</a:t>
            </a:r>
            <a:endParaRPr lang="en-GB" dirty="0">
              <a:latin typeface="Georgia"/>
              <a:cs typeface="Georgia"/>
            </a:endParaRPr>
          </a:p>
          <a:p>
            <a:pP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Different group members may be responsible for leading certain aspects of the project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E.g. software validation leader, documentation leader, configuration management leader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May be responsible for coordinating these activities and setting up the standard processes to be used</a:t>
            </a:r>
          </a:p>
          <a:p>
            <a:pPr lvl="1">
              <a:buFont typeface="Arial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Georgia"/>
                <a:cs typeface="Georgia"/>
              </a:rPr>
              <a:t>DOES NOT mean they do all the work in the area they are coordinating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/>
                <a:cs typeface="Georgia"/>
              </a:rPr>
              <a:t>Peer Assessment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You are all required to conduct performance reviews or </a:t>
            </a:r>
            <a:r>
              <a:rPr lang="en-AU" b="1" i="1" dirty="0">
                <a:latin typeface="Georgia"/>
                <a:cs typeface="Georgia"/>
              </a:rPr>
              <a:t>peer assessments</a:t>
            </a:r>
            <a:r>
              <a:rPr lang="en-AU" dirty="0">
                <a:latin typeface="Georgia"/>
                <a:cs typeface="Georgia"/>
              </a:rPr>
              <a:t> for your fellow group members</a:t>
            </a:r>
          </a:p>
          <a:p>
            <a:pPr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Two kinds of peer assessments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Weekly mini peer assessments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Final peer assessments</a:t>
            </a:r>
          </a:p>
          <a:p>
            <a:pPr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Weekly peer assessments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Do not affect your final grade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Give the lecturers an indication of students who are struggling or not doing their share of work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Give students some feedback on their performance</a:t>
            </a:r>
          </a:p>
          <a:p>
            <a:pPr>
              <a:buFont typeface="Arial"/>
              <a:buChar char="•"/>
              <a:defRPr/>
            </a:pPr>
            <a:r>
              <a:rPr lang="en-AU" dirty="0">
                <a:latin typeface="Georgia"/>
                <a:cs typeface="Georgia"/>
              </a:rPr>
              <a:t>Final peer assessments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Conducted at the end of the project</a:t>
            </a:r>
          </a:p>
          <a:p>
            <a:pPr lvl="1">
              <a:buFont typeface="Arial"/>
              <a:buChar char="–"/>
              <a:defRPr/>
            </a:pPr>
            <a:r>
              <a:rPr lang="en-AU" dirty="0">
                <a:latin typeface="Georgia"/>
                <a:cs typeface="Georgia"/>
              </a:rPr>
              <a:t>Determines how the group mark will be split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82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[Course name]  Expectations &amp;amp; Roles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Welcome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Teaching Staff&amp;quot;&quot;/&gt;&lt;property id=&quot;20307&quot; value=&quot;297&quot;/&gt;&lt;/object&gt;&lt;object type=&quot;3&quot; unique_id=&quot;10007&quot;&gt;&lt;property id=&quot;20148&quot; value=&quot;5&quot;/&gt;&lt;property id=&quot;20300&quot; value=&quot;Slide 4 - &amp;quot;Course organisation&amp;quot;&quot;/&gt;&lt;property id=&quot;20307&quot; value=&quot;287&quot;/&gt;&lt;/object&gt;&lt;object type=&quot;3&quot; unique_id=&quot;10008&quot;&gt;&lt;property id=&quot;20148&quot; value=&quot;5&quot;/&gt;&lt;property id=&quot;20300&quot; value=&quot;Slide 5 - &amp;quot;&amp;lt;name of course&amp;gt; &amp;quot;&quot;/&gt;&lt;property id=&quot;20307&quot; value=&quot;264&quot;/&gt;&lt;/object&gt;&lt;object type=&quot;3&quot; unique_id=&quot;10009&quot;&gt;&lt;property id=&quot;20148&quot; value=&quot;5&quot;/&gt;&lt;property id=&quot;20300&quot; value=&quot;Slide 6 - &amp;quot;Face to Face&amp;quot;&quot;/&gt;&lt;property id=&quot;20307&quot; value=&quot;298&quot;/&gt;&lt;/object&gt;&lt;object type=&quot;3&quot; unique_id=&quot;10010&quot;&gt;&lt;property id=&quot;20148&quot; value=&quot;5&quot;/&gt;&lt;property id=&quot;20300&quot; value=&quot;Slide 7 - &amp;quot;MyUni: online component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Assessment&amp;quot;&quot;/&gt;&lt;property id=&quot;20307&quot; value=&quot;288&quot;/&gt;&lt;/object&gt;&lt;object type=&quot;3&quot; unique_id=&quot;10012&quot;&gt;&lt;property id=&quot;20148&quot; value=&quot;5&quot;/&gt;&lt;property id=&quot;20300&quot; value=&quot;Slide 9 - &amp;quot;Assessment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How to submit your online assessments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Problems with submitting your assignments online &amp;quot;&quot;/&gt;&lt;property id=&quot;20307&quot; value=&quot;269&quot;/&gt;&lt;/object&gt;&lt;object type=&quot;3&quot; unique_id=&quot;10015&quot;&gt;&lt;property id=&quot;20148&quot; value=&quot;5&quot;/&gt;&lt;property id=&quot;20300&quot; value=&quot;Slide 12 - &amp;quot;Late Submissions&amp;quot;&quot;/&gt;&lt;property id=&quot;20307&quot; value=&quot;268&quot;/&gt;&lt;/object&gt;&lt;object type=&quot;3&quot; unique_id=&quot;10016&quot;&gt;&lt;property id=&quot;20148&quot; value=&quot;5&quot;/&gt;&lt;property id=&quot;20300&quot; value=&quot;Slide 13 - &amp;quot;Participation in Discussion Forums&amp;quot;&quot;/&gt;&lt;property id=&quot;20307&quot; value=&quot;299&quot;/&gt;&lt;/object&gt;&lt;object type=&quot;3&quot; unique_id=&quot;10017&quot;&gt;&lt;property id=&quot;20148&quot; value=&quot;5&quot;/&gt;&lt;property id=&quot;20300&quot; value=&quot;Slide 14 - &amp;quot;Participation in Discussion Forums&amp;quot;&quot;/&gt;&lt;property id=&quot;20307&quot; value=&quot;272&quot;/&gt;&lt;/object&gt;&lt;object type=&quot;3&quot; unique_id=&quot;10018&quot;&gt;&lt;property id=&quot;20148&quot; value=&quot;5&quot;/&gt;&lt;property id=&quot;20300&quot; value=&quot;Slide 15 - &amp;quot;Example rubric for discussion board assessment&amp;quot;&quot;/&gt;&lt;property id=&quot;20307&quot; value=&quot;273&quot;/&gt;&lt;/object&gt;&lt;object type=&quot;3&quot; unique_id=&quot;10019&quot;&gt;&lt;property id=&quot;20148&quot; value=&quot;5&quot;/&gt;&lt;property id=&quot;20300&quot; value=&quot;Slide 16 - &amp;quot;Course &amp;amp; Assessment questions: Q&amp;amp;A Discussion Board &amp;quot;&quot;/&gt;&lt;property id=&quot;20307&quot; value=&quot;289&quot;/&gt;&lt;/object&gt;&lt;object type=&quot;3&quot; unique_id=&quot;10020&quot;&gt;&lt;property id=&quot;20148&quot; value=&quot;5&quot;/&gt;&lt;property id=&quot;20300&quot; value=&quot;Slide 17 - &amp;quot;Questions &amp;amp; Answers&amp;quot;&quot;/&gt;&lt;property id=&quot;20307&quot; value=&quot;270&quot;/&gt;&lt;/object&gt;&lt;object type=&quot;3&quot; unique_id=&quot;10021&quot;&gt;&lt;property id=&quot;20148&quot; value=&quot;5&quot;/&gt;&lt;property id=&quot;20300&quot; value=&quot;Slide 18 - &amp;quot;Netiquette &amp;quot;&quot;/&gt;&lt;property id=&quot;20307&quot; value=&quot;271&quot;/&gt;&lt;/object&gt;&lt;object type=&quot;3&quot; unique_id=&quot;10022&quot;&gt;&lt;property id=&quot;20148&quot; value=&quot;5&quot;/&gt;&lt;property id=&quot;20300&quot; value=&quot;Slide 19 - &amp;quot;Learning Support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University Library &amp;quot;&quot;/&gt;&lt;property id=&quot;20307&quot; value=&quot;274&quot;/&gt;&lt;/object&gt;&lt;object type=&quot;3&quot; unique_id=&quot;10024&quot;&gt;&lt;property id=&quot;20148&quot; value=&quot;5&quot;/&gt;&lt;property id=&quot;20300&quot; value=&quot;Slide 21 - &amp;quot;Academic Writing: The Writing Centre&amp;quot;&quot;/&gt;&lt;property id=&quot;20307&quot; value=&quot;276&quot;/&gt;&lt;/object&gt;&lt;object type=&quot;3&quot; unique_id=&quot;10025&quot;&gt;&lt;property id=&quot;20148&quot; value=&quot;5&quot;/&gt;&lt;property id=&quot;20300&quot; value=&quot;Slide 22 - &amp;quot;Academic Skills&amp;quot;&quot;/&gt;&lt;property id=&quot;20307&quot; value=&quot;295&quot;/&gt;&lt;/object&gt;&lt;object type=&quot;3&quot; unique_id=&quot;10026&quot;&gt;&lt;property id=&quot;20148&quot; value=&quot;5&quot;/&gt;&lt;property id=&quot;20300&quot; value=&quot;Slide 23 - &amp;quot;English for Uni&amp;quot;&quot;/&gt;&lt;property id=&quot;20307&quot; value=&quot;279&quot;/&gt;&lt;/object&gt;&lt;object type=&quot;3&quot; unique_id=&quot;10027&quot;&gt;&lt;property id=&quot;20148&quot; value=&quot;5&quot;/&gt;&lt;property id=&quot;20300&quot; value=&quot;Slide 24 - &amp;quot;The Maths Learning Centre&amp;quot;&quot;/&gt;&lt;property id=&quot;20307&quot; value=&quot;278&quot;/&gt;&lt;/object&gt;&lt;object type=&quot;3&quot; unique_id=&quot;10028&quot;&gt;&lt;property id=&quot;20148&quot; value=&quot;5&quot;/&gt;&lt;property id=&quot;20300&quot; value=&quot;Slide 25 - &amp;quot;Academic Integrity&amp;quot;&quot;/&gt;&lt;property id=&quot;20307&quot; value=&quot;291&quot;/&gt;&lt;/object&gt;&lt;object type=&quot;3&quot; unique_id=&quot;10029&quot;&gt;&lt;property id=&quot;20148&quot; value=&quot;5&quot;/&gt;&lt;property id=&quot;20300&quot; value=&quot;Slide 26 - &amp;quot;Academic Integrity&amp;quot;&quot;/&gt;&lt;property id=&quot;20307&quot; value=&quot;275&quot;/&gt;&lt;/object&gt;&lt;object type=&quot;3&quot; unique_id=&quot;10030&quot;&gt;&lt;property id=&quot;20148&quot; value=&quot;5&quot;/&gt;&lt;property id=&quot;20300&quot; value=&quot;Slide 27 - &amp;quot;Student Support &amp;amp; Resources&amp;quot;&quot;/&gt;&lt;property id=&quot;20307&quot; value=&quot;292&quot;/&gt;&lt;/object&gt;&lt;object type=&quot;3&quot; unique_id=&quot;10031&quot;&gt;&lt;property id=&quot;20148&quot; value=&quot;5&quot;/&gt;&lt;property id=&quot;20300&quot; value=&quot;Slide 28 - &amp;quot;‘Digital Toolkit’ MyUni course&amp;quot;&quot;/&gt;&lt;property id=&quot;20307&quot; value=&quot;280&quot;/&gt;&lt;/object&gt;&lt;object type=&quot;3&quot; unique_id=&quot;10032&quot;&gt;&lt;property id=&quot;20148&quot; value=&quot;5&quot;/&gt;&lt;property id=&quot;20300&quot; value=&quot;Slide 29 - &amp;quot;Getting HELP in the Faculty&amp;quot;&quot;/&gt;&lt;property id=&quot;20307&quot; value=&quot;293&quot;/&gt;&lt;/object&gt;&lt;object type=&quot;3&quot; unique_id=&quot;10033&quot;&gt;&lt;property id=&quot;20148&quot; value=&quot;5&quot;/&gt;&lt;property id=&quot;20300&quot; value=&quot;Slide 30 - &amp;quot;MyUni Support&amp;quot;&quot;/&gt;&lt;property id=&quot;20307&quot; value=&quot;294&quot;/&gt;&lt;/object&gt;&lt;object type=&quot;3&quot; unique_id=&quot;10034&quot;&gt;&lt;property id=&quot;20148&quot; value=&quot;5&quot;/&gt;&lt;property id=&quot;20300&quot; value=&quot;Slide 31 - &amp;quot;We hope you enjoy this course&amp;quot;&quot;/&gt;&lt;property id=&quot;20307&quot; value=&quot;283&quot;/&gt;&lt;/object&gt;&lt;/object&gt;&lt;object type=&quot;8&quot; unique_id=&quot;100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A_PPT2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3EE2EFE1-850A-43AC-8BE0-93C31CA694F9}">
  <we:reference id="wa104221182" version="3.0.0.0" store="en-US" storeType="OMEX"/>
  <we:alternateReferences>
    <we:reference id="WA104221182" version="3.0.0.0" store="WA104221182" storeType="OMEX"/>
  </we:alternateReferences>
  <we:properties>
    <we:property name="vid" value="&quot;https://www.youtube.com/watch?v=eisuQefYw_o&quot;"/>
    <we:property name="autoplay" value="0"/>
    <we:property name="starttime" value="0"/>
    <we:property name="endtime" value="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UoA_PPT2.potx</Template>
  <TotalTime>5486</TotalTime>
  <Words>2108</Words>
  <Application>Microsoft Office PowerPoint</Application>
  <PresentationFormat>On-screen Show (4:3)</PresentationFormat>
  <Paragraphs>369</Paragraphs>
  <Slides>29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Georgia</vt:lpstr>
      <vt:lpstr>Sazanami Gothic</vt:lpstr>
      <vt:lpstr>Times New Roman</vt:lpstr>
      <vt:lpstr>Wingdings</vt:lpstr>
      <vt:lpstr>UoA_PPT2</vt:lpstr>
      <vt:lpstr>Software Engineering &amp; Project  Project Management</vt:lpstr>
      <vt:lpstr>Project Management</vt:lpstr>
      <vt:lpstr>Outline</vt:lpstr>
      <vt:lpstr>Project Management</vt:lpstr>
      <vt:lpstr>Project Management (cont.)</vt:lpstr>
      <vt:lpstr>Project Organisation</vt:lpstr>
      <vt:lpstr>Project Organisation (cont.)</vt:lpstr>
      <vt:lpstr>Small Teams</vt:lpstr>
      <vt:lpstr>Peer Assessment</vt:lpstr>
      <vt:lpstr>Example Peer Assessment Tool</vt:lpstr>
      <vt:lpstr>Example Peer Assessment Tool (cont.)</vt:lpstr>
      <vt:lpstr>Assessment Criteria</vt:lpstr>
      <vt:lpstr>Meetings</vt:lpstr>
      <vt:lpstr>Status Meetings</vt:lpstr>
      <vt:lpstr>Brainstorming Sessions</vt:lpstr>
      <vt:lpstr>Decision Meetings</vt:lpstr>
      <vt:lpstr>Communication</vt:lpstr>
      <vt:lpstr>Workload</vt:lpstr>
      <vt:lpstr>Time Distribution SEP 2007</vt:lpstr>
      <vt:lpstr>Weekly Load (Average) SEP 2007</vt:lpstr>
      <vt:lpstr>Project Planning</vt:lpstr>
      <vt:lpstr>Milestones vs. Deliverables</vt:lpstr>
      <vt:lpstr>The project management process </vt:lpstr>
      <vt:lpstr>Schedule Representation</vt:lpstr>
      <vt:lpstr>Tasks, durations, and dependencies </vt:lpstr>
      <vt:lpstr>Activity bar chart </vt:lpstr>
      <vt:lpstr>Staff allocation chart </vt:lpstr>
      <vt:lpstr>Side Note: Estimates</vt:lpstr>
      <vt:lpstr>Relevance to your project</vt:lpstr>
    </vt:vector>
  </TitlesOfParts>
  <Company>The University of Adelaide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a1013432</dc:creator>
  <cp:lastModifiedBy>David Milanese</cp:lastModifiedBy>
  <cp:revision>111</cp:revision>
  <dcterms:created xsi:type="dcterms:W3CDTF">2012-09-13T03:45:37Z</dcterms:created>
  <dcterms:modified xsi:type="dcterms:W3CDTF">2017-07-25T13:36:06Z</dcterms:modified>
</cp:coreProperties>
</file>