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s-cz/dotnet/csharp/language-reference/operators/bitwise-and-shift-operators#logical-or-operator-" TargetMode="External"/><Relationship Id="rId2" Type="http://schemas.openxmlformats.org/officeDocument/2006/relationships/hyperlink" Target="https://docs.microsoft.com/cs-cz/dotnet/csharp/language-reference/operators/boolean-logical-operators#logical-or-operator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Programování</a:t>
            </a:r>
            <a:endParaRPr lang="cs-CZ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Základy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B5360-7127-42ED-9C82-AF51C7C7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674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cs-CZ" sz="4800">
                <a:ea typeface="+mj-lt"/>
                <a:cs typeface="+mj-lt"/>
              </a:rPr>
              <a:t>Operátory rovnosti a porovnání</a:t>
            </a:r>
            <a:endParaRPr lang="en-US" sz="4800">
              <a:ea typeface="+mj-lt"/>
              <a:cs typeface="+mj-lt"/>
            </a:endParaRPr>
          </a:p>
          <a:p>
            <a:endParaRPr lang="cs-CZ" sz="4800" dirty="0"/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635E923C-DAF1-448C-AADF-3A6233851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124523"/>
              </p:ext>
            </p:extLst>
          </p:nvPr>
        </p:nvGraphicFramePr>
        <p:xfrm>
          <a:off x="1371600" y="2286000"/>
          <a:ext cx="96012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09251413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4967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1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rovnost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4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nerovnost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8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větší než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73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větší nebo rovno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46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menší než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27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menší nebo rovno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0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78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E1B9F-95B1-4448-838E-C9A94CCA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cs-CZ" sz="4800">
                <a:ea typeface="+mj-lt"/>
                <a:cs typeface="+mj-lt"/>
              </a:rPr>
              <a:t>Operátory pro přístup k členům</a:t>
            </a:r>
            <a:endParaRPr lang="en-US" sz="4800">
              <a:ea typeface="+mj-lt"/>
              <a:cs typeface="+mj-lt"/>
            </a:endParaRPr>
          </a:p>
          <a:p>
            <a:endParaRPr lang="cs-CZ" sz="4800" dirty="0"/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F0BF4067-3D27-4E4D-BDF4-AE67BDEF9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712256"/>
              </p:ext>
            </p:extLst>
          </p:nvPr>
        </p:nvGraphicFramePr>
        <p:xfrm>
          <a:off x="1371600" y="2286000"/>
          <a:ext cx="96012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59009882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71034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3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indexer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77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pro přístup k členům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6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null-podmíněný indexer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42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null-podmíněný operátor pro přístup k členům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41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invokace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12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5BDEB-6E77-43B2-8A0D-3B178739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cs-CZ" sz="4800">
                <a:ea typeface="+mj-lt"/>
                <a:cs typeface="+mj-lt"/>
              </a:rPr>
              <a:t>Operátory pro testování typů a přetypování</a:t>
            </a:r>
            <a:endParaRPr lang="en-US" sz="4800">
              <a:ea typeface="+mj-lt"/>
              <a:cs typeface="+mj-lt"/>
            </a:endParaRPr>
          </a:p>
          <a:p>
            <a:endParaRPr lang="cs-CZ" sz="4800" dirty="0"/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1B2C4758-6132-40C2-964A-652829804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10921"/>
              </p:ext>
            </p:extLst>
          </p:nvPr>
        </p:nvGraphicFramePr>
        <p:xfrm>
          <a:off x="1371600" y="2286000"/>
          <a:ext cx="96012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2554570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94803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80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39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přetypování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05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D1B65945-76C7-473D-8A11-7C16351F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Operátory pro testování typů a přetypování a operátory související s ukazatelem</a:t>
            </a:r>
          </a:p>
        </p:txBody>
      </p:sp>
      <p:graphicFrame>
        <p:nvGraphicFramePr>
          <p:cNvPr id="14" name="Tabulka 14">
            <a:extLst>
              <a:ext uri="{FF2B5EF4-FFF2-40B4-BE49-F238E27FC236}">
                <a16:creationId xmlns:a16="http://schemas.microsoft.com/office/drawing/2014/main" id="{C6F59F9C-DF1E-4E2A-A7C1-74DC599E34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1726041"/>
              </p:ext>
            </p:extLst>
          </p:nvPr>
        </p:nvGraphicFramePr>
        <p:xfrm>
          <a:off x="5184396" y="2286000"/>
          <a:ext cx="5788404" cy="1418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02">
                  <a:extLst>
                    <a:ext uri="{9D8B030D-6E8A-4147-A177-3AD203B41FA5}">
                      <a16:colId xmlns:a16="http://schemas.microsoft.com/office/drawing/2014/main" val="3943392557"/>
                    </a:ext>
                  </a:extLst>
                </a:gridCol>
                <a:gridCol w="2894202">
                  <a:extLst>
                    <a:ext uri="{9D8B030D-6E8A-4147-A177-3AD203B41FA5}">
                      <a16:colId xmlns:a16="http://schemas.microsoft.com/office/drawing/2014/main" val="3843719096"/>
                    </a:ext>
                  </a:extLst>
                </a:gridCol>
              </a:tblGrid>
              <a:tr h="303705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77992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dereference ukazatele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74617"/>
                  </a:ext>
                </a:extLst>
              </a:tr>
              <a:tr h="284237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address-of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08069"/>
                  </a:ext>
                </a:extLst>
              </a:tr>
            </a:tbl>
          </a:graphicData>
        </a:graphic>
      </p:graphicFrame>
      <p:graphicFrame>
        <p:nvGraphicFramePr>
          <p:cNvPr id="18" name="Tabulka 18">
            <a:extLst>
              <a:ext uri="{FF2B5EF4-FFF2-40B4-BE49-F238E27FC236}">
                <a16:creationId xmlns:a16="http://schemas.microsoft.com/office/drawing/2014/main" id="{4AD46B1B-AE14-47E3-B1C0-194B3A8E12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4518698"/>
              </p:ext>
            </p:extLst>
          </p:nvPr>
        </p:nvGraphicFramePr>
        <p:xfrm>
          <a:off x="1371601" y="2286000"/>
          <a:ext cx="328429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290">
                  <a:extLst>
                    <a:ext uri="{9D8B030D-6E8A-4147-A177-3AD203B41FA5}">
                      <a16:colId xmlns:a16="http://schemas.microsoft.com/office/drawing/2014/main" val="415100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14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5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21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9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4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13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78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F2B62-6CE4-4687-A716-5EE4C53C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6340"/>
            <a:ext cx="9601200" cy="838919"/>
          </a:xfrm>
        </p:spPr>
        <p:txBody>
          <a:bodyPr>
            <a:normAutofit/>
          </a:bodyPr>
          <a:lstStyle/>
          <a:p>
            <a:r>
              <a:rPr lang="cs-CZ" sz="4800" dirty="0"/>
              <a:t>Ostatní operátory</a:t>
            </a:r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DCE1BED8-C4EF-4D18-A1FB-B40979E75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009256"/>
              </p:ext>
            </p:extLst>
          </p:nvPr>
        </p:nvGraphicFramePr>
        <p:xfrm>
          <a:off x="1371600" y="1439504"/>
          <a:ext cx="96012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7797488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41772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přiřazení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15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5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ternární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?: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nullového sjednocení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44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kvalifikátor aliasu oboru názvů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46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await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84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7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delegate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delegate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2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nameof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nameof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57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6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09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stackalloc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stackalloc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98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operátor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cs-CZ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45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3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DE57C-6B97-4B5A-9537-5AD4A41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1963"/>
            <a:ext cx="9601200" cy="867674"/>
          </a:xfrm>
        </p:spPr>
        <p:txBody>
          <a:bodyPr>
            <a:normAutofit/>
          </a:bodyPr>
          <a:lstStyle/>
          <a:p>
            <a:r>
              <a:rPr lang="cs-CZ" sz="4800" dirty="0"/>
              <a:t>Priorita operátorů</a:t>
            </a:r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B0491918-6C0C-42FC-B1F5-267A7492D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14620"/>
              </p:ext>
            </p:extLst>
          </p:nvPr>
        </p:nvGraphicFramePr>
        <p:xfrm>
          <a:off x="1371600" y="1241557"/>
          <a:ext cx="96012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75171514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16056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Operátory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Kategorie nebo název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 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x?. 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x? [ y]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(x)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x++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x--,                              </a:t>
                      </a:r>
                      <a:r>
                        <a:rPr lang="cs-CZ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unchecked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efault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b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delegate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stackalloc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 primární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0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 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 unární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x/y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x%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effectLst/>
                        </a:rPr>
                        <a:t>multiplikativní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6125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 y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effectLst/>
                        </a:rPr>
                        <a:t>přičítáním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41991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&lt;&lt; y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&gt;&gt;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posunu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2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x&lt;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effectLst/>
                        </a:rPr>
                        <a:t>relační testování a testování typu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9563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!=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rovnost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&amp;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logická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logický operátor AND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nebo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bitový logický</a:t>
                      </a:r>
                      <a:b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operátor AND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0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1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95C81-1613-4685-8367-12A24ACB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165"/>
          </a:xfrm>
        </p:spPr>
        <p:txBody>
          <a:bodyPr>
            <a:normAutofit/>
          </a:bodyPr>
          <a:lstStyle/>
          <a:p>
            <a:r>
              <a:rPr lang="cs-CZ" sz="4800"/>
              <a:t>Priorita operátorů</a:t>
            </a:r>
          </a:p>
        </p:txBody>
      </p:sp>
      <p:graphicFrame>
        <p:nvGraphicFramePr>
          <p:cNvPr id="6" name="Tabulka 6">
            <a:extLst>
              <a:ext uri="{FF2B5EF4-FFF2-40B4-BE49-F238E27FC236}">
                <a16:creationId xmlns:a16="http://schemas.microsoft.com/office/drawing/2014/main" id="{C2994BBB-E4E1-41BD-A9F1-C02BA7FC8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22385"/>
              </p:ext>
            </p:extLst>
          </p:nvPr>
        </p:nvGraphicFramePr>
        <p:xfrm>
          <a:off x="1371600" y="1850006"/>
          <a:ext cx="96012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29676471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43015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Operátory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Kategorie nebo název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6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^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logická hodnota XOR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nebo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bitový logický operátor  </a:t>
                      </a:r>
                      <a:b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XOR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| 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logická OR logická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logická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hodnota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nebo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effectLst/>
                        </a:rPr>
                        <a:t>podmiňovací operátor AND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7041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podmiňovací operátor OR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3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x?? </a:t>
                      </a:r>
                      <a:r>
                        <a:rPr lang="cs-CZ" i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effectLst/>
                        </a:rPr>
                        <a:t>operátor slučování </a:t>
                      </a:r>
                      <a:r>
                        <a:rPr lang="cs-CZ" dirty="0" err="1">
                          <a:effectLst/>
                        </a:rPr>
                        <a:t>null</a:t>
                      </a:r>
                      <a:endParaRPr lang="cs-CZ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4451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 ? t :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podmíněný operátor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x/=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x%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&amp;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|=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b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^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&lt; = y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&gt; = y</a:t>
                      </a:r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přiřazení a deklarace lambda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1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9C371-8BC6-4F9D-87F5-44111FD0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1422"/>
            <a:ext cx="9601200" cy="1529032"/>
          </a:xfrm>
        </p:spPr>
        <p:txBody>
          <a:bodyPr>
            <a:normAutofit/>
          </a:bodyPr>
          <a:lstStyle/>
          <a:p>
            <a:r>
              <a:rPr lang="cs-CZ" sz="4800"/>
              <a:t>Základní programové konstrukce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7B91B2-C338-46C8-8051-10E6B85D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793"/>
            <a:ext cx="9601200" cy="3940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sz="2800" b="1"/>
              <a:t>Větvení</a:t>
            </a:r>
          </a:p>
          <a:p>
            <a:pPr lvl="1" indent="-383540"/>
            <a:r>
              <a:rPr lang="cs-CZ" sz="2800" i="0"/>
              <a:t>Úplné/Neúplné</a:t>
            </a:r>
          </a:p>
          <a:p>
            <a:pPr lvl="1" indent="-383540"/>
            <a:r>
              <a:rPr lang="cs-CZ" sz="2800" i="0"/>
              <a:t>Vícenásobné</a:t>
            </a:r>
          </a:p>
          <a:p>
            <a:pPr marL="383540" indent="-383540"/>
            <a:r>
              <a:rPr lang="cs-CZ" sz="2800" b="1"/>
              <a:t>Cyklus</a:t>
            </a:r>
          </a:p>
          <a:p>
            <a:pPr lvl="1" indent="-383540"/>
            <a:r>
              <a:rPr lang="cs-CZ" sz="2800" i="0"/>
              <a:t>Podmínka na začátku</a:t>
            </a:r>
          </a:p>
          <a:p>
            <a:pPr lvl="1" indent="-383540"/>
            <a:r>
              <a:rPr lang="cs-CZ" sz="2800" i="0"/>
              <a:t>Podmínka na konci</a:t>
            </a:r>
          </a:p>
          <a:p>
            <a:pPr lvl="1" indent="-383540"/>
            <a:r>
              <a:rPr lang="cs-CZ" sz="2800" i="0"/>
              <a:t>Známý počet průchodů</a:t>
            </a:r>
            <a:endParaRPr lang="cs-CZ" sz="2800" i="0" dirty="0"/>
          </a:p>
          <a:p>
            <a:pPr lvl="1" indent="-383540"/>
            <a:endParaRPr lang="cs-CZ" i="0" dirty="0"/>
          </a:p>
        </p:txBody>
      </p:sp>
    </p:spTree>
    <p:extLst>
      <p:ext uri="{BB962C8B-B14F-4D97-AF65-F5344CB8AC3E}">
        <p14:creationId xmlns:p14="http://schemas.microsoft.com/office/powerpoint/2010/main" val="21861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847A9-85EC-43A9-9D7E-0E5877A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5762"/>
            <a:ext cx="9601200" cy="1485900"/>
          </a:xfrm>
        </p:spPr>
        <p:txBody>
          <a:bodyPr>
            <a:normAutofit/>
          </a:bodyPr>
          <a:lstStyle/>
          <a:p>
            <a:r>
              <a:rPr lang="cs-CZ" sz="4800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BE62D-CF3C-4BB4-A8AB-9788AA33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869"/>
            <a:ext cx="9601200" cy="49472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cs-CZ" sz="2800" dirty="0"/>
              <a:t>Proměnné</a:t>
            </a:r>
          </a:p>
          <a:p>
            <a:pPr marL="383540" indent="-383540"/>
            <a:r>
              <a:rPr lang="cs-CZ" sz="2800" dirty="0"/>
              <a:t>Datové typy</a:t>
            </a:r>
          </a:p>
          <a:p>
            <a:pPr marL="383540" indent="-383540"/>
            <a:r>
              <a:rPr lang="cs-CZ" sz="2800"/>
              <a:t>Reference a hodnota</a:t>
            </a:r>
          </a:p>
          <a:p>
            <a:pPr marL="383540" indent="-383540"/>
            <a:r>
              <a:rPr lang="cs-CZ" sz="2800">
                <a:ea typeface="+mn-lt"/>
                <a:cs typeface="+mn-lt"/>
              </a:rPr>
              <a:t>Operace, operátory a jejich priorita</a:t>
            </a:r>
            <a:endParaRPr lang="cs-CZ" sz="2800" dirty="0"/>
          </a:p>
          <a:p>
            <a:pPr marL="383540" indent="-383540"/>
            <a:r>
              <a:rPr lang="cs-CZ" sz="2800"/>
              <a:t>Základní programové konstrukce</a:t>
            </a:r>
            <a:endParaRPr lang="en-US" sz="2800"/>
          </a:p>
          <a:p>
            <a:pPr lvl="1" indent="-383540"/>
            <a:r>
              <a:rPr lang="cs-CZ" sz="2800" i="0" dirty="0"/>
              <a:t>Větvení</a:t>
            </a:r>
            <a:endParaRPr lang="en-US" sz="2800" i="0"/>
          </a:p>
          <a:p>
            <a:pPr lvl="1" indent="-383540"/>
            <a:r>
              <a:rPr lang="cs-CZ" sz="2800" i="0">
                <a:ea typeface="+mn-lt"/>
                <a:cs typeface="+mn-lt"/>
              </a:rPr>
              <a:t>Cyklus</a:t>
            </a:r>
          </a:p>
          <a:p>
            <a:pPr marL="383540" indent="-383540"/>
            <a:r>
              <a:rPr lang="cs-CZ" sz="2800" dirty="0"/>
              <a:t>Funkce (Podprogramy)</a:t>
            </a:r>
            <a:endParaRPr lang="cs-CZ" sz="2800" i="0" dirty="0"/>
          </a:p>
          <a:p>
            <a:pPr marL="0" indent="0">
              <a:buNone/>
            </a:pPr>
            <a:endParaRPr lang="cs-CZ" sz="28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1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2B5D5A-0991-4F7C-8E10-3ADA3C71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713" y="743309"/>
            <a:ext cx="9601200" cy="1600919"/>
          </a:xfrm>
        </p:spPr>
        <p:txBody>
          <a:bodyPr>
            <a:normAutofit/>
          </a:bodyPr>
          <a:lstStyle/>
          <a:p>
            <a:r>
              <a:rPr lang="cs-CZ" sz="4800" dirty="0"/>
              <a:t>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CF31AE-E3C5-4588-845D-C39DC400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14" y="1710907"/>
            <a:ext cx="9874369" cy="4070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cs-CZ" sz="2800" dirty="0"/>
              <a:t>Místo v paměti pro uložení dat</a:t>
            </a:r>
          </a:p>
          <a:p>
            <a:pPr marL="383540" indent="-383540"/>
            <a:r>
              <a:rPr lang="cs-CZ" sz="2800" dirty="0"/>
              <a:t>Datový typ</a:t>
            </a:r>
          </a:p>
          <a:p>
            <a:pPr marL="383540" indent="-383540"/>
            <a:r>
              <a:rPr lang="cs-CZ" sz="2800" dirty="0"/>
              <a:t>Typová kontrola podle typového systému</a:t>
            </a:r>
          </a:p>
          <a:p>
            <a:pPr lvl="1" indent="-383540"/>
            <a:r>
              <a:rPr lang="cs-CZ" sz="2800" i="0" dirty="0"/>
              <a:t>Statický</a:t>
            </a:r>
          </a:p>
          <a:p>
            <a:pPr lvl="1" indent="-383540"/>
            <a:r>
              <a:rPr lang="cs-CZ" sz="2800" i="0" dirty="0"/>
              <a:t>Dynamický</a:t>
            </a:r>
          </a:p>
          <a:p>
            <a:pPr marL="383540" indent="-383540"/>
            <a:r>
              <a:rPr lang="cs-CZ" sz="2800" dirty="0"/>
              <a:t>Deklarace datového typu</a:t>
            </a:r>
            <a:endParaRPr lang="cs-CZ" sz="2800" i="0" dirty="0"/>
          </a:p>
          <a:p>
            <a:pPr lvl="1" indent="-383540"/>
            <a:r>
              <a:rPr lang="cs-CZ" sz="2800" i="0" dirty="0" err="1"/>
              <a:t>Explcitní</a:t>
            </a:r>
            <a:endParaRPr lang="cs-CZ" sz="2800" i="0" dirty="0"/>
          </a:p>
          <a:p>
            <a:pPr lvl="1" indent="-383540"/>
            <a:r>
              <a:rPr lang="cs-CZ" sz="2800" i="0" dirty="0"/>
              <a:t>Implicitní</a:t>
            </a:r>
          </a:p>
          <a:p>
            <a:pPr lvl="1" indent="-383540"/>
            <a:endParaRPr lang="cs-CZ" i="0" dirty="0"/>
          </a:p>
          <a:p>
            <a:pPr marL="530860" lvl="1" indent="0">
              <a:buNone/>
            </a:pPr>
            <a:endParaRPr lang="cs-CZ" i="0" dirty="0"/>
          </a:p>
          <a:p>
            <a:pPr lvl="1" indent="-383540"/>
            <a:endParaRPr lang="cs-CZ" i="0" dirty="0"/>
          </a:p>
          <a:p>
            <a:pPr lvl="1" indent="-383540"/>
            <a:endParaRPr lang="cs-CZ" i="0" dirty="0"/>
          </a:p>
          <a:p>
            <a:pPr lvl="1" indent="-383540"/>
            <a:endParaRPr lang="cs-CZ" i="0" dirty="0"/>
          </a:p>
        </p:txBody>
      </p:sp>
    </p:spTree>
    <p:extLst>
      <p:ext uri="{BB962C8B-B14F-4D97-AF65-F5344CB8AC3E}">
        <p14:creationId xmlns:p14="http://schemas.microsoft.com/office/powerpoint/2010/main" val="260148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2D24E-C126-4019-802F-EDDED7EA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713" y="657046"/>
            <a:ext cx="9601200" cy="1485900"/>
          </a:xfrm>
        </p:spPr>
        <p:txBody>
          <a:bodyPr>
            <a:normAutofit/>
          </a:bodyPr>
          <a:lstStyle/>
          <a:p>
            <a:r>
              <a:rPr lang="cs-CZ" sz="4800" dirty="0"/>
              <a:t>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B3FDF4-260A-476E-9E36-450698F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13" y="1710906"/>
            <a:ext cx="9601200" cy="4199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 b="1" dirty="0"/>
              <a:t>Hodnotové</a:t>
            </a:r>
          </a:p>
          <a:p>
            <a:pPr lvl="1" indent="-383540"/>
            <a:r>
              <a:rPr lang="cs-CZ" sz="2800" i="0" dirty="0"/>
              <a:t>Celočíselné (</a:t>
            </a:r>
            <a:r>
              <a:rPr lang="cs-CZ" sz="2800" i="0" dirty="0" err="1"/>
              <a:t>short</a:t>
            </a:r>
            <a:r>
              <a:rPr lang="cs-CZ" sz="2800" i="0" dirty="0"/>
              <a:t>, </a:t>
            </a:r>
            <a:r>
              <a:rPr lang="cs-CZ" sz="2800" i="0" dirty="0" err="1"/>
              <a:t>int</a:t>
            </a:r>
            <a:r>
              <a:rPr lang="cs-CZ" sz="2800" i="0" dirty="0"/>
              <a:t>, long)</a:t>
            </a:r>
          </a:p>
          <a:p>
            <a:pPr lvl="1" indent="-383540"/>
            <a:r>
              <a:rPr lang="cs-CZ" sz="2800" i="0" dirty="0"/>
              <a:t>Plovoucí (</a:t>
            </a:r>
            <a:r>
              <a:rPr lang="cs-CZ" sz="2800" i="0" dirty="0" err="1"/>
              <a:t>float</a:t>
            </a:r>
            <a:r>
              <a:rPr lang="cs-CZ" sz="2800" i="0" dirty="0"/>
              <a:t>, double, </a:t>
            </a:r>
            <a:r>
              <a:rPr lang="cs-CZ" sz="2800" i="0" dirty="0" err="1">
                <a:ea typeface="+mn-lt"/>
                <a:cs typeface="+mn-lt"/>
              </a:rPr>
              <a:t>decimal</a:t>
            </a:r>
            <a:r>
              <a:rPr lang="cs-CZ" sz="2800" i="0" dirty="0"/>
              <a:t>)</a:t>
            </a:r>
          </a:p>
          <a:p>
            <a:pPr lvl="1" indent="-383540"/>
            <a:r>
              <a:rPr lang="cs-CZ" sz="2800" i="0" dirty="0"/>
              <a:t>Ostatní (</a:t>
            </a:r>
            <a:r>
              <a:rPr lang="cs-CZ" sz="2800" i="0" dirty="0" err="1"/>
              <a:t>char</a:t>
            </a:r>
            <a:r>
              <a:rPr lang="cs-CZ" sz="2800" i="0" dirty="0"/>
              <a:t>, </a:t>
            </a:r>
            <a:r>
              <a:rPr lang="cs-CZ" sz="2800" i="0" dirty="0" err="1"/>
              <a:t>bool</a:t>
            </a:r>
            <a:r>
              <a:rPr lang="cs-CZ" sz="2800" i="0" dirty="0"/>
              <a:t>)</a:t>
            </a:r>
          </a:p>
          <a:p>
            <a:pPr marL="457200" indent="-457200"/>
            <a:r>
              <a:rPr lang="cs-CZ" sz="2800" b="1" i="0" dirty="0"/>
              <a:t>Referenční</a:t>
            </a:r>
          </a:p>
          <a:p>
            <a:pPr lvl="1" indent="-383540"/>
            <a:r>
              <a:rPr lang="cs-CZ" sz="2800" i="0" dirty="0" err="1"/>
              <a:t>String</a:t>
            </a:r>
          </a:p>
          <a:p>
            <a:pPr lvl="1" indent="-383540"/>
            <a:r>
              <a:rPr lang="cs-CZ" sz="2800" i="0" dirty="0"/>
              <a:t>Objekty a pole</a:t>
            </a:r>
          </a:p>
        </p:txBody>
      </p:sp>
    </p:spTree>
    <p:extLst>
      <p:ext uri="{BB962C8B-B14F-4D97-AF65-F5344CB8AC3E}">
        <p14:creationId xmlns:p14="http://schemas.microsoft.com/office/powerpoint/2010/main" val="8040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D17680-2AFF-49D0-9B0B-7BE04062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713" y="628291"/>
            <a:ext cx="9601200" cy="1485900"/>
          </a:xfrm>
        </p:spPr>
        <p:txBody>
          <a:bodyPr>
            <a:normAutofit/>
          </a:bodyPr>
          <a:lstStyle/>
          <a:p>
            <a:r>
              <a:rPr lang="cs-CZ" sz="4800"/>
              <a:t>Reference a hodnota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EB4CA0-5047-4B6F-8F17-B8875F4F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13" y="1710906"/>
            <a:ext cx="9601200" cy="4199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sz="2800" b="1"/>
              <a:t>Reference</a:t>
            </a:r>
            <a:endParaRPr lang="cs-CZ" sz="2800"/>
          </a:p>
          <a:p>
            <a:pPr lvl="1" indent="-383540"/>
            <a:r>
              <a:rPr lang="cs-CZ" sz="2800" i="0">
                <a:ea typeface="+mn-lt"/>
                <a:cs typeface="+mn-lt"/>
              </a:rPr>
              <a:t>Odkaz na proměnnou v paměti</a:t>
            </a:r>
          </a:p>
          <a:p>
            <a:pPr lvl="1" indent="-383540"/>
            <a:r>
              <a:rPr lang="cs-CZ" sz="2800" i="0"/>
              <a:t>Ve formě adresy na dané místo v paměti</a:t>
            </a:r>
          </a:p>
          <a:p>
            <a:pPr lvl="1" indent="-383540"/>
            <a:r>
              <a:rPr lang="cs-CZ" sz="2800" i="0"/>
              <a:t>Přístup k datům na adrese = dereference</a:t>
            </a:r>
          </a:p>
          <a:p>
            <a:pPr marL="383540" indent="-383540"/>
            <a:r>
              <a:rPr lang="cs-CZ" sz="2800" b="1"/>
              <a:t>Hodnota</a:t>
            </a:r>
          </a:p>
          <a:p>
            <a:pPr lvl="1" indent="-383540"/>
            <a:r>
              <a:rPr lang="cs-CZ" sz="2800" i="0"/>
              <a:t>Rozdíl při předávání ve funkcích/metodách</a:t>
            </a:r>
          </a:p>
          <a:p>
            <a:pPr lvl="1" indent="-383540"/>
            <a:r>
              <a:rPr lang="cs-CZ" sz="2800" i="0"/>
              <a:t>Předání hodnotou se přímo změní hodnota proměnné</a:t>
            </a:r>
          </a:p>
          <a:p>
            <a:pPr marL="530860" lvl="1" indent="0">
              <a:buNone/>
            </a:pPr>
            <a:endParaRPr lang="cs-CZ" sz="2800" i="0" dirty="0"/>
          </a:p>
          <a:p>
            <a:pPr lvl="1" indent="-383540"/>
            <a:endParaRPr lang="cs-CZ" sz="2400" i="0" dirty="0"/>
          </a:p>
          <a:p>
            <a:pPr lvl="1" indent="-383540"/>
            <a:endParaRPr lang="cs-CZ" sz="2400" i="0" dirty="0"/>
          </a:p>
          <a:p>
            <a:pPr marL="383540" indent="-383540"/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67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4336C-FFDA-43C9-B824-FDDF1711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/>
              <a:t>Operátory a jejich priorita</a:t>
            </a:r>
            <a:endParaRPr lang="cs-CZ" sz="48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223642-EED4-435C-8D97-56EABDA0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9472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cs-CZ" sz="2800"/>
              <a:t>Aritmetické operátory</a:t>
            </a:r>
          </a:p>
          <a:p>
            <a:pPr marL="383540" indent="-383540"/>
            <a:r>
              <a:rPr lang="cs-CZ" sz="2800"/>
              <a:t>Logické operátory</a:t>
            </a:r>
          </a:p>
          <a:p>
            <a:pPr marL="383540" indent="-383540"/>
            <a:r>
              <a:rPr lang="cs-CZ" sz="2800"/>
              <a:t>Bitové operátory a operátory bitového posunu</a:t>
            </a:r>
          </a:p>
          <a:p>
            <a:pPr marL="383540" indent="-383540"/>
            <a:r>
              <a:rPr lang="cs-CZ" sz="2800"/>
              <a:t>Operátory rovnosti a porovnání</a:t>
            </a:r>
          </a:p>
          <a:p>
            <a:pPr marL="383540" indent="-383540"/>
            <a:r>
              <a:rPr lang="cs-CZ" sz="2800"/>
              <a:t>Operátory pro přístup k členům</a:t>
            </a:r>
          </a:p>
          <a:p>
            <a:pPr marL="383540" indent="-383540"/>
            <a:r>
              <a:rPr lang="cs-CZ" sz="2800"/>
              <a:t>Operátory pro testování typů a přetypování</a:t>
            </a:r>
          </a:p>
          <a:p>
            <a:pPr marL="383540" indent="-383540"/>
            <a:r>
              <a:rPr lang="cs-CZ" sz="2800"/>
              <a:t>Operátory pro práci s ukazatelem a referencí</a:t>
            </a:r>
          </a:p>
          <a:p>
            <a:pPr marL="383540" indent="-383540"/>
            <a:r>
              <a:rPr lang="cs-CZ" sz="2800"/>
              <a:t>Operátory složeného přiřazení</a:t>
            </a:r>
            <a:endParaRPr lang="cs-CZ" sz="2800" dirty="0"/>
          </a:p>
          <a:p>
            <a:pPr marL="383540" indent="-383540"/>
            <a:r>
              <a:rPr lang="cs-CZ" sz="2800"/>
              <a:t>Ostatní operátory</a:t>
            </a:r>
            <a:endParaRPr lang="cs-CZ" sz="2800" dirty="0"/>
          </a:p>
          <a:p>
            <a:pPr marL="383540" indent="-38354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392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F08112-B5FB-4445-9E98-D1F2D002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542"/>
          </a:xfrm>
        </p:spPr>
        <p:txBody>
          <a:bodyPr>
            <a:normAutofit/>
          </a:bodyPr>
          <a:lstStyle/>
          <a:p>
            <a:r>
              <a:rPr lang="cs-CZ" sz="4800"/>
              <a:t>Aritmetické operátory</a:t>
            </a:r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F49FA968-99C1-4CFC-9A15-F6BEC3949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05468"/>
              </p:ext>
            </p:extLst>
          </p:nvPr>
        </p:nvGraphicFramePr>
        <p:xfrm>
          <a:off x="1371600" y="2286000"/>
          <a:ext cx="9601200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2661213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50132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2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21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0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děleno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8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preinkrementace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++x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315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postinkrementace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x++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48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predekrementace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113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operátor postdekrementace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9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f, d, 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95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85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E125AA-8A59-485A-B3E3-A320E636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0177"/>
            <a:ext cx="9601200" cy="1485900"/>
          </a:xfrm>
        </p:spPr>
        <p:txBody>
          <a:bodyPr>
            <a:normAutofit/>
          </a:bodyPr>
          <a:lstStyle/>
          <a:p>
            <a:r>
              <a:rPr lang="cs-CZ" sz="4800"/>
              <a:t>Logické operátory</a:t>
            </a:r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F83B3B38-CE04-42B7-B88D-6B0667DA1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4329"/>
              </p:ext>
            </p:extLst>
          </p:nvPr>
        </p:nvGraphicFramePr>
        <p:xfrm>
          <a:off x="1371600" y="2286000"/>
          <a:ext cx="96012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2824355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406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2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460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logický 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9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logický 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49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logický XOR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2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podmíněný logický 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&amp;&amp;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9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podmíněný logický 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54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podmíněný logický XOR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^^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56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50F60A-99A7-402B-904E-93E09D7F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2" y="427007"/>
            <a:ext cx="11700292" cy="7526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cs-CZ" sz="4800">
                <a:ea typeface="+mj-lt"/>
                <a:cs typeface="+mj-lt"/>
              </a:rPr>
              <a:t>Bitové operátory a operátory bitového posunu</a:t>
            </a:r>
            <a:endParaRPr lang="en-US" sz="4800">
              <a:ea typeface="+mj-lt"/>
              <a:cs typeface="+mj-lt"/>
            </a:endParaRPr>
          </a:p>
          <a:p>
            <a:endParaRPr lang="cs-CZ" sz="4800" dirty="0"/>
          </a:p>
        </p:txBody>
      </p:sp>
      <p:graphicFrame>
        <p:nvGraphicFramePr>
          <p:cNvPr id="3" name="Tabulka 4">
            <a:extLst>
              <a:ext uri="{FF2B5EF4-FFF2-40B4-BE49-F238E27FC236}">
                <a16:creationId xmlns:a16="http://schemas.microsoft.com/office/drawing/2014/main" id="{A4106B15-200A-4BA0-B1D8-1874C85A3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95806"/>
              </p:ext>
            </p:extLst>
          </p:nvPr>
        </p:nvGraphicFramePr>
        <p:xfrm>
          <a:off x="1371600" y="2286000"/>
          <a:ext cx="96012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79371187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118599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7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53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posunutí doleva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&lt;&lt;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6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posunutí doprava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87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69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0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89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309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16</TotalTime>
  <Words>517</Words>
  <Application>Microsoft Office PowerPoint</Application>
  <PresentationFormat>Širokoúhlá obrazovka</PresentationFormat>
  <Paragraphs>231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Programování</vt:lpstr>
      <vt:lpstr>Obsah</vt:lpstr>
      <vt:lpstr>Proměnné</vt:lpstr>
      <vt:lpstr>Datové typy</vt:lpstr>
      <vt:lpstr>Reference a hodnota</vt:lpstr>
      <vt:lpstr>Operátory a jejich priorita</vt:lpstr>
      <vt:lpstr>Aritmetické operátory</vt:lpstr>
      <vt:lpstr>Logické operátory</vt:lpstr>
      <vt:lpstr>Bitové operátory a operátory bitového posunu </vt:lpstr>
      <vt:lpstr>Operátory rovnosti a porovnání </vt:lpstr>
      <vt:lpstr>Operátory pro přístup k členům </vt:lpstr>
      <vt:lpstr>Operátory pro testování typů a přetypování </vt:lpstr>
      <vt:lpstr>Operátory pro testování typů a přetypování a operátory související s ukazatelem</vt:lpstr>
      <vt:lpstr>Ostatní operátory</vt:lpstr>
      <vt:lpstr>Priorita operátorů</vt:lpstr>
      <vt:lpstr>Priorita operátorů</vt:lpstr>
      <vt:lpstr>Základní programové konstrukce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</dc:creator>
  <cp:lastModifiedBy>Filip Šourek</cp:lastModifiedBy>
  <cp:revision>620</cp:revision>
  <dcterms:created xsi:type="dcterms:W3CDTF">2015-09-21T23:24:45Z</dcterms:created>
  <dcterms:modified xsi:type="dcterms:W3CDTF">2019-09-10T09:46:56Z</dcterms:modified>
</cp:coreProperties>
</file>