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17326D-2F67-4A2C-B7D0-098DE4EF6558}" type="datetimeFigureOut">
              <a:rPr lang="cs-CZ" smtClean="0"/>
              <a:t>24.09.2019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E46F8D3-ABC3-4CB3-BA99-C612B327BFA0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15829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26D-2F67-4A2C-B7D0-098DE4EF6558}" type="datetimeFigureOut">
              <a:rPr lang="cs-CZ" smtClean="0"/>
              <a:t>24.09.2019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F8D3-ABC3-4CB3-BA99-C612B327BF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370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26D-2F67-4A2C-B7D0-098DE4EF6558}" type="datetimeFigureOut">
              <a:rPr lang="cs-CZ" smtClean="0"/>
              <a:t>24.09.2019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F8D3-ABC3-4CB3-BA99-C612B327BF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922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26D-2F67-4A2C-B7D0-098DE4EF6558}" type="datetimeFigureOut">
              <a:rPr lang="cs-CZ" smtClean="0"/>
              <a:t>24.09.2019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F8D3-ABC3-4CB3-BA99-C612B327BF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728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17326D-2F67-4A2C-B7D0-098DE4EF6558}" type="datetimeFigureOut">
              <a:rPr lang="cs-CZ" smtClean="0"/>
              <a:t>24.09.2019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46F8D3-ABC3-4CB3-BA99-C612B327BFA0}" type="slidenum">
              <a:rPr lang="cs-CZ" smtClean="0"/>
              <a:t>‹#›</a:t>
            </a:fld>
            <a:endParaRPr lang="cs-CZ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85966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26D-2F67-4A2C-B7D0-098DE4EF6558}" type="datetimeFigureOut">
              <a:rPr lang="cs-CZ" smtClean="0"/>
              <a:t>24.09.2019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F8D3-ABC3-4CB3-BA99-C612B327BF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727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26D-2F67-4A2C-B7D0-098DE4EF6558}" type="datetimeFigureOut">
              <a:rPr lang="cs-CZ" smtClean="0"/>
              <a:t>24.09.2019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F8D3-ABC3-4CB3-BA99-C612B327BF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401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26D-2F67-4A2C-B7D0-098DE4EF6558}" type="datetimeFigureOut">
              <a:rPr lang="cs-CZ" smtClean="0"/>
              <a:t>24.09.2019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F8D3-ABC3-4CB3-BA99-C612B327BF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450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26D-2F67-4A2C-B7D0-098DE4EF6558}" type="datetimeFigureOut">
              <a:rPr lang="cs-CZ" smtClean="0"/>
              <a:t>24.09.2019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F8D3-ABC3-4CB3-BA99-C612B327BF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121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17326D-2F67-4A2C-B7D0-098DE4EF6558}" type="datetimeFigureOut">
              <a:rPr lang="cs-CZ" smtClean="0"/>
              <a:t>24.09.2019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46F8D3-ABC3-4CB3-BA99-C612B327BFA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083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17326D-2F67-4A2C-B7D0-098DE4EF6558}" type="datetimeFigureOut">
              <a:rPr lang="cs-CZ" smtClean="0"/>
              <a:t>24.09.2019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46F8D3-ABC3-4CB3-BA99-C612B327BFA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348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C17326D-2F67-4A2C-B7D0-098DE4EF6558}" type="datetimeFigureOut">
              <a:rPr lang="cs-CZ" smtClean="0"/>
              <a:t>24.09.2019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E46F8D3-ABC3-4CB3-BA99-C612B327BFA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021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goritmy.net/article/102/Asymptoticka-slozitost" TargetMode="External"/><Relationship Id="rId2" Type="http://schemas.openxmlformats.org/officeDocument/2006/relationships/hyperlink" Target="https://cs.wikipedia.org/wiki/Algoritmu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.wikipedia.org/wiki/Pravd%C4%9Bpodobnostn%C3%AD_algoritm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56F8-DC3D-4C3C-AF68-156C32B76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8560" y="1137920"/>
            <a:ext cx="9834880" cy="2682240"/>
          </a:xfrm>
        </p:spPr>
        <p:txBody>
          <a:bodyPr/>
          <a:lstStyle/>
          <a:p>
            <a:r>
              <a:rPr lang="cs-CZ" sz="6000" dirty="0"/>
              <a:t>Algoritmus, algoritmická složitost, rekurze, náhodnost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A15AB-C082-4DE5-961C-C6D68D33B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8560" y="4775200"/>
            <a:ext cx="3667760" cy="944880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Vytvořili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: 	Petr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Duda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	Vojtěch Frömmel</a:t>
            </a:r>
            <a:endParaRPr lang="cs-CZ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47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4B55-330E-4804-9A8C-1EFFF395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ALGORITMUS</a:t>
            </a:r>
            <a:endParaRPr lang="cs-CZ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DA597-77E7-46A6-A24C-2503FBE67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Teoretický princip řešení problému</a:t>
            </a:r>
          </a:p>
          <a:p>
            <a:r>
              <a:rPr lang="cs-CZ" dirty="0"/>
              <a:t>Základní vlastnosti algoritmu</a:t>
            </a:r>
            <a:r>
              <a:rPr lang="en-US" dirty="0"/>
              <a:t>:</a:t>
            </a:r>
          </a:p>
          <a:p>
            <a:pPr lvl="1"/>
            <a:r>
              <a:rPr lang="cs-CZ" dirty="0"/>
              <a:t>Konečnost</a:t>
            </a:r>
          </a:p>
          <a:p>
            <a:pPr lvl="1"/>
            <a:r>
              <a:rPr lang="cs-CZ" dirty="0"/>
              <a:t>Obecnost</a:t>
            </a:r>
          </a:p>
          <a:p>
            <a:pPr lvl="1"/>
            <a:r>
              <a:rPr lang="cs-CZ" dirty="0"/>
              <a:t>Determinovanost</a:t>
            </a:r>
            <a:endParaRPr lang="en-US" dirty="0"/>
          </a:p>
          <a:p>
            <a:r>
              <a:rPr lang="cs-CZ" dirty="0"/>
              <a:t>Metody návrhu:</a:t>
            </a:r>
            <a:endParaRPr lang="en-US" dirty="0"/>
          </a:p>
          <a:p>
            <a:pPr lvl="1"/>
            <a:r>
              <a:rPr lang="cs-CZ" dirty="0"/>
              <a:t>Shora dolů</a:t>
            </a:r>
            <a:r>
              <a:rPr lang="en-US" dirty="0"/>
              <a:t> (X-&gt;x)</a:t>
            </a:r>
            <a:endParaRPr lang="cs-CZ" dirty="0"/>
          </a:p>
          <a:p>
            <a:pPr lvl="1"/>
            <a:r>
              <a:rPr lang="cs-CZ" dirty="0"/>
              <a:t>Zdola nahoru</a:t>
            </a:r>
            <a:r>
              <a:rPr lang="en-US" dirty="0"/>
              <a:t> (x-&gt;X)</a:t>
            </a:r>
            <a:endParaRPr lang="cs-CZ" dirty="0"/>
          </a:p>
          <a:p>
            <a:pPr lvl="1"/>
            <a:r>
              <a:rPr lang="cs-CZ" dirty="0"/>
              <a:t>Kombinace obou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9209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C385-AD6E-48CD-B1AA-C4F52A2A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/>
              <a:t>ALGORITMICKÁ SLOŽITOST</a:t>
            </a:r>
            <a:endParaRPr lang="cs-CZ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D3FAC-B7F2-4F50-93A6-A9941550F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cs-CZ" dirty="0"/>
              <a:t>Udává</a:t>
            </a:r>
            <a:r>
              <a:rPr lang="en-US" dirty="0"/>
              <a:t> </a:t>
            </a:r>
            <a:r>
              <a:rPr lang="en-US" dirty="0" err="1"/>
              <a:t>rychlost</a:t>
            </a:r>
            <a:r>
              <a:rPr lang="en-US" dirty="0"/>
              <a:t> </a:t>
            </a:r>
            <a:r>
              <a:rPr lang="en-US" dirty="0" err="1"/>
              <a:t>algoritmu</a:t>
            </a:r>
            <a:r>
              <a:rPr lang="en-US" dirty="0"/>
              <a:t> </a:t>
            </a:r>
            <a:r>
              <a:rPr lang="cs-CZ" dirty="0"/>
              <a:t>vzhledem k množině vstupních dat</a:t>
            </a:r>
            <a:endParaRPr lang="en-US" dirty="0"/>
          </a:p>
          <a:p>
            <a:r>
              <a:rPr lang="en-US" sz="1800" dirty="0" err="1"/>
              <a:t>Dvě</a:t>
            </a:r>
            <a:r>
              <a:rPr lang="en-US" sz="1800" dirty="0"/>
              <a:t> </a:t>
            </a:r>
            <a:r>
              <a:rPr lang="en-US" sz="1800" dirty="0" err="1"/>
              <a:t>hlavní</a:t>
            </a:r>
            <a:r>
              <a:rPr lang="en-US" sz="1800" dirty="0"/>
              <a:t> </a:t>
            </a:r>
            <a:r>
              <a:rPr lang="en-US" sz="1800" dirty="0" err="1"/>
              <a:t>zaměření</a:t>
            </a:r>
            <a:r>
              <a:rPr lang="en-US" sz="1800" dirty="0"/>
              <a:t>:</a:t>
            </a:r>
          </a:p>
          <a:p>
            <a:pPr lvl="1"/>
            <a:r>
              <a:rPr lang="en-US" sz="1800" dirty="0" err="1"/>
              <a:t>Paměť</a:t>
            </a:r>
            <a:endParaRPr lang="en-US" sz="1800" dirty="0"/>
          </a:p>
          <a:p>
            <a:pPr lvl="1"/>
            <a:r>
              <a:rPr lang="en-US" sz="1800" dirty="0" err="1"/>
              <a:t>Čas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5FA222-824C-4EF2-8A1D-A95215D80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4231" y="2350235"/>
            <a:ext cx="4320265" cy="35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90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D871-2015-465F-9326-A49710E7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REKURZE</a:t>
            </a:r>
            <a:endParaRPr lang="cs-CZ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21B62-733C-46F6-A1C0-59648A5E9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Je </a:t>
            </a:r>
            <a:r>
              <a:rPr lang="en-US" dirty="0" err="1"/>
              <a:t>volání</a:t>
            </a:r>
            <a:r>
              <a:rPr lang="en-US" dirty="0"/>
              <a:t> </a:t>
            </a:r>
            <a:r>
              <a:rPr lang="en-US" dirty="0" err="1"/>
              <a:t>funkce</a:t>
            </a:r>
            <a:r>
              <a:rPr lang="en-US" dirty="0"/>
              <a:t> z </a:t>
            </a:r>
            <a:r>
              <a:rPr lang="en-US" dirty="0" err="1"/>
              <a:t>funkce</a:t>
            </a:r>
            <a:r>
              <a:rPr lang="en-US" dirty="0"/>
              <a:t>, </a:t>
            </a:r>
            <a:r>
              <a:rPr lang="en-US" dirty="0" err="1"/>
              <a:t>která</a:t>
            </a:r>
            <a:r>
              <a:rPr lang="en-US" dirty="0"/>
              <a:t> ještě </a:t>
            </a:r>
            <a:r>
              <a:rPr lang="en-US" dirty="0" err="1"/>
              <a:t>nedokončila</a:t>
            </a:r>
            <a:r>
              <a:rPr lang="en-US" dirty="0"/>
              <a:t> </a:t>
            </a:r>
            <a:r>
              <a:rPr lang="en-US" dirty="0" err="1"/>
              <a:t>svůj</a:t>
            </a:r>
            <a:r>
              <a:rPr lang="en-US" dirty="0"/>
              <a:t> </a:t>
            </a:r>
            <a:r>
              <a:rPr lang="en-US" dirty="0" err="1"/>
              <a:t>průběh</a:t>
            </a:r>
            <a:endParaRPr lang="en-US" dirty="0"/>
          </a:p>
          <a:p>
            <a:r>
              <a:rPr lang="en-US" dirty="0"/>
              <a:t>Z </a:t>
            </a:r>
            <a:r>
              <a:rPr lang="en-US" dirty="0" err="1"/>
              <a:t>důvodu</a:t>
            </a:r>
            <a:r>
              <a:rPr lang="en-US" dirty="0"/>
              <a:t> </a:t>
            </a:r>
            <a:r>
              <a:rPr lang="en-US" dirty="0" err="1"/>
              <a:t>konečnosti</a:t>
            </a:r>
            <a:r>
              <a:rPr lang="en-US" dirty="0"/>
              <a:t> </a:t>
            </a:r>
            <a:r>
              <a:rPr lang="en-US" dirty="0" err="1"/>
              <a:t>musí</a:t>
            </a:r>
            <a:r>
              <a:rPr lang="en-US" dirty="0"/>
              <a:t> být </a:t>
            </a:r>
            <a:r>
              <a:rPr lang="en-US" dirty="0" err="1"/>
              <a:t>volání</a:t>
            </a:r>
            <a:r>
              <a:rPr lang="en-US" dirty="0"/>
              <a:t> </a:t>
            </a:r>
            <a:r>
              <a:rPr lang="en-US" dirty="0" err="1"/>
              <a:t>podmíněné</a:t>
            </a:r>
            <a:r>
              <a:rPr lang="en-US" dirty="0"/>
              <a:t> (memory overflow)</a:t>
            </a:r>
          </a:p>
          <a:p>
            <a:r>
              <a:rPr lang="en-US" dirty="0" err="1"/>
              <a:t>Funkci</a:t>
            </a:r>
            <a:r>
              <a:rPr lang="en-US" dirty="0"/>
              <a:t> </a:t>
            </a:r>
            <a:r>
              <a:rPr lang="en-US" dirty="0" err="1"/>
              <a:t>můžeme</a:t>
            </a:r>
            <a:r>
              <a:rPr lang="en-US" dirty="0"/>
              <a:t> </a:t>
            </a:r>
            <a:r>
              <a:rPr lang="en-US" dirty="0" err="1"/>
              <a:t>volat</a:t>
            </a:r>
            <a:r>
              <a:rPr lang="en-US" dirty="0"/>
              <a:t>: </a:t>
            </a:r>
            <a:endParaRPr lang="cs-CZ" dirty="0"/>
          </a:p>
          <a:p>
            <a:pPr lvl="1"/>
            <a:r>
              <a:rPr lang="en-US" dirty="0" err="1"/>
              <a:t>Přím</a:t>
            </a:r>
            <a:r>
              <a:rPr lang="cs-CZ" dirty="0"/>
              <a:t>o</a:t>
            </a:r>
            <a:r>
              <a:rPr lang="en-US" dirty="0"/>
              <a:t> </a:t>
            </a:r>
            <a:endParaRPr lang="cs-CZ" dirty="0"/>
          </a:p>
          <a:p>
            <a:pPr lvl="1"/>
            <a:r>
              <a:rPr lang="en-US" dirty="0" err="1"/>
              <a:t>Nepřímo</a:t>
            </a:r>
            <a:endParaRPr lang="en-US" dirty="0"/>
          </a:p>
          <a:p>
            <a:r>
              <a:rPr lang="cs-CZ" dirty="0"/>
              <a:t>Podprogram může být volán jednou nebo vícekrát:</a:t>
            </a:r>
            <a:r>
              <a:rPr lang="en-US" dirty="0"/>
              <a:t> </a:t>
            </a:r>
            <a:endParaRPr lang="cs-CZ" dirty="0"/>
          </a:p>
          <a:p>
            <a:pPr lvl="1"/>
            <a:r>
              <a:rPr lang="en-US" dirty="0" err="1"/>
              <a:t>Lineární</a:t>
            </a:r>
            <a:r>
              <a:rPr lang="en-US" dirty="0"/>
              <a:t> </a:t>
            </a:r>
            <a:r>
              <a:rPr lang="en-US" dirty="0" err="1"/>
              <a:t>rekurze</a:t>
            </a:r>
            <a:r>
              <a:rPr lang="en-US" dirty="0"/>
              <a:t> </a:t>
            </a:r>
            <a:endParaRPr lang="cs-CZ" dirty="0"/>
          </a:p>
          <a:p>
            <a:pPr lvl="1"/>
            <a:r>
              <a:rPr lang="en-US" dirty="0" err="1"/>
              <a:t>Stromová</a:t>
            </a:r>
            <a:r>
              <a:rPr lang="en-US" dirty="0"/>
              <a:t> </a:t>
            </a:r>
            <a:r>
              <a:rPr lang="en-US" dirty="0" err="1"/>
              <a:t>struktura</a:t>
            </a:r>
            <a:r>
              <a:rPr lang="en-US" dirty="0"/>
              <a:t> (</a:t>
            </a:r>
            <a:r>
              <a:rPr lang="en-US" dirty="0" err="1"/>
              <a:t>zakořeněný</a:t>
            </a:r>
            <a:r>
              <a:rPr lang="en-US" dirty="0"/>
              <a:t> </a:t>
            </a:r>
            <a:r>
              <a:rPr lang="en-US" dirty="0" err="1"/>
              <a:t>strom</a:t>
            </a:r>
            <a:r>
              <a:rPr lang="en-US" dirty="0"/>
              <a:t>, </a:t>
            </a:r>
            <a:r>
              <a:rPr lang="en-US" dirty="0" err="1"/>
              <a:t>binární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366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B9A2-C955-4C39-A7F7-375366D6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NÁHODNOST</a:t>
            </a:r>
            <a:endParaRPr lang="cs-CZ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32D88-595B-4A72-B644-5442F91E8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Náhodné algoritmy se snaží nalézt řešení problému náhodným rozhodováním o postupu</a:t>
            </a:r>
          </a:p>
          <a:p>
            <a:r>
              <a:rPr lang="cs-CZ" dirty="0"/>
              <a:t>Při vytváření musíme dokončit všechny směry, kterými se může program vydat</a:t>
            </a:r>
          </a:p>
          <a:p>
            <a:r>
              <a:rPr lang="cs-CZ" dirty="0"/>
              <a:t>Program se rozhoduje několika způsoby:</a:t>
            </a:r>
          </a:p>
          <a:p>
            <a:pPr lvl="1"/>
            <a:r>
              <a:rPr lang="cs-CZ" dirty="0"/>
              <a:t>V každém uzlu rozhodne postup náhodně</a:t>
            </a:r>
          </a:p>
          <a:p>
            <a:pPr lvl="1"/>
            <a:r>
              <a:rPr lang="cs-CZ" dirty="0"/>
              <a:t>Na začátku vybere jeden z deterministických algoritmů</a:t>
            </a:r>
            <a:endParaRPr lang="en-US" dirty="0"/>
          </a:p>
          <a:p>
            <a:r>
              <a:rPr lang="en-US" dirty="0" err="1"/>
              <a:t>Generování</a:t>
            </a:r>
            <a:r>
              <a:rPr lang="en-US" dirty="0"/>
              <a:t> </a:t>
            </a:r>
            <a:r>
              <a:rPr lang="en-US" dirty="0" err="1"/>
              <a:t>pseudonáhodných</a:t>
            </a:r>
            <a:r>
              <a:rPr lang="en-US" dirty="0"/>
              <a:t> </a:t>
            </a:r>
            <a:r>
              <a:rPr lang="en-US" dirty="0" err="1"/>
              <a:t>čísel</a:t>
            </a:r>
            <a:r>
              <a:rPr lang="en-US" dirty="0"/>
              <a:t> – </a:t>
            </a:r>
            <a:r>
              <a:rPr lang="en-US" dirty="0" err="1"/>
              <a:t>Kongrurentní</a:t>
            </a:r>
            <a:r>
              <a:rPr lang="en-US" dirty="0"/>
              <a:t> </a:t>
            </a:r>
            <a:r>
              <a:rPr lang="en-US" dirty="0" err="1"/>
              <a:t>generátor</a:t>
            </a:r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0475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AA7A-61AF-4E29-9583-1BD23562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ZDROJE</a:t>
            </a:r>
            <a:endParaRPr lang="cs-CZ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AB7D1-9888-44D2-BE9B-05FEB2E92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https://cs.wikipedia.org/wiki/Algoritmus</a:t>
            </a:r>
            <a:endParaRPr lang="en-US" dirty="0"/>
          </a:p>
          <a:p>
            <a:r>
              <a:rPr lang="cs-CZ" dirty="0">
                <a:hlinkClick r:id="rId3"/>
              </a:rPr>
              <a:t>https://www.algoritmy.net/article/102/Asymptoticka-slozitost</a:t>
            </a:r>
            <a:endParaRPr lang="cs-CZ" dirty="0"/>
          </a:p>
          <a:p>
            <a:r>
              <a:rPr lang="en-US" dirty="0">
                <a:hlinkClick r:id="rId4"/>
              </a:rPr>
              <a:t>https://cs.wikipedia.org/wiki/Pravd%C4%9Bpodobnostn%C3%AD_algoritmus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990175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198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Algoritmus, algoritmická složitost, rekurze, náhodnost</vt:lpstr>
      <vt:lpstr>ALGORITMUS</vt:lpstr>
      <vt:lpstr>ALGORITMICKÁ SLOŽITOST</vt:lpstr>
      <vt:lpstr>REKURZE</vt:lpstr>
      <vt:lpstr>NÁHODNOST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Algoritmus, algoritmická složitost, rekurze, náhodnost</dc:title>
  <dc:creator>Vojtěch Frömmel</dc:creator>
  <cp:lastModifiedBy>Vojtěch Frömmel</cp:lastModifiedBy>
  <cp:revision>24</cp:revision>
  <dcterms:created xsi:type="dcterms:W3CDTF">2019-09-16T16:31:35Z</dcterms:created>
  <dcterms:modified xsi:type="dcterms:W3CDTF">2019-09-24T07:59:24Z</dcterms:modified>
</cp:coreProperties>
</file>