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5ACF4-6818-43E5-999C-9B812C107C04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49433-C922-4258-8985-4E34A129E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70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cs-CZ" smtClean="0"/>
              <a:t>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0013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974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7268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2420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cs-CZ" smtClean="0"/>
              <a:t>17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0473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0CAD64-53DD-4712-B0C3-65F9C889F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9A4C5EA-020E-4A46-AF75-13349BD8A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89568A-B059-4CF8-8452-989DA163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E189-0444-40CA-914D-6588EF3B8040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B93D70-E4B9-4509-B28E-603F3A63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D12C4ED-063A-46A0-8925-8FA608BE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B458-134C-4B84-AEC7-18947275B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05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213272-9FB7-4A33-80AD-95E199CF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8E10AE7-9E39-47A7-91DB-507F01C45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3BE3A0E-029E-4776-A295-73348883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E189-0444-40CA-914D-6588EF3B8040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4A8CFC4-AFBC-46CC-806B-031B1594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94A6753-C888-41FB-8B6A-3AA0A382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B458-134C-4B84-AEC7-18947275B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9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B9064D3-F683-4209-90E1-7EF82C898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8DE9EEA-92FD-4B09-8717-975D24A87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6C6EE42-E4CD-4095-BEAD-A8323B1F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E189-0444-40CA-914D-6588EF3B8040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45A0CCE-2A38-455F-883E-F84E25A6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5AEB8EA-87D3-4A09-8583-CD98FD57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B458-134C-4B84-AEC7-18947275B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18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5E8CDF-9CAA-4F51-B795-7FD9536F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B4A84D-83F5-4315-84D2-DC732B5A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994C934-6F36-4A86-84CE-2512EEB2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E189-0444-40CA-914D-6588EF3B8040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290B961-DE4B-4530-82D0-581E1ADE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5F0F8CF-BFF7-42D9-ADDC-053E358C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B458-134C-4B84-AEC7-18947275B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57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CCF391-0C50-4E04-B6DE-B272A1F6C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FE0F02A-9357-4493-A0F4-DF7EF87E7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7E753B8-9276-4CB8-89B7-57F9D79E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E189-0444-40CA-914D-6588EF3B8040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D346C6A-8A1A-475D-8A16-C8BE9FAD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4EA050F-F7F2-4DF5-B09F-16DC3CB6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B458-134C-4B84-AEC7-18947275B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40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A9430F-7EC9-47B8-91B6-B0F948E8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77BAF8-ACDA-4C2F-B88F-F8180401A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B7127EA-31A9-40A8-8E71-399D05A89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5D86D8A-D007-4249-B586-7A663199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E189-0444-40CA-914D-6588EF3B8040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04A5F94-51E8-4B93-B2D8-221F4705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58467DB-A9D9-44AC-8235-45796B83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B458-134C-4B84-AEC7-18947275B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96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3483BC-BDAA-4E5C-B636-F408924E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847B243-59CC-4834-9C2B-3CF14C751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F93C4AF-360C-497A-BA69-35ED8F0E8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CB6414A-718C-40F2-8B78-6D1D479F9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992978BD-B405-4888-8568-F3473C55A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DA58AF21-40F1-4E04-AA47-8B273F7A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E189-0444-40CA-914D-6588EF3B8040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8D62705-DF24-4C1C-830A-59844317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669EC5EC-36BF-4DD3-8680-EB5F9A21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B458-134C-4B84-AEC7-18947275B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78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24233F-0096-44D4-8A27-D3B672C5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A365CA9-5743-4FA9-A80C-72B37BC8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E189-0444-40CA-914D-6588EF3B8040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9DD01BC-9499-4C55-8A33-F0609F92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6532E32-7C07-427E-AB4A-FC00198D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B458-134C-4B84-AEC7-18947275B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51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C489F83-0150-4291-833C-91FC5C9F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E189-0444-40CA-914D-6588EF3B8040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2CDA9CE-1B56-46D1-843C-2D19667A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9ADA982-F22F-4085-9F1A-CCEC60F1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B458-134C-4B84-AEC7-18947275B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6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2C0F32-F37E-48C8-83B5-1B3D84FC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A4C3B4-F7DC-42CE-98F5-3C04E3EF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0A15020-C891-4CF7-8F50-99C85D394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5461FEF-ADD4-44A5-AFFF-3CE474B3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E189-0444-40CA-914D-6588EF3B8040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29D6361-E398-45BF-93F5-0A235289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94948F2-1C2C-49A1-A1B2-4F1C8A54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B458-134C-4B84-AEC7-18947275B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94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7FE644-1375-4E7E-B4A8-8CDF0BE2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B11EFBD-F58C-4ADE-B7B9-7E8E38459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62FE44A-4CB2-4005-B65F-5C84661AA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EDF8F7E-D489-47B8-B5F7-60C94768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E189-0444-40CA-914D-6588EF3B8040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07DDFDF-D3DD-450D-AD4B-34F596E0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9A0B97A-F97D-48DD-8462-D85A3374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B458-134C-4B84-AEC7-18947275B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87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BCDDA0A-F28F-461F-B0C8-08AF4CE6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7DAB589-3CE2-42F5-9EA5-6FACCD8C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DBCD2B6-F89B-4F4E-B705-CC7AFECDF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BE189-0444-40CA-914D-6588EF3B8040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CD90508-53F9-442B-9B94-2DB8AEF32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14A70B-A2CA-499E-B30F-DF971999B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B458-134C-4B84-AEC7-18947275B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66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AF6D2B-7974-47FE-8176-927CB8DEE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STRUKTUROVANÉ DATOVÉ TYPY, POLE, OBJEKT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0EA9600-AAEF-4AE7-ADDE-78EC92EA7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Autor: </a:t>
            </a:r>
            <a:r>
              <a:rPr lang="en-GB" sz="4400" b="1" dirty="0" err="1"/>
              <a:t>Tomáš</a:t>
            </a:r>
            <a:r>
              <a:rPr lang="en-GB" sz="4400" b="1" dirty="0"/>
              <a:t> </a:t>
            </a:r>
            <a:r>
              <a:rPr lang="en-GB" sz="4400" b="1" dirty="0" err="1"/>
              <a:t>Chabada</a:t>
            </a:r>
            <a:r>
              <a:rPr lang="en-GB" sz="4400" b="1" dirty="0"/>
              <a:t> P4</a:t>
            </a:r>
          </a:p>
        </p:txBody>
      </p:sp>
    </p:spTree>
    <p:extLst>
      <p:ext uri="{BB962C8B-B14F-4D97-AF65-F5344CB8AC3E}">
        <p14:creationId xmlns:p14="http://schemas.microsoft.com/office/powerpoint/2010/main" val="20453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8CF75D-B63E-43F3-AD74-314433C9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Datový</a:t>
            </a:r>
            <a:r>
              <a:rPr lang="en-GB" dirty="0"/>
              <a:t> </a:t>
            </a:r>
            <a:r>
              <a:rPr lang="en-GB" dirty="0" err="1"/>
              <a:t>typ</a:t>
            </a:r>
            <a:r>
              <a:rPr lang="en-GB" dirty="0"/>
              <a:t> class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C600AB-9621-4A30-BFF6-FE2AF0D07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1245" cy="4351338"/>
          </a:xfrm>
        </p:spPr>
        <p:txBody>
          <a:bodyPr>
            <a:normAutofit/>
          </a:bodyPr>
          <a:lstStyle/>
          <a:p>
            <a:r>
              <a:rPr lang="en-GB" sz="3600" b="1" dirty="0" err="1"/>
              <a:t>referenční</a:t>
            </a:r>
            <a:r>
              <a:rPr lang="en-GB" sz="3600" b="1" dirty="0"/>
              <a:t> </a:t>
            </a:r>
            <a:r>
              <a:rPr lang="en-GB" sz="3600" b="1" dirty="0" err="1"/>
              <a:t>datový</a:t>
            </a:r>
            <a:r>
              <a:rPr lang="en-GB" sz="3600" b="1" dirty="0"/>
              <a:t> </a:t>
            </a:r>
            <a:r>
              <a:rPr lang="en-GB" sz="3600" b="1" dirty="0" err="1"/>
              <a:t>typ</a:t>
            </a:r>
            <a:endParaRPr lang="en-GB" sz="3600" dirty="0"/>
          </a:p>
          <a:p>
            <a:r>
              <a:rPr lang="en-GB" sz="3600" dirty="0" err="1"/>
              <a:t>vytváříme</a:t>
            </a:r>
            <a:r>
              <a:rPr lang="en-GB" sz="3600" dirty="0"/>
              <a:t> </a:t>
            </a:r>
            <a:r>
              <a:rPr lang="en-GB" sz="3600" b="1" dirty="0"/>
              <a:t>instance</a:t>
            </a:r>
            <a:endParaRPr lang="en-GB" sz="3600" dirty="0"/>
          </a:p>
          <a:p>
            <a:r>
              <a:rPr lang="en-GB" sz="3600" dirty="0" err="1"/>
              <a:t>může</a:t>
            </a:r>
            <a:r>
              <a:rPr lang="en-GB" sz="3600" dirty="0"/>
              <a:t> </a:t>
            </a:r>
            <a:r>
              <a:rPr lang="en-GB" sz="3600" dirty="0" err="1"/>
              <a:t>nabývat</a:t>
            </a:r>
            <a:r>
              <a:rPr lang="en-GB" sz="3600" dirty="0"/>
              <a:t> </a:t>
            </a:r>
            <a:r>
              <a:rPr lang="en-GB" sz="3600" dirty="0" err="1"/>
              <a:t>hodnoty</a:t>
            </a:r>
            <a:r>
              <a:rPr lang="en-GB" sz="3600" dirty="0"/>
              <a:t> </a:t>
            </a:r>
            <a:r>
              <a:rPr lang="en-GB" sz="3600" b="1" dirty="0"/>
              <a:t>null</a:t>
            </a:r>
            <a:endParaRPr lang="en-GB" sz="3600" dirty="0"/>
          </a:p>
          <a:p>
            <a:r>
              <a:rPr lang="en-GB" sz="3600" dirty="0" err="1"/>
              <a:t>podporuje</a:t>
            </a:r>
            <a:r>
              <a:rPr lang="en-GB" sz="3600" dirty="0"/>
              <a:t> </a:t>
            </a:r>
            <a:r>
              <a:rPr lang="en-GB" sz="3600" b="1" dirty="0" err="1"/>
              <a:t>dědičnost</a:t>
            </a:r>
            <a:r>
              <a:rPr lang="en-GB" sz="3600" dirty="0"/>
              <a:t>, </a:t>
            </a:r>
            <a:r>
              <a:rPr lang="en-GB" sz="3600" dirty="0" err="1"/>
              <a:t>implementuje</a:t>
            </a:r>
            <a:r>
              <a:rPr lang="en-GB" sz="3600" dirty="0"/>
              <a:t> </a:t>
            </a:r>
            <a:r>
              <a:rPr lang="en-GB" sz="3600" b="1" dirty="0" err="1"/>
              <a:t>rozhraní</a:t>
            </a:r>
            <a:endParaRPr lang="en-GB" sz="3600" dirty="0"/>
          </a:p>
          <a:p>
            <a:r>
              <a:rPr lang="en-GB" sz="3600" dirty="0"/>
              <a:t>od </a:t>
            </a:r>
            <a:r>
              <a:rPr lang="en-GB" sz="3600" dirty="0" err="1"/>
              <a:t>statické</a:t>
            </a:r>
            <a:r>
              <a:rPr lang="en-GB" sz="3600" dirty="0"/>
              <a:t> </a:t>
            </a:r>
            <a:r>
              <a:rPr lang="en-GB" sz="3600" dirty="0" err="1"/>
              <a:t>třídy</a:t>
            </a:r>
            <a:r>
              <a:rPr lang="en-GB" sz="3600" dirty="0"/>
              <a:t> </a:t>
            </a:r>
            <a:r>
              <a:rPr lang="en-GB" sz="3600" b="1" dirty="0" err="1"/>
              <a:t>nevytváříme</a:t>
            </a:r>
            <a:r>
              <a:rPr lang="en-GB" sz="3600" b="1" dirty="0"/>
              <a:t> instance </a:t>
            </a:r>
            <a:r>
              <a:rPr lang="en-GB" sz="3600" dirty="0"/>
              <a:t>(</a:t>
            </a:r>
            <a:r>
              <a:rPr lang="en-GB" sz="3600" dirty="0" err="1"/>
              <a:t>existuje</a:t>
            </a:r>
            <a:r>
              <a:rPr lang="en-GB" sz="3600" dirty="0"/>
              <a:t> </a:t>
            </a:r>
            <a:r>
              <a:rPr lang="en-GB" sz="3600" dirty="0" err="1"/>
              <a:t>vždy</a:t>
            </a:r>
            <a:r>
              <a:rPr lang="en-GB" sz="3600" dirty="0"/>
              <a:t> </a:t>
            </a:r>
            <a:r>
              <a:rPr lang="en-GB" sz="3600" dirty="0" err="1"/>
              <a:t>jen</a:t>
            </a:r>
            <a:r>
              <a:rPr lang="en-GB" sz="3600" dirty="0"/>
              <a:t> </a:t>
            </a:r>
            <a:r>
              <a:rPr lang="en-GB" sz="3600" dirty="0" err="1"/>
              <a:t>jedna</a:t>
            </a:r>
            <a:r>
              <a:rPr lang="en-GB" sz="3600" dirty="0"/>
              <a:t>, k </a:t>
            </a:r>
            <a:r>
              <a:rPr lang="en-GB" sz="3600" dirty="0" err="1"/>
              <a:t>vnitřku</a:t>
            </a:r>
            <a:r>
              <a:rPr lang="en-GB" sz="3600" dirty="0"/>
              <a:t> </a:t>
            </a:r>
            <a:r>
              <a:rPr lang="en-GB" sz="3600" dirty="0" err="1"/>
              <a:t>přistupujeme</a:t>
            </a:r>
            <a:r>
              <a:rPr lang="en-GB" sz="3600" dirty="0"/>
              <a:t> </a:t>
            </a:r>
            <a:r>
              <a:rPr lang="en-GB" sz="3600" dirty="0" err="1"/>
              <a:t>tečkou</a:t>
            </a:r>
            <a:r>
              <a:rPr lang="en-GB" sz="3600" dirty="0"/>
              <a:t>)</a:t>
            </a:r>
          </a:p>
          <a:p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5241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8CF75D-B63E-43F3-AD74-314433C9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Objekt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C600AB-9621-4A30-BFF6-FE2AF0D07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1245" cy="4351338"/>
          </a:xfrm>
        </p:spPr>
        <p:txBody>
          <a:bodyPr>
            <a:normAutofit/>
          </a:bodyPr>
          <a:lstStyle/>
          <a:p>
            <a:r>
              <a:rPr lang="en-GB" sz="3600" b="1" dirty="0" err="1"/>
              <a:t>nejvyšší</a:t>
            </a:r>
            <a:r>
              <a:rPr lang="en-GB" sz="3600" b="1" dirty="0"/>
              <a:t> </a:t>
            </a:r>
            <a:r>
              <a:rPr lang="en-GB" sz="3600" b="1" dirty="0" err="1"/>
              <a:t>třída</a:t>
            </a:r>
            <a:endParaRPr lang="en-GB" sz="3600" dirty="0"/>
          </a:p>
          <a:p>
            <a:r>
              <a:rPr lang="en-GB" sz="3600" dirty="0" err="1"/>
              <a:t>každá</a:t>
            </a:r>
            <a:r>
              <a:rPr lang="en-GB" sz="3600" dirty="0"/>
              <a:t> </a:t>
            </a:r>
            <a:r>
              <a:rPr lang="en-GB" sz="3600" dirty="0" err="1"/>
              <a:t>třída</a:t>
            </a:r>
            <a:r>
              <a:rPr lang="en-GB" sz="3600" dirty="0"/>
              <a:t> </a:t>
            </a:r>
            <a:r>
              <a:rPr lang="en-GB" sz="3600" dirty="0" err="1"/>
              <a:t>dědí</a:t>
            </a:r>
            <a:r>
              <a:rPr lang="en-GB" sz="3600" dirty="0"/>
              <a:t> od </a:t>
            </a:r>
            <a:r>
              <a:rPr lang="en-GB" sz="3600" dirty="0" err="1"/>
              <a:t>této</a:t>
            </a:r>
            <a:r>
              <a:rPr lang="en-GB" sz="3600" dirty="0"/>
              <a:t> </a:t>
            </a:r>
            <a:r>
              <a:rPr lang="en-GB" sz="3600" dirty="0" err="1"/>
              <a:t>třídy</a:t>
            </a:r>
            <a:endParaRPr lang="en-GB" sz="3600" dirty="0"/>
          </a:p>
          <a:p>
            <a:r>
              <a:rPr lang="en-GB" sz="3600" dirty="0"/>
              <a:t>v OOP </a:t>
            </a:r>
            <a:r>
              <a:rPr lang="en-GB" sz="3600" dirty="0" err="1"/>
              <a:t>reprezentuje</a:t>
            </a:r>
            <a:r>
              <a:rPr lang="en-GB" sz="3600" dirty="0"/>
              <a:t> </a:t>
            </a:r>
            <a:r>
              <a:rPr lang="en-GB" sz="3600" b="1" dirty="0"/>
              <a:t>entity</a:t>
            </a:r>
            <a:r>
              <a:rPr lang="en-GB" sz="3600" dirty="0"/>
              <a:t> </a:t>
            </a:r>
          </a:p>
          <a:p>
            <a:r>
              <a:rPr lang="en-GB" sz="3600" dirty="0" err="1"/>
              <a:t>kolekce</a:t>
            </a:r>
            <a:r>
              <a:rPr lang="en-GB" sz="3600" dirty="0"/>
              <a:t> </a:t>
            </a:r>
            <a:r>
              <a:rPr lang="en-GB" sz="3600" dirty="0" err="1"/>
              <a:t>Objectů</a:t>
            </a:r>
            <a:r>
              <a:rPr lang="en-GB" sz="3600" dirty="0"/>
              <a:t> </a:t>
            </a:r>
            <a:r>
              <a:rPr lang="en-GB" sz="3600" dirty="0" err="1"/>
              <a:t>může</a:t>
            </a:r>
            <a:r>
              <a:rPr lang="en-GB" sz="3600" dirty="0"/>
              <a:t> </a:t>
            </a:r>
            <a:r>
              <a:rPr lang="en-GB" sz="3600" dirty="0" err="1"/>
              <a:t>obsahovat</a:t>
            </a:r>
            <a:r>
              <a:rPr lang="en-GB" sz="3600" dirty="0"/>
              <a:t> </a:t>
            </a:r>
            <a:r>
              <a:rPr lang="en-GB" sz="3600" b="1" dirty="0" err="1"/>
              <a:t>všechny</a:t>
            </a:r>
            <a:r>
              <a:rPr lang="en-GB" sz="3600" b="1" dirty="0"/>
              <a:t> </a:t>
            </a:r>
            <a:r>
              <a:rPr lang="en-GB" sz="3600" b="1" dirty="0" err="1"/>
              <a:t>datové</a:t>
            </a:r>
            <a:r>
              <a:rPr lang="en-GB" sz="3600" b="1" dirty="0"/>
              <a:t> </a:t>
            </a:r>
            <a:r>
              <a:rPr lang="en-GB" sz="3600" b="1" dirty="0" err="1"/>
              <a:t>typy</a:t>
            </a:r>
            <a:endParaRPr lang="en-GB" sz="3600" dirty="0"/>
          </a:p>
          <a:p>
            <a:r>
              <a:rPr lang="en-GB" sz="3600" dirty="0" err="1"/>
              <a:t>obsahuje</a:t>
            </a:r>
            <a:r>
              <a:rPr lang="en-GB" sz="3600" dirty="0"/>
              <a:t> </a:t>
            </a:r>
            <a:r>
              <a:rPr lang="en-GB" sz="3600" dirty="0" err="1"/>
              <a:t>několik</a:t>
            </a:r>
            <a:r>
              <a:rPr lang="en-GB" sz="3600" dirty="0"/>
              <a:t> </a:t>
            </a:r>
            <a:r>
              <a:rPr lang="en-GB" sz="3600" dirty="0" err="1"/>
              <a:t>předdefinovaných</a:t>
            </a:r>
            <a:r>
              <a:rPr lang="en-GB" sz="3600" dirty="0"/>
              <a:t> </a:t>
            </a:r>
            <a:r>
              <a:rPr lang="en-GB" sz="3600" dirty="0" err="1"/>
              <a:t>metod</a:t>
            </a:r>
            <a:r>
              <a:rPr lang="en-GB" sz="3600" dirty="0"/>
              <a:t>, </a:t>
            </a:r>
            <a:r>
              <a:rPr lang="en-GB" sz="3600" dirty="0" err="1"/>
              <a:t>které</a:t>
            </a:r>
            <a:r>
              <a:rPr lang="en-GB" sz="3600" dirty="0"/>
              <a:t> </a:t>
            </a:r>
            <a:r>
              <a:rPr lang="en-GB" sz="3600" dirty="0" err="1"/>
              <a:t>mohou</a:t>
            </a:r>
            <a:r>
              <a:rPr lang="en-GB" sz="3600" dirty="0"/>
              <a:t> </a:t>
            </a:r>
            <a:r>
              <a:rPr lang="en-GB" sz="3600" dirty="0" err="1"/>
              <a:t>být</a:t>
            </a:r>
            <a:r>
              <a:rPr lang="en-GB" sz="3600" dirty="0"/>
              <a:t> </a:t>
            </a:r>
            <a:r>
              <a:rPr lang="en-GB" sz="3600" dirty="0" err="1"/>
              <a:t>přepsány</a:t>
            </a:r>
            <a:r>
              <a:rPr lang="en-GB" sz="3600" dirty="0"/>
              <a:t> (</a:t>
            </a:r>
            <a:r>
              <a:rPr lang="en-GB" sz="3600" dirty="0" err="1"/>
              <a:t>klíčová</a:t>
            </a:r>
            <a:r>
              <a:rPr lang="en-GB" sz="3600" dirty="0"/>
              <a:t> </a:t>
            </a:r>
            <a:r>
              <a:rPr lang="en-GB" sz="3600" dirty="0" err="1"/>
              <a:t>slova</a:t>
            </a:r>
            <a:r>
              <a:rPr lang="en-GB" sz="3600" dirty="0"/>
              <a:t> virtual a override)</a:t>
            </a:r>
          </a:p>
          <a:p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59595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8CF75D-B63E-43F3-AD74-314433C9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Objekt</a:t>
            </a:r>
            <a:r>
              <a:rPr lang="en-GB" dirty="0"/>
              <a:t> - </a:t>
            </a:r>
            <a:r>
              <a:rPr lang="en-GB" dirty="0" err="1"/>
              <a:t>metody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C600AB-9621-4A30-BFF6-FE2AF0D07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1245" cy="4351338"/>
          </a:xfrm>
        </p:spPr>
        <p:txBody>
          <a:bodyPr>
            <a:normAutofit/>
          </a:bodyPr>
          <a:lstStyle/>
          <a:p>
            <a:r>
              <a:rPr lang="en-GB" sz="3600" dirty="0"/>
              <a:t>.Equals() – </a:t>
            </a:r>
            <a:r>
              <a:rPr lang="en-GB" sz="3600" dirty="0" err="1"/>
              <a:t>porovnání</a:t>
            </a:r>
            <a:r>
              <a:rPr lang="en-GB" sz="3600" dirty="0"/>
              <a:t> </a:t>
            </a:r>
            <a:r>
              <a:rPr lang="en-GB" sz="3600" dirty="0" err="1"/>
              <a:t>mezi</a:t>
            </a:r>
            <a:r>
              <a:rPr lang="en-GB" sz="3600" dirty="0"/>
              <a:t> </a:t>
            </a:r>
            <a:r>
              <a:rPr lang="en-GB" sz="3600" dirty="0" err="1"/>
              <a:t>objekty</a:t>
            </a:r>
            <a:endParaRPr lang="en-GB" sz="3600" dirty="0"/>
          </a:p>
          <a:p>
            <a:r>
              <a:rPr lang="en-GB" sz="3600" dirty="0"/>
              <a:t>.</a:t>
            </a:r>
            <a:r>
              <a:rPr lang="en-GB" sz="3600" dirty="0" err="1"/>
              <a:t>GetHashCode</a:t>
            </a:r>
            <a:r>
              <a:rPr lang="en-GB" sz="3600" dirty="0"/>
              <a:t>() – </a:t>
            </a:r>
            <a:r>
              <a:rPr lang="en-GB" sz="3600" dirty="0" err="1"/>
              <a:t>vrátí</a:t>
            </a:r>
            <a:r>
              <a:rPr lang="en-GB" sz="3600" dirty="0"/>
              <a:t> hash pro </a:t>
            </a:r>
            <a:r>
              <a:rPr lang="en-GB" sz="3600" dirty="0" err="1"/>
              <a:t>daný</a:t>
            </a:r>
            <a:r>
              <a:rPr lang="en-GB" sz="3600" dirty="0"/>
              <a:t> </a:t>
            </a:r>
            <a:r>
              <a:rPr lang="en-GB" sz="3600" dirty="0" err="1"/>
              <a:t>objekt</a:t>
            </a:r>
            <a:endParaRPr lang="en-GB" sz="3600" dirty="0"/>
          </a:p>
          <a:p>
            <a:pPr lvl="1"/>
            <a:r>
              <a:rPr lang="en-GB" sz="2800" dirty="0" err="1"/>
              <a:t>hledání</a:t>
            </a:r>
            <a:r>
              <a:rPr lang="en-GB" sz="2800" dirty="0"/>
              <a:t> v </a:t>
            </a:r>
            <a:r>
              <a:rPr lang="en-GB" sz="2800" dirty="0" err="1"/>
              <a:t>hashovací</a:t>
            </a:r>
            <a:r>
              <a:rPr lang="en-GB" sz="2800" dirty="0"/>
              <a:t> </a:t>
            </a:r>
            <a:r>
              <a:rPr lang="en-GB" sz="2800" dirty="0" err="1"/>
              <a:t>tabulce</a:t>
            </a:r>
            <a:r>
              <a:rPr lang="en-GB" sz="2800" dirty="0"/>
              <a:t> (</a:t>
            </a:r>
            <a:r>
              <a:rPr lang="en-GB" sz="2800" dirty="0" err="1"/>
              <a:t>Hashtable</a:t>
            </a:r>
            <a:r>
              <a:rPr lang="en-GB" sz="2800" dirty="0"/>
              <a:t>)</a:t>
            </a:r>
          </a:p>
          <a:p>
            <a:r>
              <a:rPr lang="en-GB" sz="3200" dirty="0"/>
              <a:t>.</a:t>
            </a:r>
            <a:r>
              <a:rPr lang="en-GB" sz="3200" dirty="0" err="1"/>
              <a:t>ToString</a:t>
            </a:r>
            <a:r>
              <a:rPr lang="en-GB" sz="3200" dirty="0"/>
              <a:t>() – </a:t>
            </a:r>
            <a:r>
              <a:rPr lang="en-GB" sz="3200" dirty="0" err="1"/>
              <a:t>vrátí</a:t>
            </a:r>
            <a:r>
              <a:rPr lang="en-GB" sz="3200" dirty="0"/>
              <a:t> </a:t>
            </a:r>
            <a:r>
              <a:rPr lang="en-GB" sz="3200" dirty="0" err="1"/>
              <a:t>uživatelsky</a:t>
            </a:r>
            <a:r>
              <a:rPr lang="en-GB" sz="3200" dirty="0"/>
              <a:t> </a:t>
            </a:r>
            <a:r>
              <a:rPr lang="en-GB" sz="3200" dirty="0" err="1"/>
              <a:t>čitelný</a:t>
            </a:r>
            <a:r>
              <a:rPr lang="en-GB" sz="3200" dirty="0"/>
              <a:t> </a:t>
            </a:r>
            <a:r>
              <a:rPr lang="en-GB" sz="3200" dirty="0" err="1"/>
              <a:t>obsah</a:t>
            </a:r>
            <a:r>
              <a:rPr lang="en-GB" sz="3200" dirty="0"/>
              <a:t> instance</a:t>
            </a:r>
          </a:p>
          <a:p>
            <a:r>
              <a:rPr lang="en-GB" sz="3200" dirty="0"/>
              <a:t>.Finalize() – </a:t>
            </a:r>
            <a:r>
              <a:rPr lang="en-GB" sz="3200" dirty="0" err="1"/>
              <a:t>volá</a:t>
            </a:r>
            <a:r>
              <a:rPr lang="en-GB" sz="3200" dirty="0"/>
              <a:t> se </a:t>
            </a:r>
            <a:r>
              <a:rPr lang="en-GB" sz="3200" dirty="0" err="1"/>
              <a:t>při</a:t>
            </a:r>
            <a:r>
              <a:rPr lang="en-GB" sz="3200" dirty="0"/>
              <a:t> </a:t>
            </a:r>
            <a:r>
              <a:rPr lang="en-GB" sz="3200" dirty="0" err="1"/>
              <a:t>mazání</a:t>
            </a:r>
            <a:r>
              <a:rPr lang="en-GB" sz="3200" dirty="0"/>
              <a:t> </a:t>
            </a:r>
            <a:r>
              <a:rPr lang="en-GB" sz="3200" dirty="0" err="1"/>
              <a:t>objektu</a:t>
            </a:r>
            <a:r>
              <a:rPr lang="en-GB" sz="3200" dirty="0"/>
              <a:t> </a:t>
            </a:r>
            <a:r>
              <a:rPr lang="en-GB" sz="3200" dirty="0" err="1"/>
              <a:t>destruktorem</a:t>
            </a:r>
            <a:endParaRPr lang="en-GB" sz="3200" dirty="0"/>
          </a:p>
          <a:p>
            <a:endParaRPr lang="en-GB" sz="32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0693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3845" y="45720"/>
            <a:ext cx="9604310" cy="3383280"/>
          </a:xfrm>
        </p:spPr>
        <p:txBody>
          <a:bodyPr rtlCol="0">
            <a:normAutofit/>
          </a:bodyPr>
          <a:lstStyle/>
          <a:p>
            <a:pPr rtl="0"/>
            <a:r>
              <a:rPr lang="cs-CZ" sz="5400" dirty="0"/>
              <a:t>Kolekce a generické kolekce</a:t>
            </a:r>
          </a:p>
        </p:txBody>
      </p:sp>
    </p:spTree>
    <p:extLst>
      <p:ext uri="{BB962C8B-B14F-4D97-AF65-F5344CB8AC3E}">
        <p14:creationId xmlns:p14="http://schemas.microsoft.com/office/powerpoint/2010/main" val="262325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Kolekce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cs-CZ" dirty="0"/>
              <a:t>Třída (abstraktní datový typ) obsahující sadu hodnot jednoho nebo různých typů. </a:t>
            </a:r>
          </a:p>
          <a:p>
            <a:r>
              <a:rPr lang="cs-CZ" dirty="0"/>
              <a:t>Jednoduché seskupení více objektů a přístup k nim.</a:t>
            </a:r>
          </a:p>
          <a:p>
            <a:pPr rtl="0"/>
            <a:r>
              <a:rPr lang="cs-CZ" dirty="0"/>
              <a:t>Deklarace instance třídy před přidáním prvků.</a:t>
            </a:r>
          </a:p>
          <a:p>
            <a:pPr rtl="0"/>
            <a:r>
              <a:rPr lang="cs-CZ" dirty="0"/>
              <a:t>Ve jmenném prostoru </a:t>
            </a:r>
            <a:r>
              <a:rPr lang="cs-CZ" i="1" dirty="0" err="1"/>
              <a:t>System.Colections</a:t>
            </a:r>
            <a:r>
              <a:rPr lang="cs-CZ" i="1" dirty="0"/>
              <a:t> </a:t>
            </a:r>
            <a:r>
              <a:rPr lang="cs-CZ" dirty="0"/>
              <a:t>a jmenných prostorech do něj vložených.</a:t>
            </a:r>
            <a:endParaRPr lang="cs-CZ" i="1" dirty="0"/>
          </a:p>
          <a:p>
            <a:pPr rtl="0"/>
            <a:r>
              <a:rPr lang="cs-CZ" dirty="0"/>
              <a:t>Na rozdíl od polí se jejich velikost v průběhu programu může dynamicky zvětšovat/ zmenšovat.</a:t>
            </a:r>
          </a:p>
          <a:p>
            <a:pPr rtl="0"/>
            <a:r>
              <a:rPr lang="cs-CZ" dirty="0"/>
              <a:t>Nezná datový typ prvku =&gt; navrací prvky jako obecné objekty =&gt; přetypování.</a:t>
            </a:r>
          </a:p>
          <a:p>
            <a:pPr rtl="0"/>
            <a:r>
              <a:rPr lang="cs-CZ" dirty="0"/>
              <a:t>Typy: např. Seznamy, zásobníky, fronty, </a:t>
            </a:r>
            <a:r>
              <a:rPr lang="cs-CZ" dirty="0" err="1"/>
              <a:t>atp</a:t>
            </a:r>
            <a:r>
              <a:rPr lang="cs-CZ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8041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Kolekce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C5A0116A-F2A6-4928-BD8D-022F1649F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9233" y="1651521"/>
            <a:ext cx="7636158" cy="4364965"/>
          </a:xfrm>
        </p:spPr>
      </p:pic>
    </p:spTree>
    <p:extLst>
      <p:ext uri="{BB962C8B-B14F-4D97-AF65-F5344CB8AC3E}">
        <p14:creationId xmlns:p14="http://schemas.microsoft.com/office/powerpoint/2010/main" val="75490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Generické kolekce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cs-CZ" dirty="0"/>
              <a:t>Řeší problém s datovým typem pomocí </a:t>
            </a:r>
            <a:r>
              <a:rPr lang="cs-CZ" dirty="0" err="1"/>
              <a:t>genericity</a:t>
            </a:r>
            <a:r>
              <a:rPr lang="cs-CZ" dirty="0"/>
              <a:t>.</a:t>
            </a:r>
          </a:p>
          <a:p>
            <a:r>
              <a:rPr lang="cs-CZ" dirty="0"/>
              <a:t>Možnost specifikovat datový typ až ve chvíli vytvoření instance .</a:t>
            </a:r>
          </a:p>
          <a:p>
            <a:pPr rtl="0"/>
            <a:r>
              <a:rPr lang="cs-CZ" dirty="0"/>
              <a:t>Datový typ se generickým třídám specifikuje ve špičatých závorkách.</a:t>
            </a:r>
          </a:p>
          <a:p>
            <a:pPr rtl="0"/>
            <a:r>
              <a:rPr lang="cs-CZ" dirty="0"/>
              <a:t>Ve jmenném prostoru </a:t>
            </a:r>
            <a:r>
              <a:rPr lang="cs-CZ" i="1" dirty="0" err="1"/>
              <a:t>System.Colections.Generic</a:t>
            </a:r>
            <a:r>
              <a:rPr lang="cs-CZ" i="1" dirty="0"/>
              <a:t>.</a:t>
            </a:r>
          </a:p>
          <a:p>
            <a:pPr rtl="0"/>
            <a:r>
              <a:rPr lang="cs-CZ" dirty="0"/>
              <a:t>Odstraňují časté a většinou zbytečné operace boxing a </a:t>
            </a:r>
            <a:r>
              <a:rPr lang="cs-CZ" dirty="0" err="1"/>
              <a:t>unboxing</a:t>
            </a:r>
            <a:r>
              <a:rPr lang="cs-CZ" dirty="0"/>
              <a:t>.</a:t>
            </a:r>
          </a:p>
          <a:p>
            <a:pPr rtl="0"/>
            <a:r>
              <a:rPr lang="cs-CZ" dirty="0"/>
              <a:t>Typy: např. Generické seznamy, slovníky s klíčem a hodnotou, </a:t>
            </a:r>
            <a:r>
              <a:rPr lang="cs-CZ" dirty="0" err="1"/>
              <a:t>atp</a:t>
            </a:r>
            <a:r>
              <a:rPr lang="cs-CZ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2878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Generické kolekce</a:t>
            </a:r>
          </a:p>
        </p:txBody>
      </p:sp>
      <p:pic>
        <p:nvPicPr>
          <p:cNvPr id="6" name="Zástupný obsah 5" descr="Obsah obrázku snímek obrazovky, mapa&#10;&#10;Popis byl vytvořen automaticky">
            <a:extLst>
              <a:ext uri="{FF2B5EF4-FFF2-40B4-BE49-F238E27FC236}">
                <a16:creationId xmlns:a16="http://schemas.microsoft.com/office/drawing/2014/main" id="{AEB480A5-D728-4AF4-BFAB-18C1D8F38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5925" y="1760556"/>
            <a:ext cx="6433276" cy="4348696"/>
          </a:xfrm>
        </p:spPr>
      </p:pic>
    </p:spTree>
    <p:extLst>
      <p:ext uri="{BB962C8B-B14F-4D97-AF65-F5344CB8AC3E}">
        <p14:creationId xmlns:p14="http://schemas.microsoft.com/office/powerpoint/2010/main" val="345479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8CF75D-B63E-43F3-AD74-314433C9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Strukturované</a:t>
            </a:r>
            <a:r>
              <a:rPr lang="en-GB" dirty="0"/>
              <a:t> </a:t>
            </a:r>
            <a:r>
              <a:rPr lang="en-GB" dirty="0" err="1"/>
              <a:t>datové</a:t>
            </a:r>
            <a:r>
              <a:rPr lang="en-GB" dirty="0"/>
              <a:t> </a:t>
            </a:r>
            <a:r>
              <a:rPr lang="en-GB" dirty="0" err="1"/>
              <a:t>typy</a:t>
            </a:r>
            <a:r>
              <a:rPr lang="en-GB" dirty="0"/>
              <a:t> - </a:t>
            </a:r>
            <a:r>
              <a:rPr lang="en-GB" dirty="0" err="1"/>
              <a:t>definice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C600AB-9621-4A30-BFF6-FE2AF0D07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1245" cy="4351338"/>
          </a:xfrm>
        </p:spPr>
        <p:txBody>
          <a:bodyPr>
            <a:normAutofit/>
          </a:bodyPr>
          <a:lstStyle/>
          <a:p>
            <a:r>
              <a:rPr lang="en-GB" sz="3600" dirty="0"/>
              <a:t>je to </a:t>
            </a:r>
            <a:r>
              <a:rPr lang="en-GB" sz="3600" b="1" dirty="0" err="1"/>
              <a:t>datový</a:t>
            </a:r>
            <a:r>
              <a:rPr lang="en-GB" sz="3600" b="1" dirty="0"/>
              <a:t> typ</a:t>
            </a:r>
            <a:r>
              <a:rPr lang="en-GB" sz="3600" dirty="0"/>
              <a:t>...</a:t>
            </a:r>
          </a:p>
          <a:p>
            <a:r>
              <a:rPr lang="en-GB" sz="3600" dirty="0"/>
              <a:t>...</a:t>
            </a:r>
            <a:r>
              <a:rPr lang="en-GB" sz="3600" dirty="0" err="1"/>
              <a:t>složený</a:t>
            </a:r>
            <a:r>
              <a:rPr lang="en-GB" sz="3600" dirty="0"/>
              <a:t> z </a:t>
            </a:r>
            <a:r>
              <a:rPr lang="en-GB" sz="3600" b="1" dirty="0" err="1"/>
              <a:t>více</a:t>
            </a:r>
            <a:r>
              <a:rPr lang="en-GB" sz="3600" b="1" dirty="0"/>
              <a:t> </a:t>
            </a:r>
            <a:r>
              <a:rPr lang="en-GB" sz="3600" b="1" dirty="0" err="1"/>
              <a:t>částí</a:t>
            </a:r>
            <a:endParaRPr lang="en-GB" sz="3600" b="1" dirty="0"/>
          </a:p>
          <a:p>
            <a:r>
              <a:rPr lang="en-GB" sz="3600" dirty="0" err="1"/>
              <a:t>jednotlivé</a:t>
            </a:r>
            <a:r>
              <a:rPr lang="en-GB" sz="3600" dirty="0"/>
              <a:t> </a:t>
            </a:r>
            <a:r>
              <a:rPr lang="en-GB" sz="3600" dirty="0" err="1"/>
              <a:t>části</a:t>
            </a:r>
            <a:r>
              <a:rPr lang="en-GB" sz="3600" dirty="0"/>
              <a:t> </a:t>
            </a:r>
            <a:r>
              <a:rPr lang="en-GB" sz="3600" dirty="0" err="1"/>
              <a:t>jsou</a:t>
            </a:r>
            <a:r>
              <a:rPr lang="en-GB" sz="3600" dirty="0"/>
              <a:t> </a:t>
            </a:r>
            <a:r>
              <a:rPr lang="en-GB" sz="3600" dirty="0" err="1"/>
              <a:t>přístupné</a:t>
            </a:r>
            <a:r>
              <a:rPr lang="en-GB" sz="3600" dirty="0"/>
              <a:t> </a:t>
            </a:r>
            <a:r>
              <a:rPr lang="en-GB" sz="3600" dirty="0" err="1"/>
              <a:t>pomocí</a:t>
            </a:r>
            <a:r>
              <a:rPr lang="en-GB" sz="3600" dirty="0"/>
              <a:t> </a:t>
            </a:r>
            <a:r>
              <a:rPr lang="en-GB" sz="3600" b="1" dirty="0" err="1"/>
              <a:t>indexace</a:t>
            </a:r>
            <a:r>
              <a:rPr lang="en-GB" sz="3600" b="1" dirty="0"/>
              <a:t>/</a:t>
            </a:r>
            <a:r>
              <a:rPr lang="en-GB" sz="3600" b="1" dirty="0" err="1"/>
              <a:t>selekce</a:t>
            </a:r>
            <a:endParaRPr lang="en-GB" sz="3600" b="1" dirty="0"/>
          </a:p>
          <a:p>
            <a:r>
              <a:rPr lang="en-GB" sz="3600" dirty="0" err="1"/>
              <a:t>části</a:t>
            </a:r>
            <a:r>
              <a:rPr lang="en-GB" sz="3600" dirty="0"/>
              <a:t> </a:t>
            </a:r>
            <a:r>
              <a:rPr lang="en-GB" sz="3600" dirty="0" err="1"/>
              <a:t>mohou</a:t>
            </a:r>
            <a:r>
              <a:rPr lang="en-GB" sz="3600" dirty="0"/>
              <a:t> </a:t>
            </a:r>
            <a:r>
              <a:rPr lang="en-GB" sz="3600" dirty="0" err="1"/>
              <a:t>být</a:t>
            </a:r>
            <a:r>
              <a:rPr lang="en-GB" sz="3600" dirty="0"/>
              <a:t> </a:t>
            </a:r>
            <a:r>
              <a:rPr lang="en-GB" sz="3600" dirty="0" err="1"/>
              <a:t>stejného</a:t>
            </a:r>
            <a:r>
              <a:rPr lang="en-GB" sz="3600" dirty="0"/>
              <a:t> </a:t>
            </a:r>
            <a:r>
              <a:rPr lang="en-GB" sz="3600" dirty="0" err="1"/>
              <a:t>datového</a:t>
            </a:r>
            <a:r>
              <a:rPr lang="en-GB" sz="3600" dirty="0"/>
              <a:t> </a:t>
            </a:r>
            <a:r>
              <a:rPr lang="en-GB" sz="3600" dirty="0" err="1"/>
              <a:t>typu</a:t>
            </a:r>
            <a:r>
              <a:rPr lang="en-GB" sz="3600" dirty="0"/>
              <a:t> (</a:t>
            </a:r>
            <a:r>
              <a:rPr lang="en-GB" sz="3600" dirty="0" err="1"/>
              <a:t>homogenní</a:t>
            </a:r>
            <a:r>
              <a:rPr lang="en-GB" sz="3600" dirty="0"/>
              <a:t>)</a:t>
            </a:r>
          </a:p>
          <a:p>
            <a:pPr lvl="1"/>
            <a:r>
              <a:rPr lang="en-GB" sz="3200" dirty="0" err="1"/>
              <a:t>nebo</a:t>
            </a:r>
            <a:r>
              <a:rPr lang="en-GB" sz="3200" dirty="0"/>
              <a:t> </a:t>
            </a:r>
            <a:r>
              <a:rPr lang="en-GB" sz="3200" dirty="0" err="1"/>
              <a:t>různého</a:t>
            </a:r>
            <a:r>
              <a:rPr lang="en-GB" sz="3200" dirty="0"/>
              <a:t> (</a:t>
            </a:r>
            <a:r>
              <a:rPr lang="en-GB" sz="3200" dirty="0" err="1"/>
              <a:t>heterogenní</a:t>
            </a:r>
            <a:r>
              <a:rPr lang="en-GB" sz="3200" dirty="0"/>
              <a:t>)</a:t>
            </a:r>
          </a:p>
          <a:p>
            <a:r>
              <a:rPr lang="en-GB" sz="3600" dirty="0" err="1"/>
              <a:t>mezi</a:t>
            </a:r>
            <a:r>
              <a:rPr lang="en-GB" sz="3600" dirty="0"/>
              <a:t> </a:t>
            </a:r>
            <a:r>
              <a:rPr lang="en-GB" sz="3600" dirty="0" err="1"/>
              <a:t>příklady</a:t>
            </a:r>
            <a:r>
              <a:rPr lang="en-GB" sz="3600" dirty="0"/>
              <a:t> </a:t>
            </a:r>
            <a:r>
              <a:rPr lang="en-GB" sz="3600" dirty="0" err="1"/>
              <a:t>patří</a:t>
            </a:r>
            <a:r>
              <a:rPr lang="en-GB" sz="3600" dirty="0"/>
              <a:t> </a:t>
            </a:r>
            <a:r>
              <a:rPr lang="en-GB" sz="3600" b="1" dirty="0"/>
              <a:t>struct, class, array, string</a:t>
            </a:r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28918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8CF75D-B63E-43F3-AD74-314433C9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C600AB-9621-4A30-BFF6-FE2AF0D07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1245" cy="4351338"/>
          </a:xfrm>
        </p:spPr>
        <p:txBody>
          <a:bodyPr>
            <a:normAutofit/>
          </a:bodyPr>
          <a:lstStyle/>
          <a:p>
            <a:r>
              <a:rPr lang="en-GB" sz="3600" dirty="0" err="1"/>
              <a:t>ukládá</a:t>
            </a:r>
            <a:r>
              <a:rPr lang="en-GB" sz="3600" dirty="0"/>
              <a:t> </a:t>
            </a:r>
            <a:r>
              <a:rPr lang="en-GB" sz="3600" dirty="0" err="1"/>
              <a:t>sekvenci</a:t>
            </a:r>
            <a:r>
              <a:rPr lang="en-GB" sz="3600" dirty="0"/>
              <a:t> </a:t>
            </a:r>
            <a:r>
              <a:rPr lang="en-GB" sz="3600" b="1" dirty="0" err="1"/>
              <a:t>jednoho</a:t>
            </a:r>
            <a:r>
              <a:rPr lang="en-GB" sz="3600" b="1" dirty="0"/>
              <a:t> </a:t>
            </a:r>
            <a:r>
              <a:rPr lang="en-GB" sz="3600" b="1" dirty="0" err="1"/>
              <a:t>datového</a:t>
            </a:r>
            <a:r>
              <a:rPr lang="en-GB" sz="3600" b="1" dirty="0"/>
              <a:t> </a:t>
            </a:r>
            <a:r>
              <a:rPr lang="en-GB" sz="3600" b="1" dirty="0" err="1"/>
              <a:t>typu</a:t>
            </a:r>
            <a:endParaRPr lang="en-GB" sz="3600" dirty="0"/>
          </a:p>
          <a:p>
            <a:r>
              <a:rPr lang="en-GB" sz="3600" dirty="0" err="1"/>
              <a:t>má</a:t>
            </a:r>
            <a:r>
              <a:rPr lang="en-GB" sz="3600" dirty="0"/>
              <a:t> </a:t>
            </a:r>
            <a:r>
              <a:rPr lang="en-GB" sz="3600" b="1" dirty="0" err="1"/>
              <a:t>fixní</a:t>
            </a:r>
            <a:r>
              <a:rPr lang="en-GB" sz="3600" b="1" dirty="0"/>
              <a:t> </a:t>
            </a:r>
            <a:r>
              <a:rPr lang="en-GB" sz="3600" b="1" dirty="0" err="1"/>
              <a:t>délku</a:t>
            </a:r>
            <a:r>
              <a:rPr lang="en-GB" sz="3600" dirty="0"/>
              <a:t> </a:t>
            </a:r>
            <a:r>
              <a:rPr lang="en-GB" sz="3600" dirty="0" err="1"/>
              <a:t>danou</a:t>
            </a:r>
            <a:r>
              <a:rPr lang="en-GB" sz="3600" dirty="0"/>
              <a:t> </a:t>
            </a:r>
            <a:r>
              <a:rPr lang="en-GB" sz="3600" dirty="0" err="1"/>
              <a:t>při</a:t>
            </a:r>
            <a:r>
              <a:rPr lang="en-GB" sz="3600" dirty="0"/>
              <a:t> </a:t>
            </a:r>
            <a:r>
              <a:rPr lang="en-GB" sz="3600" dirty="0" err="1"/>
              <a:t>inicializaci</a:t>
            </a:r>
            <a:endParaRPr lang="en-GB" sz="3600" dirty="0"/>
          </a:p>
          <a:p>
            <a:r>
              <a:rPr lang="en-GB" sz="3600" dirty="0" err="1"/>
              <a:t>může</a:t>
            </a:r>
            <a:r>
              <a:rPr lang="en-GB" sz="3600" dirty="0"/>
              <a:t> </a:t>
            </a:r>
            <a:r>
              <a:rPr lang="en-GB" sz="3600" dirty="0" err="1"/>
              <a:t>být</a:t>
            </a:r>
            <a:r>
              <a:rPr lang="en-GB" sz="3600" dirty="0"/>
              <a:t> </a:t>
            </a:r>
            <a:r>
              <a:rPr lang="en-GB" sz="3600" b="1" dirty="0" err="1"/>
              <a:t>vícerozměrné</a:t>
            </a:r>
            <a:r>
              <a:rPr lang="en-GB" sz="3600" b="1" dirty="0"/>
              <a:t> </a:t>
            </a:r>
            <a:r>
              <a:rPr lang="en-GB" sz="3600" dirty="0"/>
              <a:t>(</a:t>
            </a:r>
            <a:r>
              <a:rPr lang="en-GB" sz="3600" i="1" dirty="0"/>
              <a:t>pole v </a:t>
            </a:r>
            <a:r>
              <a:rPr lang="en-GB" sz="3600" i="1" dirty="0" err="1"/>
              <a:t>poli</a:t>
            </a:r>
            <a:r>
              <a:rPr lang="en-GB" sz="3600" dirty="0"/>
              <a:t>)</a:t>
            </a:r>
          </a:p>
          <a:p>
            <a:pPr lvl="1"/>
            <a:r>
              <a:rPr lang="en-GB" sz="3200" dirty="0"/>
              <a:t>“</a:t>
            </a:r>
            <a:r>
              <a:rPr lang="en-GB" sz="3200" dirty="0" err="1"/>
              <a:t>zubaté</a:t>
            </a:r>
            <a:r>
              <a:rPr lang="en-GB" sz="3200" dirty="0"/>
              <a:t>” x “</a:t>
            </a:r>
            <a:r>
              <a:rPr lang="en-GB" sz="3200" dirty="0" err="1"/>
              <a:t>obdélníkové</a:t>
            </a:r>
            <a:r>
              <a:rPr lang="en-GB" sz="3200" dirty="0"/>
              <a:t>”</a:t>
            </a:r>
          </a:p>
          <a:p>
            <a:r>
              <a:rPr lang="en-GB" sz="3600" dirty="0" err="1"/>
              <a:t>každý</a:t>
            </a:r>
            <a:r>
              <a:rPr lang="en-GB" sz="3600" dirty="0"/>
              <a:t> </a:t>
            </a:r>
            <a:r>
              <a:rPr lang="en-GB" sz="3600" dirty="0" err="1"/>
              <a:t>prvek</a:t>
            </a:r>
            <a:r>
              <a:rPr lang="en-GB" sz="3600" dirty="0"/>
              <a:t> </a:t>
            </a:r>
            <a:r>
              <a:rPr lang="en-GB" sz="3600" dirty="0" err="1"/>
              <a:t>má</a:t>
            </a:r>
            <a:r>
              <a:rPr lang="en-GB" sz="3600" dirty="0"/>
              <a:t> </a:t>
            </a:r>
            <a:r>
              <a:rPr lang="en-GB" sz="3600" b="1" dirty="0" err="1"/>
              <a:t>identifikátor</a:t>
            </a:r>
            <a:r>
              <a:rPr lang="en-GB" sz="3600" b="1" dirty="0"/>
              <a:t> </a:t>
            </a:r>
            <a:r>
              <a:rPr lang="en-GB" sz="3600" dirty="0" err="1"/>
              <a:t>zvaný</a:t>
            </a:r>
            <a:r>
              <a:rPr lang="en-GB" sz="3600" dirty="0"/>
              <a:t> </a:t>
            </a:r>
            <a:r>
              <a:rPr lang="en-GB" sz="3600" b="1" dirty="0"/>
              <a:t>index</a:t>
            </a:r>
            <a:endParaRPr lang="en-GB" sz="3600" dirty="0"/>
          </a:p>
          <a:p>
            <a:r>
              <a:rPr lang="en-GB" sz="3600" b="1" dirty="0" err="1"/>
              <a:t>indexace</a:t>
            </a:r>
            <a:r>
              <a:rPr lang="en-GB" sz="3600" b="1" dirty="0"/>
              <a:t> </a:t>
            </a:r>
            <a:r>
              <a:rPr lang="en-GB" sz="3600" dirty="0"/>
              <a:t>= </a:t>
            </a:r>
            <a:r>
              <a:rPr lang="en-GB" sz="3600" dirty="0" err="1"/>
              <a:t>ukázání</a:t>
            </a:r>
            <a:r>
              <a:rPr lang="en-GB" sz="3600" dirty="0"/>
              <a:t> </a:t>
            </a:r>
            <a:r>
              <a:rPr lang="en-GB" sz="3600" dirty="0" err="1"/>
              <a:t>na</a:t>
            </a:r>
            <a:r>
              <a:rPr lang="en-GB" sz="3600" dirty="0"/>
              <a:t> k-</a:t>
            </a:r>
            <a:r>
              <a:rPr lang="en-GB" sz="3600" dirty="0" err="1"/>
              <a:t>tý</a:t>
            </a:r>
            <a:r>
              <a:rPr lang="en-GB" sz="3600" dirty="0"/>
              <a:t> </a:t>
            </a:r>
            <a:r>
              <a:rPr lang="en-GB" sz="3600" dirty="0" err="1"/>
              <a:t>prvek</a:t>
            </a:r>
            <a:endParaRPr lang="en-GB" sz="3600" dirty="0"/>
          </a:p>
          <a:p>
            <a:r>
              <a:rPr lang="en-GB" sz="3600" dirty="0" err="1"/>
              <a:t>procházení</a:t>
            </a:r>
            <a:r>
              <a:rPr lang="en-GB" sz="3600" dirty="0"/>
              <a:t> pole – </a:t>
            </a:r>
            <a:r>
              <a:rPr lang="en-GB" sz="3600" dirty="0" err="1"/>
              <a:t>indexy</a:t>
            </a:r>
            <a:r>
              <a:rPr lang="en-GB" sz="3600" dirty="0"/>
              <a:t> </a:t>
            </a:r>
            <a:r>
              <a:rPr lang="en-GB" sz="3600" dirty="0" err="1"/>
              <a:t>nebo</a:t>
            </a:r>
            <a:r>
              <a:rPr lang="en-GB" sz="3600" dirty="0"/>
              <a:t> </a:t>
            </a:r>
            <a:r>
              <a:rPr lang="en-GB" sz="3600" i="1" dirty="0"/>
              <a:t>foreach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15139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8CF75D-B63E-43F3-AD74-314433C9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Pole - </a:t>
            </a:r>
            <a:r>
              <a:rPr lang="en-GB" dirty="0" err="1"/>
              <a:t>deklarace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C600AB-9621-4A30-BFF6-FE2AF0D07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1245" cy="4351338"/>
          </a:xfrm>
        </p:spPr>
        <p:txBody>
          <a:bodyPr>
            <a:normAutofit fontScale="92500" lnSpcReduction="10000"/>
          </a:bodyPr>
          <a:lstStyle/>
          <a:p>
            <a:r>
              <a:rPr lang="en-GB" sz="3600" dirty="0"/>
              <a:t>C#</a:t>
            </a:r>
          </a:p>
          <a:p>
            <a:pPr lvl="1"/>
            <a:r>
              <a:rPr lang="en-GB" sz="3200" dirty="0"/>
              <a:t>string[] </a:t>
            </a:r>
            <a:r>
              <a:rPr lang="en-GB" sz="3200" dirty="0" err="1"/>
              <a:t>naseTrida</a:t>
            </a:r>
            <a:r>
              <a:rPr lang="en-GB" sz="3200" dirty="0"/>
              <a:t> = new string[22];</a:t>
            </a:r>
          </a:p>
          <a:p>
            <a:r>
              <a:rPr lang="en-GB" sz="3600" dirty="0"/>
              <a:t>C</a:t>
            </a:r>
          </a:p>
          <a:p>
            <a:pPr lvl="1"/>
            <a:r>
              <a:rPr lang="en-GB" sz="3200" dirty="0"/>
              <a:t>string </a:t>
            </a:r>
            <a:r>
              <a:rPr lang="en-GB" sz="3200" dirty="0" err="1"/>
              <a:t>naseTrida</a:t>
            </a:r>
            <a:r>
              <a:rPr lang="en-GB" sz="3200" dirty="0"/>
              <a:t>[22];</a:t>
            </a:r>
          </a:p>
          <a:p>
            <a:r>
              <a:rPr lang="en-GB" sz="3200" dirty="0"/>
              <a:t>BASIC</a:t>
            </a:r>
          </a:p>
          <a:p>
            <a:pPr lvl="1"/>
            <a:r>
              <a:rPr lang="en-GB" sz="2800" dirty="0"/>
              <a:t>DIM </a:t>
            </a:r>
            <a:r>
              <a:rPr lang="en-GB" sz="2800" dirty="0" err="1"/>
              <a:t>naseTrida</a:t>
            </a:r>
            <a:r>
              <a:rPr lang="en-GB" sz="2800" dirty="0"/>
              <a:t>$(22)</a:t>
            </a:r>
          </a:p>
          <a:p>
            <a:r>
              <a:rPr lang="en-GB" sz="3600" dirty="0"/>
              <a:t>FORTRAN 95</a:t>
            </a:r>
          </a:p>
          <a:p>
            <a:pPr lvl="1"/>
            <a:r>
              <a:rPr lang="fr-FR" sz="3200" dirty="0"/>
              <a:t>character(len=40), dimension(22) </a:t>
            </a:r>
            <a:r>
              <a:rPr lang="fr-FR" sz="3200"/>
              <a:t>:: naseTrida</a:t>
            </a:r>
            <a:endParaRPr lang="fr-FR" sz="3200" dirty="0"/>
          </a:p>
          <a:p>
            <a:r>
              <a:rPr lang="en-GB" sz="4000" b="1" dirty="0"/>
              <a:t>=&gt; pole je </a:t>
            </a:r>
            <a:r>
              <a:rPr lang="en-GB" sz="4000" b="1" dirty="0" err="1"/>
              <a:t>prakticky</a:t>
            </a:r>
            <a:r>
              <a:rPr lang="en-GB" sz="4000" b="1" dirty="0"/>
              <a:t> v </a:t>
            </a:r>
            <a:r>
              <a:rPr lang="en-GB" sz="4000" b="1" dirty="0" err="1"/>
              <a:t>každém</a:t>
            </a:r>
            <a:r>
              <a:rPr lang="en-GB" sz="4000" b="1" dirty="0"/>
              <a:t> </a:t>
            </a:r>
            <a:r>
              <a:rPr lang="en-GB" sz="4000" b="1" dirty="0" err="1"/>
              <a:t>jazyce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2248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8CF75D-B63E-43F3-AD74-314433C9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Pole - </a:t>
            </a:r>
            <a:r>
              <a:rPr lang="en-GB" dirty="0" err="1"/>
              <a:t>kód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C600AB-9621-4A30-BFF6-FE2AF0D07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1245" cy="4351338"/>
          </a:xfrm>
        </p:spPr>
        <p:txBody>
          <a:bodyPr>
            <a:normAutofit/>
          </a:bodyPr>
          <a:lstStyle/>
          <a:p>
            <a:r>
              <a:rPr lang="en-GB" sz="3600" dirty="0" err="1"/>
              <a:t>pole.Length</a:t>
            </a:r>
            <a:r>
              <a:rPr lang="en-GB" sz="3600" dirty="0"/>
              <a:t> – </a:t>
            </a:r>
            <a:r>
              <a:rPr lang="en-GB" sz="3600" b="1" dirty="0" err="1"/>
              <a:t>vrátí</a:t>
            </a:r>
            <a:r>
              <a:rPr lang="en-GB" sz="3600" b="1" dirty="0"/>
              <a:t> </a:t>
            </a:r>
            <a:r>
              <a:rPr lang="en-GB" sz="3600" b="1" dirty="0" err="1"/>
              <a:t>velikost</a:t>
            </a:r>
            <a:r>
              <a:rPr lang="en-GB" sz="3600" b="1" dirty="0"/>
              <a:t> pole</a:t>
            </a:r>
          </a:p>
          <a:p>
            <a:r>
              <a:rPr lang="en-GB" sz="3600" dirty="0"/>
              <a:t>string </a:t>
            </a:r>
            <a:r>
              <a:rPr lang="en-GB" sz="3600" dirty="0" err="1"/>
              <a:t>Chabada</a:t>
            </a:r>
            <a:r>
              <a:rPr lang="en-GB" sz="3600" dirty="0"/>
              <a:t> = </a:t>
            </a:r>
            <a:r>
              <a:rPr lang="en-GB" sz="3600" dirty="0" err="1"/>
              <a:t>naseTrida</a:t>
            </a:r>
            <a:r>
              <a:rPr lang="en-GB" sz="3600" dirty="0"/>
              <a:t>[6]; – </a:t>
            </a:r>
            <a:r>
              <a:rPr lang="en-GB" sz="3600" b="1" dirty="0" err="1"/>
              <a:t>čtení</a:t>
            </a:r>
            <a:r>
              <a:rPr lang="en-GB" sz="3600" b="1" dirty="0"/>
              <a:t> z pole</a:t>
            </a:r>
          </a:p>
          <a:p>
            <a:r>
              <a:rPr lang="en-GB" sz="3600" dirty="0" err="1"/>
              <a:t>naseTrida</a:t>
            </a:r>
            <a:r>
              <a:rPr lang="en-GB" sz="3600" dirty="0"/>
              <a:t>[5] = “</a:t>
            </a:r>
            <a:r>
              <a:rPr lang="en-GB" sz="3600" dirty="0" err="1"/>
              <a:t>Horák</a:t>
            </a:r>
            <a:r>
              <a:rPr lang="en-GB" sz="3600" dirty="0"/>
              <a:t>”; </a:t>
            </a:r>
            <a:r>
              <a:rPr lang="en-GB" sz="3600" b="1" dirty="0"/>
              <a:t>- </a:t>
            </a:r>
            <a:r>
              <a:rPr lang="en-GB" sz="3600" b="1" dirty="0" err="1"/>
              <a:t>zápis</a:t>
            </a:r>
            <a:r>
              <a:rPr lang="en-GB" sz="3600" b="1" dirty="0"/>
              <a:t> do pole</a:t>
            </a:r>
          </a:p>
          <a:p>
            <a:r>
              <a:rPr lang="en-GB" sz="3600" dirty="0" err="1"/>
              <a:t>string.Split</a:t>
            </a:r>
            <a:r>
              <a:rPr lang="en-GB" sz="3600" dirty="0"/>
              <a:t>() = </a:t>
            </a:r>
            <a:r>
              <a:rPr lang="en-GB" sz="3600" b="1" dirty="0" err="1"/>
              <a:t>rozdělení</a:t>
            </a:r>
            <a:r>
              <a:rPr lang="en-GB" sz="3600" b="1" dirty="0"/>
              <a:t> </a:t>
            </a:r>
            <a:r>
              <a:rPr lang="en-GB" sz="3600" b="1" dirty="0" err="1"/>
              <a:t>řetěžce</a:t>
            </a:r>
            <a:r>
              <a:rPr lang="en-GB" sz="3600" b="1" dirty="0"/>
              <a:t> </a:t>
            </a:r>
            <a:r>
              <a:rPr lang="en-GB" sz="3600" dirty="0" err="1"/>
              <a:t>na</a:t>
            </a:r>
            <a:r>
              <a:rPr lang="en-GB" sz="3600" dirty="0"/>
              <a:t> pole </a:t>
            </a:r>
            <a:r>
              <a:rPr lang="en-GB" sz="3600" dirty="0" err="1"/>
              <a:t>stringů</a:t>
            </a:r>
            <a:endParaRPr lang="en-GB" sz="3600" dirty="0"/>
          </a:p>
          <a:p>
            <a:r>
              <a:rPr lang="en-GB" sz="3600" dirty="0"/>
              <a:t>string[] </a:t>
            </a:r>
            <a:r>
              <a:rPr lang="en-GB" sz="3600" dirty="0" err="1"/>
              <a:t>jmena</a:t>
            </a:r>
            <a:r>
              <a:rPr lang="en-GB" sz="3600" dirty="0"/>
              <a:t> = new string[3] {“</a:t>
            </a:r>
            <a:r>
              <a:rPr lang="en-GB" sz="3600" dirty="0" err="1"/>
              <a:t>Franta</a:t>
            </a:r>
            <a:r>
              <a:rPr lang="en-GB" sz="3600" dirty="0"/>
              <a:t>”, “</a:t>
            </a:r>
            <a:r>
              <a:rPr lang="en-GB" sz="3600" dirty="0" err="1"/>
              <a:t>Pepa</a:t>
            </a:r>
            <a:r>
              <a:rPr lang="en-GB" sz="3600" dirty="0"/>
              <a:t>”, “Tom”};</a:t>
            </a:r>
          </a:p>
          <a:p>
            <a:pPr lvl="1"/>
            <a:r>
              <a:rPr lang="en-GB" sz="3200" dirty="0" err="1"/>
              <a:t>inicializace</a:t>
            </a:r>
            <a:r>
              <a:rPr lang="en-GB" sz="3200" dirty="0"/>
              <a:t> pole </a:t>
            </a:r>
            <a:r>
              <a:rPr lang="en-GB" sz="3200" dirty="0" err="1"/>
              <a:t>při</a:t>
            </a:r>
            <a:r>
              <a:rPr lang="en-GB" sz="3200" dirty="0"/>
              <a:t> </a:t>
            </a:r>
            <a:r>
              <a:rPr lang="en-GB" sz="3200" dirty="0" err="1"/>
              <a:t>deklaraci</a:t>
            </a:r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83442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8CF75D-B63E-43F3-AD74-314433C9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Datový</a:t>
            </a:r>
            <a:r>
              <a:rPr lang="en-GB" dirty="0"/>
              <a:t> </a:t>
            </a:r>
            <a:r>
              <a:rPr lang="en-GB" dirty="0" err="1"/>
              <a:t>typ</a:t>
            </a:r>
            <a:r>
              <a:rPr lang="en-GB" dirty="0"/>
              <a:t> string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C600AB-9621-4A30-BFF6-FE2AF0D07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1245" cy="4351338"/>
          </a:xfrm>
        </p:spPr>
        <p:txBody>
          <a:bodyPr>
            <a:normAutofit/>
          </a:bodyPr>
          <a:lstStyle/>
          <a:p>
            <a:r>
              <a:rPr lang="en-GB" sz="3600" dirty="0" err="1"/>
              <a:t>vnitřně</a:t>
            </a:r>
            <a:r>
              <a:rPr lang="en-GB" sz="3600" dirty="0"/>
              <a:t> </a:t>
            </a:r>
            <a:r>
              <a:rPr lang="en-GB" sz="3600" dirty="0" err="1"/>
              <a:t>reprezentován</a:t>
            </a:r>
            <a:r>
              <a:rPr lang="en-GB" sz="3600" dirty="0"/>
              <a:t> </a:t>
            </a:r>
            <a:r>
              <a:rPr lang="en-GB" sz="3600" dirty="0" err="1"/>
              <a:t>jako</a:t>
            </a:r>
            <a:r>
              <a:rPr lang="en-GB" sz="3600" dirty="0"/>
              <a:t> </a:t>
            </a:r>
            <a:r>
              <a:rPr lang="en-GB" sz="3600" b="1" dirty="0"/>
              <a:t>pole </a:t>
            </a:r>
            <a:r>
              <a:rPr lang="en-GB" sz="3600" b="1" dirty="0" err="1"/>
              <a:t>znaků</a:t>
            </a:r>
            <a:endParaRPr lang="en-GB" sz="3600" dirty="0"/>
          </a:p>
          <a:p>
            <a:r>
              <a:rPr lang="en-GB" sz="3600" dirty="0" err="1"/>
              <a:t>určen</a:t>
            </a:r>
            <a:r>
              <a:rPr lang="en-GB" sz="3600" dirty="0"/>
              <a:t> k </a:t>
            </a:r>
            <a:r>
              <a:rPr lang="en-GB" sz="3600" dirty="0" err="1"/>
              <a:t>reprezentaci</a:t>
            </a:r>
            <a:r>
              <a:rPr lang="en-GB" sz="3600" dirty="0"/>
              <a:t> </a:t>
            </a:r>
            <a:r>
              <a:rPr lang="en-GB" sz="3600" dirty="0" err="1"/>
              <a:t>textových</a:t>
            </a:r>
            <a:r>
              <a:rPr lang="en-GB" sz="3600" dirty="0"/>
              <a:t> </a:t>
            </a:r>
            <a:r>
              <a:rPr lang="en-GB" sz="3600" dirty="0" err="1"/>
              <a:t>údajů</a:t>
            </a:r>
            <a:r>
              <a:rPr lang="en-GB" sz="3600" dirty="0"/>
              <a:t> (</a:t>
            </a:r>
            <a:r>
              <a:rPr lang="en-GB" sz="3600" dirty="0" err="1"/>
              <a:t>řetězec</a:t>
            </a:r>
            <a:r>
              <a:rPr lang="en-GB" sz="3600" dirty="0"/>
              <a:t>)</a:t>
            </a:r>
          </a:p>
          <a:p>
            <a:r>
              <a:rPr lang="en-GB" sz="3600" dirty="0"/>
              <a:t>je </a:t>
            </a:r>
            <a:r>
              <a:rPr lang="en-GB" sz="3600" b="1" dirty="0"/>
              <a:t>immutable</a:t>
            </a:r>
            <a:r>
              <a:rPr lang="en-GB" sz="3600" dirty="0"/>
              <a:t> – </a:t>
            </a:r>
            <a:r>
              <a:rPr lang="en-GB" sz="3600" dirty="0" err="1"/>
              <a:t>nelze</a:t>
            </a:r>
            <a:r>
              <a:rPr lang="en-GB" sz="3600" dirty="0"/>
              <a:t> </a:t>
            </a:r>
            <a:r>
              <a:rPr lang="en-GB" sz="3600" dirty="0" err="1"/>
              <a:t>editovat</a:t>
            </a:r>
            <a:r>
              <a:rPr lang="en-GB" sz="3600" dirty="0"/>
              <a:t> n-</a:t>
            </a:r>
            <a:r>
              <a:rPr lang="en-GB" sz="3600" dirty="0" err="1"/>
              <a:t>tý</a:t>
            </a:r>
            <a:r>
              <a:rPr lang="en-GB" sz="3600" dirty="0"/>
              <a:t> </a:t>
            </a:r>
            <a:r>
              <a:rPr lang="en-GB" sz="3600" dirty="0" err="1"/>
              <a:t>znak</a:t>
            </a:r>
            <a:endParaRPr lang="en-GB" sz="3600" dirty="0"/>
          </a:p>
          <a:p>
            <a:pPr lvl="1"/>
            <a:r>
              <a:rPr lang="en-GB" sz="3200" dirty="0"/>
              <a:t>v </a:t>
            </a:r>
            <a:r>
              <a:rPr lang="en-GB" sz="3200" dirty="0" err="1"/>
              <a:t>případě</a:t>
            </a:r>
            <a:r>
              <a:rPr lang="en-GB" sz="3200" dirty="0"/>
              <a:t> </a:t>
            </a:r>
            <a:r>
              <a:rPr lang="en-GB" sz="3200" dirty="0" err="1"/>
              <a:t>potřeby</a:t>
            </a:r>
            <a:r>
              <a:rPr lang="en-GB" sz="3200" dirty="0"/>
              <a:t> </a:t>
            </a:r>
            <a:r>
              <a:rPr lang="en-GB" sz="3200" dirty="0" err="1"/>
              <a:t>editace</a:t>
            </a:r>
            <a:r>
              <a:rPr lang="en-GB" sz="3200" dirty="0"/>
              <a:t> </a:t>
            </a:r>
            <a:r>
              <a:rPr lang="en-GB" sz="3200" dirty="0" err="1"/>
              <a:t>nutno</a:t>
            </a:r>
            <a:r>
              <a:rPr lang="en-GB" sz="3200" dirty="0"/>
              <a:t> </a:t>
            </a:r>
            <a:r>
              <a:rPr lang="en-GB" sz="3200" dirty="0" err="1"/>
              <a:t>vytvořit</a:t>
            </a:r>
            <a:r>
              <a:rPr lang="en-GB" sz="3200" dirty="0"/>
              <a:t> </a:t>
            </a:r>
            <a:r>
              <a:rPr lang="en-GB" sz="3200" dirty="0" err="1"/>
              <a:t>nový</a:t>
            </a:r>
            <a:r>
              <a:rPr lang="en-GB" sz="3200" dirty="0"/>
              <a:t> string</a:t>
            </a:r>
          </a:p>
          <a:p>
            <a:r>
              <a:rPr lang="en-GB" sz="3600" dirty="0"/>
              <a:t>v </a:t>
            </a:r>
            <a:r>
              <a:rPr lang="en-GB" sz="3600" dirty="0" err="1"/>
              <a:t>případě</a:t>
            </a:r>
            <a:r>
              <a:rPr lang="en-GB" sz="3600" dirty="0"/>
              <a:t> </a:t>
            </a:r>
            <a:r>
              <a:rPr lang="en-GB" sz="3600" dirty="0" err="1"/>
              <a:t>doslovné</a:t>
            </a:r>
            <a:r>
              <a:rPr lang="en-GB" sz="3600" dirty="0"/>
              <a:t> </a:t>
            </a:r>
            <a:r>
              <a:rPr lang="en-GB" sz="3600" dirty="0" err="1"/>
              <a:t>inicializace</a:t>
            </a:r>
            <a:r>
              <a:rPr lang="en-GB" sz="3600" dirty="0"/>
              <a:t> se </a:t>
            </a:r>
            <a:r>
              <a:rPr lang="en-GB" sz="3600" dirty="0" err="1"/>
              <a:t>píše</a:t>
            </a:r>
            <a:r>
              <a:rPr lang="en-GB" sz="3600" dirty="0"/>
              <a:t> do </a:t>
            </a:r>
            <a:r>
              <a:rPr lang="en-GB" sz="3600" b="1" dirty="0" err="1"/>
              <a:t>uvozovek</a:t>
            </a:r>
            <a:endParaRPr lang="en-GB" sz="3600" dirty="0"/>
          </a:p>
          <a:p>
            <a:r>
              <a:rPr lang="en-GB" sz="3600" dirty="0"/>
              <a:t>je </a:t>
            </a:r>
            <a:r>
              <a:rPr lang="en-GB" sz="3600" dirty="0" err="1"/>
              <a:t>určitě</a:t>
            </a:r>
            <a:r>
              <a:rPr lang="en-GB" sz="3600" dirty="0"/>
              <a:t> </a:t>
            </a:r>
            <a:r>
              <a:rPr lang="en-GB" sz="3600" dirty="0" err="1"/>
              <a:t>jedním</a:t>
            </a:r>
            <a:r>
              <a:rPr lang="en-GB" sz="3600" dirty="0"/>
              <a:t> z </a:t>
            </a:r>
            <a:r>
              <a:rPr lang="en-GB" sz="3600" b="1" dirty="0" err="1"/>
              <a:t>nejpoužívanějších</a:t>
            </a:r>
            <a:r>
              <a:rPr lang="en-GB" sz="3600" b="1" dirty="0"/>
              <a:t> </a:t>
            </a:r>
            <a:r>
              <a:rPr lang="en-GB" sz="3600" dirty="0" err="1"/>
              <a:t>datových</a:t>
            </a:r>
            <a:r>
              <a:rPr lang="en-GB" sz="3600" dirty="0"/>
              <a:t> </a:t>
            </a:r>
            <a:r>
              <a:rPr lang="en-GB" sz="3600" dirty="0" err="1"/>
              <a:t>typů</a:t>
            </a:r>
            <a:endParaRPr lang="en-GB" sz="3600" dirty="0"/>
          </a:p>
          <a:p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67390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8CF75D-B63E-43F3-AD74-314433C9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Datový</a:t>
            </a:r>
            <a:r>
              <a:rPr lang="en-GB" dirty="0"/>
              <a:t> </a:t>
            </a:r>
            <a:r>
              <a:rPr lang="en-GB" dirty="0" err="1"/>
              <a:t>typ</a:t>
            </a:r>
            <a:r>
              <a:rPr lang="en-GB" dirty="0"/>
              <a:t> string - </a:t>
            </a:r>
            <a:r>
              <a:rPr lang="en-GB" dirty="0" err="1"/>
              <a:t>kód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C600AB-9621-4A30-BFF6-FE2AF0D07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1245" cy="4351338"/>
          </a:xfrm>
        </p:spPr>
        <p:txBody>
          <a:bodyPr>
            <a:normAutofit/>
          </a:bodyPr>
          <a:lstStyle/>
          <a:p>
            <a:r>
              <a:rPr lang="en-GB" sz="3600" dirty="0" err="1"/>
              <a:t>string.Length</a:t>
            </a:r>
            <a:r>
              <a:rPr lang="en-GB" sz="3600" dirty="0"/>
              <a:t> – </a:t>
            </a:r>
            <a:r>
              <a:rPr lang="en-GB" sz="3600" dirty="0" err="1"/>
              <a:t>vrací</a:t>
            </a:r>
            <a:r>
              <a:rPr lang="en-GB" sz="3600" dirty="0"/>
              <a:t> </a:t>
            </a:r>
            <a:r>
              <a:rPr lang="en-GB" sz="3600" b="1" dirty="0" err="1"/>
              <a:t>délku</a:t>
            </a:r>
            <a:r>
              <a:rPr lang="en-GB" sz="3600" b="1" dirty="0"/>
              <a:t> </a:t>
            </a:r>
            <a:r>
              <a:rPr lang="en-GB" sz="3600" dirty="0" err="1"/>
              <a:t>řetězce</a:t>
            </a:r>
            <a:endParaRPr lang="en-GB" sz="3600" dirty="0"/>
          </a:p>
          <a:p>
            <a:r>
              <a:rPr lang="en-GB" sz="3600" dirty="0"/>
              <a:t>“</a:t>
            </a:r>
            <a:r>
              <a:rPr lang="en-GB" sz="3600" dirty="0" err="1"/>
              <a:t>nasetrida</a:t>
            </a:r>
            <a:r>
              <a:rPr lang="en-GB" sz="3600" dirty="0"/>
              <a:t>”[0] – </a:t>
            </a:r>
            <a:r>
              <a:rPr lang="en-GB" sz="3600" dirty="0" err="1"/>
              <a:t>vrátí</a:t>
            </a:r>
            <a:r>
              <a:rPr lang="en-GB" sz="3600" dirty="0"/>
              <a:t> </a:t>
            </a:r>
            <a:r>
              <a:rPr lang="en-GB" sz="3600" b="1" dirty="0" err="1"/>
              <a:t>znak</a:t>
            </a:r>
            <a:r>
              <a:rPr lang="en-GB" sz="3600" b="1" dirty="0"/>
              <a:t> </a:t>
            </a:r>
            <a:r>
              <a:rPr lang="en-GB" sz="3600" dirty="0"/>
              <a:t>s </a:t>
            </a:r>
            <a:r>
              <a:rPr lang="en-GB" sz="3600" dirty="0" err="1"/>
              <a:t>indexem</a:t>
            </a:r>
            <a:endParaRPr lang="en-GB" sz="3600" dirty="0"/>
          </a:p>
          <a:p>
            <a:r>
              <a:rPr lang="en-GB" sz="3600" dirty="0" err="1"/>
              <a:t>string.Trim</a:t>
            </a:r>
            <a:r>
              <a:rPr lang="en-GB" sz="3600" dirty="0"/>
              <a:t>() – </a:t>
            </a:r>
            <a:r>
              <a:rPr lang="en-GB" sz="3600" b="1" dirty="0" err="1"/>
              <a:t>odstraní</a:t>
            </a:r>
            <a:r>
              <a:rPr lang="en-GB" sz="3600" b="1" dirty="0"/>
              <a:t> </a:t>
            </a:r>
            <a:r>
              <a:rPr lang="en-GB" sz="3600" b="1" dirty="0" err="1"/>
              <a:t>mezery</a:t>
            </a:r>
            <a:r>
              <a:rPr lang="en-GB" sz="3600" b="1" dirty="0"/>
              <a:t> </a:t>
            </a:r>
            <a:r>
              <a:rPr lang="en-GB" sz="3600" dirty="0"/>
              <a:t>od </a:t>
            </a:r>
            <a:r>
              <a:rPr lang="en-GB" sz="3600" dirty="0" err="1"/>
              <a:t>začátku</a:t>
            </a:r>
            <a:r>
              <a:rPr lang="en-GB" sz="3600" dirty="0"/>
              <a:t> a </a:t>
            </a:r>
            <a:r>
              <a:rPr lang="en-GB" sz="3600" dirty="0" err="1"/>
              <a:t>konce</a:t>
            </a:r>
            <a:endParaRPr lang="en-GB" sz="3600" dirty="0"/>
          </a:p>
          <a:p>
            <a:r>
              <a:rPr lang="en-GB" sz="3600" dirty="0" err="1"/>
              <a:t>string.ToUpper</a:t>
            </a:r>
            <a:r>
              <a:rPr lang="en-GB" sz="3600" dirty="0"/>
              <a:t>() / </a:t>
            </a:r>
            <a:r>
              <a:rPr lang="en-GB" sz="3600" dirty="0" err="1"/>
              <a:t>string.ToLower</a:t>
            </a:r>
            <a:r>
              <a:rPr lang="en-GB" sz="3600" dirty="0"/>
              <a:t>() – VP/MP</a:t>
            </a:r>
          </a:p>
          <a:p>
            <a:r>
              <a:rPr lang="en-GB" sz="3600" dirty="0" err="1"/>
              <a:t>string.Contains</a:t>
            </a:r>
            <a:r>
              <a:rPr lang="en-GB" sz="3600" dirty="0"/>
              <a:t>(“</a:t>
            </a:r>
            <a:r>
              <a:rPr lang="en-GB" sz="3600" dirty="0" err="1"/>
              <a:t>podretezec</a:t>
            </a:r>
            <a:r>
              <a:rPr lang="en-GB" sz="3600" dirty="0"/>
              <a:t>”) – </a:t>
            </a:r>
            <a:r>
              <a:rPr lang="en-GB" sz="3600" dirty="0" err="1"/>
              <a:t>zjistí</a:t>
            </a:r>
            <a:r>
              <a:rPr lang="en-GB" sz="3600" dirty="0"/>
              <a:t> </a:t>
            </a:r>
            <a:r>
              <a:rPr lang="en-GB" sz="3600" dirty="0" err="1"/>
              <a:t>zda</a:t>
            </a:r>
            <a:r>
              <a:rPr lang="en-GB" sz="3600" dirty="0"/>
              <a:t> se </a:t>
            </a:r>
            <a:r>
              <a:rPr lang="en-GB" sz="3600" dirty="0" err="1"/>
              <a:t>zadaný</a:t>
            </a:r>
            <a:r>
              <a:rPr lang="en-GB" sz="3600" dirty="0"/>
              <a:t> </a:t>
            </a:r>
            <a:r>
              <a:rPr lang="en-GB" sz="3600" dirty="0" err="1"/>
              <a:t>podřetězec</a:t>
            </a:r>
            <a:r>
              <a:rPr lang="en-GB" sz="3600" dirty="0"/>
              <a:t> </a:t>
            </a:r>
            <a:r>
              <a:rPr lang="en-GB" sz="3600" dirty="0" err="1"/>
              <a:t>nachází</a:t>
            </a:r>
            <a:r>
              <a:rPr lang="en-GB" sz="3600" dirty="0"/>
              <a:t> v </a:t>
            </a:r>
            <a:r>
              <a:rPr lang="en-GB" sz="3600" dirty="0" err="1"/>
              <a:t>řetězci</a:t>
            </a:r>
            <a:endParaRPr lang="en-GB" sz="3600" dirty="0"/>
          </a:p>
          <a:p>
            <a:r>
              <a:rPr lang="en-GB" sz="3600" dirty="0" err="1"/>
              <a:t>String.Join</a:t>
            </a:r>
            <a:r>
              <a:rPr lang="en-GB" sz="3600" dirty="0"/>
              <a:t>() – </a:t>
            </a:r>
            <a:r>
              <a:rPr lang="en-GB" sz="3600" dirty="0" err="1"/>
              <a:t>spojí</a:t>
            </a:r>
            <a:r>
              <a:rPr lang="en-GB" sz="3600" dirty="0"/>
              <a:t> pole do </a:t>
            </a:r>
            <a:r>
              <a:rPr lang="en-GB" sz="3600" dirty="0" err="1"/>
              <a:t>textového</a:t>
            </a:r>
            <a:r>
              <a:rPr lang="en-GB" sz="3600" dirty="0"/>
              <a:t> </a:t>
            </a:r>
            <a:r>
              <a:rPr lang="en-GB" sz="3600" dirty="0" err="1"/>
              <a:t>řetězce</a:t>
            </a:r>
            <a:endParaRPr lang="en-GB" sz="3600" dirty="0"/>
          </a:p>
          <a:p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4458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8CF75D-B63E-43F3-AD74-314433C9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Datový</a:t>
            </a:r>
            <a:r>
              <a:rPr lang="en-GB" dirty="0"/>
              <a:t> </a:t>
            </a:r>
            <a:r>
              <a:rPr lang="en-GB" dirty="0" err="1"/>
              <a:t>typ</a:t>
            </a:r>
            <a:r>
              <a:rPr lang="en-GB" dirty="0"/>
              <a:t> struct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C600AB-9621-4A30-BFF6-FE2AF0D07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1245" cy="4351338"/>
          </a:xfrm>
        </p:spPr>
        <p:txBody>
          <a:bodyPr>
            <a:normAutofit/>
          </a:bodyPr>
          <a:lstStyle/>
          <a:p>
            <a:r>
              <a:rPr lang="en-GB" sz="3600" b="1" dirty="0" err="1"/>
              <a:t>hodnotový</a:t>
            </a:r>
            <a:r>
              <a:rPr lang="en-GB" sz="3600" b="1" dirty="0"/>
              <a:t> </a:t>
            </a:r>
            <a:r>
              <a:rPr lang="en-GB" sz="3600" b="1" dirty="0" err="1"/>
              <a:t>datový</a:t>
            </a:r>
            <a:r>
              <a:rPr lang="en-GB" sz="3600" b="1" dirty="0"/>
              <a:t> </a:t>
            </a:r>
            <a:r>
              <a:rPr lang="en-GB" sz="3600" b="1" dirty="0" err="1"/>
              <a:t>typ</a:t>
            </a:r>
            <a:endParaRPr lang="en-GB" sz="3600" dirty="0"/>
          </a:p>
          <a:p>
            <a:r>
              <a:rPr lang="en-GB" sz="3600" dirty="0" err="1"/>
              <a:t>nemá</a:t>
            </a:r>
            <a:r>
              <a:rPr lang="en-GB" sz="3600" dirty="0"/>
              <a:t> </a:t>
            </a:r>
            <a:r>
              <a:rPr lang="en-GB" sz="3600" dirty="0" err="1"/>
              <a:t>defaultní</a:t>
            </a:r>
            <a:r>
              <a:rPr lang="en-GB" sz="3600" dirty="0"/>
              <a:t> </a:t>
            </a:r>
            <a:r>
              <a:rPr lang="en-GB" sz="3600" dirty="0" err="1"/>
              <a:t>konstruktor</a:t>
            </a:r>
            <a:endParaRPr lang="en-GB" sz="3600" dirty="0"/>
          </a:p>
          <a:p>
            <a:r>
              <a:rPr lang="en-GB" sz="3600" dirty="0" err="1"/>
              <a:t>vytváříme</a:t>
            </a:r>
            <a:r>
              <a:rPr lang="en-GB" sz="3600" dirty="0"/>
              <a:t> od </a:t>
            </a:r>
            <a:r>
              <a:rPr lang="en-GB" sz="3600" dirty="0" err="1"/>
              <a:t>něj</a:t>
            </a:r>
            <a:r>
              <a:rPr lang="en-GB" sz="3600" dirty="0"/>
              <a:t> </a:t>
            </a:r>
            <a:r>
              <a:rPr lang="en-GB" sz="3600" b="1" dirty="0"/>
              <a:t>instance</a:t>
            </a:r>
          </a:p>
          <a:p>
            <a:r>
              <a:rPr lang="en-GB" sz="3600" dirty="0" err="1"/>
              <a:t>mohou</a:t>
            </a:r>
            <a:r>
              <a:rPr lang="en-GB" sz="3600" dirty="0"/>
              <a:t> </a:t>
            </a:r>
            <a:r>
              <a:rPr lang="en-GB" sz="3600" dirty="0" err="1"/>
              <a:t>obsahovat</a:t>
            </a:r>
            <a:r>
              <a:rPr lang="en-GB" sz="3600" dirty="0"/>
              <a:t> </a:t>
            </a:r>
            <a:r>
              <a:rPr lang="en-GB" sz="3600" b="1" dirty="0" err="1"/>
              <a:t>metody</a:t>
            </a:r>
            <a:endParaRPr lang="en-GB" sz="3600" b="1" dirty="0"/>
          </a:p>
          <a:p>
            <a:r>
              <a:rPr lang="en-GB" sz="3600" dirty="0" err="1"/>
              <a:t>nelze</a:t>
            </a:r>
            <a:r>
              <a:rPr lang="en-GB" sz="3600" dirty="0"/>
              <a:t> od </a:t>
            </a:r>
            <a:r>
              <a:rPr lang="en-GB" sz="3600" dirty="0" err="1"/>
              <a:t>nich</a:t>
            </a:r>
            <a:r>
              <a:rPr lang="en-GB" sz="3600" dirty="0"/>
              <a:t> </a:t>
            </a:r>
            <a:r>
              <a:rPr lang="en-GB" sz="3600" dirty="0" err="1"/>
              <a:t>dědit</a:t>
            </a:r>
            <a:endParaRPr lang="en-GB" sz="3600" dirty="0"/>
          </a:p>
          <a:p>
            <a:r>
              <a:rPr lang="en-GB" sz="3600" dirty="0" err="1"/>
              <a:t>mohou</a:t>
            </a:r>
            <a:r>
              <a:rPr lang="en-GB" sz="3600" dirty="0"/>
              <a:t> </a:t>
            </a:r>
            <a:r>
              <a:rPr lang="en-GB" sz="3600" dirty="0" err="1"/>
              <a:t>implementovat</a:t>
            </a:r>
            <a:r>
              <a:rPr lang="en-GB" sz="3600" dirty="0"/>
              <a:t> </a:t>
            </a:r>
            <a:r>
              <a:rPr lang="en-GB" sz="3600" b="1" dirty="0" err="1"/>
              <a:t>rozhraní</a:t>
            </a:r>
            <a:endParaRPr lang="en-GB" sz="3600" dirty="0"/>
          </a:p>
          <a:p>
            <a:endParaRPr lang="en-GB" sz="3600" b="1" dirty="0"/>
          </a:p>
          <a:p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87495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8CF75D-B63E-43F3-AD74-314433C9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Datový</a:t>
            </a:r>
            <a:r>
              <a:rPr lang="en-GB" dirty="0"/>
              <a:t> </a:t>
            </a:r>
            <a:r>
              <a:rPr lang="en-GB" dirty="0" err="1"/>
              <a:t>typ</a:t>
            </a:r>
            <a:r>
              <a:rPr lang="en-GB" dirty="0"/>
              <a:t> struct - </a:t>
            </a:r>
            <a:r>
              <a:rPr lang="en-GB" dirty="0" err="1"/>
              <a:t>ukázka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C600AB-9621-4A30-BFF6-FE2AF0D07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124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	struct </a:t>
            </a:r>
            <a:r>
              <a:rPr lang="en-GB" b="1" dirty="0" err="1">
                <a:latin typeface="Consolas" panose="020B0609020204030204" pitchFamily="49" charset="0"/>
              </a:rPr>
              <a:t>Zlomek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  public int </a:t>
            </a:r>
            <a:r>
              <a:rPr lang="en-GB" dirty="0" err="1">
                <a:latin typeface="Consolas" panose="020B0609020204030204" pitchFamily="49" charset="0"/>
              </a:rPr>
              <a:t>citatel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  public int </a:t>
            </a:r>
            <a:r>
              <a:rPr lang="en-GB" dirty="0" err="1">
                <a:latin typeface="Consolas" panose="020B0609020204030204" pitchFamily="49" charset="0"/>
              </a:rPr>
              <a:t>jmenovatel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  public </a:t>
            </a:r>
            <a:r>
              <a:rPr lang="en-GB" dirty="0" err="1">
                <a:latin typeface="Consolas" panose="020B0609020204030204" pitchFamily="49" charset="0"/>
              </a:rPr>
              <a:t>Zlomek</a:t>
            </a:r>
            <a:r>
              <a:rPr lang="en-GB" dirty="0">
                <a:latin typeface="Consolas" panose="020B0609020204030204" pitchFamily="49" charset="0"/>
              </a:rPr>
              <a:t>(int c, int j)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  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      </a:t>
            </a:r>
            <a:r>
              <a:rPr lang="en-GB" dirty="0" err="1">
                <a:latin typeface="Consolas" panose="020B0609020204030204" pitchFamily="49" charset="0"/>
              </a:rPr>
              <a:t>citatel</a:t>
            </a:r>
            <a:r>
              <a:rPr lang="en-GB" dirty="0">
                <a:latin typeface="Consolas" panose="020B0609020204030204" pitchFamily="49" charset="0"/>
              </a:rPr>
              <a:t> = c; </a:t>
            </a:r>
            <a:r>
              <a:rPr lang="en-GB" dirty="0" err="1">
                <a:latin typeface="Consolas" panose="020B0609020204030204" pitchFamily="49" charset="0"/>
              </a:rPr>
              <a:t>jmenovatel</a:t>
            </a:r>
            <a:r>
              <a:rPr lang="en-GB" dirty="0">
                <a:latin typeface="Consolas" panose="020B0609020204030204" pitchFamily="49" charset="0"/>
              </a:rPr>
              <a:t> = j;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}</a:t>
            </a:r>
            <a:endParaRPr lang="en-GB" sz="3600" b="1" dirty="0">
              <a:latin typeface="Consolas" panose="020B0609020204030204" pitchFamily="49" charset="0"/>
            </a:endParaRPr>
          </a:p>
          <a:p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68822587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637</Words>
  <Application>Microsoft Office PowerPoint</Application>
  <PresentationFormat>Širokoúhlá obrazovka</PresentationFormat>
  <Paragraphs>107</Paragraphs>
  <Slides>17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Motiv Office</vt:lpstr>
      <vt:lpstr>STRUKTUROVANÉ DATOVÉ TYPY, POLE, OBJEKT</vt:lpstr>
      <vt:lpstr>Strukturované datové typy - definice</vt:lpstr>
      <vt:lpstr>Pole</vt:lpstr>
      <vt:lpstr>Pole - deklarace</vt:lpstr>
      <vt:lpstr>Pole - kód</vt:lpstr>
      <vt:lpstr>Datový typ string</vt:lpstr>
      <vt:lpstr>Datový typ string - kód</vt:lpstr>
      <vt:lpstr>Datový typ struct</vt:lpstr>
      <vt:lpstr>Datový typ struct - ukázka</vt:lpstr>
      <vt:lpstr>Datový typ class</vt:lpstr>
      <vt:lpstr>Objekt</vt:lpstr>
      <vt:lpstr>Objekt - metody</vt:lpstr>
      <vt:lpstr>Kolekce a generické kolekce</vt:lpstr>
      <vt:lpstr>Kolekce</vt:lpstr>
      <vt:lpstr>Kolekce</vt:lpstr>
      <vt:lpstr>Generické kolekce</vt:lpstr>
      <vt:lpstr>Generické kolekce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STRUKTUROVANÉ DATOVÉ TYPY, POLE, OBJEKT</dc:title>
  <dc:creator>TomCha</dc:creator>
  <cp:lastModifiedBy>TomCha</cp:lastModifiedBy>
  <cp:revision>23</cp:revision>
  <dcterms:created xsi:type="dcterms:W3CDTF">2019-10-03T16:12:23Z</dcterms:created>
  <dcterms:modified xsi:type="dcterms:W3CDTF">2019-10-07T18:14:26Z</dcterms:modified>
</cp:coreProperties>
</file>