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0" r:id="rId4"/>
    <p:sldId id="276" r:id="rId5"/>
    <p:sldId id="282" r:id="rId6"/>
    <p:sldId id="283" r:id="rId7"/>
    <p:sldId id="286" r:id="rId8"/>
    <p:sldId id="290" r:id="rId9"/>
    <p:sldId id="288" r:id="rId10"/>
    <p:sldId id="289" r:id="rId11"/>
    <p:sldId id="291" r:id="rId12"/>
    <p:sldId id="292" r:id="rId13"/>
    <p:sldId id="281" r:id="rId14"/>
    <p:sldId id="293" r:id="rId15"/>
    <p:sldId id="296" r:id="rId16"/>
    <p:sldId id="294" r:id="rId17"/>
    <p:sldId id="261" r:id="rId18"/>
    <p:sldId id="263" r:id="rId19"/>
    <p:sldId id="295" r:id="rId20"/>
    <p:sldId id="297" r:id="rId21"/>
    <p:sldId id="298" r:id="rId22"/>
    <p:sldId id="299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lear Sans Bold" panose="020B0604020202020204" charset="0"/>
      <p:regular r:id="rId28"/>
    </p:embeddedFont>
    <p:embeddedFont>
      <p:font typeface="Clear Sans Regular" panose="020B0604020202020204" charset="0"/>
      <p:regular r:id="rId29"/>
    </p:embeddedFont>
    <p:embeddedFont>
      <p:font typeface="Clear Sans Regular Bold" panose="020B0604020202020204" charset="0"/>
      <p:regular r:id="rId30"/>
    </p:embeddedFont>
    <p:embeddedFont>
      <p:font typeface="Clear Sans Thin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86950" y="-307216"/>
            <a:ext cx="5903118" cy="1544156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437108" y="871945"/>
            <a:ext cx="12401401" cy="367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04"/>
              </a:lnSpc>
            </a:pPr>
            <a:r>
              <a:rPr lang="en-US" sz="9599">
                <a:solidFill>
                  <a:srgbClr val="4D4A46"/>
                </a:solidFill>
                <a:latin typeface="Clear Sans Bold Bold"/>
              </a:rPr>
              <a:t>OBJEKTOVĚ</a:t>
            </a:r>
          </a:p>
          <a:p>
            <a:pPr>
              <a:lnSpc>
                <a:spcPts val="9504"/>
              </a:lnSpc>
            </a:pPr>
            <a:r>
              <a:rPr lang="en-US" sz="9599">
                <a:solidFill>
                  <a:srgbClr val="4D4A46"/>
                </a:solidFill>
                <a:latin typeface="Clear Sans Bold Bold"/>
              </a:rPr>
              <a:t>ORIENTOVANÉ</a:t>
            </a:r>
          </a:p>
          <a:p>
            <a:pPr>
              <a:lnSpc>
                <a:spcPts val="9504"/>
              </a:lnSpc>
            </a:pPr>
            <a:r>
              <a:rPr lang="en-US" sz="9599">
                <a:solidFill>
                  <a:srgbClr val="4D4A46"/>
                </a:solidFill>
                <a:latin typeface="Clear Sans Bold Bold"/>
              </a:rPr>
              <a:t>PROGRAMOVÁNÍ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361896"/>
            <a:ext cx="5381467" cy="896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</a:pPr>
            <a:r>
              <a:rPr lang="en-US" sz="2764" spc="387">
                <a:solidFill>
                  <a:srgbClr val="4D4A46"/>
                </a:solidFill>
                <a:latin typeface="Clear Sans Thin"/>
              </a:rPr>
              <a:t>RADEK KUČERA</a:t>
            </a:r>
          </a:p>
          <a:p>
            <a:pPr>
              <a:lnSpc>
                <a:spcPts val="3594"/>
              </a:lnSpc>
            </a:pPr>
            <a:r>
              <a:rPr lang="en-US" sz="2764" spc="387">
                <a:solidFill>
                  <a:srgbClr val="4D4A46"/>
                </a:solidFill>
                <a:latin typeface="Clear Sans Thin"/>
              </a:rPr>
              <a:t>JAN KOŠEK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2903390" y="4886008"/>
            <a:ext cx="8257161" cy="51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4D4A46"/>
                </a:solidFill>
                <a:latin typeface="Clear Sans Regular"/>
              </a:rPr>
              <a:t>SPŠSE a VOŠ Liberec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294824"/>
            <a:ext cx="5381467" cy="44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</a:pPr>
            <a:r>
              <a:rPr lang="en-US" sz="2764" spc="387">
                <a:solidFill>
                  <a:srgbClr val="4D4A46"/>
                </a:solidFill>
                <a:latin typeface="Clear Sans Thin"/>
              </a:rPr>
              <a:t>P4 2019/2020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52850" y="713297"/>
            <a:ext cx="107823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KOMPONENTY A POJMY 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475821" y="2476500"/>
            <a:ext cx="3585607" cy="1073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7" name="TextBox 7"/>
          <p:cNvSpPr txBox="1"/>
          <p:nvPr/>
        </p:nvSpPr>
        <p:spPr>
          <a:xfrm>
            <a:off x="2475821" y="2778909"/>
            <a:ext cx="3585607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TŘÍDA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8078469"/>
            <a:ext cx="1468797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10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ACAE9C1E-6343-4B87-90D9-8A989A073007}"/>
              </a:ext>
            </a:extLst>
          </p:cNvPr>
          <p:cNvSpPr/>
          <p:nvPr/>
        </p:nvSpPr>
        <p:spPr>
          <a:xfrm>
            <a:off x="12226574" y="2476500"/>
            <a:ext cx="3585607" cy="1073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BA41F993-67AF-443F-A4BE-188EC96C5C86}"/>
              </a:ext>
            </a:extLst>
          </p:cNvPr>
          <p:cNvSpPr txBox="1"/>
          <p:nvPr/>
        </p:nvSpPr>
        <p:spPr>
          <a:xfrm>
            <a:off x="12226574" y="2778909"/>
            <a:ext cx="3585607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OBJEKT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3BFEAB77-500B-4B83-8DDE-85FF601B24F1}"/>
              </a:ext>
            </a:extLst>
          </p:cNvPr>
          <p:cNvSpPr txBox="1"/>
          <p:nvPr/>
        </p:nvSpPr>
        <p:spPr>
          <a:xfrm>
            <a:off x="11392579" y="2778909"/>
            <a:ext cx="3585607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24F8A014-2218-4479-B354-E204FDBDE8AE}"/>
              </a:ext>
            </a:extLst>
          </p:cNvPr>
          <p:cNvSpPr/>
          <p:nvPr/>
        </p:nvSpPr>
        <p:spPr>
          <a:xfrm>
            <a:off x="12226574" y="4390166"/>
            <a:ext cx="3585607" cy="212493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B07ACCE-5DE0-4CD6-AA23-7E7F97CD3A54}"/>
              </a:ext>
            </a:extLst>
          </p:cNvPr>
          <p:cNvSpPr txBox="1"/>
          <p:nvPr/>
        </p:nvSpPr>
        <p:spPr>
          <a:xfrm>
            <a:off x="12226574" y="4692575"/>
            <a:ext cx="3585607" cy="14692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VLASTNOSTI</a:t>
            </a:r>
          </a:p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ATRIBUTY</a:t>
            </a:r>
          </a:p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METODY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7AA96F9E-8702-467B-ADA3-86591C88B22F}"/>
              </a:ext>
            </a:extLst>
          </p:cNvPr>
          <p:cNvSpPr/>
          <p:nvPr/>
        </p:nvSpPr>
        <p:spPr>
          <a:xfrm>
            <a:off x="2475819" y="4395395"/>
            <a:ext cx="3585607" cy="1073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F417748A-B30D-444F-8DF2-F0621CF7D5D2}"/>
              </a:ext>
            </a:extLst>
          </p:cNvPr>
          <p:cNvSpPr txBox="1"/>
          <p:nvPr/>
        </p:nvSpPr>
        <p:spPr>
          <a:xfrm>
            <a:off x="2475819" y="4697804"/>
            <a:ext cx="3585607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48183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11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TŘÍDA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8937283" cy="3989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Množina objektů s určitými vlastnostmi.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Udává vlastnosti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objektu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Vytvářejí se od ní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instance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Sama o sobě nedefinuje konkrétní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66164CE-E888-4D43-AC19-60F69248AE30}"/>
              </a:ext>
            </a:extLst>
          </p:cNvPr>
          <p:cNvSpPr txBox="1"/>
          <p:nvPr/>
        </p:nvSpPr>
        <p:spPr>
          <a:xfrm>
            <a:off x="11816365" y="1019175"/>
            <a:ext cx="61668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KOMPONENTY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5108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12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INSTANCE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8937283" cy="283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Konkrétní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určité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třídy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Definuje přímo hodnoty třídních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vlastností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Může být více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instancí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jedné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třídy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66164CE-E888-4D43-AC19-60F69248AE30}"/>
              </a:ext>
            </a:extLst>
          </p:cNvPr>
          <p:cNvSpPr txBox="1"/>
          <p:nvPr/>
        </p:nvSpPr>
        <p:spPr>
          <a:xfrm>
            <a:off x="11816365" y="1019175"/>
            <a:ext cx="61668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KOMPONENTY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03880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61668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KOMPONENTY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13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OBJEKT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8937283" cy="3989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Představuje specifický typ, nebo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instanci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Každý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má stejnou strukturu jako jiná instance téže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Třídy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 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obsahuje vlastnosti, tedy svoje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metody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(funkce) a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atributy 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(data).</a:t>
            </a:r>
            <a:endParaRPr lang="en-US" sz="3000" spc="150" dirty="0">
              <a:solidFill>
                <a:srgbClr val="4D4A46"/>
              </a:solidFill>
              <a:latin typeface="Clear 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28678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61668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KOMPONENTY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14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ABSTRAKTNÍ TŘÍDY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10058400" cy="5143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 err="1">
                <a:solidFill>
                  <a:srgbClr val="4D4A46"/>
                </a:solidFill>
                <a:latin typeface="Clear Sans Thin"/>
              </a:rPr>
              <a:t>Keyword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– </a:t>
            </a:r>
            <a:r>
              <a:rPr lang="cs-CZ" sz="3000" b="1" spc="150" dirty="0" err="1">
                <a:solidFill>
                  <a:srgbClr val="4D4A46"/>
                </a:solidFill>
                <a:latin typeface="Clear Sans Thin"/>
              </a:rPr>
              <a:t>Abstract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(opakem </a:t>
            </a:r>
            <a:r>
              <a:rPr lang="cs-CZ" sz="3000" spc="150" dirty="0" err="1">
                <a:solidFill>
                  <a:srgbClr val="4D4A46"/>
                </a:solidFill>
                <a:latin typeface="Clear Sans Thin"/>
              </a:rPr>
              <a:t>Sealed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)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Vyžaduje dědění.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Nelze vytvořit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instance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Může obsahovat i abstraktní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vlastnosti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Musí použít všechny děděné metody z abstraktní třídy.</a:t>
            </a:r>
            <a:endParaRPr lang="en-US" sz="3000" spc="150" dirty="0">
              <a:solidFill>
                <a:srgbClr val="4D4A46"/>
              </a:solidFill>
              <a:latin typeface="Clear 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75127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61668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KOMPONENTY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15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779518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VNOŘENÉ TŘÍDY (NESTED)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10058400" cy="341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Jakýkoliv typ uvnitř třídy je vnořený.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Vnořený typ může přistupovat k typům které obsahuje, vnějším typům, u nadřazených musí použít konstruktor.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Nemá smysl sama o sobě.</a:t>
            </a:r>
          </a:p>
        </p:txBody>
      </p:sp>
    </p:spTree>
    <p:extLst>
      <p:ext uri="{BB962C8B-B14F-4D97-AF65-F5344CB8AC3E}">
        <p14:creationId xmlns:p14="http://schemas.microsoft.com/office/powerpoint/2010/main" val="22416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61668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KOMPONENTY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16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802378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ROZHRANÍ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10058400" cy="5143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Obsahuje definice pro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metody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Nelze vytvořit instanci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rozhraní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Můžou obsahovat události, </a:t>
            </a:r>
            <a:r>
              <a:rPr lang="cs-CZ" sz="3000" spc="150" dirty="0" err="1">
                <a:solidFill>
                  <a:srgbClr val="4D4A46"/>
                </a:solidFill>
                <a:latin typeface="Clear Sans Thin"/>
              </a:rPr>
              <a:t>indexery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a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vlastnosti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Neobsahují žádnou implementaci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metod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Třída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může dědit třídu i implementovat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rozhraní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(vice).</a:t>
            </a:r>
          </a:p>
        </p:txBody>
      </p:sp>
    </p:spTree>
    <p:extLst>
      <p:ext uri="{BB962C8B-B14F-4D97-AF65-F5344CB8AC3E}">
        <p14:creationId xmlns:p14="http://schemas.microsoft.com/office/powerpoint/2010/main" val="232002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58875" y="0"/>
            <a:ext cx="15629125" cy="7628125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5416661" y="423892"/>
            <a:ext cx="11842639" cy="5086864"/>
            <a:chOff x="0" y="400051"/>
            <a:chExt cx="15790186" cy="6782485"/>
          </a:xfrm>
        </p:grpSpPr>
        <p:sp>
          <p:nvSpPr>
            <p:cNvPr id="5" name="TextBox 5"/>
            <p:cNvSpPr txBox="1"/>
            <p:nvPr/>
          </p:nvSpPr>
          <p:spPr>
            <a:xfrm>
              <a:off x="0" y="400051"/>
              <a:ext cx="15790186" cy="5437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800"/>
                </a:lnSpc>
              </a:pPr>
              <a:r>
                <a:rPr lang="cs-CZ" sz="30000" spc="-1439" dirty="0">
                  <a:solidFill>
                    <a:srgbClr val="4D4A46"/>
                  </a:solidFill>
                  <a:latin typeface="Clear Sans Bold Bold"/>
                </a:rPr>
                <a:t>Ukázky</a:t>
              </a:r>
              <a:endParaRPr lang="en-US" sz="30000" spc="-1439" dirty="0">
                <a:solidFill>
                  <a:srgbClr val="4D4A46"/>
                </a:solidFill>
                <a:latin typeface="Clear Sans Bold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544361"/>
              <a:ext cx="15790186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cs-CZ" sz="3000" spc="300" dirty="0">
                  <a:solidFill>
                    <a:srgbClr val="4D4A46"/>
                  </a:solidFill>
                  <a:latin typeface="Clear Sans Regular Bold"/>
                </a:rPr>
                <a:t>PŘÍKLADY KÓDŮ</a:t>
              </a:r>
              <a:endParaRPr lang="en-US" sz="3000" spc="300" dirty="0">
                <a:solidFill>
                  <a:srgbClr val="4D4A46"/>
                </a:solidFill>
                <a:latin typeface="Clear Sans Regular Bold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48645" y="8115446"/>
            <a:ext cx="1468797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17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5513" y="-251860"/>
            <a:ext cx="15493308" cy="10732513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16" name="TextBox 16"/>
          <p:cNvSpPr txBox="1"/>
          <p:nvPr/>
        </p:nvSpPr>
        <p:spPr>
          <a:xfrm>
            <a:off x="15790503" y="745557"/>
            <a:ext cx="1468797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18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pic>
        <p:nvPicPr>
          <p:cNvPr id="18" name="Obrázek 17" descr="Obsah obrázku text, telefon&#10;&#10;Popis byl vytvořen automaticky">
            <a:extLst>
              <a:ext uri="{FF2B5EF4-FFF2-40B4-BE49-F238E27FC236}">
                <a16:creationId xmlns:a16="http://schemas.microsoft.com/office/drawing/2014/main" id="{70E9A2E4-6F21-4F2F-9475-A126B9BB1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33500"/>
            <a:ext cx="5653311" cy="8360688"/>
          </a:xfrm>
          <a:prstGeom prst="rect">
            <a:avLst/>
          </a:prstGeom>
        </p:spPr>
      </p:pic>
      <p:pic>
        <p:nvPicPr>
          <p:cNvPr id="20" name="Obrázek 19" descr="Obsah obrázku text, telefon&#10;&#10;Popis byl vytvořen automaticky">
            <a:extLst>
              <a:ext uri="{FF2B5EF4-FFF2-40B4-BE49-F238E27FC236}">
                <a16:creationId xmlns:a16="http://schemas.microsoft.com/office/drawing/2014/main" id="{D60F2C02-F715-4B13-9D5C-1820FE92B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63" y="1333500"/>
            <a:ext cx="5618300" cy="6378931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83DA5C5-6A37-4A5F-A75C-00A78114FEFC}"/>
              </a:ext>
            </a:extLst>
          </p:cNvPr>
          <p:cNvSpPr txBox="1"/>
          <p:nvPr/>
        </p:nvSpPr>
        <p:spPr>
          <a:xfrm>
            <a:off x="658352" y="506241"/>
            <a:ext cx="5604559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 err="1">
                <a:solidFill>
                  <a:srgbClr val="4D4A46"/>
                </a:solidFill>
                <a:latin typeface="Clear Sans Regular Bold"/>
              </a:rPr>
              <a:t>TypeScript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EFE10D92-4A71-4366-995E-DCC2B00F71D9}"/>
              </a:ext>
            </a:extLst>
          </p:cNvPr>
          <p:cNvSpPr txBox="1"/>
          <p:nvPr/>
        </p:nvSpPr>
        <p:spPr>
          <a:xfrm>
            <a:off x="7696200" y="506241"/>
            <a:ext cx="5604559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Python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283089" cy="10287000"/>
          </a:xfrm>
          <a:prstGeom prst="rect">
            <a:avLst/>
          </a:prstGeom>
          <a:solidFill>
            <a:srgbClr val="504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29" y="726102"/>
            <a:ext cx="10347041" cy="8833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A610E9E-0BC2-49D5-80B1-D9B6CC68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55" y="1738766"/>
            <a:ext cx="9379587" cy="68086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2089" y="726103"/>
            <a:ext cx="6218963" cy="52498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5301ECA-71E1-427A-A67B-6E0B065E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588" y="2016351"/>
            <a:ext cx="5253965" cy="26693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2089" y="6217251"/>
            <a:ext cx="6218963" cy="3317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BD93A5A-AC44-4FAE-BE5F-136F15913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588" y="6771794"/>
            <a:ext cx="5253965" cy="2208189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5790503" y="745557"/>
            <a:ext cx="1468797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  <a:spcAft>
                <a:spcPts val="600"/>
              </a:spcAft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19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AA345BB7-3D8B-4B0E-AEEC-A79572D754B2}"/>
              </a:ext>
            </a:extLst>
          </p:cNvPr>
          <p:cNvSpPr txBox="1"/>
          <p:nvPr/>
        </p:nvSpPr>
        <p:spPr>
          <a:xfrm>
            <a:off x="2849401" y="1045022"/>
            <a:ext cx="5604559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Abstraktní třída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CF9B6FB7-9047-4489-A269-BDE0F3C490E6}"/>
              </a:ext>
            </a:extLst>
          </p:cNvPr>
          <p:cNvSpPr txBox="1"/>
          <p:nvPr/>
        </p:nvSpPr>
        <p:spPr>
          <a:xfrm>
            <a:off x="11574696" y="6269476"/>
            <a:ext cx="5604559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Rozhraní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5A804BA-4F63-43D2-9940-C59522F03590}"/>
              </a:ext>
            </a:extLst>
          </p:cNvPr>
          <p:cNvSpPr txBox="1"/>
          <p:nvPr/>
        </p:nvSpPr>
        <p:spPr>
          <a:xfrm>
            <a:off x="10394162" y="1265726"/>
            <a:ext cx="5604559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Vnořená třída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30231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4905" y="8278662"/>
            <a:ext cx="13084395" cy="924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10"/>
              </a:lnSpc>
            </a:pPr>
            <a:r>
              <a:rPr lang="cs-CZ" sz="5700" spc="171" dirty="0">
                <a:solidFill>
                  <a:srgbClr val="4D4A46"/>
                </a:solidFill>
                <a:latin typeface="Clear Sans Thin"/>
              </a:rPr>
              <a:t>OBSAH</a:t>
            </a:r>
            <a:endParaRPr lang="en-US" sz="5700" spc="171" dirty="0">
              <a:solidFill>
                <a:srgbClr val="4D4A46"/>
              </a:solidFill>
              <a:latin typeface="Clear Sans Thi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339171" y="-437352"/>
            <a:ext cx="18966342" cy="7569917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5" name="TextBox 5"/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Úvod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1167975"/>
            <a:ext cx="235800" cy="2358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en-US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2</a:t>
            </a: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452C78A1-0C8F-4478-90C7-DD1137E9003B}"/>
              </a:ext>
            </a:extLst>
          </p:cNvPr>
          <p:cNvSpPr txBox="1"/>
          <p:nvPr/>
        </p:nvSpPr>
        <p:spPr>
          <a:xfrm>
            <a:off x="1729820" y="2057661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Důvody použití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8D377626-A292-4D87-B789-CD116686B8CE}"/>
              </a:ext>
            </a:extLst>
          </p:cNvPr>
          <p:cNvGrpSpPr/>
          <p:nvPr/>
        </p:nvGrpSpPr>
        <p:grpSpPr>
          <a:xfrm>
            <a:off x="1028700" y="2196936"/>
            <a:ext cx="235800" cy="235800"/>
            <a:chOff x="0" y="0"/>
            <a:chExt cx="6350000" cy="6350000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2B8D46B-6533-4732-A615-46659230288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28" name="TextBox 5">
            <a:extLst>
              <a:ext uri="{FF2B5EF4-FFF2-40B4-BE49-F238E27FC236}">
                <a16:creationId xmlns:a16="http://schemas.microsoft.com/office/drawing/2014/main" id="{927BE73D-71A4-4439-B957-169A296D99CC}"/>
              </a:ext>
            </a:extLst>
          </p:cNvPr>
          <p:cNvSpPr txBox="1"/>
          <p:nvPr/>
        </p:nvSpPr>
        <p:spPr>
          <a:xfrm>
            <a:off x="1729820" y="3090432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OOP Jazyky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E03F3699-B829-4DBD-8F83-9F3D76FCE137}"/>
              </a:ext>
            </a:extLst>
          </p:cNvPr>
          <p:cNvGrpSpPr/>
          <p:nvPr/>
        </p:nvGrpSpPr>
        <p:grpSpPr>
          <a:xfrm>
            <a:off x="1028700" y="3229707"/>
            <a:ext cx="235800" cy="235800"/>
            <a:chOff x="0" y="0"/>
            <a:chExt cx="6350000" cy="6350000"/>
          </a:xfrm>
        </p:grpSpPr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5253F6A7-22C1-407D-A1F4-C1D8C8882A9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1" name="TextBox 5">
            <a:extLst>
              <a:ext uri="{FF2B5EF4-FFF2-40B4-BE49-F238E27FC236}">
                <a16:creationId xmlns:a16="http://schemas.microsoft.com/office/drawing/2014/main" id="{59DD8333-53A1-483A-B6CD-9125CB1C1A24}"/>
              </a:ext>
            </a:extLst>
          </p:cNvPr>
          <p:cNvSpPr txBox="1"/>
          <p:nvPr/>
        </p:nvSpPr>
        <p:spPr>
          <a:xfrm>
            <a:off x="10557778" y="1028700"/>
            <a:ext cx="6700996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Principy OOP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  <a:p>
            <a:pPr>
              <a:lnSpc>
                <a:spcPts val="4079"/>
              </a:lnSpc>
            </a:pP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42" name="TextBox 5">
            <a:extLst>
              <a:ext uri="{FF2B5EF4-FFF2-40B4-BE49-F238E27FC236}">
                <a16:creationId xmlns:a16="http://schemas.microsoft.com/office/drawing/2014/main" id="{A845E504-6B80-494C-86AC-96457081F277}"/>
              </a:ext>
            </a:extLst>
          </p:cNvPr>
          <p:cNvSpPr txBox="1"/>
          <p:nvPr/>
        </p:nvSpPr>
        <p:spPr>
          <a:xfrm>
            <a:off x="10557778" y="2057661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Komponenty OOP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grpSp>
        <p:nvGrpSpPr>
          <p:cNvPr id="43" name="Group 7">
            <a:extLst>
              <a:ext uri="{FF2B5EF4-FFF2-40B4-BE49-F238E27FC236}">
                <a16:creationId xmlns:a16="http://schemas.microsoft.com/office/drawing/2014/main" id="{8129DBA3-5C96-4C43-9817-5E871A677093}"/>
              </a:ext>
            </a:extLst>
          </p:cNvPr>
          <p:cNvGrpSpPr/>
          <p:nvPr/>
        </p:nvGrpSpPr>
        <p:grpSpPr>
          <a:xfrm>
            <a:off x="9856658" y="2196936"/>
            <a:ext cx="235800" cy="235800"/>
            <a:chOff x="0" y="0"/>
            <a:chExt cx="6350000" cy="6350000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DEE7B408-9BC6-4A5B-808E-9373740E6C2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5" name="TextBox 5">
            <a:extLst>
              <a:ext uri="{FF2B5EF4-FFF2-40B4-BE49-F238E27FC236}">
                <a16:creationId xmlns:a16="http://schemas.microsoft.com/office/drawing/2014/main" id="{F353C597-11CE-4AE3-886A-7D61BD918E3F}"/>
              </a:ext>
            </a:extLst>
          </p:cNvPr>
          <p:cNvSpPr txBox="1"/>
          <p:nvPr/>
        </p:nvSpPr>
        <p:spPr>
          <a:xfrm>
            <a:off x="10557778" y="3090432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Příklady a ukázky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grpSp>
        <p:nvGrpSpPr>
          <p:cNvPr id="46" name="Group 7">
            <a:extLst>
              <a:ext uri="{FF2B5EF4-FFF2-40B4-BE49-F238E27FC236}">
                <a16:creationId xmlns:a16="http://schemas.microsoft.com/office/drawing/2014/main" id="{76D3801D-0FCA-4196-AF0F-E7E8E4FF19F1}"/>
              </a:ext>
            </a:extLst>
          </p:cNvPr>
          <p:cNvGrpSpPr/>
          <p:nvPr/>
        </p:nvGrpSpPr>
        <p:grpSpPr>
          <a:xfrm>
            <a:off x="9856658" y="3229707"/>
            <a:ext cx="235800" cy="235800"/>
            <a:chOff x="0" y="0"/>
            <a:chExt cx="6350000" cy="6350000"/>
          </a:xfrm>
        </p:grpSpPr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2F7A2CAC-3ED4-4B61-920B-9BE23B53A78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id="{B2226A52-2FB9-4D61-BDCF-AC0EC7F7B6FF}"/>
              </a:ext>
            </a:extLst>
          </p:cNvPr>
          <p:cNvGrpSpPr/>
          <p:nvPr/>
        </p:nvGrpSpPr>
        <p:grpSpPr>
          <a:xfrm>
            <a:off x="9857184" y="1164165"/>
            <a:ext cx="235800" cy="235800"/>
            <a:chOff x="0" y="0"/>
            <a:chExt cx="6350000" cy="6350000"/>
          </a:xfrm>
        </p:grpSpPr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2C1A4CE-3807-4BA3-8EC7-FCE603F9A558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  <p:txBody>
            <a:bodyPr/>
            <a:lstStyle/>
            <a:p>
              <a:endParaRPr lang="cs-CZ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86950" y="-307216"/>
            <a:ext cx="5903118" cy="1544156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437108" y="871945"/>
            <a:ext cx="12401401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04"/>
              </a:lnSpc>
            </a:pPr>
            <a:r>
              <a:rPr lang="cs-CZ" sz="9599" dirty="0">
                <a:solidFill>
                  <a:srgbClr val="4D4A46"/>
                </a:solidFill>
                <a:latin typeface="Clear Sans Bold Bold"/>
              </a:rPr>
              <a:t>STRUKTUROVANÉ</a:t>
            </a:r>
          </a:p>
          <a:p>
            <a:pPr>
              <a:lnSpc>
                <a:spcPts val="9504"/>
              </a:lnSpc>
            </a:pPr>
            <a:r>
              <a:rPr lang="cs-CZ" sz="9599" dirty="0">
                <a:solidFill>
                  <a:srgbClr val="4D4A46"/>
                </a:solidFill>
                <a:latin typeface="Clear Sans Bold Bold"/>
              </a:rPr>
              <a:t>PROGRAMOVÁNÍ</a:t>
            </a:r>
            <a:endParaRPr lang="en-US" sz="959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361896"/>
            <a:ext cx="5381467" cy="896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</a:pPr>
            <a:r>
              <a:rPr lang="en-US" sz="2764" spc="387">
                <a:solidFill>
                  <a:srgbClr val="4D4A46"/>
                </a:solidFill>
                <a:latin typeface="Clear Sans Thin"/>
              </a:rPr>
              <a:t>RADEK KUČERA</a:t>
            </a:r>
          </a:p>
          <a:p>
            <a:pPr>
              <a:lnSpc>
                <a:spcPts val="3594"/>
              </a:lnSpc>
            </a:pPr>
            <a:r>
              <a:rPr lang="en-US" sz="2764" spc="387">
                <a:solidFill>
                  <a:srgbClr val="4D4A46"/>
                </a:solidFill>
                <a:latin typeface="Clear Sans Thin"/>
              </a:rPr>
              <a:t>JAN KOŠEK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2903390" y="4886008"/>
            <a:ext cx="8257161" cy="51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4D4A46"/>
                </a:solidFill>
                <a:latin typeface="Clear Sans Regular"/>
              </a:rPr>
              <a:t>SPŠSE a VOŠ Liberec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294824"/>
            <a:ext cx="5381467" cy="44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</a:pPr>
            <a:r>
              <a:rPr lang="en-US" sz="2764" spc="387">
                <a:solidFill>
                  <a:srgbClr val="4D4A46"/>
                </a:solidFill>
                <a:latin typeface="Clear Sans Thin"/>
              </a:rPr>
              <a:t>P4 2019/2020</a:t>
            </a:r>
          </a:p>
        </p:txBody>
      </p:sp>
    </p:spTree>
    <p:extLst>
      <p:ext uri="{BB962C8B-B14F-4D97-AF65-F5344CB8AC3E}">
        <p14:creationId xmlns:p14="http://schemas.microsoft.com/office/powerpoint/2010/main" val="91003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544293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ÚVOD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2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VYSVĚTLENÍ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8937283" cy="5143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Programování pomocí cyklů a větvení.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Skládá se z více podprogramů.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Procedury (bez návratové hodnoty) a funkce (s návratovou hodnotou).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Deklarace v hlavním programu, mají globální charakter.</a:t>
            </a:r>
          </a:p>
        </p:txBody>
      </p:sp>
    </p:spTree>
    <p:extLst>
      <p:ext uri="{BB962C8B-B14F-4D97-AF65-F5344CB8AC3E}">
        <p14:creationId xmlns:p14="http://schemas.microsoft.com/office/powerpoint/2010/main" val="324437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5513" y="-251860"/>
            <a:ext cx="15493308" cy="10732513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16" name="TextBox 16"/>
          <p:cNvSpPr txBox="1"/>
          <p:nvPr/>
        </p:nvSpPr>
        <p:spPr>
          <a:xfrm>
            <a:off x="15790503" y="745557"/>
            <a:ext cx="1468797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3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83DA5C5-6A37-4A5F-A75C-00A78114FEFC}"/>
              </a:ext>
            </a:extLst>
          </p:cNvPr>
          <p:cNvSpPr txBox="1"/>
          <p:nvPr/>
        </p:nvSpPr>
        <p:spPr>
          <a:xfrm>
            <a:off x="1026795" y="506241"/>
            <a:ext cx="5604559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GO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EFE10D92-4A71-4366-995E-DCC2B00F71D9}"/>
              </a:ext>
            </a:extLst>
          </p:cNvPr>
          <p:cNvSpPr txBox="1"/>
          <p:nvPr/>
        </p:nvSpPr>
        <p:spPr>
          <a:xfrm>
            <a:off x="7696200" y="506241"/>
            <a:ext cx="5604559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cs-CZ" sz="3000" spc="300" dirty="0">
                <a:solidFill>
                  <a:srgbClr val="4D4A46"/>
                </a:solidFill>
                <a:latin typeface="Clear Sans Regular Bold"/>
              </a:rPr>
              <a:t>C</a:t>
            </a:r>
            <a:endParaRPr lang="en-US" sz="3000" spc="300" dirty="0">
              <a:solidFill>
                <a:srgbClr val="4D4A46"/>
              </a:solidFill>
              <a:latin typeface="Clear Sans Regular Bold"/>
            </a:endParaRPr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E54FA042-7EB6-4100-94BF-8AD3E109D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3500"/>
            <a:ext cx="5238750" cy="4629150"/>
          </a:xfrm>
          <a:prstGeom prst="rect">
            <a:avLst/>
          </a:prstGeom>
        </p:spPr>
      </p:pic>
      <p:pic>
        <p:nvPicPr>
          <p:cNvPr id="8" name="Obrázek 7" descr="Obsah obrázku text&#10;&#10;Popis byl vytvořen automaticky">
            <a:extLst>
              <a:ext uri="{FF2B5EF4-FFF2-40B4-BE49-F238E27FC236}">
                <a16:creationId xmlns:a16="http://schemas.microsoft.com/office/drawing/2014/main" id="{2EAC7EF0-36FC-4E39-91D8-59EAB5F50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97" y="1333500"/>
            <a:ext cx="5543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544293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ÚVOD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3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Vysvětlení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FE12D6B-95EF-4A06-AF2A-00DBA8C691E2}"/>
              </a:ext>
            </a:extLst>
          </p:cNvPr>
          <p:cNvSpPr txBox="1"/>
          <p:nvPr/>
        </p:nvSpPr>
        <p:spPr>
          <a:xfrm>
            <a:off x="2286000" y="2308493"/>
            <a:ext cx="8937283" cy="3989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Jedná se o programovací paradigma.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Metodika založena na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objektech.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Dříve pouze funkce a procedury.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Odlišné uvažování vůči procedurálnímu.</a:t>
            </a:r>
          </a:p>
        </p:txBody>
      </p:sp>
    </p:spTree>
    <p:extLst>
      <p:ext uri="{BB962C8B-B14F-4D97-AF65-F5344CB8AC3E}">
        <p14:creationId xmlns:p14="http://schemas.microsoft.com/office/powerpoint/2010/main" val="382288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544293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ÚVOD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4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Historie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B1947E0-B96A-448F-9EB0-0D340A15C3CB}"/>
              </a:ext>
            </a:extLst>
          </p:cNvPr>
          <p:cNvSpPr txBox="1"/>
          <p:nvPr/>
        </p:nvSpPr>
        <p:spPr>
          <a:xfrm>
            <a:off x="2286000" y="2308493"/>
            <a:ext cx="8937283" cy="283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Pojem objeven v polovině 90. let.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Velice populární u jazyka Java.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Měl vyřešit všechny problémy programování. </a:t>
            </a:r>
            <a:endParaRPr lang="en-US" sz="3000" spc="150" dirty="0">
              <a:solidFill>
                <a:srgbClr val="4D4A46"/>
              </a:solidFill>
              <a:latin typeface="Clear Sans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544293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DŮVODY POUŽITÍ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5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Výhody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B1947E0-B96A-448F-9EB0-0D340A15C3CB}"/>
              </a:ext>
            </a:extLst>
          </p:cNvPr>
          <p:cNvSpPr txBox="1"/>
          <p:nvPr/>
        </p:nvSpPr>
        <p:spPr>
          <a:xfrm>
            <a:off x="2286000" y="2308493"/>
            <a:ext cx="8937283" cy="5143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Zejména u vývoje rozsáhlých projektů.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Čitelnost více programátory.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Lze nastavit jasné rozhraní.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Ideální pro vývoj po částech.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Lepší správa, údržba a škálovatelnost.</a:t>
            </a:r>
          </a:p>
        </p:txBody>
      </p:sp>
    </p:spTree>
    <p:extLst>
      <p:ext uri="{BB962C8B-B14F-4D97-AF65-F5344CB8AC3E}">
        <p14:creationId xmlns:p14="http://schemas.microsoft.com/office/powerpoint/2010/main" val="7945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544293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DŮVODY POUŽITÍ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08474" y="8112703"/>
            <a:ext cx="146879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6</a:t>
            </a:r>
            <a:endParaRPr lang="en-US" sz="10000" spc="-900" dirty="0">
              <a:solidFill>
                <a:srgbClr val="E4D4C5">
                  <a:alpha val="69804"/>
                </a:srgbClr>
              </a:solidFill>
              <a:latin typeface="Clear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Nevýhody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B1947E0-B96A-448F-9EB0-0D340A15C3CB}"/>
              </a:ext>
            </a:extLst>
          </p:cNvPr>
          <p:cNvSpPr txBox="1"/>
          <p:nvPr/>
        </p:nvSpPr>
        <p:spPr>
          <a:xfrm>
            <a:off x="2286000" y="2308493"/>
            <a:ext cx="8937283" cy="341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Vyšší náročnost a složitost.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Delší vývoj a větší obsah kódu.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Ne každý jazyk OOP obsahuje.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100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 Jazyky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463820" y="4008151"/>
            <a:ext cx="19215639" cy="52501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5323405"/>
            <a:ext cx="4457700" cy="1460399"/>
            <a:chOff x="0" y="-28575"/>
            <a:chExt cx="5650958" cy="1947199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1292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cs-CZ" sz="3000" spc="300" dirty="0">
                  <a:solidFill>
                    <a:srgbClr val="4D4A46"/>
                  </a:solidFill>
                  <a:latin typeface="Clear Sans Regular Bold"/>
                </a:rPr>
                <a:t>Silně objektově orientované</a:t>
              </a:r>
              <a:endParaRPr lang="en-US" sz="3000" spc="300" dirty="0">
                <a:solidFill>
                  <a:srgbClr val="4D4A46"/>
                </a:solidFill>
                <a:latin typeface="Clear Sans Regular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702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cs-CZ" sz="3000" spc="150" dirty="0">
                  <a:solidFill>
                    <a:srgbClr val="4D4A46"/>
                  </a:solidFill>
                  <a:latin typeface="Clear Sans Thin"/>
                </a:rPr>
                <a:t>C#, Java, …</a:t>
              </a:r>
              <a:endParaRPr lang="en-US" sz="300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790503" y="1380702"/>
            <a:ext cx="146879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7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24891" y="5323405"/>
            <a:ext cx="4238219" cy="2037480"/>
            <a:chOff x="0" y="-28575"/>
            <a:chExt cx="5650958" cy="2716641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1292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cs-CZ" sz="3000" spc="300" dirty="0">
                  <a:solidFill>
                    <a:srgbClr val="4D4A46"/>
                  </a:solidFill>
                  <a:latin typeface="Clear Sans Regular Bold"/>
                </a:rPr>
                <a:t>Obsahující OOP v dané míře</a:t>
              </a:r>
              <a:endParaRPr lang="en-US" sz="3000" spc="300" dirty="0">
                <a:solidFill>
                  <a:srgbClr val="4D4A46"/>
                </a:solidFill>
                <a:latin typeface="Clear Sans Regula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14716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cs-CZ" sz="3000" spc="150" dirty="0">
                  <a:solidFill>
                    <a:srgbClr val="4D4A46"/>
                  </a:solidFill>
                  <a:latin typeface="Clear Sans Thin"/>
                </a:rPr>
                <a:t>Javascript, Python, PHP, …</a:t>
              </a:r>
              <a:endParaRPr lang="en-US" sz="300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21081" y="5323405"/>
            <a:ext cx="4238219" cy="1460399"/>
            <a:chOff x="0" y="-28575"/>
            <a:chExt cx="5650958" cy="194719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cs-CZ" sz="3000" spc="300" dirty="0">
                  <a:solidFill>
                    <a:srgbClr val="4D4A46"/>
                  </a:solidFill>
                  <a:latin typeface="Clear Sans Regular Bold"/>
                </a:rPr>
                <a:t>Bez OOP</a:t>
              </a:r>
              <a:endParaRPr lang="en-US" sz="3000" spc="300" dirty="0">
                <a:solidFill>
                  <a:srgbClr val="4D4A46"/>
                </a:solidFill>
                <a:latin typeface="Clear Sans Regular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80"/>
              <a:ext cx="5650958" cy="702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cs-CZ" sz="3000" spc="150" dirty="0">
                  <a:solidFill>
                    <a:srgbClr val="4D4A46"/>
                  </a:solidFill>
                  <a:latin typeface="Clear Sans Thin"/>
                </a:rPr>
                <a:t>C, Go, …</a:t>
              </a:r>
              <a:endParaRPr lang="en-US" sz="300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13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544293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PRINCIPY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45803" y="8127554"/>
            <a:ext cx="146879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8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ZÁKLÁDY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6F219-82E0-48B6-959D-0243147964D4}"/>
              </a:ext>
            </a:extLst>
          </p:cNvPr>
          <p:cNvSpPr txBox="1"/>
          <p:nvPr/>
        </p:nvSpPr>
        <p:spPr>
          <a:xfrm>
            <a:off x="2286000" y="2308493"/>
            <a:ext cx="8937283" cy="3989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Objekty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jsou organizovány do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Tříd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b="1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Třídy 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umožňují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objektům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 se seskupovat.</a:t>
            </a:r>
          </a:p>
          <a:p>
            <a:pPr>
              <a:lnSpc>
                <a:spcPts val="4500"/>
              </a:lnSpc>
            </a:pPr>
            <a:endParaRPr lang="cs-CZ" sz="3000" b="1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Třídy 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od sebe umožňují vytvářet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instance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</a:p>
          <a:p>
            <a:pPr>
              <a:lnSpc>
                <a:spcPts val="4500"/>
              </a:lnSpc>
            </a:pPr>
            <a:endParaRPr lang="cs-CZ" sz="3000" b="1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Objekty 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obsahují své </a:t>
            </a:r>
            <a:r>
              <a:rPr lang="cs-CZ" sz="3000" b="1" spc="150" dirty="0">
                <a:solidFill>
                  <a:srgbClr val="4D4A46"/>
                </a:solidFill>
                <a:latin typeface="Clear Sans Thin"/>
              </a:rPr>
              <a:t>vlastnosti</a:t>
            </a: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.</a:t>
            </a:r>
            <a:endParaRPr lang="en-US" sz="3000" b="1" spc="150" dirty="0">
              <a:solidFill>
                <a:srgbClr val="4D4A46"/>
              </a:solidFill>
              <a:latin typeface="Clear 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57741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49200" y="-359397"/>
            <a:ext cx="5917900" cy="1100579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1816365" y="1019175"/>
            <a:ext cx="544293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PRINCIPY</a:t>
            </a:r>
          </a:p>
          <a:p>
            <a:pPr algn="r">
              <a:lnSpc>
                <a:spcPts val="7200"/>
              </a:lnSpc>
            </a:pPr>
            <a:r>
              <a:rPr lang="cs-CZ" sz="6000" spc="179" dirty="0">
                <a:solidFill>
                  <a:srgbClr val="4D4A46"/>
                </a:solidFill>
                <a:latin typeface="Clear Sans Bold Bold"/>
              </a:rPr>
              <a:t>OOP</a:t>
            </a:r>
            <a:endParaRPr lang="en-US" sz="6000" spc="179" dirty="0">
              <a:solidFill>
                <a:srgbClr val="4D4A46"/>
              </a:solidFill>
              <a:latin typeface="Clear Sans Bold Bold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C1E9CE1-6ABD-4E1E-AD6F-92B084A3BDDC}"/>
              </a:ext>
            </a:extLst>
          </p:cNvPr>
          <p:cNvSpPr txBox="1"/>
          <p:nvPr/>
        </p:nvSpPr>
        <p:spPr>
          <a:xfrm>
            <a:off x="1045803" y="8127554"/>
            <a:ext cx="146879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00"/>
              </a:lnSpc>
            </a:pPr>
            <a:r>
              <a:rPr lang="cs-CZ" sz="10000" spc="-900" dirty="0">
                <a:solidFill>
                  <a:srgbClr val="E4D4C5">
                    <a:alpha val="69804"/>
                  </a:srgbClr>
                </a:solidFill>
                <a:latin typeface="Clear Sans Bold"/>
              </a:rPr>
              <a:t>9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8102645-1709-4453-B467-8B04BE0ECD54}"/>
              </a:ext>
            </a:extLst>
          </p:cNvPr>
          <p:cNvSpPr txBox="1"/>
          <p:nvPr/>
        </p:nvSpPr>
        <p:spPr>
          <a:xfrm>
            <a:off x="1729820" y="1028700"/>
            <a:ext cx="6700996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4000" spc="340" dirty="0">
                <a:solidFill>
                  <a:srgbClr val="4D4A46"/>
                </a:solidFill>
                <a:latin typeface="Clear Sans Regular"/>
              </a:rPr>
              <a:t>PILÍŘE OOP</a:t>
            </a:r>
            <a:endParaRPr lang="en-US" sz="4000" spc="34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6F219-82E0-48B6-959D-0243147964D4}"/>
              </a:ext>
            </a:extLst>
          </p:cNvPr>
          <p:cNvSpPr txBox="1"/>
          <p:nvPr/>
        </p:nvSpPr>
        <p:spPr>
          <a:xfrm>
            <a:off x="2286000" y="2308493"/>
            <a:ext cx="8937283" cy="3989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(Abstrakce)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Zapouzdření 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>
                <a:solidFill>
                  <a:srgbClr val="4D4A46"/>
                </a:solidFill>
                <a:latin typeface="Clear Sans Thin"/>
              </a:rPr>
              <a:t>Dědičnost</a:t>
            </a:r>
          </a:p>
          <a:p>
            <a:pPr>
              <a:lnSpc>
                <a:spcPts val="4500"/>
              </a:lnSpc>
            </a:pPr>
            <a:endParaRPr lang="cs-CZ" sz="3000" spc="150" dirty="0">
              <a:solidFill>
                <a:srgbClr val="4D4A46"/>
              </a:solidFill>
              <a:latin typeface="Clear Sans Thin"/>
            </a:endParaRPr>
          </a:p>
          <a:p>
            <a:pPr>
              <a:lnSpc>
                <a:spcPts val="4500"/>
              </a:lnSpc>
            </a:pPr>
            <a:r>
              <a:rPr lang="cs-CZ" sz="3000" spc="150" dirty="0" err="1">
                <a:solidFill>
                  <a:srgbClr val="4D4A46"/>
                </a:solidFill>
                <a:latin typeface="Clear Sans Thin"/>
              </a:rPr>
              <a:t>Polyformismus</a:t>
            </a:r>
            <a:endParaRPr lang="en-US" sz="3000" spc="150" dirty="0">
              <a:solidFill>
                <a:srgbClr val="4D4A46"/>
              </a:solidFill>
              <a:latin typeface="Clear Sans Thin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47F6AFC-3A3F-4A24-BCD6-53F7F7768A5E}"/>
              </a:ext>
            </a:extLst>
          </p:cNvPr>
          <p:cNvSpPr txBox="1"/>
          <p:nvPr/>
        </p:nvSpPr>
        <p:spPr>
          <a:xfrm>
            <a:off x="5118087" y="7277100"/>
            <a:ext cx="6625457" cy="50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cs-CZ" sz="3400" spc="340" dirty="0">
                <a:solidFill>
                  <a:srgbClr val="4D4A46"/>
                </a:solidFill>
                <a:latin typeface="Clear Sans Regular"/>
              </a:rPr>
              <a:t>Více viz. další prezentace</a:t>
            </a:r>
            <a:endParaRPr lang="en-US" sz="3400" spc="340" dirty="0">
              <a:solidFill>
                <a:srgbClr val="4D4A46"/>
              </a:solidFill>
              <a:latin typeface="Clear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384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475</Words>
  <Application>Microsoft Office PowerPoint</Application>
  <PresentationFormat>Vlastní</PresentationFormat>
  <Paragraphs>185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30" baseType="lpstr">
      <vt:lpstr>Clear Sans Bold</vt:lpstr>
      <vt:lpstr>Calibri</vt:lpstr>
      <vt:lpstr>Arial</vt:lpstr>
      <vt:lpstr>Clear Sans Bold Bold</vt:lpstr>
      <vt:lpstr>Clear Sans Regular</vt:lpstr>
      <vt:lpstr>Clear Sans Thin</vt:lpstr>
      <vt:lpstr>Clear Sans Regular Bold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rada.kuceru@seznam.cz</dc:creator>
  <cp:lastModifiedBy>rada.kuceru@seznam.cz</cp:lastModifiedBy>
  <cp:revision>4</cp:revision>
  <dcterms:created xsi:type="dcterms:W3CDTF">2020-01-06T18:59:41Z</dcterms:created>
  <dcterms:modified xsi:type="dcterms:W3CDTF">2020-01-06T19:36:42Z</dcterms:modified>
</cp:coreProperties>
</file>