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Používá se tam, kde potřebujeme získat odkaz ne objekt, ale přímé použití konstruktoru není z ruzných příčin optimálním řešení. (používáme proto klíčové slovo static např. Public static string getJméno{};  =&gt;  vrátí jméno == je to přístupné odkudkoliv bez nutnosti vytvářet instance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Příklad: je to zlomek, kde ty dvě hodnoty (c a j) jsou neměné.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Příklad: objekt Pozice obsahuje x a y</a:t>
            </a:r>
          </a:p>
          <a:p>
            <a:endParaRPr/>
          </a:p>
          <a:p>
            <a:r>
              <a:t>Pokud chceme získat pozici žárovky, zavoláme na objekt typu Pozice getX a getY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Příklad: třída Human má Name a Family_name a servant HumanServant upravuje instanci třídy Human. Díky servantu tak není “zaprasena” třída Human a je ovládaná externí metodou (servantem)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Příklad: ve výbavě vozidla může být jako položka typ navigace, ovšem také nemusí, pokud žádnou nemá. V tom případě bude vracet hodnotu Null. Ta je ovšem žádoucí, tudíž nechceme vyvoal NullException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ázev a podti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á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sef Novák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–Josef Novák</a:t>
            </a:r>
          </a:p>
        </p:txBody>
      </p:sp>
      <p:sp>
        <p:nvSpPr>
          <p:cNvPr id="94" name="„Sem napište citát.“"/>
          <p:cNvSpPr txBox="1">
            <a:spLocks noGrp="1"/>
          </p:cNvSpPr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„Sem napište citát.“ </a:t>
            </a:r>
          </a:p>
        </p:txBody>
      </p:sp>
      <p:sp>
        <p:nvSpPr>
          <p:cNvPr id="9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rázek"/>
          <p:cNvSpPr>
            <a:spLocks noGrp="1"/>
          </p:cNvSpPr>
          <p:nvPr>
            <p:ph type="pic" idx="13"/>
          </p:nvPr>
        </p:nvSpPr>
        <p:spPr>
          <a:xfrm>
            <a:off x="1740742" y="-17860"/>
            <a:ext cx="23275935" cy="155172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e - na šíř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rázek"/>
          <p:cNvSpPr>
            <a:spLocks noGrp="1"/>
          </p:cNvSpPr>
          <p:nvPr>
            <p:ph type="pic" idx="13"/>
          </p:nvPr>
        </p:nvSpPr>
        <p:spPr>
          <a:xfrm>
            <a:off x="2137171" y="714375"/>
            <a:ext cx="17395034" cy="8637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 názvu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2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ev - ve střed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názvu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31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e -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ázek"/>
          <p:cNvSpPr>
            <a:spLocks noGrp="1"/>
          </p:cNvSpPr>
          <p:nvPr>
            <p:ph type="pic" idx="13"/>
          </p:nvPr>
        </p:nvSpPr>
        <p:spPr>
          <a:xfrm>
            <a:off x="6494800" y="-194764"/>
            <a:ext cx="19020237" cy="126801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 názvu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 názvu</a:t>
            </a:r>
          </a:p>
        </p:txBody>
      </p:sp>
      <p:sp>
        <p:nvSpPr>
          <p:cNvPr id="40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1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ev - nahoř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49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ev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7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ev, odrážky, 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ázek"/>
          <p:cNvSpPr>
            <a:spLocks noGrp="1"/>
          </p:cNvSpPr>
          <p:nvPr>
            <p:ph type="pic" idx="13"/>
          </p:nvPr>
        </p:nvSpPr>
        <p:spPr>
          <a:xfrm>
            <a:off x="9338964" y="2857500"/>
            <a:ext cx="14466095" cy="96440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67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6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úrovně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6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e -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ázek"/>
          <p:cNvSpPr>
            <a:spLocks noGrp="1"/>
          </p:cNvSpPr>
          <p:nvPr>
            <p:ph type="pic" sz="quarter" idx="13"/>
          </p:nvPr>
        </p:nvSpPr>
        <p:spPr>
          <a:xfrm>
            <a:off x="12084843" y="6983015"/>
            <a:ext cx="8277822" cy="5518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Obrázek"/>
          <p:cNvSpPr>
            <a:spLocks noGrp="1"/>
          </p:cNvSpPr>
          <p:nvPr>
            <p:ph type="pic" sz="quarter" idx="14"/>
          </p:nvPr>
        </p:nvSpPr>
        <p:spPr>
          <a:xfrm>
            <a:off x="12522398" y="898922"/>
            <a:ext cx="8268892" cy="5512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Obrázek"/>
          <p:cNvSpPr>
            <a:spLocks noGrp="1"/>
          </p:cNvSpPr>
          <p:nvPr>
            <p:ph type="pic" idx="15"/>
          </p:nvPr>
        </p:nvSpPr>
        <p:spPr>
          <a:xfrm>
            <a:off x="-1733848" y="-178594"/>
            <a:ext cx="19020235" cy="12680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ávrhové vzory I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Návrhové vzory I</a:t>
            </a:r>
          </a:p>
        </p:txBody>
      </p:sp>
      <p:sp>
        <p:nvSpPr>
          <p:cNvPr id="120" name="Rethy &amp; Muff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Rethy</a:t>
            </a:r>
            <a:r>
              <a:rPr dirty="0"/>
              <a:t> &amp; </a:t>
            </a:r>
            <a:r>
              <a:rPr lang="cs-CZ"/>
              <a:t>Přívozník</a:t>
            </a:r>
            <a:endParaRPr dirty="0"/>
          </a:p>
        </p:txBody>
      </p:sp>
      <p:pic>
        <p:nvPicPr>
          <p:cNvPr id="121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308" y="-7045757"/>
            <a:ext cx="19627485" cy="9813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169" name="Třída jejichž instance poskytuje metody pro potřebnou činnost práce s objekty.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635413" cy="8840392"/>
          </a:xfrm>
          <a:prstGeom prst="rect">
            <a:avLst/>
          </a:prstGeom>
        </p:spPr>
        <p:txBody>
          <a:bodyPr/>
          <a:lstStyle/>
          <a:p>
            <a:r>
              <a:t>Třída jejichž instance poskytuje metody pro potřebnou činnost práce s objekty.</a:t>
            </a:r>
          </a:p>
          <a:p>
            <a:r>
              <a:t>Výhodou je, že dané metody nemáme uvnitř objektu</a:t>
            </a:r>
          </a:p>
        </p:txBody>
      </p:sp>
      <p:pic>
        <p:nvPicPr>
          <p:cNvPr id="170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711" y="3055110"/>
            <a:ext cx="9344369" cy="9518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ázdný objekt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3"/>
            <a:r>
              <a:t>Prázdný objekt</a:t>
            </a:r>
          </a:p>
        </p:txBody>
      </p:sp>
      <p:sp>
        <p:nvSpPr>
          <p:cNvPr id="175" name="Null objec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Null object</a:t>
            </a:r>
          </a:p>
        </p:txBody>
      </p:sp>
      <p:pic>
        <p:nvPicPr>
          <p:cNvPr id="176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396" y="13790517"/>
            <a:ext cx="9344369" cy="9518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6" y="-4540508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685" y="915280"/>
            <a:ext cx="9055101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181" name="Prázdný objekt je považován za plnohodnotný obejekt, který můžeme využít v různých situacích.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635413" cy="8840392"/>
          </a:xfrm>
          <a:prstGeom prst="rect">
            <a:avLst/>
          </a:prstGeom>
        </p:spPr>
        <p:txBody>
          <a:bodyPr/>
          <a:lstStyle/>
          <a:p>
            <a:r>
              <a:t>Prázdný objekt je považován za plnohodnotný obejekt, který můžeme využít v různých situacích.</a:t>
            </a:r>
          </a:p>
          <a:p>
            <a:r>
              <a:t>Využijeme to když nechceme například vyvolat NullException =&gt; Kdy i Null je přípustná hodnota</a:t>
            </a:r>
          </a:p>
        </p:txBody>
      </p:sp>
      <p:pic>
        <p:nvPicPr>
          <p:cNvPr id="182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31" y="3108800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6732" y="6929218"/>
            <a:ext cx="9055101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ávrhové vzory řešící počet instancí"/>
          <p:cNvSpPr txBox="1">
            <a:spLocks noGrp="1"/>
          </p:cNvSpPr>
          <p:nvPr>
            <p:ph type="ctrTitle"/>
          </p:nvPr>
        </p:nvSpPr>
        <p:spPr>
          <a:xfrm>
            <a:off x="2042710" y="3278981"/>
            <a:ext cx="20298580" cy="4643438"/>
          </a:xfrm>
          <a:prstGeom prst="rect">
            <a:avLst/>
          </a:prstGeom>
        </p:spPr>
        <p:txBody>
          <a:bodyPr/>
          <a:lstStyle/>
          <a:p>
            <a:pPr lvl="3"/>
            <a:r>
              <a:t>Návrhové vzory řešící počet instancí</a:t>
            </a:r>
          </a:p>
        </p:txBody>
      </p:sp>
      <p:pic>
        <p:nvPicPr>
          <p:cNvPr id="188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396" y="13790517"/>
            <a:ext cx="9344369" cy="9518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6" y="-4540508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685" y="915280"/>
            <a:ext cx="9055101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polečné vlastnosti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Společné vlastnosti</a:t>
            </a:r>
          </a:p>
        </p:txBody>
      </p:sp>
      <p:sp>
        <p:nvSpPr>
          <p:cNvPr id="193" name="Zabezpečení zadaných pravidel…"/>
          <p:cNvSpPr txBox="1">
            <a:spLocks noGrp="1"/>
          </p:cNvSpPr>
          <p:nvPr>
            <p:ph type="body" idx="1"/>
          </p:nvPr>
        </p:nvSpPr>
        <p:spPr>
          <a:xfrm>
            <a:off x="3054867" y="3643312"/>
            <a:ext cx="18683363" cy="8840392"/>
          </a:xfrm>
          <a:prstGeom prst="rect">
            <a:avLst/>
          </a:prstGeom>
        </p:spPr>
        <p:txBody>
          <a:bodyPr/>
          <a:lstStyle/>
          <a:p>
            <a:r>
              <a:t>Zabezpečení zadaných pravidel</a:t>
            </a:r>
          </a:p>
          <a:p>
            <a:r>
              <a:t>Každá třída by měla řešit věci ke kterým je určena</a:t>
            </a:r>
          </a:p>
          <a:p>
            <a:r>
              <a:t>Vytváření instancí ve vlastích rukou =&gt; soukromý konstruktor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396" y="13790517"/>
            <a:ext cx="9344369" cy="9518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6" y="-4540508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685" y="915280"/>
            <a:ext cx="9055101" cy="585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Jedináček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3"/>
            <a:r>
              <a:t>Jedináček</a:t>
            </a:r>
          </a:p>
        </p:txBody>
      </p:sp>
      <p:sp>
        <p:nvSpPr>
          <p:cNvPr id="199" name="Singlet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Singleton</a:t>
            </a:r>
          </a:p>
        </p:txBody>
      </p:sp>
      <p:pic>
        <p:nvPicPr>
          <p:cNvPr id="200" name="Obrázek" descr="Obráze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1385" y="5866804"/>
            <a:ext cx="8013701" cy="400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Obrázek" descr="Obráze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1385" y="3090496"/>
            <a:ext cx="80137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204" name="Specifikuje vytvoření třídy s nejvýše jednou instancí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887642" cy="8840392"/>
          </a:xfrm>
          <a:prstGeom prst="rect">
            <a:avLst/>
          </a:prstGeom>
        </p:spPr>
        <p:txBody>
          <a:bodyPr/>
          <a:lstStyle/>
          <a:p>
            <a:r>
              <a:t>Specifikuje vytvoření třídy s nejvýše jednou instancí</a:t>
            </a:r>
          </a:p>
          <a:p>
            <a:r>
              <a:t>Navrací pokaždé stejnou instanci</a:t>
            </a:r>
          </a:p>
          <a:p>
            <a:r>
              <a:t>Realizováno ve statickém atributu</a:t>
            </a:r>
          </a:p>
          <a:p>
            <a:r>
              <a:t>Inicializace při deklaraci</a:t>
            </a:r>
          </a:p>
        </p:txBody>
      </p:sp>
      <p:pic>
        <p:nvPicPr>
          <p:cNvPr id="205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396" y="6413988"/>
            <a:ext cx="80137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396" y="13790517"/>
            <a:ext cx="9344369" cy="9518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6" y="-4540508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685" y="915280"/>
            <a:ext cx="9055101" cy="5854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Výčtový typ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4"/>
            <a:r>
              <a:t>Výčtový typ</a:t>
            </a:r>
          </a:p>
        </p:txBody>
      </p:sp>
      <p:sp>
        <p:nvSpPr>
          <p:cNvPr id="211" name="Enumerati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Enumeration</a:t>
            </a:r>
          </a:p>
        </p:txBody>
      </p:sp>
      <p:pic>
        <p:nvPicPr>
          <p:cNvPr id="212" name="Obrázek" descr="Obráze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5904" y="14854603"/>
            <a:ext cx="8013701" cy="400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Obrázek" descr="Obráze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2954" y="4922715"/>
            <a:ext cx="7300758" cy="2283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Obrázek" descr="Obráze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5366" y="8867042"/>
            <a:ext cx="80137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217" name="Definice skupin předem známých hodnot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887642" cy="8840392"/>
          </a:xfrm>
          <a:prstGeom prst="rect">
            <a:avLst/>
          </a:prstGeom>
        </p:spPr>
        <p:txBody>
          <a:bodyPr/>
          <a:lstStyle/>
          <a:p>
            <a:r>
              <a:t>Definice skupin předem známých hodnot</a:t>
            </a:r>
          </a:p>
          <a:p>
            <a:r>
              <a:t>Typová kontrola</a:t>
            </a:r>
          </a:p>
          <a:p>
            <a:r>
              <a:t>Statické atributy</a:t>
            </a:r>
            <a:br/>
            <a:br/>
            <a:br/>
            <a:r>
              <a:rPr sz="4000" b="1"/>
              <a:t>Funkční výčtový typ</a:t>
            </a:r>
          </a:p>
          <a:p>
            <a:r>
              <a:t>Jednotlivé hodnoty výčtového typu mohou být instancemi jeho podtříd</a:t>
            </a:r>
          </a:p>
        </p:txBody>
      </p:sp>
      <p:pic>
        <p:nvPicPr>
          <p:cNvPr id="218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884" y="7270261"/>
            <a:ext cx="7300758" cy="2283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396" y="13790517"/>
            <a:ext cx="9344369" cy="9518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6" y="-4540508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685" y="915280"/>
            <a:ext cx="9055101" cy="5854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ond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5"/>
            <a:r>
              <a:t>Fond</a:t>
            </a:r>
          </a:p>
        </p:txBody>
      </p:sp>
      <p:sp>
        <p:nvSpPr>
          <p:cNvPr id="224" name="Poo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Pool</a:t>
            </a:r>
          </a:p>
        </p:txBody>
      </p:sp>
      <p:pic>
        <p:nvPicPr>
          <p:cNvPr id="225" name="Obrázek" descr="Obráze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2615" y="15156961"/>
            <a:ext cx="7300757" cy="2283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31" y="-29496"/>
            <a:ext cx="19627485" cy="981374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Proč?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Proč?</a:t>
            </a:r>
          </a:p>
        </p:txBody>
      </p:sp>
      <p:sp>
        <p:nvSpPr>
          <p:cNvPr id="125" name="Zrychlení a zkvalitnění návrhu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635413" cy="8840392"/>
          </a:xfrm>
          <a:prstGeom prst="rect">
            <a:avLst/>
          </a:prstGeom>
        </p:spPr>
        <p:txBody>
          <a:bodyPr/>
          <a:lstStyle/>
          <a:p>
            <a:r>
              <a:t>Zrychlení a zkvalitnění návrhu</a:t>
            </a:r>
          </a:p>
          <a:p>
            <a:r>
              <a:t>Ekvivalent matematických vzorečků</a:t>
            </a:r>
          </a:p>
          <a:p>
            <a:r>
              <a:t>Zjednodušení a zpřesnění komunikace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228" name="Kontrola počtu instancí nějaké třídy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887642" cy="8840392"/>
          </a:xfrm>
          <a:prstGeom prst="rect">
            <a:avLst/>
          </a:prstGeom>
        </p:spPr>
        <p:txBody>
          <a:bodyPr/>
          <a:lstStyle/>
          <a:p>
            <a:r>
              <a:t>Kontrola počtu instancí nějaké třídy</a:t>
            </a:r>
          </a:p>
          <a:p>
            <a:r>
              <a:t>Příklad: připojení k DB</a:t>
            </a:r>
          </a:p>
          <a:p>
            <a:r>
              <a:t>Při potřebě objektu je třeba si o něj požádat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ožné přístupy a implementace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 defTabSz="690086">
              <a:defRPr sz="9407"/>
            </a:lvl1pPr>
          </a:lstStyle>
          <a:p>
            <a:r>
              <a:t>Možné přístupy a implementace</a:t>
            </a:r>
          </a:p>
        </p:txBody>
      </p:sp>
      <p:sp>
        <p:nvSpPr>
          <p:cNvPr id="231" name="Pevný počet instancí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887642" cy="8840392"/>
          </a:xfrm>
          <a:prstGeom prst="rect">
            <a:avLst/>
          </a:prstGeom>
        </p:spPr>
        <p:txBody>
          <a:bodyPr/>
          <a:lstStyle/>
          <a:p>
            <a:r>
              <a:t>Pevný počet instancí</a:t>
            </a:r>
          </a:p>
          <a:p>
            <a:r>
              <a:t>Dynamické zvyšování počtu instancí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396" y="13790517"/>
            <a:ext cx="9344369" cy="9518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6" y="-4540508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685" y="915280"/>
            <a:ext cx="9055101" cy="58547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Ostatní vzory"/>
          <p:cNvSpPr txBox="1">
            <a:spLocks noGrp="1"/>
          </p:cNvSpPr>
          <p:nvPr>
            <p:ph type="ctrTitle"/>
          </p:nvPr>
        </p:nvSpPr>
        <p:spPr>
          <a:xfrm>
            <a:off x="2347384" y="2752267"/>
            <a:ext cx="19689232" cy="4643438"/>
          </a:xfrm>
          <a:prstGeom prst="rect">
            <a:avLst/>
          </a:prstGeom>
        </p:spPr>
        <p:txBody>
          <a:bodyPr/>
          <a:lstStyle/>
          <a:p>
            <a:pPr lvl="5"/>
            <a:r>
              <a:t>Ostatní vzory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Název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/>
          <a:p>
            <a:pPr algn="l" defTabSz="690086">
              <a:defRPr sz="9407"/>
            </a:pPr>
            <a:endParaRPr/>
          </a:p>
        </p:txBody>
      </p:sp>
      <p:sp>
        <p:nvSpPr>
          <p:cNvPr id="239" name="Muší váha (Flyweight)…"/>
          <p:cNvSpPr txBox="1">
            <a:spLocks noGrp="1"/>
          </p:cNvSpPr>
          <p:nvPr>
            <p:ph type="body" idx="1"/>
          </p:nvPr>
        </p:nvSpPr>
        <p:spPr>
          <a:xfrm>
            <a:off x="3054867" y="2586483"/>
            <a:ext cx="14053388" cy="9897221"/>
          </a:xfrm>
          <a:prstGeom prst="rect">
            <a:avLst/>
          </a:prstGeom>
        </p:spPr>
        <p:txBody>
          <a:bodyPr/>
          <a:lstStyle/>
          <a:p>
            <a:pPr marL="465364" indent="-465364">
              <a:defRPr sz="6800"/>
            </a:pPr>
            <a:r>
              <a:t>Muší váha (Flyweight)</a:t>
            </a:r>
          </a:p>
          <a:p>
            <a:pPr marL="465364" indent="-465364">
              <a:defRPr sz="6800"/>
            </a:pPr>
            <a:r>
              <a:t>Originál (Original)</a:t>
            </a:r>
          </a:p>
          <a:p>
            <a:pPr marL="465364" indent="-465364">
              <a:defRPr sz="6800"/>
            </a:pPr>
            <a:r>
              <a:t>Výčtový typ (Enumeration)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Jednoduchá tovární metoda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1"/>
            <a:r>
              <a:t>Jednoduchá tovární metoda</a:t>
            </a:r>
          </a:p>
        </p:txBody>
      </p:sp>
      <p:sp>
        <p:nvSpPr>
          <p:cNvPr id="128" name="Simple factory metho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factory method</a:t>
            </a:r>
          </a:p>
        </p:txBody>
      </p:sp>
      <p:pic>
        <p:nvPicPr>
          <p:cNvPr id="129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940" y="9292594"/>
            <a:ext cx="9144001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331" y="15005350"/>
            <a:ext cx="19627485" cy="9813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133" name="Náhražka konstruktoru v situacích kdy potřebujeme funkčnost nedosažitelnou prostředistvím konstruktoru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635413" cy="8840392"/>
          </a:xfrm>
          <a:prstGeom prst="rect">
            <a:avLst/>
          </a:prstGeom>
        </p:spPr>
        <p:txBody>
          <a:bodyPr/>
          <a:lstStyle/>
          <a:p>
            <a:r>
              <a:t>Náhražka konstruktoru v situacích kdy potřebujeme funkčnost nedosažitelnou prostředistvím konstruktoru</a:t>
            </a:r>
          </a:p>
          <a:p>
            <a:r>
              <a:t>Statická metoda vracející instanci daného typu</a:t>
            </a:r>
          </a:p>
        </p:txBody>
      </p:sp>
      <p:pic>
        <p:nvPicPr>
          <p:cNvPr id="134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531" y="6488707"/>
            <a:ext cx="9144001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měnné objekty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1"/>
            <a:r>
              <a:t>Neměnné objekty</a:t>
            </a:r>
          </a:p>
        </p:txBody>
      </p:sp>
      <p:sp>
        <p:nvSpPr>
          <p:cNvPr id="139" name="Immutable object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Immutable objects</a:t>
            </a:r>
          </a:p>
        </p:txBody>
      </p:sp>
      <p:pic>
        <p:nvPicPr>
          <p:cNvPr id="140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71" y="14356963"/>
            <a:ext cx="9144001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088" y="1631815"/>
            <a:ext cx="8242301" cy="509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144" name="Neměnný objekt je hodnotový objekt, u nejž není možno měnit hodnotu.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635413" cy="8840392"/>
          </a:xfrm>
          <a:prstGeom prst="rect">
            <a:avLst/>
          </a:prstGeom>
        </p:spPr>
        <p:txBody>
          <a:bodyPr/>
          <a:lstStyle/>
          <a:p>
            <a:r>
              <a:t>Neměnný objekt je hodnotový objekt, u nejž není možno měnit hodnotu.</a:t>
            </a:r>
          </a:p>
          <a:p>
            <a:r>
              <a:t>Hodnota je přiřazen při “narození” a uchovává si jí až do své “smrti”</a:t>
            </a:r>
          </a:p>
          <a:p>
            <a:r>
              <a:t>V C# klíčové slovo “const"</a:t>
            </a:r>
          </a:p>
        </p:txBody>
      </p:sp>
      <p:pic>
        <p:nvPicPr>
          <p:cNvPr id="145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957" y="5746615"/>
            <a:ext cx="8242301" cy="509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řepravka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1"/>
            <a:r>
              <a:t>Přepravka</a:t>
            </a:r>
          </a:p>
        </p:txBody>
      </p:sp>
      <p:sp>
        <p:nvSpPr>
          <p:cNvPr id="150" name="Cra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Crate</a:t>
            </a:r>
          </a:p>
        </p:txBody>
      </p:sp>
      <p:pic>
        <p:nvPicPr>
          <p:cNvPr id="151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765" y="14635638"/>
            <a:ext cx="8242301" cy="509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008" y="-30054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3440" y="5795011"/>
            <a:ext cx="9055101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harakteristika"/>
          <p:cNvSpPr txBox="1">
            <a:spLocks noGrp="1"/>
          </p:cNvSpPr>
          <p:nvPr>
            <p:ph type="title"/>
          </p:nvPr>
        </p:nvSpPr>
        <p:spPr>
          <a:xfrm>
            <a:off x="2931121" y="1630989"/>
            <a:ext cx="15609095" cy="303609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Charakteristika</a:t>
            </a:r>
          </a:p>
        </p:txBody>
      </p:sp>
      <p:sp>
        <p:nvSpPr>
          <p:cNvPr id="156" name="Přepravka definuje vytváření objektů…"/>
          <p:cNvSpPr txBox="1">
            <a:spLocks noGrp="1"/>
          </p:cNvSpPr>
          <p:nvPr>
            <p:ph type="body" sz="half" idx="1"/>
          </p:nvPr>
        </p:nvSpPr>
        <p:spPr>
          <a:xfrm>
            <a:off x="3054867" y="3643312"/>
            <a:ext cx="10635413" cy="8840392"/>
          </a:xfrm>
          <a:prstGeom prst="rect">
            <a:avLst/>
          </a:prstGeom>
        </p:spPr>
        <p:txBody>
          <a:bodyPr/>
          <a:lstStyle/>
          <a:p>
            <a:r>
              <a:t>Přepravka definuje vytváření objektů</a:t>
            </a:r>
          </a:p>
          <a:p>
            <a:r>
              <a:t>Výhodou je, že máme na jednom místě související proměnné</a:t>
            </a:r>
          </a:p>
        </p:txBody>
      </p:sp>
      <p:pic>
        <p:nvPicPr>
          <p:cNvPr id="157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31" y="3108800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6732" y="6929218"/>
            <a:ext cx="9055101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užebník"/>
          <p:cNvSpPr txBox="1">
            <a:spLocks noGrp="1"/>
          </p:cNvSpPr>
          <p:nvPr>
            <p:ph type="ctrTitle"/>
          </p:nvPr>
        </p:nvSpPr>
        <p:spPr>
          <a:xfrm>
            <a:off x="2347384" y="2303859"/>
            <a:ext cx="19689232" cy="4643438"/>
          </a:xfrm>
          <a:prstGeom prst="rect">
            <a:avLst/>
          </a:prstGeom>
        </p:spPr>
        <p:txBody>
          <a:bodyPr/>
          <a:lstStyle/>
          <a:p>
            <a:pPr lvl="2"/>
            <a:r>
              <a:t>Služebník</a:t>
            </a:r>
          </a:p>
        </p:txBody>
      </p:sp>
      <p:sp>
        <p:nvSpPr>
          <p:cNvPr id="163" name="Servan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Servant</a:t>
            </a:r>
          </a:p>
        </p:txBody>
      </p:sp>
      <p:pic>
        <p:nvPicPr>
          <p:cNvPr id="164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955" y="14790518"/>
            <a:ext cx="59690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178" y="13787218"/>
            <a:ext cx="9055101" cy="585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9073" y="-1165198"/>
            <a:ext cx="9344368" cy="9518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Vlastní</PresentationFormat>
  <Paragraphs>71</Paragraphs>
  <Slides>23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Black</vt:lpstr>
      <vt:lpstr>Návrhové vzory I</vt:lpstr>
      <vt:lpstr>Proč?</vt:lpstr>
      <vt:lpstr>Jednoduchá tovární metoda</vt:lpstr>
      <vt:lpstr>Charakteristika</vt:lpstr>
      <vt:lpstr>Neměnné objekty</vt:lpstr>
      <vt:lpstr>Charakteristika</vt:lpstr>
      <vt:lpstr>Přepravka</vt:lpstr>
      <vt:lpstr>Charakteristika</vt:lpstr>
      <vt:lpstr>Služebník</vt:lpstr>
      <vt:lpstr>Charakteristika</vt:lpstr>
      <vt:lpstr>Prázdný objekt</vt:lpstr>
      <vt:lpstr>Charakteristika</vt:lpstr>
      <vt:lpstr>Návrhové vzory řešící počet instancí</vt:lpstr>
      <vt:lpstr>Společné vlastnosti</vt:lpstr>
      <vt:lpstr>Jedináček</vt:lpstr>
      <vt:lpstr>Charakteristika</vt:lpstr>
      <vt:lpstr>Výčtový typ</vt:lpstr>
      <vt:lpstr>Charakteristika</vt:lpstr>
      <vt:lpstr>Fond</vt:lpstr>
      <vt:lpstr>Charakteristika</vt:lpstr>
      <vt:lpstr>Možné přístupy a implementace</vt:lpstr>
      <vt:lpstr>Ostatní vzory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 I</dc:title>
  <cp:lastModifiedBy>Martin Přívozník</cp:lastModifiedBy>
  <cp:revision>1</cp:revision>
  <dcterms:modified xsi:type="dcterms:W3CDTF">2020-03-25T18:35:25Z</dcterms:modified>
</cp:coreProperties>
</file>