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70" r:id="rId4"/>
    <p:sldId id="268" r:id="rId5"/>
    <p:sldId id="269" r:id="rId6"/>
    <p:sldId id="273" r:id="rId7"/>
    <p:sldId id="274" r:id="rId8"/>
    <p:sldId id="276" r:id="rId9"/>
    <p:sldId id="278" r:id="rId10"/>
    <p:sldId id="279" r:id="rId11"/>
    <p:sldId id="281" r:id="rId12"/>
    <p:sldId id="282" r:id="rId13"/>
    <p:sldId id="283" r:id="rId14"/>
    <p:sldId id="285" r:id="rId15"/>
    <p:sldId id="284" r:id="rId16"/>
    <p:sldId id="280" r:id="rId17"/>
    <p:sldId id="277" r:id="rId18"/>
    <p:sldId id="260" r:id="rId19"/>
    <p:sldId id="261" r:id="rId20"/>
    <p:sldId id="271" r:id="rId21"/>
    <p:sldId id="265" r:id="rId22"/>
    <p:sldId id="272" r:id="rId23"/>
    <p:sldId id="264" r:id="rId24"/>
    <p:sldId id="262" r:id="rId2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23FEC-84AA-8D09-1370-356EA4EC1FD6}" v="3713" dt="2020-03-21T01:24:04.573"/>
    <p1510:client id="{87415090-089E-0B0E-122C-6FBBFD32D8DE}" v="7068" dt="2020-03-21T01:29:27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20.03.2020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20.03.2020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20.03.2020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20.03.2020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20.03.2020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20.03.2020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20.03.2020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20.03.2020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20.03.2020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20.03.2020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20.03.2020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20.03.2020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8000">
                <a:cs typeface="Calibri Light"/>
              </a:rPr>
              <a:t>Návrhové vzory II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3200">
                <a:cs typeface="Calibri"/>
              </a:rPr>
              <a:t>Matěj Růža a Vladimír Skřivánek</a:t>
            </a:r>
            <a:endParaRPr lang="cs-CZ" sz="3200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767DB-7F7A-45B0-ADF1-F9E5E397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Příkaz (</a:t>
            </a:r>
            <a:r>
              <a:rPr lang="cs-CZ" err="1">
                <a:cs typeface="Calibri Light"/>
              </a:rPr>
              <a:t>Command</a:t>
            </a:r>
            <a:r>
              <a:rPr lang="cs-CZ">
                <a:cs typeface="Calibri Light"/>
              </a:rPr>
              <a:t>)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798DD0-8F39-4B28-A66D-49FC074AD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26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Zabalí metodu do objektu, aby s ní šlo pracovat jako s objektem </a:t>
            </a:r>
          </a:p>
          <a:p>
            <a:r>
              <a:rPr lang="cs-CZ">
                <a:cs typeface="Calibri"/>
              </a:rPr>
              <a:t>To umožňuje dynamickou výměnu metod za běhu programu a přizpůsobení programu na požadavky</a:t>
            </a:r>
          </a:p>
          <a:p>
            <a:r>
              <a:rPr lang="cs-CZ">
                <a:cs typeface="Calibri"/>
              </a:rPr>
              <a:t>Odděluje objekt s akcí od objektu, co ji vykonává </a:t>
            </a:r>
          </a:p>
          <a:p>
            <a:r>
              <a:rPr lang="cs-CZ">
                <a:cs typeface="Calibri"/>
              </a:rPr>
              <a:t>Definujeme rozhraní specifikující charakteristiku požadovaných metod </a:t>
            </a:r>
          </a:p>
        </p:txBody>
      </p:sp>
      <p:pic>
        <p:nvPicPr>
          <p:cNvPr id="4" name="Obrázek 4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49E569A8-4DCD-4B7B-BC82-65747DDEF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755" y="2488761"/>
            <a:ext cx="5135301" cy="25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09D7D5-72F2-4262-8608-F2CAA6C6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cs typeface="Calibri Light"/>
              </a:rPr>
              <a:t>Iterátor</a:t>
            </a:r>
            <a:r>
              <a:rPr lang="cs-CZ">
                <a:cs typeface="Calibri Light"/>
              </a:rPr>
              <a:t> (</a:t>
            </a:r>
            <a:r>
              <a:rPr lang="cs-CZ" err="1">
                <a:cs typeface="Calibri Light"/>
              </a:rPr>
              <a:t>Iterator</a:t>
            </a:r>
            <a:r>
              <a:rPr lang="cs-CZ">
                <a:cs typeface="Calibri Light"/>
              </a:rPr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D1089E-1570-4908-822A-86C405C4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013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400">
                <a:ea typeface="+mn-lt"/>
                <a:cs typeface="+mn-lt"/>
              </a:rPr>
              <a:t>Zprostředkuje jednoduchý a přehledný způsob sekvenčního přístupu k objektům uloženým v nějaké složité struktuře (většinou v kontejneru), přičemž implementace této struktury zůstane klientovi skryta. </a:t>
            </a:r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Instance, </a:t>
            </a:r>
            <a:r>
              <a:rPr lang="en-US" sz="2400" err="1">
                <a:ea typeface="+mn-lt"/>
                <a:cs typeface="+mn-lt"/>
              </a:rPr>
              <a:t>které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ukládáme</a:t>
            </a:r>
            <a:r>
              <a:rPr lang="en-US" sz="2400">
                <a:ea typeface="+mn-lt"/>
                <a:cs typeface="+mn-lt"/>
              </a:rPr>
              <a:t> do </a:t>
            </a:r>
            <a:r>
              <a:rPr lang="en-US" sz="2400" err="1">
                <a:ea typeface="+mn-lt"/>
                <a:cs typeface="+mn-lt"/>
              </a:rPr>
              <a:t>kontejneru</a:t>
            </a:r>
            <a:r>
              <a:rPr lang="en-US" sz="2400">
                <a:ea typeface="+mn-lt"/>
                <a:cs typeface="+mn-lt"/>
              </a:rPr>
              <a:t>, </a:t>
            </a:r>
            <a:r>
              <a:rPr lang="en-US" sz="2400" err="1">
                <a:ea typeface="+mn-lt"/>
                <a:cs typeface="+mn-lt"/>
              </a:rPr>
              <a:t>neodkládáme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jako</a:t>
            </a:r>
            <a:r>
              <a:rPr lang="en-US" sz="2400">
                <a:ea typeface="+mn-lt"/>
                <a:cs typeface="+mn-lt"/>
              </a:rPr>
              <a:t> do </a:t>
            </a:r>
            <a:r>
              <a:rPr lang="en-US" sz="2400" err="1">
                <a:ea typeface="+mn-lt"/>
                <a:cs typeface="+mn-lt"/>
              </a:rPr>
              <a:t>popelnice</a:t>
            </a:r>
            <a:r>
              <a:rPr lang="en-US" sz="2400">
                <a:ea typeface="+mn-lt"/>
                <a:cs typeface="+mn-lt"/>
              </a:rPr>
              <a:t> - </a:t>
            </a:r>
            <a:r>
              <a:rPr lang="en-US" sz="2400" err="1">
                <a:ea typeface="+mn-lt"/>
                <a:cs typeface="+mn-lt"/>
              </a:rPr>
              <a:t>budeme</a:t>
            </a:r>
            <a:r>
              <a:rPr lang="en-US" sz="2400">
                <a:ea typeface="+mn-lt"/>
                <a:cs typeface="+mn-lt"/>
              </a:rPr>
              <a:t> je </a:t>
            </a:r>
            <a:r>
              <a:rPr lang="en-US" sz="2400" err="1">
                <a:ea typeface="+mn-lt"/>
                <a:cs typeface="+mn-lt"/>
              </a:rPr>
              <a:t>chtít</a:t>
            </a:r>
            <a:r>
              <a:rPr lang="en-US" sz="2400">
                <a:ea typeface="+mn-lt"/>
                <a:cs typeface="+mn-lt"/>
              </a:rPr>
              <a:t> v </a:t>
            </a:r>
            <a:r>
              <a:rPr lang="en-US" sz="2400" err="1">
                <a:ea typeface="+mn-lt"/>
                <a:cs typeface="+mn-lt"/>
              </a:rPr>
              <a:t>budoucnu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použít</a:t>
            </a:r>
            <a:r>
              <a:rPr lang="en-US" sz="2400">
                <a:ea typeface="+mn-lt"/>
                <a:cs typeface="+mn-lt"/>
              </a:rPr>
              <a:t> </a:t>
            </a:r>
          </a:p>
          <a:p>
            <a:r>
              <a:rPr lang="en-US" sz="2400" err="1">
                <a:ea typeface="+mn-lt"/>
                <a:cs typeface="+mn-lt"/>
              </a:rPr>
              <a:t>Potřebujeme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mít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možnost</a:t>
            </a:r>
            <a:r>
              <a:rPr lang="en-US" sz="2400">
                <a:ea typeface="+mn-lt"/>
                <a:cs typeface="+mn-lt"/>
              </a:rPr>
              <a:t> se </a:t>
            </a:r>
            <a:r>
              <a:rPr lang="en-US" sz="2400" err="1">
                <a:ea typeface="+mn-lt"/>
                <a:cs typeface="+mn-lt"/>
              </a:rPr>
              <a:t>kdykoliv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dostat</a:t>
            </a:r>
            <a:r>
              <a:rPr lang="en-US" sz="2400">
                <a:ea typeface="+mn-lt"/>
                <a:cs typeface="+mn-lt"/>
              </a:rPr>
              <a:t> k </a:t>
            </a:r>
            <a:r>
              <a:rPr lang="en-US" sz="2400" err="1">
                <a:ea typeface="+mn-lt"/>
                <a:cs typeface="+mn-lt"/>
              </a:rPr>
              <a:t>uloženým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datům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aniž</a:t>
            </a:r>
            <a:r>
              <a:rPr lang="en-US" sz="2400">
                <a:ea typeface="+mn-lt"/>
                <a:cs typeface="+mn-lt"/>
              </a:rPr>
              <a:t> by </a:t>
            </a:r>
            <a:r>
              <a:rPr lang="en-US" sz="2400" err="1">
                <a:ea typeface="+mn-lt"/>
                <a:cs typeface="+mn-lt"/>
              </a:rPr>
              <a:t>kontejner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byl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nucen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cokoliv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prozradit</a:t>
            </a:r>
            <a:r>
              <a:rPr lang="en-US" sz="2400">
                <a:ea typeface="+mn-lt"/>
                <a:cs typeface="+mn-lt"/>
              </a:rPr>
              <a:t> o </a:t>
            </a:r>
            <a:r>
              <a:rPr lang="en-US" sz="2400" err="1">
                <a:ea typeface="+mn-lt"/>
                <a:cs typeface="+mn-lt"/>
              </a:rPr>
              <a:t>své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implementaci</a:t>
            </a:r>
            <a:r>
              <a:rPr lang="en-US" sz="2400">
                <a:ea typeface="+mn-lt"/>
                <a:cs typeface="+mn-lt"/>
              </a:rPr>
              <a:t> </a:t>
            </a:r>
            <a:endParaRPr lang="en-US" sz="2400">
              <a:cs typeface="Calibri" panose="020F0502020204030204"/>
            </a:endParaRP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DC6A74D2-E171-4A5D-8586-F5820F843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439" y="2491354"/>
            <a:ext cx="4759123" cy="30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7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09D7D5-72F2-4262-8608-F2CAA6C6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Druhy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D1089E-1570-4908-822A-86C405C4D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ea typeface="+mn-lt"/>
                <a:cs typeface="+mn-lt"/>
              </a:rPr>
              <a:t>Sekvenční (externí) </a:t>
            </a:r>
            <a:r>
              <a:rPr lang="cs-CZ" err="1">
                <a:ea typeface="+mn-lt"/>
                <a:cs typeface="+mn-lt"/>
              </a:rPr>
              <a:t>iterátor</a:t>
            </a:r>
            <a:r>
              <a:rPr lang="cs-CZ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cs-CZ">
                <a:ea typeface="+mn-lt"/>
                <a:cs typeface="+mn-lt"/>
              </a:rPr>
              <a:t>Na požádání předává externímu žadateli jednotlivé uložené objekty </a:t>
            </a:r>
            <a:endParaRPr lang="en-US">
              <a:cs typeface="Calibri"/>
            </a:endParaRPr>
          </a:p>
          <a:p>
            <a:pPr lvl="1"/>
            <a:r>
              <a:rPr lang="cs-CZ">
                <a:ea typeface="+mn-lt"/>
                <a:cs typeface="+mn-lt"/>
              </a:rPr>
              <a:t>Vlastní akci iniciuje a zabezpečuje klient </a:t>
            </a:r>
            <a:endParaRPr lang="en-US">
              <a:cs typeface="Calibri"/>
            </a:endParaRPr>
          </a:p>
          <a:p>
            <a:r>
              <a:rPr lang="cs-CZ">
                <a:ea typeface="+mn-lt"/>
                <a:cs typeface="+mn-lt"/>
              </a:rPr>
              <a:t>Dávkový (interní) </a:t>
            </a:r>
            <a:r>
              <a:rPr lang="cs-CZ" err="1">
                <a:ea typeface="+mn-lt"/>
                <a:cs typeface="+mn-lt"/>
              </a:rPr>
              <a:t>iterátor</a:t>
            </a:r>
            <a:r>
              <a:rPr lang="cs-CZ">
                <a:ea typeface="+mn-lt"/>
                <a:cs typeface="+mn-lt"/>
              </a:rPr>
              <a:t> </a:t>
            </a:r>
            <a:endParaRPr lang="en-US"/>
          </a:p>
          <a:p>
            <a:pPr lvl="1"/>
            <a:r>
              <a:rPr lang="cs-CZ">
                <a:ea typeface="+mn-lt"/>
                <a:cs typeface="+mn-lt"/>
              </a:rPr>
              <a:t>Převezme od klienta filtr specifikující ošetřované prvky</a:t>
            </a:r>
            <a:r>
              <a:rPr lang="cs-CZ" b="1">
                <a:ea typeface="+mn-lt"/>
                <a:cs typeface="+mn-lt"/>
              </a:rPr>
              <a:t> </a:t>
            </a:r>
            <a:r>
              <a:rPr lang="cs-CZ">
                <a:ea typeface="+mn-lt"/>
                <a:cs typeface="+mn-lt"/>
              </a:rPr>
              <a:t>a příkaz, který se má na každý ošetřovaný prvek aplikovat 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cs-CZ">
                <a:ea typeface="+mn-lt"/>
                <a:cs typeface="+mn-lt"/>
              </a:rPr>
              <a:t>Sám prochází prvky a na ty, které projdou filtrem, aplikuje obdržený příkaz </a:t>
            </a:r>
            <a:br>
              <a:rPr lang="en-US" b="1"/>
            </a:b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226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D19642-6B4A-42D5-959E-7EEB7FC7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Calibri"/>
                <a:ea typeface="+mj-lt"/>
                <a:cs typeface="+mj-lt"/>
              </a:rPr>
              <a:t>Princip externího </a:t>
            </a:r>
            <a:r>
              <a:rPr lang="cs-CZ" err="1">
                <a:latin typeface="Calibri"/>
                <a:ea typeface="+mj-lt"/>
                <a:cs typeface="+mj-lt"/>
              </a:rPr>
              <a:t>iterátoru</a:t>
            </a:r>
            <a:endParaRPr lang="cs-CZ">
              <a:latin typeface="Calibri"/>
              <a:ea typeface="+mj-lt"/>
              <a:cs typeface="+mj-lt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E2C5B9-B4A0-4BD8-8406-1012CFC62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cs-CZ">
                <a:ea typeface="+mn-lt"/>
                <a:cs typeface="+mn-lt"/>
              </a:rPr>
              <a:t>Kontejner definuje speciální třídu – </a:t>
            </a:r>
            <a:r>
              <a:rPr lang="cs-CZ" err="1">
                <a:ea typeface="+mn-lt"/>
                <a:cs typeface="+mn-lt"/>
              </a:rPr>
              <a:t>iterátor</a:t>
            </a:r>
            <a:r>
              <a:rPr lang="cs-CZ">
                <a:ea typeface="+mn-lt"/>
                <a:cs typeface="+mn-lt"/>
              </a:rPr>
              <a:t>, jejíž instance ví, jak jsou svěřená data uložena </a:t>
            </a:r>
            <a:endParaRPr lang="cs-CZ">
              <a:cs typeface="Calibri" panose="020F0502020204030204"/>
            </a:endParaRPr>
          </a:p>
          <a:p>
            <a:r>
              <a:rPr lang="cs-CZ">
                <a:ea typeface="+mn-lt"/>
                <a:cs typeface="+mn-lt"/>
              </a:rPr>
              <a:t>Tomu, kdo chce pracovat s uloženými daty vrátí kontejner na požádání instanci </a:t>
            </a:r>
            <a:r>
              <a:rPr lang="cs-CZ" err="1">
                <a:ea typeface="+mn-lt"/>
                <a:cs typeface="+mn-lt"/>
              </a:rPr>
              <a:t>iterátoru</a:t>
            </a:r>
            <a:r>
              <a:rPr lang="cs-CZ">
                <a:ea typeface="+mn-lt"/>
                <a:cs typeface="+mn-lt"/>
              </a:rPr>
              <a:t>, jenž mu přístup k uloženým datům zprostředkuje </a:t>
            </a:r>
            <a:endParaRPr lang="cs-CZ">
              <a:cs typeface="Calibri"/>
            </a:endParaRPr>
          </a:p>
          <a:p>
            <a:r>
              <a:rPr lang="cs-CZ">
                <a:ea typeface="+mn-lt"/>
                <a:cs typeface="+mn-lt"/>
              </a:rPr>
              <a:t>Instance </a:t>
            </a:r>
            <a:r>
              <a:rPr lang="cs-CZ" err="1">
                <a:ea typeface="+mn-lt"/>
                <a:cs typeface="+mn-lt"/>
              </a:rPr>
              <a:t>iterátoru</a:t>
            </a:r>
            <a:r>
              <a:rPr lang="cs-CZ">
                <a:ea typeface="+mn-lt"/>
                <a:cs typeface="+mn-lt"/>
              </a:rPr>
              <a:t> na požádání vrátí odkaz na další z instancí uložených v kontejneru </a:t>
            </a:r>
            <a:endParaRPr lang="cs-CZ">
              <a:cs typeface="Calibri" panose="020F0502020204030204"/>
            </a:endParaRPr>
          </a:p>
          <a:p>
            <a:r>
              <a:rPr lang="cs-CZ">
                <a:ea typeface="+mn-lt"/>
                <a:cs typeface="+mn-lt"/>
              </a:rPr>
              <a:t>Až </a:t>
            </a:r>
            <a:r>
              <a:rPr lang="cs-CZ" err="1">
                <a:ea typeface="+mn-lt"/>
                <a:cs typeface="+mn-lt"/>
              </a:rPr>
              <a:t>iterátor</a:t>
            </a:r>
            <a:r>
              <a:rPr lang="cs-CZ">
                <a:ea typeface="+mn-lt"/>
                <a:cs typeface="+mn-lt"/>
              </a:rPr>
              <a:t> všechna data vyčerpá, oznámí, že už další nejsou Tazatel se tak dostane ke všem uloženým datům, aniž by se dozvěděl, jak jsou vlastně uložena </a:t>
            </a:r>
            <a:endParaRPr lang="cs-CZ">
              <a:cs typeface="Calibri"/>
            </a:endParaRPr>
          </a:p>
          <a:p>
            <a:pPr marL="0" indent="0">
              <a:buNone/>
            </a:pPr>
            <a:br>
              <a:rPr lang="en-US"/>
            </a:b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40956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746FB8-3CF6-4E4E-909A-086CDD72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Implementace</a:t>
            </a:r>
            <a:endParaRPr lang="cs-CZ"/>
          </a:p>
        </p:txBody>
      </p:sp>
      <p:pic>
        <p:nvPicPr>
          <p:cNvPr id="4" name="Obrázek 4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20584975-33D5-403E-9D24-8F83E281E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270" y="1391575"/>
            <a:ext cx="6913816" cy="5267666"/>
          </a:xfrm>
        </p:spPr>
      </p:pic>
    </p:spTree>
    <p:extLst>
      <p:ext uri="{BB962C8B-B14F-4D97-AF65-F5344CB8AC3E}">
        <p14:creationId xmlns:p14="http://schemas.microsoft.com/office/powerpoint/2010/main" val="3816960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CC1035-E4CC-45E0-8DC9-3AC86D76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Calibri"/>
                <a:ea typeface="+mj-lt"/>
                <a:cs typeface="+mj-lt"/>
              </a:rPr>
              <a:t>Rozhodnutí při definici </a:t>
            </a:r>
            <a:r>
              <a:rPr lang="cs-CZ" err="1">
                <a:latin typeface="Calibri"/>
                <a:ea typeface="+mj-lt"/>
                <a:cs typeface="+mj-lt"/>
              </a:rPr>
              <a:t>iterátoru</a:t>
            </a:r>
            <a:r>
              <a:rPr lang="cs-CZ">
                <a:latin typeface="Calibri"/>
                <a:ea typeface="+mj-lt"/>
                <a:cs typeface="+mj-lt"/>
              </a:rPr>
              <a:t> </a:t>
            </a:r>
            <a:endParaRPr lang="cs-CZ">
              <a:latin typeface="Calibri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3F0938-872B-43D5-9E66-97647100D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46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ea typeface="+mn-lt"/>
                <a:cs typeface="+mn-lt"/>
              </a:rPr>
              <a:t>Kdo řídí iteraci: klient * kontejner (externí interní) </a:t>
            </a:r>
            <a:endParaRPr lang="cs-CZ">
              <a:cs typeface="Calibri" panose="020F0502020204030204"/>
            </a:endParaRPr>
          </a:p>
          <a:p>
            <a:pPr lvl="1"/>
            <a:r>
              <a:rPr lang="cs-CZ">
                <a:ea typeface="+mn-lt"/>
                <a:cs typeface="+mn-lt"/>
              </a:rPr>
              <a:t>Externí </a:t>
            </a:r>
            <a:r>
              <a:rPr lang="cs-CZ" err="1">
                <a:ea typeface="+mn-lt"/>
                <a:cs typeface="+mn-lt"/>
              </a:rPr>
              <a:t>iterátor</a:t>
            </a:r>
            <a:r>
              <a:rPr lang="cs-CZ">
                <a:ea typeface="+mn-lt"/>
                <a:cs typeface="+mn-lt"/>
              </a:rPr>
              <a:t> je tvárnější (lze např. porovnat 2 kolekce), interní </a:t>
            </a:r>
            <a:r>
              <a:rPr lang="cs-CZ" err="1">
                <a:ea typeface="+mn-lt"/>
                <a:cs typeface="+mn-lt"/>
              </a:rPr>
              <a:t>iterátor</a:t>
            </a:r>
            <a:r>
              <a:rPr lang="cs-CZ">
                <a:ea typeface="+mn-lt"/>
                <a:cs typeface="+mn-lt"/>
              </a:rPr>
              <a:t> umožňuje zabezpečit větší robustnost </a:t>
            </a:r>
            <a:endParaRPr lang="cs-CZ">
              <a:cs typeface="Calibri" panose="020F0502020204030204"/>
            </a:endParaRPr>
          </a:p>
          <a:p>
            <a:r>
              <a:rPr lang="cs-CZ">
                <a:ea typeface="+mn-lt"/>
                <a:cs typeface="+mn-lt"/>
              </a:rPr>
              <a:t>Míru robustnosti </a:t>
            </a:r>
            <a:r>
              <a:rPr lang="cs-CZ" err="1">
                <a:ea typeface="+mn-lt"/>
                <a:cs typeface="+mn-lt"/>
              </a:rPr>
              <a:t>iterátoru</a:t>
            </a:r>
            <a:r>
              <a:rPr lang="cs-CZ">
                <a:ea typeface="+mn-lt"/>
                <a:cs typeface="+mn-lt"/>
              </a:rPr>
              <a:t> </a:t>
            </a:r>
            <a:endParaRPr lang="cs-CZ">
              <a:cs typeface="Calibri"/>
            </a:endParaRPr>
          </a:p>
          <a:p>
            <a:pPr lvl="1"/>
            <a:r>
              <a:rPr lang="cs-CZ">
                <a:ea typeface="+mn-lt"/>
                <a:cs typeface="+mn-lt"/>
              </a:rPr>
              <a:t>Jak citlivý bude na změnu struktury kontejneru v průběhu iterace </a:t>
            </a:r>
            <a:endParaRPr lang="cs-CZ">
              <a:cs typeface="Calibri"/>
            </a:endParaRPr>
          </a:p>
          <a:p>
            <a:r>
              <a:rPr lang="cs-CZ">
                <a:ea typeface="+mn-lt"/>
                <a:cs typeface="+mn-lt"/>
              </a:rPr>
              <a:t>Jakou množinu operací bude poskytovat </a:t>
            </a:r>
            <a:endParaRPr lang="cs-CZ">
              <a:cs typeface="Calibri"/>
            </a:endParaRPr>
          </a:p>
          <a:p>
            <a:pPr lvl="1"/>
            <a:r>
              <a:rPr lang="cs-CZ">
                <a:ea typeface="+mn-lt"/>
                <a:cs typeface="+mn-lt"/>
              </a:rPr>
              <a:t>Viz </a:t>
            </a:r>
            <a:r>
              <a:rPr lang="cs-CZ" err="1">
                <a:ea typeface="+mn-lt"/>
                <a:cs typeface="+mn-lt"/>
              </a:rPr>
              <a:t>Enumeration</a:t>
            </a:r>
            <a:r>
              <a:rPr lang="cs-CZ">
                <a:ea typeface="+mn-lt"/>
                <a:cs typeface="+mn-lt"/>
              </a:rPr>
              <a:t> * </a:t>
            </a:r>
            <a:r>
              <a:rPr lang="cs-CZ" err="1">
                <a:ea typeface="+mn-lt"/>
                <a:cs typeface="+mn-lt"/>
              </a:rPr>
              <a:t>Iterator</a:t>
            </a:r>
            <a:r>
              <a:rPr lang="cs-CZ">
                <a:ea typeface="+mn-lt"/>
                <a:cs typeface="+mn-lt"/>
              </a:rPr>
              <a:t> * </a:t>
            </a:r>
            <a:r>
              <a:rPr lang="cs-CZ" err="1">
                <a:ea typeface="+mn-lt"/>
                <a:cs typeface="+mn-lt"/>
              </a:rPr>
              <a:t>ListIterator</a:t>
            </a:r>
            <a:r>
              <a:rPr lang="cs-CZ">
                <a:ea typeface="+mn-lt"/>
                <a:cs typeface="+mn-lt"/>
              </a:rPr>
              <a:t> </a:t>
            </a:r>
            <a:br>
              <a:rPr lang="en-US"/>
            </a:b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92457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CD7D2D-78B0-4196-B45A-96F3559A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Stav(</a:t>
            </a:r>
            <a:r>
              <a:rPr lang="cs-CZ" err="1">
                <a:cs typeface="Calibri Light"/>
              </a:rPr>
              <a:t>State</a:t>
            </a:r>
            <a:r>
              <a:rPr lang="cs-CZ">
                <a:cs typeface="Calibri Light"/>
              </a:rPr>
              <a:t>)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BF1F67-DBAF-455C-9F7D-78D17D99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Řeší chování objektů v různých stavech zavedením vnitřního stavu </a:t>
            </a:r>
          </a:p>
          <a:p>
            <a:r>
              <a:rPr lang="cs-CZ">
                <a:cs typeface="Calibri"/>
              </a:rPr>
              <a:t>Objekt se rozdělí na stav metody závislé na stavu a na ty nezávislé</a:t>
            </a:r>
          </a:p>
          <a:p>
            <a:r>
              <a:rPr lang="cs-CZ">
                <a:cs typeface="Calibri"/>
              </a:rPr>
              <a:t>Pro každý stav je nutno zavést samostatnou třídu implementující dané rozhraní </a:t>
            </a:r>
          </a:p>
          <a:p>
            <a:endParaRPr lang="cs-CZ">
              <a:cs typeface="Calibri"/>
            </a:endParaRP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4990796B-3376-4A32-85AB-FB0B7033C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40" y="3404914"/>
            <a:ext cx="4675632" cy="296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36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69E144-F206-44DD-AF2B-4763B50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Šablonová metoda(</a:t>
            </a:r>
            <a:r>
              <a:rPr lang="cs-CZ" err="1">
                <a:cs typeface="Calibri Light"/>
              </a:rPr>
              <a:t>Template</a:t>
            </a:r>
            <a:r>
              <a:rPr lang="cs-CZ">
                <a:cs typeface="Calibri Light"/>
              </a:rPr>
              <a:t> </a:t>
            </a:r>
            <a:r>
              <a:rPr lang="cs-CZ" err="1">
                <a:cs typeface="Calibri Light"/>
              </a:rPr>
              <a:t>Method</a:t>
            </a:r>
            <a:r>
              <a:rPr lang="cs-CZ">
                <a:cs typeface="Calibri Light"/>
              </a:rPr>
              <a:t>)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8EAE34-2150-4702-B064-05BC55941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Definuje metodu obsahující kostru algoritmu</a:t>
            </a:r>
          </a:p>
          <a:p>
            <a:r>
              <a:rPr lang="cs-CZ">
                <a:cs typeface="Calibri"/>
              </a:rPr>
              <a:t>Některé kroky algoritmu však nejsou hned známy a definují je až potomci se šablonovou metodou</a:t>
            </a:r>
          </a:p>
          <a:p>
            <a:r>
              <a:rPr lang="cs-CZ">
                <a:cs typeface="Calibri"/>
              </a:rPr>
              <a:t>Umožňuje podtřídám měnit části algoritmu bez </a:t>
            </a:r>
          </a:p>
          <a:p>
            <a:pPr marL="0" indent="0">
              <a:buNone/>
            </a:pPr>
            <a:r>
              <a:rPr lang="cs-CZ">
                <a:cs typeface="Calibri"/>
              </a:rPr>
              <a:t>    změny samotného algoritmu</a:t>
            </a:r>
          </a:p>
          <a:p>
            <a:endParaRPr lang="cs-CZ">
              <a:cs typeface="Calibri"/>
            </a:endParaRPr>
          </a:p>
        </p:txBody>
      </p:sp>
      <p:pic>
        <p:nvPicPr>
          <p:cNvPr id="4" name="Obrázek 4" descr="Obsah obrázku hra&#10;&#10;Popis vygenerovaný s velmi vysokou mírou spolehlivosti">
            <a:extLst>
              <a:ext uri="{FF2B5EF4-FFF2-40B4-BE49-F238E27FC236}">
                <a16:creationId xmlns:a16="http://schemas.microsoft.com/office/drawing/2014/main" id="{57E698FA-263E-46B0-9F87-50A710368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256" y="2992810"/>
            <a:ext cx="3529584" cy="36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18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436AC-5E30-4829-968A-26B906B6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Optimalizace rozhraní 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AA6119-48FB-4BAD-9A40-7E79AC0F5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Fasáda (</a:t>
            </a:r>
            <a:r>
              <a:rPr lang="cs-CZ" err="1">
                <a:cs typeface="Calibri"/>
              </a:rPr>
              <a:t>Facade</a:t>
            </a:r>
            <a:r>
              <a:rPr lang="cs-CZ">
                <a:cs typeface="Calibri"/>
              </a:rPr>
              <a:t>)</a:t>
            </a:r>
          </a:p>
          <a:p>
            <a:r>
              <a:rPr lang="cs-CZ">
                <a:cs typeface="Calibri"/>
              </a:rPr>
              <a:t>Adaptér(Adapter)</a:t>
            </a:r>
          </a:p>
          <a:p>
            <a:r>
              <a:rPr lang="cs-CZ">
                <a:cs typeface="Calibri"/>
              </a:rPr>
              <a:t>Strom(</a:t>
            </a:r>
            <a:r>
              <a:rPr lang="cs-CZ" err="1">
                <a:cs typeface="Calibri"/>
              </a:rPr>
              <a:t>Composite</a:t>
            </a:r>
            <a:r>
              <a:rPr lang="cs-CZ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6879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FD7ADA-C284-4B69-8EB1-FA0B57BD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Fasáda 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CDB9EA-DE10-4E0A-903B-F96FD4FA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cs-CZ">
                <a:cs typeface="Calibri"/>
              </a:rPr>
              <a:t>Nahrazuje jak nahradit jednotlivé rozhraní do jednoho uceleného </a:t>
            </a:r>
          </a:p>
          <a:p>
            <a:r>
              <a:rPr lang="cs-CZ">
                <a:cs typeface="Calibri"/>
              </a:rPr>
              <a:t>Definuje tak vyšší rozhraní, které usnadňuje práci s jednotlivými třídami</a:t>
            </a:r>
          </a:p>
          <a:p>
            <a:r>
              <a:rPr lang="cs-CZ">
                <a:cs typeface="Calibri"/>
              </a:rPr>
              <a:t>Výhody:</a:t>
            </a:r>
          </a:p>
          <a:p>
            <a:pPr lvl="1"/>
            <a:r>
              <a:rPr lang="cs-CZ">
                <a:ea typeface="+mn-lt"/>
                <a:cs typeface="+mn-lt"/>
              </a:rPr>
              <a:t>Redukce objektů a komunikace mezi nimi </a:t>
            </a:r>
            <a:endParaRPr lang="cs-CZ">
              <a:cs typeface="Calibri"/>
            </a:endParaRPr>
          </a:p>
          <a:p>
            <a:pPr lvl="1"/>
            <a:r>
              <a:rPr lang="cs-CZ">
                <a:ea typeface="+mn-lt"/>
                <a:cs typeface="+mn-lt"/>
              </a:rPr>
              <a:t>Zmenšuje počet závislostí</a:t>
            </a:r>
            <a:endParaRPr lang="cs-CZ">
              <a:cs typeface="Calibri"/>
            </a:endParaRPr>
          </a:p>
          <a:p>
            <a:r>
              <a:rPr lang="cs-CZ">
                <a:cs typeface="Calibri"/>
              </a:rPr>
              <a:t>Možnosti implementace:</a:t>
            </a:r>
          </a:p>
          <a:p>
            <a:pPr lvl="1"/>
            <a:r>
              <a:rPr lang="cs-CZ">
                <a:cs typeface="Calibri"/>
              </a:rPr>
              <a:t>Rozhraní nebo abstraktní třída s potomky</a:t>
            </a:r>
          </a:p>
          <a:p>
            <a:pPr lvl="1"/>
            <a:r>
              <a:rPr lang="cs-CZ">
                <a:cs typeface="Calibri"/>
              </a:rPr>
              <a:t>Konfigurovatelná třída</a:t>
            </a:r>
          </a:p>
          <a:p>
            <a:pPr lvl="1"/>
            <a:r>
              <a:rPr lang="cs-CZ">
                <a:cs typeface="Calibri"/>
              </a:rPr>
              <a:t>Samostatná třída s nejčastějšími </a:t>
            </a:r>
            <a:r>
              <a:rPr lang="cs-CZ" err="1">
                <a:cs typeface="Calibri"/>
              </a:rPr>
              <a:t>metodamy</a:t>
            </a:r>
            <a:endParaRPr lang="cs-CZ">
              <a:cs typeface="Calibri"/>
            </a:endParaRPr>
          </a:p>
          <a:p>
            <a:pPr lvl="1"/>
            <a:endParaRPr lang="cs-CZ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9A83426A-83B1-4F74-B4E4-91A86C35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3099495"/>
            <a:ext cx="3255263" cy="23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1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A753F3-029F-4B87-9FE7-9C5B6765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Skrývaní implementace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28E446-2A1A-4F0A-B92E-12B19945B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Zástupce (Proxy)</a:t>
            </a:r>
          </a:p>
          <a:p>
            <a:r>
              <a:rPr lang="cs-CZ">
                <a:cs typeface="Calibri"/>
              </a:rPr>
              <a:t>Příkaz (</a:t>
            </a:r>
            <a:r>
              <a:rPr lang="cs-CZ" err="1">
                <a:cs typeface="Calibri"/>
              </a:rPr>
              <a:t>Command</a:t>
            </a:r>
            <a:r>
              <a:rPr lang="cs-CZ">
                <a:cs typeface="Calibri"/>
              </a:rPr>
              <a:t>)</a:t>
            </a:r>
          </a:p>
          <a:p>
            <a:r>
              <a:rPr lang="cs-CZ" err="1">
                <a:cs typeface="Calibri"/>
              </a:rPr>
              <a:t>Iterátor</a:t>
            </a:r>
            <a:r>
              <a:rPr lang="cs-CZ">
                <a:cs typeface="Calibri"/>
              </a:rPr>
              <a:t> (</a:t>
            </a:r>
            <a:r>
              <a:rPr lang="cs-CZ" err="1">
                <a:cs typeface="Calibri"/>
              </a:rPr>
              <a:t>Iterator</a:t>
            </a:r>
            <a:r>
              <a:rPr lang="cs-CZ">
                <a:cs typeface="Calibri"/>
              </a:rPr>
              <a:t>)</a:t>
            </a:r>
          </a:p>
          <a:p>
            <a:r>
              <a:rPr lang="cs-CZ">
                <a:cs typeface="Calibri"/>
              </a:rPr>
              <a:t>Stav (</a:t>
            </a:r>
            <a:r>
              <a:rPr lang="cs-CZ" err="1">
                <a:cs typeface="Calibri"/>
              </a:rPr>
              <a:t>State</a:t>
            </a:r>
            <a:r>
              <a:rPr lang="cs-CZ">
                <a:cs typeface="Calibri"/>
              </a:rPr>
              <a:t>)</a:t>
            </a:r>
          </a:p>
          <a:p>
            <a:r>
              <a:rPr lang="cs-CZ">
                <a:cs typeface="Calibri"/>
              </a:rPr>
              <a:t>Šablonová metoda (</a:t>
            </a:r>
            <a:r>
              <a:rPr lang="cs-CZ" err="1">
                <a:cs typeface="Calibri"/>
              </a:rPr>
              <a:t>Template</a:t>
            </a:r>
            <a:r>
              <a:rPr lang="cs-CZ">
                <a:cs typeface="Calibri"/>
              </a:rPr>
              <a:t> </a:t>
            </a:r>
            <a:r>
              <a:rPr lang="cs-CZ" err="1">
                <a:cs typeface="Calibri"/>
              </a:rPr>
              <a:t>Method</a:t>
            </a:r>
            <a:r>
              <a:rPr lang="cs-CZ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6666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8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5D49F3AA-1BB7-4B4C-849E-EEBAAD32F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506" y="569849"/>
            <a:ext cx="2811435" cy="5375466"/>
          </a:xfrm>
        </p:spPr>
      </p:pic>
      <p:pic>
        <p:nvPicPr>
          <p:cNvPr id="10" name="Obrázek 10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A236BD64-1DFF-430E-A3C7-D2DE4D692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024" y="571742"/>
            <a:ext cx="2974848" cy="337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72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BE461B-C6FC-417C-9FE9-EE95C776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Adaptér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F9E606-D8F3-48F1-AE61-99C5B21D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Používáme když nám rozhrání třídy nevyhovujeme a chceme ho nahradit jiným</a:t>
            </a:r>
          </a:p>
          <a:p>
            <a:r>
              <a:rPr lang="cs-CZ">
                <a:cs typeface="Calibri"/>
              </a:rPr>
              <a:t>Mezi požadovanou třídu a uživatele vložíme adaptér, který konvertuje rozhraní na námi požadovaný</a:t>
            </a:r>
          </a:p>
          <a:p>
            <a:r>
              <a:rPr lang="cs-CZ">
                <a:cs typeface="Calibri"/>
              </a:rPr>
              <a:t>Zabezpečuje spolupráci tříd a</a:t>
            </a:r>
          </a:p>
          <a:p>
            <a:pPr marL="0" indent="0">
              <a:buNone/>
            </a:pPr>
            <a:r>
              <a:rPr lang="cs-CZ">
                <a:cs typeface="Calibri"/>
              </a:rPr>
              <a:t>   usnadňuje implementaci nových</a:t>
            </a:r>
          </a:p>
          <a:p>
            <a:r>
              <a:rPr lang="cs-CZ">
                <a:cs typeface="Calibri"/>
              </a:rPr>
              <a:t>fa</a:t>
            </a:r>
          </a:p>
        </p:txBody>
      </p:sp>
      <p:pic>
        <p:nvPicPr>
          <p:cNvPr id="4" name="Obrázek 4" descr="Obsah obrázku hodiny&#10;&#10;Popis vygenerovaný s velmi vysokou mírou spolehlivosti">
            <a:extLst>
              <a:ext uri="{FF2B5EF4-FFF2-40B4-BE49-F238E27FC236}">
                <a16:creationId xmlns:a16="http://schemas.microsoft.com/office/drawing/2014/main" id="{1A524CD5-0068-4B46-B70C-245FE378E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894" y="3375469"/>
            <a:ext cx="4695444" cy="311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05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4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0558F27E-8F4B-47A9-BBDB-20F1E7C3B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670" y="350393"/>
            <a:ext cx="5158659" cy="6039930"/>
          </a:xfrm>
        </p:spPr>
      </p:pic>
    </p:spTree>
    <p:extLst>
      <p:ext uri="{BB962C8B-B14F-4D97-AF65-F5344CB8AC3E}">
        <p14:creationId xmlns:p14="http://schemas.microsoft.com/office/powerpoint/2010/main" val="1459769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8F3B7B-B498-43AF-9167-7A9DE7B0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Strom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16FD66-915D-4ADF-8016-396E7D68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Řeší, jak uspořádat objekty jednoduché a z nich složené objekty</a:t>
            </a:r>
          </a:p>
          <a:p>
            <a:r>
              <a:rPr lang="cs-CZ">
                <a:cs typeface="Calibri"/>
              </a:rPr>
              <a:t>Většinou tvoří strukturu stromu </a:t>
            </a:r>
          </a:p>
          <a:p>
            <a:r>
              <a:rPr lang="cs-CZ">
                <a:cs typeface="Calibri"/>
              </a:rPr>
              <a:t>Uživatel může se složitými i jednoduchými objekty pracovat stejně</a:t>
            </a:r>
          </a:p>
          <a:p>
            <a:r>
              <a:rPr lang="cs-CZ">
                <a:cs typeface="Calibri"/>
              </a:rPr>
              <a:t>Použití </a:t>
            </a:r>
          </a:p>
          <a:p>
            <a:pPr lvl="1"/>
            <a:r>
              <a:rPr lang="cs-CZ">
                <a:cs typeface="Calibri"/>
              </a:rPr>
              <a:t>Adresářová struktura </a:t>
            </a:r>
          </a:p>
          <a:p>
            <a:pPr lvl="1"/>
            <a:r>
              <a:rPr lang="cs-CZ">
                <a:cs typeface="Calibri"/>
              </a:rPr>
              <a:t>Implementace složitých stromových struktur </a:t>
            </a:r>
          </a:p>
        </p:txBody>
      </p:sp>
      <p:pic>
        <p:nvPicPr>
          <p:cNvPr id="4" name="Obrázek 4" descr="Obsah obrázku stůl, sendvič, interiér, jídlo&#10;&#10;Popis vygenerovaný s velmi vysokou mírou spolehlivosti">
            <a:extLst>
              <a:ext uri="{FF2B5EF4-FFF2-40B4-BE49-F238E27FC236}">
                <a16:creationId xmlns:a16="http://schemas.microsoft.com/office/drawing/2014/main" id="{F19363A5-64C7-4917-AAE1-D7942C33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552" y="3371698"/>
            <a:ext cx="2743199" cy="35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39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4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96638EB5-56D9-4F4C-A945-64375323A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844" y="313817"/>
            <a:ext cx="6060935" cy="5832666"/>
          </a:xfrm>
        </p:spPr>
      </p:pic>
      <p:pic>
        <p:nvPicPr>
          <p:cNvPr id="6" name="Obrázek 6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4C625D36-E5F9-4E5E-B0DB-C5D09361A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912" y="651315"/>
            <a:ext cx="5303520" cy="295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3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BF288B-DDB3-4729-A84C-7E65DBA0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Zástupce (Proxy)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F4AB71-D481-4AE8-A718-2EEF175D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580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Obaluje zastupovaný objekt a zprostředkovává komunikaci programu s objektem</a:t>
            </a:r>
          </a:p>
          <a:p>
            <a:r>
              <a:rPr lang="cs-CZ">
                <a:cs typeface="Calibri"/>
              </a:rPr>
              <a:t>Odkaz je většinou atributem zástupce, kterému jsou předány požadavky a obdržené výsledky jsou předány žadateli</a:t>
            </a:r>
          </a:p>
          <a:p>
            <a:r>
              <a:rPr lang="cs-CZ">
                <a:cs typeface="Calibri"/>
              </a:rPr>
              <a:t>V případě ochranného zástupce lze při menších požadavcích na ochranu "skrýt" zastupovaný objekt za rozhraní</a:t>
            </a:r>
          </a:p>
        </p:txBody>
      </p:sp>
      <p:pic>
        <p:nvPicPr>
          <p:cNvPr id="4" name="Obrázek 4" descr="Obsah obrázku podepsat&#10;&#10;Popis vygenerovaný s velmi vysokou mírou spolehlivosti">
            <a:extLst>
              <a:ext uri="{FF2B5EF4-FFF2-40B4-BE49-F238E27FC236}">
                <a16:creationId xmlns:a16="http://schemas.microsoft.com/office/drawing/2014/main" id="{1EE1E50A-3FDB-458C-9621-4E4B09E97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110" y="2239232"/>
            <a:ext cx="4874870" cy="344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5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A1DE8F-4A00-4F47-BFB7-AD2F405D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>
                <a:cs typeface="Calibri Light"/>
              </a:rPr>
              <a:t>Vzdálený zástupce (</a:t>
            </a:r>
            <a:r>
              <a:rPr lang="cs-CZ" err="1">
                <a:cs typeface="Calibri Light"/>
              </a:rPr>
              <a:t>Remote</a:t>
            </a:r>
            <a:r>
              <a:rPr lang="cs-CZ">
                <a:cs typeface="Calibri Light"/>
              </a:rPr>
              <a:t> </a:t>
            </a:r>
            <a:r>
              <a:rPr lang="cs-CZ" err="1">
                <a:cs typeface="Calibri Light"/>
              </a:rPr>
              <a:t>proxy</a:t>
            </a:r>
            <a:r>
              <a:rPr lang="cs-CZ">
                <a:cs typeface="Calibri Light"/>
              </a:rPr>
              <a:t>)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F5F9C1-E81F-41F8-B734-9019D4454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4288" cy="43899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cs typeface="Calibri"/>
              </a:rPr>
              <a:t>Zastupuje objekt umístěný jinde</a:t>
            </a:r>
          </a:p>
          <a:p>
            <a:r>
              <a:rPr lang="cs-CZ" sz="2400">
                <a:cs typeface="Calibri"/>
              </a:rPr>
              <a:t>Zprostředkovává  komunikaci mezi zastupovaným objektem a objekty z okolí</a:t>
            </a:r>
          </a:p>
          <a:p>
            <a:r>
              <a:rPr lang="cs-CZ" sz="2400">
                <a:cs typeface="Calibri"/>
              </a:rPr>
              <a:t>Jeho úkolem je zapouzdřit a skrýt detaily komunikace</a:t>
            </a:r>
          </a:p>
          <a:p>
            <a:pPr lvl="1"/>
            <a:r>
              <a:rPr lang="cs-CZ">
                <a:cs typeface="Calibri"/>
              </a:rPr>
              <a:t>Klienti komunikují jako by byl zastupovaný objekt místní a nemusí poznat kdy je objekt zastupován a kdy ne</a:t>
            </a:r>
          </a:p>
          <a:p>
            <a:r>
              <a:rPr lang="cs-CZ" sz="2400">
                <a:cs typeface="Calibri"/>
              </a:rPr>
              <a:t>Musí být připraven na selhání komunikace a schopen vyhodit výjimku</a:t>
            </a:r>
          </a:p>
        </p:txBody>
      </p:sp>
      <p:pic>
        <p:nvPicPr>
          <p:cNvPr id="4" name="Obrázek 4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552435B5-0D1C-4C21-99B7-FC3C7DBA2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11"/>
          <a:stretch/>
        </p:blipFill>
        <p:spPr>
          <a:xfrm>
            <a:off x="6268462" y="2309394"/>
            <a:ext cx="5037110" cy="345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3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483FE4-5F0C-4DC3-9D6B-6BDD4227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Ochranný zástupce (</a:t>
            </a:r>
            <a:r>
              <a:rPr lang="cs-CZ" err="1">
                <a:cs typeface="Calibri Light"/>
              </a:rPr>
              <a:t>Protection</a:t>
            </a:r>
            <a:r>
              <a:rPr lang="cs-CZ">
                <a:cs typeface="Calibri Light"/>
              </a:rPr>
              <a:t> </a:t>
            </a:r>
            <a:r>
              <a:rPr lang="cs-CZ" err="1">
                <a:cs typeface="Calibri Light"/>
              </a:rPr>
              <a:t>proxy</a:t>
            </a:r>
            <a:r>
              <a:rPr lang="cs-CZ">
                <a:cs typeface="Calibri Light"/>
              </a:rPr>
              <a:t>)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98CADF-0556-42F6-AEF3-9E766A36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Umožňuje zatajit skutečný typ zastupovaného objektu</a:t>
            </a:r>
          </a:p>
          <a:p>
            <a:r>
              <a:rPr lang="cs-CZ">
                <a:cs typeface="Calibri"/>
              </a:rPr>
              <a:t>Definuje pouze metody, které má objekt umět</a:t>
            </a:r>
          </a:p>
          <a:p>
            <a:r>
              <a:rPr lang="cs-CZ">
                <a:cs typeface="Calibri"/>
              </a:rPr>
              <a:t>Může doplnit kontrolu přístupových práv</a:t>
            </a:r>
          </a:p>
          <a:p>
            <a:r>
              <a:rPr lang="cs-CZ">
                <a:cs typeface="Calibri"/>
              </a:rPr>
              <a:t>Implementace:</a:t>
            </a:r>
          </a:p>
          <a:p>
            <a:pPr lvl="1"/>
            <a:r>
              <a:rPr lang="cs-CZ">
                <a:cs typeface="Calibri"/>
              </a:rPr>
              <a:t>Skrýt třídu za rozhraní - použitelné když chceme rozhraní pouze zjednodušit</a:t>
            </a:r>
          </a:p>
          <a:p>
            <a:pPr lvl="1"/>
            <a:r>
              <a:rPr lang="cs-CZ">
                <a:cs typeface="Calibri"/>
              </a:rPr>
              <a:t>Vytvořit zástupce - objekt, který bude obsahovat odkaz na zastupovaný objekt, kterému dá zprávy a přebere odpovědi -&gt; pro ochranu před možným útokem</a:t>
            </a:r>
          </a:p>
        </p:txBody>
      </p:sp>
    </p:spTree>
    <p:extLst>
      <p:ext uri="{BB962C8B-B14F-4D97-AF65-F5344CB8AC3E}">
        <p14:creationId xmlns:p14="http://schemas.microsoft.com/office/powerpoint/2010/main" val="224225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A0DD21-ACB0-4458-BC65-92E8EDDE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Ukázka kódu</a:t>
            </a:r>
            <a:endParaRPr lang="cs-CZ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3BE6234F-62C9-490C-9B55-F2CE6F02E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185" y="1346684"/>
            <a:ext cx="8337629" cy="537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483FE4-5F0C-4DC3-9D6B-6BDD4227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Virtuální zástupce (</a:t>
            </a:r>
            <a:r>
              <a:rPr lang="cs-CZ" err="1">
                <a:cs typeface="Calibri Light"/>
              </a:rPr>
              <a:t>Virtual</a:t>
            </a:r>
            <a:r>
              <a:rPr lang="cs-CZ">
                <a:cs typeface="Calibri Light"/>
              </a:rPr>
              <a:t> </a:t>
            </a:r>
            <a:r>
              <a:rPr lang="cs-CZ" err="1">
                <a:cs typeface="Calibri Light"/>
              </a:rPr>
              <a:t>proxy</a:t>
            </a:r>
            <a:r>
              <a:rPr lang="cs-CZ">
                <a:cs typeface="Calibri Light"/>
              </a:rPr>
              <a:t>)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98CADF-0556-42F6-AEF3-9E766A36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Pro vytvoření drahého objektu, který nepotřebuje od začátku celý</a:t>
            </a:r>
          </a:p>
          <a:p>
            <a:r>
              <a:rPr lang="cs-CZ">
                <a:cs typeface="Calibri"/>
              </a:rPr>
              <a:t>Vytvoří zastupovaný objekt až když je potřeba</a:t>
            </a:r>
          </a:p>
          <a:p>
            <a:r>
              <a:rPr lang="cs-CZ">
                <a:cs typeface="Calibri"/>
              </a:rPr>
              <a:t>Do skutečného vytvoření může:</a:t>
            </a:r>
          </a:p>
          <a:p>
            <a:pPr lvl="1"/>
            <a:r>
              <a:rPr lang="cs-CZ">
                <a:cs typeface="Calibri"/>
              </a:rPr>
              <a:t>Nahrazovat volání metod objektu voláním vlastních metod</a:t>
            </a:r>
          </a:p>
          <a:p>
            <a:pPr lvl="1"/>
            <a:r>
              <a:rPr lang="cs-CZ">
                <a:cs typeface="Calibri"/>
              </a:rPr>
              <a:t>Připravit a uchovat seznam konfiguračních parametrů, které se použijí v okamžiku skutečného vytvoření objektu</a:t>
            </a:r>
          </a:p>
        </p:txBody>
      </p:sp>
    </p:spTree>
    <p:extLst>
      <p:ext uri="{BB962C8B-B14F-4D97-AF65-F5344CB8AC3E}">
        <p14:creationId xmlns:p14="http://schemas.microsoft.com/office/powerpoint/2010/main" val="159272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483FE4-5F0C-4DC3-9D6B-6BDD4227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Chytrý odkaz (Smart reference)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98CADF-0556-42F6-AEF3-9E766A36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Umožňuje doplnit komunikaci s objektem o další akce</a:t>
            </a:r>
          </a:p>
          <a:p>
            <a:pPr lvl="1"/>
            <a:r>
              <a:rPr lang="cs-CZ">
                <a:cs typeface="Calibri"/>
              </a:rPr>
              <a:t>Kontrola přístupových práv k objektu</a:t>
            </a:r>
          </a:p>
          <a:p>
            <a:pPr lvl="1"/>
            <a:r>
              <a:rPr lang="cs-CZ">
                <a:cs typeface="Calibri"/>
              </a:rPr>
              <a:t>Evidence požadavků na služby objektu</a:t>
            </a:r>
          </a:p>
          <a:p>
            <a:pPr lvl="1"/>
            <a:r>
              <a:rPr lang="cs-CZ">
                <a:cs typeface="Calibri"/>
              </a:rPr>
              <a:t>Zamčení objektu při zápisu</a:t>
            </a:r>
          </a:p>
          <a:p>
            <a:r>
              <a:rPr lang="cs-CZ">
                <a:cs typeface="Calibri"/>
              </a:rPr>
              <a:t>Umožňuje zefektivnit práci s objektem</a:t>
            </a:r>
          </a:p>
          <a:p>
            <a:pPr lvl="1"/>
            <a:r>
              <a:rPr lang="cs-CZ">
                <a:cs typeface="Calibri"/>
              </a:rPr>
              <a:t>Při první žádosti o objekt se objekt nevytvoří, ale zavede se do paměti dříve vytvořený objekt z vnější paměti</a:t>
            </a:r>
          </a:p>
          <a:p>
            <a:pPr lvl="1"/>
            <a:r>
              <a:rPr lang="cs-CZ">
                <a:cs typeface="Calibri"/>
              </a:rPr>
              <a:t>Udržuje spojení s databází ještě chvíli po poslední žádosti</a:t>
            </a:r>
            <a:endParaRPr lang="cs-CZ"/>
          </a:p>
          <a:p>
            <a:r>
              <a:rPr lang="cs-CZ">
                <a:cs typeface="Calibri"/>
              </a:rPr>
              <a:t>Virtuální zástupce je druh chytrého odkazu</a:t>
            </a:r>
          </a:p>
          <a:p>
            <a:pPr lvl="1"/>
            <a:r>
              <a:rPr lang="cs-CZ">
                <a:cs typeface="Calibri"/>
              </a:rPr>
              <a:t>Musí vědět na co stačí sám a kdy musí objekt skutečně vytvořit</a:t>
            </a:r>
          </a:p>
        </p:txBody>
      </p:sp>
    </p:spTree>
    <p:extLst>
      <p:ext uri="{BB962C8B-B14F-4D97-AF65-F5344CB8AC3E}">
        <p14:creationId xmlns:p14="http://schemas.microsoft.com/office/powerpoint/2010/main" val="116544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787A06-A3EC-4067-AEC6-D158D1A2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Další druhy zástupce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426AAA-EC3F-40D9-A662-27EC11385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Modifikační zástupce (Copy-on-</a:t>
            </a:r>
            <a:r>
              <a:rPr lang="cs-CZ" err="1">
                <a:cs typeface="Calibri"/>
              </a:rPr>
              <a:t>write</a:t>
            </a:r>
            <a:r>
              <a:rPr lang="cs-CZ">
                <a:cs typeface="Calibri"/>
              </a:rPr>
              <a:t> </a:t>
            </a:r>
            <a:r>
              <a:rPr lang="cs-CZ" err="1">
                <a:cs typeface="Calibri"/>
              </a:rPr>
              <a:t>proxy</a:t>
            </a:r>
            <a:r>
              <a:rPr lang="cs-CZ">
                <a:cs typeface="Calibri"/>
              </a:rPr>
              <a:t>)</a:t>
            </a:r>
          </a:p>
          <a:p>
            <a:pPr lvl="1"/>
            <a:r>
              <a:rPr lang="cs-CZ">
                <a:cs typeface="Calibri"/>
              </a:rPr>
              <a:t>Opožděné kopírování objektů až při jejich modifikaci</a:t>
            </a:r>
          </a:p>
          <a:p>
            <a:pPr lvl="1"/>
            <a:endParaRPr lang="cs-CZ">
              <a:cs typeface="Calibri"/>
            </a:endParaRPr>
          </a:p>
          <a:p>
            <a:r>
              <a:rPr lang="cs-CZ">
                <a:cs typeface="Calibri"/>
              </a:rPr>
              <a:t>Synchronizační zástupce (</a:t>
            </a:r>
            <a:r>
              <a:rPr lang="cs-CZ" err="1">
                <a:cs typeface="Calibri"/>
              </a:rPr>
              <a:t>Synchronization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proxy</a:t>
            </a:r>
            <a:r>
              <a:rPr lang="cs-CZ">
                <a:cs typeface="Calibri"/>
              </a:rPr>
              <a:t>)</a:t>
            </a:r>
          </a:p>
          <a:p>
            <a:pPr lvl="1"/>
            <a:r>
              <a:rPr lang="cs-CZ">
                <a:cs typeface="Calibri"/>
              </a:rPr>
              <a:t>Transparentní synchronizace vláken při přístupu k objektu</a:t>
            </a:r>
          </a:p>
        </p:txBody>
      </p:sp>
    </p:spTree>
    <p:extLst>
      <p:ext uri="{BB962C8B-B14F-4D97-AF65-F5344CB8AC3E}">
        <p14:creationId xmlns:p14="http://schemas.microsoft.com/office/powerpoint/2010/main" val="328902815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Širokoúhlá obrazovka</PresentationFormat>
  <Slides>24</Slides>
  <Notes>0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5" baseType="lpstr">
      <vt:lpstr>Motiv systému Office</vt:lpstr>
      <vt:lpstr>Návrhové vzory II</vt:lpstr>
      <vt:lpstr>Skrývaní implementace</vt:lpstr>
      <vt:lpstr>Zástupce (Proxy)</vt:lpstr>
      <vt:lpstr>Vzdálený zástupce (Remote proxy)</vt:lpstr>
      <vt:lpstr>Ochranný zástupce (Protection proxy)</vt:lpstr>
      <vt:lpstr>Ukázka kódu</vt:lpstr>
      <vt:lpstr>Virtuální zástupce (Virtual proxy)</vt:lpstr>
      <vt:lpstr>Chytrý odkaz (Smart reference)</vt:lpstr>
      <vt:lpstr>Další druhy zástupce</vt:lpstr>
      <vt:lpstr>Příkaz (Command)</vt:lpstr>
      <vt:lpstr>Iterátor (Iterator)</vt:lpstr>
      <vt:lpstr>Druhy</vt:lpstr>
      <vt:lpstr>Princip externího iterátoru</vt:lpstr>
      <vt:lpstr>Implementace</vt:lpstr>
      <vt:lpstr>Rozhodnutí při definici iterátoru </vt:lpstr>
      <vt:lpstr>Stav(State)</vt:lpstr>
      <vt:lpstr>Šablonová metoda(Template Method)</vt:lpstr>
      <vt:lpstr>Optimalizace rozhraní </vt:lpstr>
      <vt:lpstr>Fasáda </vt:lpstr>
      <vt:lpstr>Prezentace aplikace PowerPoint</vt:lpstr>
      <vt:lpstr>Adaptér</vt:lpstr>
      <vt:lpstr>Prezentace aplikace PowerPoint</vt:lpstr>
      <vt:lpstr>Strom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revision>2</cp:revision>
  <dcterms:created xsi:type="dcterms:W3CDTF">2020-03-18T22:13:47Z</dcterms:created>
  <dcterms:modified xsi:type="dcterms:W3CDTF">2020-03-21T01:33:48Z</dcterms:modified>
</cp:coreProperties>
</file>