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9" r:id="rId7"/>
    <p:sldId id="270" r:id="rId8"/>
    <p:sldId id="259" r:id="rId9"/>
    <p:sldId id="271" r:id="rId10"/>
    <p:sldId id="272" r:id="rId11"/>
    <p:sldId id="260" r:id="rId12"/>
    <p:sldId id="273" r:id="rId13"/>
    <p:sldId id="274" r:id="rId14"/>
    <p:sldId id="261" r:id="rId15"/>
    <p:sldId id="266" r:id="rId16"/>
    <p:sldId id="268" r:id="rId17"/>
    <p:sldId id="275" r:id="rId18"/>
    <p:sldId id="276" r:id="rId19"/>
    <p:sldId id="277" r:id="rId20"/>
    <p:sldId id="278" r:id="rId21"/>
    <p:sldId id="258" r:id="rId2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7A1D4EB8-D84C-4D88-9ED5-44A1ECDC997B}">
          <p14:sldIdLst>
            <p14:sldId id="256"/>
            <p14:sldId id="257"/>
            <p14:sldId id="269"/>
            <p14:sldId id="270"/>
            <p14:sldId id="259"/>
            <p14:sldId id="271"/>
            <p14:sldId id="272"/>
            <p14:sldId id="260"/>
            <p14:sldId id="273"/>
            <p14:sldId id="274"/>
            <p14:sldId id="261"/>
            <p14:sldId id="266"/>
            <p14:sldId id="268"/>
            <p14:sldId id="275"/>
            <p14:sldId id="276"/>
            <p14:sldId id="277"/>
            <p14:sldId id="278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Šourek Filip" initials="ŠF" lastIdx="1" clrIdx="0">
    <p:extLst>
      <p:ext uri="{19B8F6BF-5375-455C-9EA6-DF929625EA0E}">
        <p15:presenceInfo xmlns:p15="http://schemas.microsoft.com/office/powerpoint/2012/main" userId="S::Filip.Sourek@365.pslib.cz::e6767416-24a2-4809-97bb-bbc76219a1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82F1A-B892-469A-9716-2C53249896B0}" v="1436" dt="2020-04-05T09:42:08.763"/>
    <p1510:client id="{8519AE6C-7EF8-48A7-9530-A4432EDC1503}" v="236" dt="2020-04-05T12:44:16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2224C8-C70D-413F-9DAC-684513585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29E5856-63EE-41AB-BE0B-F3C31DD65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3C29635-A414-47D3-AE07-235A74D4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524E-627E-48AE-AAEE-D43BEE983E2D}" type="datetimeFigureOut">
              <a:rPr lang="cs-CZ" smtClean="0"/>
              <a:t>04.04.2020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4040E52-1F10-413B-86B3-C49F4020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45F21CB-3F85-4826-880F-C0248AA8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23DC-9BD1-4853-B405-CD41E4501D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028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CF9088-977E-4C43-9FE4-DF8F6784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D564028-5008-4ED8-B831-8345C1E08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C08E00A-A968-42A5-9D43-CD5AF27B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524E-627E-48AE-AAEE-D43BEE983E2D}" type="datetimeFigureOut">
              <a:rPr lang="cs-CZ" smtClean="0"/>
              <a:t>04.04.2020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FBD0643-D2F1-4C42-81F5-1392009D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A29B620-116C-4DDB-A939-3A9B9A8A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23DC-9BD1-4853-B405-CD41E4501D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78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91516590-80CD-4A07-8023-9E73A5654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C6E7F6F-896D-42DB-AA9A-A12689113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5A65251-2932-4DB7-9630-35A59B84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524E-627E-48AE-AAEE-D43BEE983E2D}" type="datetimeFigureOut">
              <a:rPr lang="cs-CZ" smtClean="0"/>
              <a:t>04.04.2020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403CD53-6D83-439C-BE14-D7F27B56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FE2F4FB-8E36-4D44-B45F-8B87168B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23DC-9BD1-4853-B405-CD41E4501D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311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D435F-729D-407A-829F-5E664FDC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A7A46E-5910-4C08-B2B3-DBEC25CE4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18F609-BB53-43E3-8BF2-EBCAE358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524E-627E-48AE-AAEE-D43BEE983E2D}" type="datetimeFigureOut">
              <a:rPr lang="cs-CZ" smtClean="0"/>
              <a:t>04.04.2020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5FB4EC6-48F2-49E2-A45A-2FE5225A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BB672B-4A60-4BFD-8D63-EB60A323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23DC-9BD1-4853-B405-CD41E4501D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764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270AA9-DB01-406E-9AE9-1DD668757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B6ED524-99D6-4ED3-B6F7-3C493067A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B4D1018-175C-4575-9116-60A879BE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524E-627E-48AE-AAEE-D43BEE983E2D}" type="datetimeFigureOut">
              <a:rPr lang="cs-CZ" smtClean="0"/>
              <a:t>04.04.2020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A0327B3-C53E-45D2-B9F2-4A35EE21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0B51EC4-D357-4F87-AD2B-490C18EC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23DC-9BD1-4853-B405-CD41E4501D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988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D6FFF3-9A01-43A9-960F-0A0678C3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B6D4F6-B284-4623-9434-6577F8151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C99EE71-E506-4476-AEC1-20E0323A6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2CC4770-36FE-48DF-84AB-9871B7D4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524E-627E-48AE-AAEE-D43BEE983E2D}" type="datetimeFigureOut">
              <a:rPr lang="cs-CZ" smtClean="0"/>
              <a:t>04.04.2020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1F81A7C-74BC-4798-9A8A-8A5E9B44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B25C92E-3AB7-4BCA-AECC-B43C5AC8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23DC-9BD1-4853-B405-CD41E4501D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608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0C9D44-576E-419C-A790-1DB389CC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E209719-345D-4677-8423-AE68947E0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0F3AEA-8369-4329-9635-540B82672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3F13FB9-F9C2-442A-A2B2-14A660C2C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4CBBAC8-951A-4D89-A96A-147829114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89F64FB-11FB-45C5-B858-1CA83E19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524E-627E-48AE-AAEE-D43BEE983E2D}" type="datetimeFigureOut">
              <a:rPr lang="cs-CZ" smtClean="0"/>
              <a:t>04.04.2020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A9D0828-33AE-4156-A99D-5A64D931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39CC769-1064-426D-AE3A-D8153B72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23DC-9BD1-4853-B405-CD41E4501D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6449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27E093-B37D-4F7E-96C8-017C3692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2670AD0-24EC-4BAB-BFCE-80FD4091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524E-627E-48AE-AAEE-D43BEE983E2D}" type="datetimeFigureOut">
              <a:rPr lang="cs-CZ" smtClean="0"/>
              <a:t>04.04.2020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3C7E383-A96B-47AE-B05F-A59102AC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68F3C29-608B-440F-B9CB-3537CDD98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23DC-9BD1-4853-B405-CD41E4501D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646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20D8F2B-BEB1-4029-B4EC-06D10642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524E-627E-48AE-AAEE-D43BEE983E2D}" type="datetimeFigureOut">
              <a:rPr lang="cs-CZ" smtClean="0"/>
              <a:t>04.04.2020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3A910B5-3EFF-444C-8FC3-19B8EB7A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A8F057F-4781-4DDF-AACD-3D18031D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23DC-9BD1-4853-B405-CD41E4501D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531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242A89-D0B1-436A-B8C6-082687F5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2FDB53-AF16-419C-ADEA-D19D1D77C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BAFAE3E-9AC1-482D-AB2F-C84A993D9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EAE4660-4D4E-41D6-8FAC-F66A6475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524E-627E-48AE-AAEE-D43BEE983E2D}" type="datetimeFigureOut">
              <a:rPr lang="cs-CZ" smtClean="0"/>
              <a:t>04.04.2020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2CA31B3-0521-4E00-A612-AAEBBDBF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B916EE3-EE19-4910-9F83-CC0DB98B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23DC-9BD1-4853-B405-CD41E4501D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372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DDD4DE-1B48-4E6A-BE1B-B75AE88C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B466C33-7D53-4A6A-BB40-028748889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597CED6-95EF-4E25-9AE1-E31BCF145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FD3E2F6-9B96-4F16-A055-7CF2C1D9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524E-627E-48AE-AAEE-D43BEE983E2D}" type="datetimeFigureOut">
              <a:rPr lang="cs-CZ" smtClean="0"/>
              <a:t>04.04.2020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16556BF-F1A2-4636-80AF-FACA3A93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655C1BB-8E52-4B37-921C-0470783F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23DC-9BD1-4853-B405-CD41E4501D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824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F75DBDB-3666-476A-800F-7EE5CACC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24939B1-8B2A-4892-858E-6321F316C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A8AF353-D327-4BB2-8EA1-709687691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4524E-627E-48AE-AAEE-D43BEE983E2D}" type="datetimeFigureOut">
              <a:rPr lang="cs-CZ" smtClean="0"/>
              <a:t>04.04.2020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3D7570E-FA16-47CF-93E3-AA92DD354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63EC766-1DF2-4A37-9315-F63927388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C23DC-9BD1-4853-B405-CD41E4501D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584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C61A33-800E-40C0-AA12-DD751A9A3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Verzovací</a:t>
            </a:r>
            <a:r>
              <a:rPr lang="cs-CZ" dirty="0"/>
              <a:t> systémy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D1D56F8-BB14-4ECE-A55A-EA932B0DE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9684"/>
            <a:ext cx="9144000" cy="1655762"/>
          </a:xfrm>
        </p:spPr>
        <p:txBody>
          <a:bodyPr/>
          <a:lstStyle/>
          <a:p>
            <a:r>
              <a:rPr lang="en-US" err="1"/>
              <a:t>Šourek</a:t>
            </a:r>
            <a:endParaRPr lang="en-US"/>
          </a:p>
          <a:p>
            <a:r>
              <a:rPr lang="en-US"/>
              <a:t>Soukup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338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FBCEAA-4C16-474F-8395-03C4A6B0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Git vzdálený repozitář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515C1C-B8A0-4687-8CE2-61215540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/>
              <a:t>NAHRÁNÍ NOVÉ REVIZE</a:t>
            </a:r>
          </a:p>
          <a:p>
            <a:r>
              <a:rPr lang="cs-CZ" i="1"/>
              <a:t>Git </a:t>
            </a:r>
            <a:r>
              <a:rPr lang="cs-CZ" i="1" err="1"/>
              <a:t>push</a:t>
            </a:r>
            <a:r>
              <a:rPr lang="cs-CZ" i="1"/>
              <a:t> &lt;název vzdáleného serveru&gt; &lt;název větve&gt;</a:t>
            </a:r>
          </a:p>
          <a:p>
            <a:r>
              <a:rPr lang="cs-CZ"/>
              <a:t>Příkaz nahraje všechny vaše nové lokální revize (</a:t>
            </a:r>
            <a:r>
              <a:rPr lang="cs-CZ" err="1"/>
              <a:t>commity</a:t>
            </a:r>
            <a:r>
              <a:rPr lang="cs-CZ"/>
              <a:t>) na server</a:t>
            </a:r>
          </a:p>
          <a:p>
            <a:r>
              <a:rPr lang="cs-CZ"/>
              <a:t>Příkaz nefunguje pokud nemáte nejaktuálnější verzi dat v lokálním repozitáři (</a:t>
            </a:r>
            <a:r>
              <a:rPr lang="cs-CZ" i="1"/>
              <a:t>git </a:t>
            </a:r>
            <a:r>
              <a:rPr lang="cs-CZ" i="1" err="1"/>
              <a:t>fetch</a:t>
            </a:r>
            <a:r>
              <a:rPr lang="cs-CZ"/>
              <a:t>) </a:t>
            </a:r>
          </a:p>
          <a:p>
            <a:pPr marL="0" indent="0">
              <a:buNone/>
            </a:pPr>
            <a:r>
              <a:rPr lang="cs-CZ" b="1"/>
              <a:t>STAŽENÍ ZMĚN</a:t>
            </a:r>
          </a:p>
          <a:p>
            <a:r>
              <a:rPr lang="cs-CZ" i="1"/>
              <a:t>Git </a:t>
            </a:r>
            <a:r>
              <a:rPr lang="cs-CZ" i="1" err="1"/>
              <a:t>fetch</a:t>
            </a:r>
            <a:r>
              <a:rPr lang="cs-CZ" i="1"/>
              <a:t> &lt;název vzdáleného repozitáře&gt;</a:t>
            </a:r>
          </a:p>
          <a:p>
            <a:r>
              <a:rPr lang="cs-CZ"/>
              <a:t>Příkaz stáhne všechna data, která ještě nemáme na lokálním repozitáři</a:t>
            </a:r>
          </a:p>
        </p:txBody>
      </p:sp>
    </p:spTree>
    <p:extLst>
      <p:ext uri="{BB962C8B-B14F-4D97-AF65-F5344CB8AC3E}">
        <p14:creationId xmlns:p14="http://schemas.microsoft.com/office/powerpoint/2010/main" val="416279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2ED2F7-A6C1-4DEE-8927-8403899C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</a:t>
            </a:r>
            <a:r>
              <a:rPr lang="en-US" dirty="0" err="1"/>
              <a:t>ommit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12104E-0416-4606-9839-9803EA482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8007"/>
            <a:ext cx="10515600" cy="39189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cs-CZ" dirty="0"/>
              <a:t>Tento příkaz ukládá změny </a:t>
            </a:r>
            <a:r>
              <a:rPr lang="cs-CZ" b="1" dirty="0"/>
              <a:t>pouze</a:t>
            </a:r>
            <a:r>
              <a:rPr lang="cs-CZ" dirty="0"/>
              <a:t> do lokálního </a:t>
            </a:r>
            <a:r>
              <a:rPr lang="cs-CZ"/>
              <a:t>repozitáře</a:t>
            </a:r>
            <a:endParaRPr lang="cs-CZ" dirty="0"/>
          </a:p>
          <a:p>
            <a:pPr>
              <a:lnSpc>
                <a:spcPct val="100000"/>
              </a:lnSpc>
            </a:pPr>
            <a:r>
              <a:rPr lang="cs-CZ" dirty="0"/>
              <a:t>Měl by to být </a:t>
            </a:r>
            <a:r>
              <a:rPr lang="cs-CZ" b="1" dirty="0"/>
              <a:t>kus práce</a:t>
            </a:r>
            <a:r>
              <a:rPr lang="cs-CZ" dirty="0"/>
              <a:t>, který </a:t>
            </a:r>
            <a:r>
              <a:rPr lang="cs-CZ" b="1" dirty="0"/>
              <a:t>spolu souvisí </a:t>
            </a:r>
            <a:r>
              <a:rPr lang="cs-CZ" dirty="0"/>
              <a:t>(např. vytvoření přihlášení a registrace v naší ročníkové práci z webů)</a:t>
            </a:r>
          </a:p>
          <a:p>
            <a:pPr>
              <a:lnSpc>
                <a:spcPct val="100000"/>
              </a:lnSpc>
            </a:pPr>
            <a:r>
              <a:rPr lang="cs-CZ" dirty="0"/>
              <a:t>Pokud toto dodržíme a v budoucnu budeme chtít kompletně odstranit nějakou část, bude pouze stačit daný commit odstranit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BD33AE5-D140-4A3C-9251-EA65C164713C}"/>
              </a:ext>
            </a:extLst>
          </p:cNvPr>
          <p:cNvSpPr txBox="1"/>
          <p:nvPr/>
        </p:nvSpPr>
        <p:spPr>
          <a:xfrm>
            <a:off x="838200" y="1359651"/>
            <a:ext cx="4749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git commit –m “&lt;popis commitu&gt;“</a:t>
            </a:r>
          </a:p>
        </p:txBody>
      </p:sp>
    </p:spTree>
    <p:extLst>
      <p:ext uri="{BB962C8B-B14F-4D97-AF65-F5344CB8AC3E}">
        <p14:creationId xmlns:p14="http://schemas.microsoft.com/office/powerpoint/2010/main" val="248241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2ED2F7-A6C1-4DEE-8927-8403899C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</a:t>
            </a:r>
            <a:r>
              <a:rPr lang="en-US" dirty="0" err="1"/>
              <a:t>ommit</a:t>
            </a:r>
            <a:r>
              <a:rPr lang="cs-CZ" dirty="0"/>
              <a:t> – „</a:t>
            </a:r>
            <a:r>
              <a:rPr lang="cs-CZ" dirty="0" err="1"/>
              <a:t>staging</a:t>
            </a:r>
            <a:r>
              <a:rPr lang="cs-CZ" dirty="0"/>
              <a:t> area“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12104E-0416-4606-9839-9803EA482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8007"/>
            <a:ext cx="10515600" cy="39189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cs-CZ" dirty="0"/>
              <a:t>Prostor mezi změnami v souborech a commitem</a:t>
            </a:r>
          </a:p>
          <a:p>
            <a:pPr>
              <a:lnSpc>
                <a:spcPct val="120000"/>
              </a:lnSpc>
            </a:pPr>
            <a:r>
              <a:rPr lang="cs-CZ" dirty="0"/>
              <a:t>Než commit použijeme je potřeba přidat změny, které chceme v commitu zahrnout do tzv. „</a:t>
            </a:r>
            <a:r>
              <a:rPr lang="cs-CZ" dirty="0" err="1"/>
              <a:t>staging</a:t>
            </a:r>
            <a:r>
              <a:rPr lang="cs-CZ" dirty="0"/>
              <a:t> area“ příkazem </a:t>
            </a:r>
            <a:r>
              <a:rPr lang="cs-CZ" i="1" dirty="0"/>
              <a:t>git add</a:t>
            </a:r>
          </a:p>
          <a:p>
            <a:pPr>
              <a:lnSpc>
                <a:spcPct val="120000"/>
              </a:lnSpc>
            </a:pPr>
            <a:r>
              <a:rPr lang="cs-CZ" dirty="0"/>
              <a:t>Ze „</a:t>
            </a:r>
            <a:r>
              <a:rPr lang="cs-CZ" dirty="0" err="1"/>
              <a:t>staging</a:t>
            </a:r>
            <a:r>
              <a:rPr lang="cs-CZ" dirty="0"/>
              <a:t> area“ už můžeme přidané změněné soubory </a:t>
            </a:r>
            <a:r>
              <a:rPr lang="cs-CZ" dirty="0" err="1"/>
              <a:t>commitnou</a:t>
            </a:r>
            <a:r>
              <a:rPr lang="cs-CZ" dirty="0"/>
              <a:t> do </a:t>
            </a:r>
            <a:r>
              <a:rPr lang="cs-CZ"/>
              <a:t>repozitáře</a:t>
            </a:r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BD33AE5-D140-4A3C-9251-EA65C164713C}"/>
              </a:ext>
            </a:extLst>
          </p:cNvPr>
          <p:cNvSpPr txBox="1"/>
          <p:nvPr/>
        </p:nvSpPr>
        <p:spPr>
          <a:xfrm>
            <a:off x="838200" y="1359651"/>
            <a:ext cx="4749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git commit –m “&lt;popis commitu&gt;“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A1EBE2D6-8348-49DE-AEB8-004BAFA7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790" y="4566751"/>
            <a:ext cx="6671325" cy="192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04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2F3CBC-67B1-4FAC-93D1-A127D240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Commit -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F6910E-65F0-4471-88E6-B9BEA6EF8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Pokud chceme místo jednoho souboru přidat soubory všechny, můžeme použít příkaz „</a:t>
            </a:r>
            <a:r>
              <a:rPr lang="cs-CZ" i="1" dirty="0"/>
              <a:t>git add .“</a:t>
            </a:r>
          </a:p>
          <a:p>
            <a:endParaRPr lang="cs-CZ" i="1" dirty="0"/>
          </a:p>
          <a:p>
            <a:endParaRPr lang="cs-CZ" i="1" dirty="0"/>
          </a:p>
          <a:p>
            <a:endParaRPr lang="cs-CZ" i="1" dirty="0"/>
          </a:p>
          <a:p>
            <a:pPr marL="0" indent="0">
              <a:buNone/>
            </a:pPr>
            <a:endParaRPr lang="cs-CZ" i="1" dirty="0"/>
          </a:p>
          <a:p>
            <a:r>
              <a:rPr lang="cs-CZ" dirty="0"/>
              <a:t>V případě že jsme v posledním commitu zapomněli něco přidat můžeme to upravit dalším commitem s příkazem </a:t>
            </a:r>
            <a:r>
              <a:rPr lang="cs-CZ" i="1" dirty="0"/>
              <a:t>„--amend“</a:t>
            </a:r>
          </a:p>
        </p:txBody>
      </p:sp>
      <p:pic>
        <p:nvPicPr>
          <p:cNvPr id="7" name="Zástupný obsah 3">
            <a:extLst>
              <a:ext uri="{FF2B5EF4-FFF2-40B4-BE49-F238E27FC236}">
                <a16:creationId xmlns:a16="http://schemas.microsoft.com/office/drawing/2014/main" id="{94A48E29-7C3D-4007-88E3-8BE265D3BE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" t="3747" r="3727" b="17630"/>
          <a:stretch/>
        </p:blipFill>
        <p:spPr>
          <a:xfrm>
            <a:off x="2445562" y="2614370"/>
            <a:ext cx="6755363" cy="2202024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A2469396-7148-47E4-9F2A-B6EACA93E7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3" t="15962" r="904" b="18871"/>
          <a:stretch/>
        </p:blipFill>
        <p:spPr>
          <a:xfrm>
            <a:off x="1821808" y="5844782"/>
            <a:ext cx="8548383" cy="31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74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2ED2F7-A6C1-4DEE-8927-8403899C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Větve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12104E-0416-4606-9839-9803EA482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8007"/>
            <a:ext cx="10515600" cy="39189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cs-CZ" dirty="0"/>
              <a:t>Větve umožňují paralelní vývoj		</a:t>
            </a:r>
          </a:p>
          <a:p>
            <a:pPr>
              <a:lnSpc>
                <a:spcPct val="120000"/>
              </a:lnSpc>
            </a:pPr>
            <a:r>
              <a:rPr lang="cs-CZ" dirty="0"/>
              <a:t>Počet větví je neomezený</a:t>
            </a:r>
          </a:p>
          <a:p>
            <a:pPr>
              <a:lnSpc>
                <a:spcPct val="120000"/>
              </a:lnSpc>
            </a:pPr>
            <a:r>
              <a:rPr lang="cs-CZ" dirty="0"/>
              <a:t>Mezi jednotlivými větvemi lze libovolně přeskakovat</a:t>
            </a:r>
          </a:p>
          <a:p>
            <a:pPr>
              <a:lnSpc>
                <a:spcPct val="120000"/>
              </a:lnSpc>
            </a:pPr>
            <a:endParaRPr lang="cs-CZ" dirty="0"/>
          </a:p>
          <a:p>
            <a:pPr>
              <a:lnSpc>
                <a:spcPct val="120000"/>
              </a:lnSpc>
            </a:pPr>
            <a:endParaRPr lang="cs-CZ" dirty="0"/>
          </a:p>
          <a:p>
            <a:pPr>
              <a:lnSpc>
                <a:spcPct val="120000"/>
              </a:lnSpc>
            </a:pPr>
            <a:endParaRPr lang="cs-CZ" dirty="0"/>
          </a:p>
          <a:p>
            <a:pPr>
              <a:lnSpc>
                <a:spcPct val="120000"/>
              </a:lnSpc>
            </a:pPr>
            <a:endParaRPr lang="cs-CZ" i="1" dirty="0"/>
          </a:p>
          <a:p>
            <a:pPr>
              <a:lnSpc>
                <a:spcPct val="120000"/>
              </a:lnSpc>
            </a:pPr>
            <a:endParaRPr lang="cs-CZ" i="1" dirty="0"/>
          </a:p>
          <a:p>
            <a:pPr>
              <a:lnSpc>
                <a:spcPct val="120000"/>
              </a:lnSpc>
            </a:pPr>
            <a:endParaRPr lang="cs-CZ" i="1" dirty="0"/>
          </a:p>
          <a:p>
            <a:pPr>
              <a:lnSpc>
                <a:spcPct val="120000"/>
              </a:lnSpc>
            </a:pPr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BD33AE5-D140-4A3C-9251-EA65C164713C}"/>
              </a:ext>
            </a:extLst>
          </p:cNvPr>
          <p:cNvSpPr txBox="1"/>
          <p:nvPr/>
        </p:nvSpPr>
        <p:spPr>
          <a:xfrm>
            <a:off x="838200" y="1359651"/>
            <a:ext cx="4749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git </a:t>
            </a:r>
            <a:r>
              <a:rPr lang="cs-CZ" sz="2400" dirty="0" err="1"/>
              <a:t>branch</a:t>
            </a:r>
            <a:r>
              <a:rPr lang="cs-CZ" sz="2400" dirty="0"/>
              <a:t> &lt;název větve&gt;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446459F-04D6-41B7-8978-8F122A40C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" t="11568" r="1801" b="11456"/>
          <a:stretch/>
        </p:blipFill>
        <p:spPr>
          <a:xfrm>
            <a:off x="3325534" y="4049704"/>
            <a:ext cx="4228053" cy="33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97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2ED2F7-A6C1-4DEE-8927-8403899C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Větve - Master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12104E-0416-4606-9839-9803EA482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8007"/>
            <a:ext cx="10515600" cy="39189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cs-CZ" dirty="0"/>
              <a:t>Hlavní větev (kmen) se nazývá master </a:t>
            </a:r>
            <a:r>
              <a:rPr lang="cs-CZ" dirty="0">
                <a:sym typeface="Wingdings" panose="05000000000000000000" pitchFamily="2" charset="2"/>
              </a:rPr>
              <a:t> z té</a:t>
            </a:r>
            <a:r>
              <a:rPr lang="cs-CZ" dirty="0"/>
              <a:t> se vytváří větve další, které se mohou větvit, atd.</a:t>
            </a:r>
          </a:p>
          <a:p>
            <a:pPr>
              <a:lnSpc>
                <a:spcPct val="120000"/>
              </a:lnSpc>
            </a:pPr>
            <a:r>
              <a:rPr lang="cs-CZ" dirty="0"/>
              <a:t>Tato větev by měla obsahovat část kódu, která je připravená ke zveřejnění (např. jednotlivé verze 0.1, 0.2, atd)</a:t>
            </a:r>
          </a:p>
          <a:p>
            <a:pPr>
              <a:lnSpc>
                <a:spcPct val="120000"/>
              </a:lnSpc>
            </a:pPr>
            <a:r>
              <a:rPr lang="cs-CZ" dirty="0"/>
              <a:t>Testování nových funkcí by se mělo dělat v jiné větvi (např. develop)</a:t>
            </a:r>
          </a:p>
          <a:p>
            <a:pPr>
              <a:lnSpc>
                <a:spcPct val="120000"/>
              </a:lnSpc>
            </a:pPr>
            <a:endParaRPr lang="cs-CZ" i="1" dirty="0"/>
          </a:p>
          <a:p>
            <a:pPr>
              <a:lnSpc>
                <a:spcPct val="120000"/>
              </a:lnSpc>
            </a:pPr>
            <a:endParaRPr lang="cs-CZ" i="1" dirty="0"/>
          </a:p>
          <a:p>
            <a:pPr>
              <a:lnSpc>
                <a:spcPct val="120000"/>
              </a:lnSpc>
            </a:pPr>
            <a:endParaRPr lang="cs-CZ" i="1" dirty="0"/>
          </a:p>
          <a:p>
            <a:pPr>
              <a:lnSpc>
                <a:spcPct val="120000"/>
              </a:lnSpc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63959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2ED2F7-A6C1-4DEE-8927-8403899C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Větve - </a:t>
            </a:r>
            <a:r>
              <a:rPr lang="cs-CZ" dirty="0" err="1"/>
              <a:t>Merging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12104E-0416-4606-9839-9803EA482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8007"/>
            <a:ext cx="10515600" cy="39189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cs-CZ" dirty="0"/>
              <a:t>V případě, že chceme nějaké větve spojit dohromady</a:t>
            </a:r>
          </a:p>
          <a:p>
            <a:pPr>
              <a:lnSpc>
                <a:spcPct val="120000"/>
              </a:lnSpc>
            </a:pPr>
            <a:r>
              <a:rPr lang="cs-CZ" dirty="0"/>
              <a:t>Nejdříve je potřeba se přesunout do větve, do které chceme provést sloučení a následně zavolat příkaz </a:t>
            </a:r>
            <a:r>
              <a:rPr lang="cs-CZ" i="1" dirty="0"/>
              <a:t>git merge</a:t>
            </a:r>
          </a:p>
          <a:p>
            <a:pPr>
              <a:lnSpc>
                <a:spcPct val="120000"/>
              </a:lnSpc>
            </a:pPr>
            <a:r>
              <a:rPr lang="cs-CZ" dirty="0"/>
              <a:t>Pokud chceme dvě větve spojit dohromady a nějakým způsobem si protiřečí nastane konflikt, protože git neví jaká možnost je ta správná </a:t>
            </a:r>
            <a:r>
              <a:rPr lang="cs-CZ" dirty="0">
                <a:sym typeface="Wingdings" panose="05000000000000000000" pitchFamily="2" charset="2"/>
              </a:rPr>
              <a:t> git nás vyzve k opravě konfliktů a následnému commitu.</a:t>
            </a:r>
            <a:endParaRPr lang="cs-CZ" dirty="0"/>
          </a:p>
          <a:p>
            <a:pPr>
              <a:lnSpc>
                <a:spcPct val="120000"/>
              </a:lnSpc>
            </a:pPr>
            <a:endParaRPr lang="cs-CZ" i="1" dirty="0"/>
          </a:p>
          <a:p>
            <a:pPr>
              <a:lnSpc>
                <a:spcPct val="120000"/>
              </a:lnSpc>
            </a:pPr>
            <a:endParaRPr lang="cs-CZ" i="1" dirty="0"/>
          </a:p>
          <a:p>
            <a:pPr>
              <a:lnSpc>
                <a:spcPct val="120000"/>
              </a:lnSpc>
            </a:pPr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BD33AE5-D140-4A3C-9251-EA65C164713C}"/>
              </a:ext>
            </a:extLst>
          </p:cNvPr>
          <p:cNvSpPr txBox="1"/>
          <p:nvPr/>
        </p:nvSpPr>
        <p:spPr>
          <a:xfrm>
            <a:off x="838200" y="1359651"/>
            <a:ext cx="4749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git merge &lt;název větve&gt;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1E8FC71-E777-4925-9DE3-80E7F6BDF3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3" t="16653" r="14667" b="15238"/>
          <a:stretch/>
        </p:blipFill>
        <p:spPr>
          <a:xfrm>
            <a:off x="2017056" y="5796793"/>
            <a:ext cx="7140849" cy="69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28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2ED2F7-A6C1-4DEE-8927-8403899C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Větve - Obrázek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12104E-0416-4606-9839-9803EA482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8007"/>
            <a:ext cx="10515600" cy="39189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cs-CZ" i="1" dirty="0"/>
          </a:p>
          <a:p>
            <a:pPr>
              <a:lnSpc>
                <a:spcPct val="120000"/>
              </a:lnSpc>
            </a:pPr>
            <a:endParaRPr lang="cs-CZ" i="1" dirty="0"/>
          </a:p>
          <a:p>
            <a:pPr>
              <a:lnSpc>
                <a:spcPct val="120000"/>
              </a:lnSpc>
            </a:pPr>
            <a:endParaRPr lang="cs-CZ" dirty="0"/>
          </a:p>
        </p:txBody>
      </p:sp>
      <p:pic>
        <p:nvPicPr>
          <p:cNvPr id="9" name="Obrázek 8" descr="Obsah obrázku snímek obrazovky&#10;&#10;Popis byl vytvořen automaticky">
            <a:extLst>
              <a:ext uri="{FF2B5EF4-FFF2-40B4-BE49-F238E27FC236}">
                <a16:creationId xmlns:a16="http://schemas.microsoft.com/office/drawing/2014/main" id="{BF9CC12B-2524-412F-A4A5-7EA62F2EA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52" y="1205399"/>
            <a:ext cx="8023548" cy="553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64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377112-AEC3-44BC-B0E5-07AC447A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Děkujeme za pozornost</a:t>
            </a:r>
          </a:p>
        </p:txBody>
      </p:sp>
      <p:pic>
        <p:nvPicPr>
          <p:cNvPr id="5" name="Zástupný obsah 4" descr="Obsah obrázku zvíře, fotka, zobrazení, exteriér&#10;&#10;Popis byl vytvořen automaticky">
            <a:extLst>
              <a:ext uri="{FF2B5EF4-FFF2-40B4-BE49-F238E27FC236}">
                <a16:creationId xmlns:a16="http://schemas.microsoft.com/office/drawing/2014/main" id="{8637F754-3186-4987-B88E-B1F5D1F39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62" y="1321167"/>
            <a:ext cx="5877675" cy="4880963"/>
          </a:xfrm>
        </p:spPr>
      </p:pic>
    </p:spTree>
    <p:extLst>
      <p:ext uri="{BB962C8B-B14F-4D97-AF65-F5344CB8AC3E}">
        <p14:creationId xmlns:p14="http://schemas.microsoft.com/office/powerpoint/2010/main" val="403272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9C9381-3B2D-45C8-AB2E-ACA8552F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Verzování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D43649-0043-43DB-9356-2B7A0B124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Uchování změn ve zdrojovém kódu</a:t>
            </a:r>
          </a:p>
          <a:p>
            <a:r>
              <a:rPr lang="cs-CZ"/>
              <a:t>Evidence změn (kdo, kdy, jak změnil)</a:t>
            </a:r>
          </a:p>
          <a:p>
            <a:r>
              <a:rPr lang="cs-CZ"/>
              <a:t>Možnost vrátit se ke starší verzi programu</a:t>
            </a:r>
          </a:p>
          <a:p>
            <a:r>
              <a:rPr lang="cs-CZ"/>
              <a:t>Umožňuje nám spolupráci velkého množství programátorů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1664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C82999-5FED-4EDD-91C2-AF6AB377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Druhy verzovacích systémů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BAAE01-6BB5-4030-B2E1-8450C841F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/>
              <a:t>CENTRALIZOVANÉ</a:t>
            </a:r>
          </a:p>
          <a:p>
            <a:r>
              <a:rPr lang="cs-CZ"/>
              <a:t>Historie změn pouze na serveru</a:t>
            </a:r>
          </a:p>
          <a:p>
            <a:r>
              <a:rPr lang="cs-CZ"/>
              <a:t>Pro ukládání, zkoumání změn a dalších funkcí </a:t>
            </a:r>
            <a:br>
              <a:rPr lang="cs-CZ"/>
            </a:br>
            <a:r>
              <a:rPr lang="cs-CZ"/>
              <a:t>je nutná komunikace se serverem (online)</a:t>
            </a:r>
          </a:p>
          <a:p>
            <a:r>
              <a:rPr lang="cs-CZ"/>
              <a:t>Klient má pouze poslední a rozpracovanou verzi</a:t>
            </a:r>
          </a:p>
          <a:p>
            <a:r>
              <a:rPr lang="cs-CZ"/>
              <a:t>Předem dané role: server(společný) a klienti (programátoři)</a:t>
            </a:r>
          </a:p>
          <a:p>
            <a:r>
              <a:rPr lang="cs-CZ"/>
              <a:t>CVS, </a:t>
            </a:r>
            <a:r>
              <a:rPr lang="cs-CZ" err="1"/>
              <a:t>Apache</a:t>
            </a:r>
            <a:r>
              <a:rPr lang="cs-CZ"/>
              <a:t> </a:t>
            </a:r>
            <a:r>
              <a:rPr lang="cs-CZ" err="1"/>
              <a:t>Subversion</a:t>
            </a:r>
            <a:endParaRPr lang="cs-CZ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97614D-C263-47F5-8B9B-12808DB16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73" y="501928"/>
            <a:ext cx="3581443" cy="35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50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849CF4-0655-4087-A0A7-3923EDD9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Druhy verzovacích systémů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C9350E-B8BF-4C57-96C2-361D28185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/>
              <a:t>DISTRIBUOVANÉ (DECENTRALIZOVANÉ)</a:t>
            </a:r>
          </a:p>
          <a:p>
            <a:r>
              <a:rPr lang="cs-CZ"/>
              <a:t>Všichni jsou si rovni, každý může mít </a:t>
            </a:r>
            <a:br>
              <a:rPr lang="cs-CZ"/>
            </a:br>
            <a:r>
              <a:rPr lang="cs-CZ"/>
              <a:t>kompletní historii změn</a:t>
            </a:r>
          </a:p>
          <a:p>
            <a:r>
              <a:rPr lang="cs-CZ"/>
              <a:t>Práce </a:t>
            </a:r>
            <a:r>
              <a:rPr lang="cs-CZ" err="1"/>
              <a:t>offline</a:t>
            </a:r>
            <a:endParaRPr lang="cs-CZ"/>
          </a:p>
          <a:p>
            <a:r>
              <a:rPr lang="cs-CZ"/>
              <a:t>Možnost změny rolí (každá kopie může </a:t>
            </a:r>
            <a:br>
              <a:rPr lang="cs-CZ"/>
            </a:br>
            <a:r>
              <a:rPr lang="cs-CZ"/>
              <a:t>mít roli serveru I klienta)</a:t>
            </a:r>
          </a:p>
          <a:p>
            <a:r>
              <a:rPr lang="cs-CZ"/>
              <a:t>Umožňuje práci na vlastní větvi</a:t>
            </a:r>
          </a:p>
          <a:p>
            <a:r>
              <a:rPr lang="cs-CZ"/>
              <a:t>Git, </a:t>
            </a:r>
            <a:r>
              <a:rPr lang="cs-CZ" err="1"/>
              <a:t>Mercurial</a:t>
            </a:r>
            <a:r>
              <a:rPr lang="cs-CZ"/>
              <a:t>, </a:t>
            </a:r>
            <a:r>
              <a:rPr lang="cs-CZ" err="1"/>
              <a:t>Bazaar</a:t>
            </a:r>
            <a:endParaRPr lang="cs-CZ"/>
          </a:p>
          <a:p>
            <a:endParaRPr lang="cs-CZ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FE5CC9-63BA-4BA7-8D3F-39E848782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869" y="1420269"/>
            <a:ext cx="4038387" cy="386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56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6535FB-468E-432E-B445-626FE56D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D6AF2E-39E8-447B-9642-88F77786B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cs-CZ"/>
              <a:t>Distribuovaný verzovací systém</a:t>
            </a:r>
          </a:p>
          <a:p>
            <a:r>
              <a:rPr lang="cs-CZ"/>
              <a:t>Inspirován systémem </a:t>
            </a:r>
            <a:r>
              <a:rPr lang="cs-CZ" err="1"/>
              <a:t>BitKeeper</a:t>
            </a:r>
            <a:endParaRPr lang="cs-CZ"/>
          </a:p>
          <a:p>
            <a:r>
              <a:rPr lang="cs-CZ"/>
              <a:t>Vytvořen 2005 </a:t>
            </a:r>
            <a:r>
              <a:rPr lang="cs-CZ" err="1"/>
              <a:t>Linusem</a:t>
            </a:r>
            <a:r>
              <a:rPr lang="cs-CZ"/>
              <a:t> </a:t>
            </a:r>
            <a:r>
              <a:rPr lang="cs-CZ" err="1"/>
              <a:t>Torvaldsem</a:t>
            </a:r>
            <a:r>
              <a:rPr lang="cs-CZ"/>
              <a:t> pro pokračování ve vývoji jádra Linuxu</a:t>
            </a:r>
          </a:p>
          <a:p>
            <a:r>
              <a:rPr lang="cs-CZ"/>
              <a:t>Při tvorbě byl důraz na:</a:t>
            </a:r>
          </a:p>
          <a:p>
            <a:pPr lvl="1"/>
            <a:r>
              <a:rPr lang="cs-CZ"/>
              <a:t>rychlost</a:t>
            </a:r>
          </a:p>
          <a:p>
            <a:pPr lvl="1"/>
            <a:r>
              <a:rPr lang="cs-CZ"/>
              <a:t>Jednoduchý návrh</a:t>
            </a:r>
          </a:p>
          <a:p>
            <a:pPr lvl="1"/>
            <a:r>
              <a:rPr lang="cs-CZ"/>
              <a:t>Nelineární vývoj</a:t>
            </a:r>
          </a:p>
          <a:p>
            <a:pPr lvl="1"/>
            <a:r>
              <a:rPr lang="cs-CZ"/>
              <a:t>Plně distribuovaný</a:t>
            </a:r>
          </a:p>
          <a:p>
            <a:pPr lvl="1"/>
            <a:r>
              <a:rPr lang="cs-CZ"/>
              <a:t>Efektivní zpracování velkých projektů (linuxové jádro)</a:t>
            </a:r>
          </a:p>
        </p:txBody>
      </p:sp>
    </p:spTree>
    <p:extLst>
      <p:ext uri="{BB962C8B-B14F-4D97-AF65-F5344CB8AC3E}">
        <p14:creationId xmlns:p14="http://schemas.microsoft.com/office/powerpoint/2010/main" val="303897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7E5E62-7EAA-43AE-A5C8-04FFA233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</a:t>
            </a:r>
            <a:endParaRPr lang="cs-CZ"/>
          </a:p>
        </p:txBody>
      </p:sp>
      <p:pic>
        <p:nvPicPr>
          <p:cNvPr id="3076" name="Picture 4" descr="Git ukládá data jako snímky projektu v daném čase.">
            <a:extLst>
              <a:ext uri="{FF2B5EF4-FFF2-40B4-BE49-F238E27FC236}">
                <a16:creationId xmlns:a16="http://schemas.microsoft.com/office/drawing/2014/main" id="{8AE1A0BC-A778-480B-B6D4-6DE7F95C1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132" y="926234"/>
            <a:ext cx="4718115" cy="17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2F51202-FB60-4E1E-B88D-BB1CF7EA0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Uvažuje o datech jako o sadě snímků</a:t>
            </a:r>
            <a:br>
              <a:rPr lang="cs-CZ" dirty="0"/>
            </a:br>
            <a:r>
              <a:rPr lang="cs-CZ" dirty="0"/>
              <a:t>miniaturního systému souborů</a:t>
            </a:r>
          </a:p>
          <a:p>
            <a:r>
              <a:rPr lang="cs-CZ" dirty="0"/>
              <a:t>Při vytvoření verze Git “vyfotí” stav</a:t>
            </a:r>
            <a:br>
              <a:rPr lang="cs-CZ" dirty="0"/>
            </a:br>
            <a:r>
              <a:rPr lang="cs-CZ" dirty="0"/>
              <a:t>všech souborů a vytvoří odkaz na tento snímek</a:t>
            </a:r>
          </a:p>
          <a:p>
            <a:r>
              <a:rPr lang="cs-CZ" dirty="0"/>
              <a:t>Téměř všechny operace jsou lokální</a:t>
            </a:r>
            <a:br>
              <a:rPr lang="cs-CZ" dirty="0"/>
            </a:br>
            <a:r>
              <a:rPr lang="cs-CZ" dirty="0"/>
              <a:t>(práce s lokální databází)</a:t>
            </a:r>
          </a:p>
          <a:p>
            <a:r>
              <a:rPr lang="cs-CZ" dirty="0"/>
              <a:t>Experimentování s novými směry</a:t>
            </a:r>
            <a:br>
              <a:rPr lang="cs-CZ" dirty="0"/>
            </a:br>
            <a:r>
              <a:rPr lang="cs-CZ" dirty="0"/>
              <a:t>(Git data většinou pouze přidává</a:t>
            </a:r>
            <a:br>
              <a:rPr lang="cs-CZ" dirty="0"/>
            </a:br>
            <a:r>
              <a:rPr lang="cs-CZ" dirty="0">
                <a:sym typeface="Wingdings" panose="05000000000000000000" pitchFamily="2" charset="2"/>
              </a:rPr>
              <a:t> jednoduché se vrátit zpět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pic>
        <p:nvPicPr>
          <p:cNvPr id="3078" name="Picture 6" descr="Ukládání dat jako změn vůči základní verzi každého souboru.">
            <a:extLst>
              <a:ext uri="{FF2B5EF4-FFF2-40B4-BE49-F238E27FC236}">
                <a16:creationId xmlns:a16="http://schemas.microsoft.com/office/drawing/2014/main" id="{0F325CC2-4780-48C7-B5AF-752EEB8B9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133" y="3765968"/>
            <a:ext cx="4718115" cy="182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89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94592B-AA5E-427B-9E24-550D816E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Nastavení Git</a:t>
            </a:r>
            <a:r>
              <a:rPr lang="en-US"/>
              <a:t>u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CD7937-7757-4813-8841-F66A3BF24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/>
              <a:t>TOTOŽNOST</a:t>
            </a:r>
          </a:p>
          <a:p>
            <a:r>
              <a:rPr lang="cs-CZ"/>
              <a:t>Stanou se součástí revize</a:t>
            </a:r>
          </a:p>
          <a:p>
            <a:endParaRPr lang="cs-CZ"/>
          </a:p>
          <a:p>
            <a:pPr marL="0" indent="0">
              <a:buNone/>
            </a:pPr>
            <a:endParaRPr lang="cs-CZ" b="1"/>
          </a:p>
          <a:p>
            <a:r>
              <a:rPr lang="cs-CZ"/>
              <a:t>--global nastaví tyto údaje pro všechny projekty.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F3D36D-CAD8-4F6E-9C05-3BAC2FC99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338" y="2902203"/>
            <a:ext cx="7579151" cy="77834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cs-CZ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$ git config --global user.name "John Doe"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cs-CZ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$ git config --global </a:t>
            </a:r>
            <a:r>
              <a:rPr kumimoji="0" lang="en-US" altLang="cs-CZ" b="0" i="0" u="none" strike="noStrike" cap="none" normalizeH="0" baseline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user.email</a:t>
            </a:r>
            <a:r>
              <a:rPr kumimoji="0" lang="en-US" altLang="cs-CZ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johndoe@example.com</a:t>
            </a:r>
            <a:r>
              <a:rPr kumimoji="0" lang="en-US" altLang="cs-CZ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cs-CZ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29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70B431-5EF8-430C-AD09-40D549A2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Git lokální </a:t>
            </a:r>
            <a:r>
              <a:rPr lang="en-US"/>
              <a:t>r</a:t>
            </a:r>
            <a:r>
              <a:rPr lang="cs-CZ"/>
              <a:t>epozitář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AE551F-6715-4B58-9D7F-1214AF156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9636" cy="4667250"/>
          </a:xfrm>
        </p:spPr>
        <p:txBody>
          <a:bodyPr>
            <a:normAutofit/>
          </a:bodyPr>
          <a:lstStyle/>
          <a:p>
            <a:r>
              <a:rPr lang="cs-CZ"/>
              <a:t>Projekt lze získat dvěma způsoby:</a:t>
            </a:r>
          </a:p>
          <a:p>
            <a:pPr lvl="1"/>
            <a:r>
              <a:rPr lang="cs-CZ"/>
              <a:t>Vytvoření nového repozitáře v existujícím projektu</a:t>
            </a:r>
          </a:p>
          <a:p>
            <a:pPr lvl="2"/>
            <a:endParaRPr lang="cs-CZ"/>
          </a:p>
          <a:p>
            <a:pPr lvl="2"/>
            <a:endParaRPr lang="cs-CZ"/>
          </a:p>
          <a:p>
            <a:pPr lvl="2"/>
            <a:r>
              <a:rPr lang="cs-CZ"/>
              <a:t>Vytvoří nový podadresář .git</a:t>
            </a:r>
          </a:p>
          <a:p>
            <a:pPr lvl="2"/>
            <a:r>
              <a:rPr lang="cs-CZ"/>
              <a:t>Pro zahájení správy souborů je potřeba vytvořit první revizi (příkazy </a:t>
            </a:r>
            <a:r>
              <a:rPr lang="cs-CZ" i="1"/>
              <a:t>git </a:t>
            </a:r>
            <a:r>
              <a:rPr lang="cs-CZ" i="1" err="1"/>
              <a:t>add</a:t>
            </a:r>
            <a:r>
              <a:rPr lang="cs-CZ"/>
              <a:t> </a:t>
            </a:r>
            <a:r>
              <a:rPr lang="cs-CZ" dirty="0"/>
              <a:t>a </a:t>
            </a:r>
            <a:r>
              <a:rPr lang="cs-CZ" i="1"/>
              <a:t>git </a:t>
            </a:r>
            <a:r>
              <a:rPr lang="cs-CZ" i="1" err="1"/>
              <a:t>commit</a:t>
            </a:r>
            <a:r>
              <a:rPr lang="cs-CZ" i="1"/>
              <a:t>)</a:t>
            </a:r>
          </a:p>
          <a:p>
            <a:pPr marL="914400" lvl="2" indent="0">
              <a:buNone/>
            </a:pPr>
            <a:endParaRPr lang="cs-CZ"/>
          </a:p>
          <a:p>
            <a:pPr lvl="1"/>
            <a:r>
              <a:rPr lang="cs-CZ"/>
              <a:t>Naklonování existujícího repozitáře</a:t>
            </a:r>
          </a:p>
          <a:p>
            <a:pPr lvl="2"/>
            <a:endParaRPr lang="cs-CZ"/>
          </a:p>
          <a:p>
            <a:pPr lvl="2"/>
            <a:endParaRPr lang="cs-CZ"/>
          </a:p>
          <a:p>
            <a:pPr lvl="2"/>
            <a:r>
              <a:rPr lang="cs-CZ"/>
              <a:t>Stáhne celý repozitář s všemi verzemi všech souborů</a:t>
            </a:r>
          </a:p>
          <a:p>
            <a:pPr lvl="2"/>
            <a:r>
              <a:rPr lang="cs-CZ"/>
              <a:t>Využijeme například pokud chceme importovat nějakou knihovnu nástrojů nebo chceme začít přispívat do projektu někoho jiného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411F2D7-E4C1-4A3A-AB32-F9D2C125D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799" y="2748471"/>
            <a:ext cx="1602558" cy="5013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cs-CZ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kumimoji="0" lang="en-US" altLang="cs-CZ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init</a:t>
            </a:r>
            <a:endParaRPr kumimoji="0" lang="en-US" altLang="cs-CZ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1BC1796-5E9D-4C1C-B89F-2A9AA109E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798" y="4833366"/>
            <a:ext cx="2488678" cy="5013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cs-CZ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$ git clone [</a:t>
            </a:r>
            <a:r>
              <a:rPr kumimoji="0" lang="en-US" altLang="cs-CZ" b="0" i="0" u="none" strike="noStrike" cap="none" normalizeH="0" baseline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kumimoji="0" lang="en-US" altLang="cs-CZ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7385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209527-50E6-4B6B-9DAB-71E54EB0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Git vzdálený repozitář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E2FB87-2EAE-4E6D-88BC-FC102279B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0208" cy="4351338"/>
          </a:xfrm>
        </p:spPr>
        <p:txBody>
          <a:bodyPr/>
          <a:lstStyle/>
          <a:p>
            <a:r>
              <a:rPr lang="cs-CZ"/>
              <a:t>Aby na projektu mohlo spolupracovat více programátorů, je potřeba nahrát lokální repozitář na internet.</a:t>
            </a:r>
          </a:p>
          <a:p>
            <a:r>
              <a:rPr lang="cs-CZ"/>
              <a:t>Přidání vzdáleného repozitáře:</a:t>
            </a:r>
          </a:p>
          <a:p>
            <a:pPr lvl="1"/>
            <a:endParaRPr lang="cs-CZ"/>
          </a:p>
          <a:p>
            <a:pPr lvl="1"/>
            <a:endParaRPr lang="cs-CZ"/>
          </a:p>
          <a:p>
            <a:pPr lvl="1"/>
            <a:r>
              <a:rPr lang="cs-CZ"/>
              <a:t>Pokud jsme nějaký projekt naklonovali (</a:t>
            </a:r>
            <a:r>
              <a:rPr lang="cs-CZ" i="1"/>
              <a:t>git </a:t>
            </a:r>
            <a:r>
              <a:rPr lang="cs-CZ" i="1" err="1"/>
              <a:t>clone</a:t>
            </a:r>
            <a:r>
              <a:rPr lang="cs-CZ"/>
              <a:t>), uloží se tento server pod defaultním názvem </a:t>
            </a:r>
            <a:r>
              <a:rPr lang="cs-CZ" i="1" err="1"/>
              <a:t>origin</a:t>
            </a:r>
            <a:endParaRPr lang="cs-CZ" i="1"/>
          </a:p>
          <a:p>
            <a:r>
              <a:rPr lang="cs-CZ"/>
              <a:t>Dostupné servery můžeme zobrazit příkazem </a:t>
            </a:r>
            <a:r>
              <a:rPr lang="cs-CZ" i="1"/>
              <a:t>git </a:t>
            </a:r>
            <a:r>
              <a:rPr lang="cs-CZ" i="1" err="1"/>
              <a:t>remote</a:t>
            </a:r>
            <a:r>
              <a:rPr lang="cs-CZ" i="1"/>
              <a:t> </a:t>
            </a:r>
            <a:r>
              <a:rPr lang="cs-CZ"/>
              <a:t>(</a:t>
            </a:r>
            <a:r>
              <a:rPr lang="cs-CZ" i="1"/>
              <a:t>git </a:t>
            </a:r>
            <a:r>
              <a:rPr lang="cs-CZ" i="1" err="1"/>
              <a:t>remote</a:t>
            </a:r>
            <a:r>
              <a:rPr lang="cs-CZ" i="1"/>
              <a:t> -v</a:t>
            </a:r>
            <a:r>
              <a:rPr lang="cs-CZ"/>
              <a:t>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BDD35F2-DE43-4490-A7D9-3B8265D1F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969" y="3257483"/>
            <a:ext cx="5693791" cy="5013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cs-CZ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$ git remote add &lt;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zkrácený název</a:t>
            </a:r>
            <a:r>
              <a:rPr kumimoji="0" lang="en-US" altLang="cs-CZ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 &lt;</a:t>
            </a:r>
            <a:r>
              <a:rPr kumimoji="0" lang="en-US" altLang="cs-CZ" b="0" i="0" u="none" strike="noStrike" cap="none" normalizeH="0" baseline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kumimoji="0" lang="en-US" altLang="cs-CZ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 </a:t>
            </a:r>
          </a:p>
        </p:txBody>
      </p:sp>
      <p:pic>
        <p:nvPicPr>
          <p:cNvPr id="6" name="Obrázek 5" descr="Obsah obrázku nůž&#10;&#10;Popis byl vytvořen automaticky">
            <a:extLst>
              <a:ext uri="{FF2B5EF4-FFF2-40B4-BE49-F238E27FC236}">
                <a16:creationId xmlns:a16="http://schemas.microsoft.com/office/drawing/2014/main" id="{A608EB25-2555-4A03-BB8B-0E5711317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69" y="5347355"/>
            <a:ext cx="5435363" cy="82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5733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91028DC02BF0F458B917F10AC74363B" ma:contentTypeVersion="5" ma:contentTypeDescription="Vytvoří nový dokument" ma:contentTypeScope="" ma:versionID="ff0f0602f204af232f65b50f13298848">
  <xsd:schema xmlns:xsd="http://www.w3.org/2001/XMLSchema" xmlns:xs="http://www.w3.org/2001/XMLSchema" xmlns:p="http://schemas.microsoft.com/office/2006/metadata/properties" xmlns:ns3="0bbbc358-e8e0-44c6-a86c-a86a4f4f3a4e" xmlns:ns4="8f6e2925-e066-44c6-b342-b6fbc463d7d7" targetNamespace="http://schemas.microsoft.com/office/2006/metadata/properties" ma:root="true" ma:fieldsID="5065ed8a40d025e8219a35b61de03336" ns3:_="" ns4:_="">
    <xsd:import namespace="0bbbc358-e8e0-44c6-a86c-a86a4f4f3a4e"/>
    <xsd:import namespace="8f6e2925-e066-44c6-b342-b6fbc463d7d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bc358-e8e0-44c6-a86c-a86a4f4f3a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e2925-e066-44c6-b342-b6fbc463d7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6DA444-317B-473E-AFED-B71A868870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bbc358-e8e0-44c6-a86c-a86a4f4f3a4e"/>
    <ds:schemaRef ds:uri="8f6e2925-e066-44c6-b342-b6fbc463d7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177D63-FE10-4D7B-9455-58262EA76C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7077D2-B8BE-4093-8F5B-83A3AAC6B651}">
  <ds:schemaRefs>
    <ds:schemaRef ds:uri="http://purl.org/dc/elements/1.1/"/>
    <ds:schemaRef ds:uri="8f6e2925-e066-44c6-b342-b6fbc463d7d7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www.w3.org/XML/1998/namespace"/>
    <ds:schemaRef ds:uri="0bbbc358-e8e0-44c6-a86c-a86a4f4f3a4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790</Words>
  <Application>Microsoft Office PowerPoint</Application>
  <PresentationFormat>Širokoúhlá obrazovka</PresentationFormat>
  <Paragraphs>118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Motiv Office</vt:lpstr>
      <vt:lpstr>Verzovací systémy</vt:lpstr>
      <vt:lpstr>Verzování</vt:lpstr>
      <vt:lpstr>Druhy verzovacích systémů </vt:lpstr>
      <vt:lpstr>Druhy verzovacích systémů</vt:lpstr>
      <vt:lpstr>Git</vt:lpstr>
      <vt:lpstr>Git</vt:lpstr>
      <vt:lpstr>Nastavení Gitu</vt:lpstr>
      <vt:lpstr>Git lokální repozitář</vt:lpstr>
      <vt:lpstr>Git vzdálený repozitář</vt:lpstr>
      <vt:lpstr>Git vzdálený repozitář</vt:lpstr>
      <vt:lpstr>Commit</vt:lpstr>
      <vt:lpstr>Commit – „staging area“</vt:lpstr>
      <vt:lpstr>Commit - ukázka</vt:lpstr>
      <vt:lpstr>Větve</vt:lpstr>
      <vt:lpstr>Větve - Master</vt:lpstr>
      <vt:lpstr>Větve - Merging</vt:lpstr>
      <vt:lpstr>Větve - Obrázek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Šourek Filip</dc:creator>
  <cp:lastModifiedBy>Šourek Filip</cp:lastModifiedBy>
  <cp:revision>2</cp:revision>
  <dcterms:created xsi:type="dcterms:W3CDTF">2020-04-04T14:24:08Z</dcterms:created>
  <dcterms:modified xsi:type="dcterms:W3CDTF">2020-04-05T18:09:20Z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0x010100291028DC02BF0F458B917F10AC74363B</vt:lpwstr>
  </property>
</Properties>
</file>