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3" r:id="rId5"/>
    <p:sldId id="260" r:id="rId6"/>
    <p:sldId id="268" r:id="rId7"/>
    <p:sldId id="274" r:id="rId8"/>
    <p:sldId id="270" r:id="rId9"/>
    <p:sldId id="269" r:id="rId10"/>
    <p:sldId id="289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B9F4-1996-42B1-ABD5-B0D4929A6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24E3C-9D6A-4D4D-878D-994939E4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BF3D-952E-4C97-A9F8-B76EF5BA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B87E-18DB-486B-AEA9-493FD651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CAAF-27A1-44B3-9AAB-4B5EEC4C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0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BFEB-9F94-4E94-940F-E13EE30F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B01DA-C001-4923-94BD-947AB47A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2E514-0741-49AC-BD18-CEBB78DB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B5E4-E493-4D13-B4BE-DFCF683D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DF31-B821-4C79-BB9A-AC314C20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73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00966-8130-4941-95CF-CBD05BF99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6DE8D-A8AA-4C5F-91AA-2BB238F1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1233-BBAB-4400-A7EE-A4D9D268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EE28-0C96-4FC8-87BE-B84252E4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362C-3C8A-4149-9940-F0308B26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458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456-1B55-414B-8164-93A1B918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DB5C-F30A-4D32-8375-1BC04083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F2AC-4CE1-4F66-A61B-EA398DEB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D7B4-F051-4ABF-BBFD-A5DC1DD2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FBE1-22C9-4E75-B201-F01D311A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773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B81F-C4DF-432B-8509-FAD6998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1A872-51D6-4D7D-BA0B-E09458CD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D5BD-3940-4671-83F2-64919E22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E6CB-1BFC-4CCC-8100-F6497B21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C578E-CE22-456B-B8F3-3E905A6A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920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B2F-14FB-4DA5-AE2A-58ADBC4B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CED7-CC78-4242-9C29-E8094AF34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B4DE6-18A2-4462-A76A-EF6343F2F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C5543-3799-4469-A20B-8FF54B34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3F7DE-3C1B-4C08-B00B-1816C2ED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E2C74-5BAD-4F94-B5E3-8A258EC9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6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3C30-E87B-4924-98EC-DF5994D2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23FA-1226-4E79-B38E-393FC2A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A48C6-7A0B-4817-92CE-D6E4BECBE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69F21-86C4-41BD-8590-67D214310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CECF9-45E5-40D0-A16E-21E974985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7A1E1-9B29-4935-836A-292A1443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F3330-A6A8-4E20-97AE-6F682E61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1386A-C235-4D9F-AA0D-E3E8AD1E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6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7924-BD85-486F-8BB8-818F6F24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B5111-4387-4134-80E1-8B472522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5132-7B57-4B03-BF09-3B5C80C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0612-4B1E-41D7-B543-F9B1E193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659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671BE-1AAB-496E-ACE3-E43CBBDA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2531F-3313-4400-81E7-C61C0E3B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4AA6-2673-4A5A-A4E9-5B3381F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683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857A-0F29-4E99-8A4E-E9A576A4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317D-ED43-44CE-83F1-89409665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84006-D3F5-4105-B36E-AA8C50003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6948-37CF-4FD9-860D-BE01DB61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A26E-3523-4040-8578-F83FA1AA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E509C-75CF-427D-91EB-C6F3BB0A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533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055-DC75-4513-82CF-87485528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43B1A-B9BA-4E40-B718-29F497093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6699B-B47D-41A9-9845-CCAAD8F39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0713-1E04-411E-8116-36F7015E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F45F-C78D-4916-A471-0491B7C0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9B32E-3787-49EB-ABE5-1EB2F296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048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1F00B-04AE-4F4F-A3BE-E5FFBBB7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301C0-FC2F-42DB-81BB-9C3F6BF70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ADE9-6C98-4128-B471-8EA7A9CB5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DF91-4CD1-4C88-919B-EE981B18AA89}" type="datetimeFigureOut">
              <a:rPr lang="cs-CZ" smtClean="0"/>
              <a:t>13.04.2020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8D71-C445-4347-9854-00E373B78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E53C-70DB-47B1-BA7E-301BEFD0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45B8-4C49-4432-84A0-837EEC394B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002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4419-80F2-4387-A370-29B04F216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Prostředky architektury .NET pro cílové platformy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4EA56-9432-49C3-9813-43A80B2A3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62944"/>
            <a:ext cx="12192000" cy="395056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Pavel Zoreník, Dominik </a:t>
            </a:r>
            <a:r>
              <a:rPr lang="en-US" dirty="0" err="1"/>
              <a:t>Tulak</a:t>
            </a:r>
            <a:r>
              <a:rPr lang="en-US" dirty="0"/>
              <a:t> P4 2020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408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838B-3B62-421A-AAB0-98786D4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C#</a:t>
            </a:r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B48BE-6851-456F-9D83-3457B06C5A14}"/>
              </a:ext>
            </a:extLst>
          </p:cNvPr>
          <p:cNvPicPr/>
          <p:nvPr/>
        </p:nvPicPr>
        <p:blipFill rotWithShape="1">
          <a:blip r:embed="rId2"/>
          <a:srcRect l="4287" t="65066" r="22720" b="573"/>
          <a:stretch/>
        </p:blipFill>
        <p:spPr bwMode="auto">
          <a:xfrm>
            <a:off x="4924736" y="1795746"/>
            <a:ext cx="4641497" cy="21180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80361-2F50-4AAE-96B5-DF12E763DEDC}"/>
              </a:ext>
            </a:extLst>
          </p:cNvPr>
          <p:cNvPicPr/>
          <p:nvPr/>
        </p:nvPicPr>
        <p:blipFill rotWithShape="1">
          <a:blip r:embed="rId2"/>
          <a:srcRect l="3251" t="12679" r="38799" b="38419"/>
          <a:stretch/>
        </p:blipFill>
        <p:spPr bwMode="auto">
          <a:xfrm>
            <a:off x="838200" y="2395870"/>
            <a:ext cx="4086808" cy="3342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7F6634-923A-4EB5-A039-1610C3A11F0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213" t="975" r="62143" b="90247"/>
          <a:stretch/>
        </p:blipFill>
        <p:spPr bwMode="auto">
          <a:xfrm>
            <a:off x="727788" y="1795746"/>
            <a:ext cx="2584580" cy="6001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F8C93-4AB0-4924-9979-7322E83BD651}"/>
              </a:ext>
            </a:extLst>
          </p:cNvPr>
          <p:cNvPicPr/>
          <p:nvPr/>
        </p:nvPicPr>
        <p:blipFill rotWithShape="1">
          <a:blip r:embed="rId3"/>
          <a:srcRect l="4551" t="2237" r="46665" b="2852"/>
          <a:stretch/>
        </p:blipFill>
        <p:spPr>
          <a:xfrm>
            <a:off x="4924736" y="3810592"/>
            <a:ext cx="3225824" cy="26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6A2B5-FC9C-5149-88D1-A63F41D6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XAML (</a:t>
            </a:r>
            <a:r>
              <a:rPr lang="cs-CZ" sz="4000" dirty="0" err="1"/>
              <a:t>Extensible</a:t>
            </a:r>
            <a:r>
              <a:rPr lang="cs-CZ" sz="4000" dirty="0"/>
              <a:t> </a:t>
            </a:r>
            <a:r>
              <a:rPr lang="cs-CZ" sz="4000" dirty="0" err="1"/>
              <a:t>Application</a:t>
            </a:r>
            <a:r>
              <a:rPr lang="cs-CZ" sz="4000" dirty="0"/>
              <a:t> </a:t>
            </a:r>
            <a:r>
              <a:rPr lang="cs-CZ" sz="4000" dirty="0" err="1"/>
              <a:t>Markup</a:t>
            </a:r>
            <a:r>
              <a:rPr lang="cs-CZ" sz="4000" dirty="0"/>
              <a:t> </a:t>
            </a:r>
            <a:r>
              <a:rPr lang="cs-CZ" sz="4000" dirty="0" err="1"/>
              <a:t>Language</a:t>
            </a:r>
            <a:r>
              <a:rPr lang="cs-CZ" sz="4000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D3D480-5B6B-9049-B871-E2B02760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Značkovací jazyk používaný pro grafické rozhraní aplikací společnosti Microsoft</a:t>
            </a:r>
          </a:p>
          <a:p>
            <a:r>
              <a:rPr lang="cs-CZ" dirty="0"/>
              <a:t>Používán od .NET </a:t>
            </a:r>
            <a:r>
              <a:rPr lang="cs-CZ" dirty="0" err="1"/>
              <a:t>Frameworku</a:t>
            </a:r>
            <a:r>
              <a:rPr lang="cs-CZ" dirty="0"/>
              <a:t> 3.0</a:t>
            </a:r>
          </a:p>
          <a:p>
            <a:r>
              <a:rPr lang="cs-CZ" dirty="0"/>
              <a:t>Využíván ve WPF, UWP či </a:t>
            </a:r>
            <a:r>
              <a:rPr lang="cs-CZ" dirty="0" err="1"/>
              <a:t>Silverlight</a:t>
            </a:r>
            <a:endParaRPr lang="cs-CZ" dirty="0"/>
          </a:p>
          <a:p>
            <a:r>
              <a:rPr lang="cs-CZ" dirty="0"/>
              <a:t>Lze jej vytvářet pomocí poznámkového bloku, či specializovaných editorů</a:t>
            </a:r>
          </a:p>
          <a:p>
            <a:r>
              <a:rPr lang="cs-CZ" dirty="0"/>
              <a:t>Po vytvoření se převede na .BAML (Binary XAML)</a:t>
            </a:r>
          </a:p>
        </p:txBody>
      </p:sp>
    </p:spTree>
    <p:extLst>
      <p:ext uri="{BB962C8B-B14F-4D97-AF65-F5344CB8AC3E}">
        <p14:creationId xmlns:p14="http://schemas.microsoft.com/office/powerpoint/2010/main" val="220105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0A9E73-C6C0-7442-AA80-48C973C5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XAML (</a:t>
            </a:r>
            <a:r>
              <a:rPr lang="cs-CZ" sz="4000" dirty="0" err="1"/>
              <a:t>Extensible</a:t>
            </a:r>
            <a:r>
              <a:rPr lang="cs-CZ" sz="4000" dirty="0"/>
              <a:t> </a:t>
            </a:r>
            <a:r>
              <a:rPr lang="cs-CZ" sz="4000" dirty="0" err="1"/>
              <a:t>Application</a:t>
            </a:r>
            <a:r>
              <a:rPr lang="cs-CZ" sz="4000" dirty="0"/>
              <a:t> </a:t>
            </a:r>
            <a:r>
              <a:rPr lang="cs-CZ" sz="4000" dirty="0" err="1"/>
              <a:t>Markup</a:t>
            </a:r>
            <a:r>
              <a:rPr lang="cs-CZ" sz="4000" dirty="0"/>
              <a:t> </a:t>
            </a:r>
            <a:r>
              <a:rPr lang="cs-CZ" sz="4000" dirty="0" err="1"/>
              <a:t>Language</a:t>
            </a:r>
            <a:r>
              <a:rPr lang="cs-CZ" sz="4000" dirty="0"/>
              <a:t>)</a:t>
            </a:r>
          </a:p>
        </p:txBody>
      </p:sp>
      <p:pic>
        <p:nvPicPr>
          <p:cNvPr id="4" name="Zástupný obsah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1483F503-BBB3-0443-B579-2F5E22DFD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2406650"/>
            <a:ext cx="7962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1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C16EE3-D411-1547-90F1-5F3413C2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UWP (Universal Windows </a:t>
            </a:r>
            <a:r>
              <a:rPr lang="cs-CZ" dirty="0" err="1"/>
              <a:t>Plaftorm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AA50D9-FF02-044F-8B13-C41365A2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Vývojové prostředí od firmy Microsoft</a:t>
            </a:r>
          </a:p>
          <a:p>
            <a:r>
              <a:rPr lang="cs-CZ" dirty="0" err="1"/>
              <a:t>Platformově</a:t>
            </a:r>
            <a:r>
              <a:rPr lang="cs-CZ" dirty="0"/>
              <a:t> nezávislé (Windows 8(.1), Windows 10, Windows 10 Mobile, Xbox </a:t>
            </a:r>
            <a:r>
              <a:rPr lang="cs-CZ" dirty="0" err="1"/>
              <a:t>One</a:t>
            </a:r>
            <a:r>
              <a:rPr lang="cs-CZ" dirty="0"/>
              <a:t>, </a:t>
            </a:r>
            <a:r>
              <a:rPr lang="cs-CZ" dirty="0" err="1"/>
              <a:t>Hololens</a:t>
            </a:r>
            <a:r>
              <a:rPr lang="cs-CZ" dirty="0"/>
              <a:t>) </a:t>
            </a:r>
          </a:p>
          <a:p>
            <a:r>
              <a:rPr lang="cs-CZ" dirty="0"/>
              <a:t>Podporované jazyky: C++, C#, VB.NET, XAML</a:t>
            </a:r>
          </a:p>
          <a:p>
            <a:r>
              <a:rPr lang="cs-CZ" dirty="0"/>
              <a:t>Aplikace běží v </a:t>
            </a:r>
            <a:r>
              <a:rPr lang="cs-CZ" dirty="0" err="1"/>
              <a:t>sandboxu</a:t>
            </a:r>
            <a:r>
              <a:rPr lang="cs-CZ" dirty="0"/>
              <a:t> (=větší míra </a:t>
            </a:r>
            <a:r>
              <a:rPr lang="cs-CZ" dirty="0" err="1"/>
              <a:t>bepečí</a:t>
            </a:r>
            <a:r>
              <a:rPr lang="cs-CZ" dirty="0"/>
              <a:t>)</a:t>
            </a:r>
          </a:p>
          <a:p>
            <a:r>
              <a:rPr lang="cs-CZ" dirty="0"/>
              <a:t>Nekompatibilita se staršími OS (Windows 7, XP …)</a:t>
            </a:r>
          </a:p>
          <a:p>
            <a:r>
              <a:rPr lang="cs-CZ" dirty="0"/>
              <a:t>Plánován jako nástupce WPF, k čemuž však nedošlo.</a:t>
            </a:r>
          </a:p>
        </p:txBody>
      </p:sp>
    </p:spTree>
    <p:extLst>
      <p:ext uri="{BB962C8B-B14F-4D97-AF65-F5344CB8AC3E}">
        <p14:creationId xmlns:p14="http://schemas.microsoft.com/office/powerpoint/2010/main" val="223619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117CA-99DC-A64E-AF01-33CBB67D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Windows UI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383D9C-11F9-0948-B0F0-1957A0B5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Knihovna nativních prvků vizuálního rozhraní systémů Windows</a:t>
            </a:r>
          </a:p>
          <a:p>
            <a:r>
              <a:rPr lang="cs-CZ" dirty="0"/>
              <a:t>Obsahuje všechny standardní prvky Windows (tlačítka, </a:t>
            </a:r>
            <a:r>
              <a:rPr lang="cs-CZ" dirty="0" err="1"/>
              <a:t>textboxy</a:t>
            </a:r>
            <a:r>
              <a:rPr lang="cs-CZ" dirty="0"/>
              <a:t>, labely…)</a:t>
            </a:r>
          </a:p>
          <a:p>
            <a:r>
              <a:rPr lang="cs-CZ" dirty="0"/>
              <a:t>Zpětně kompatibilní se staršími verzemi Windows</a:t>
            </a:r>
          </a:p>
          <a:p>
            <a:r>
              <a:rPr lang="cs-CZ" dirty="0"/>
              <a:t>Používáno u projektů UWP (kompatibilní i s WPF a </a:t>
            </a:r>
            <a:r>
              <a:rPr lang="cs-CZ" dirty="0" err="1"/>
              <a:t>WinForms</a:t>
            </a:r>
            <a:r>
              <a:rPr lang="cs-CZ" dirty="0"/>
              <a:t>) a také pro mobilní aplikace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600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117CA-99DC-A64E-AF01-33CBB67D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Windows UI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383D9C-11F9-0948-B0F0-1957A0B5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5B5291C-7414-D94B-9422-80ADD0B3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82" y="1462083"/>
            <a:ext cx="9061035" cy="50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2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E2A005-C2D3-7849-B8BD-3D2D1B2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WPF (Windows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7FDE90-AEB0-A14C-9C60-A1B1CD80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Knihovna tříd pro tvorbu grafického rozhraní používaná od .NET </a:t>
            </a:r>
            <a:r>
              <a:rPr lang="cs-CZ" dirty="0" err="1"/>
              <a:t>Frameworku</a:t>
            </a:r>
            <a:r>
              <a:rPr lang="cs-CZ" dirty="0"/>
              <a:t> 3.0</a:t>
            </a:r>
          </a:p>
          <a:p>
            <a:r>
              <a:rPr lang="cs-CZ" dirty="0"/>
              <a:t>Je součástí Windows Vista, 7, 8 a 10 (Lze doinstalovat  do XP)</a:t>
            </a:r>
          </a:p>
          <a:p>
            <a:r>
              <a:rPr lang="cs-CZ" dirty="0"/>
              <a:t>Je určena pro tvorbu desktopových aplikací</a:t>
            </a:r>
          </a:p>
          <a:p>
            <a:r>
              <a:rPr lang="cs-CZ" dirty="0"/>
              <a:t>Cílem WPF je sjednotit uživatelské rozhraní, 2D a 3D grafiku, vektorovou a rastrovou grafiku, animace, audio a video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671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E2A005-C2D3-7849-B8BD-3D2D1B2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WPF (Windows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7FDE90-AEB0-A14C-9C60-A1B1CD80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jazyk XAML, který umožňuje oddělit funkčnost a vzhled aplikace</a:t>
            </a:r>
          </a:p>
          <a:p>
            <a:r>
              <a:rPr lang="cs-CZ" dirty="0"/>
              <a:t>Umožňuje práci s prvky Windows UI a se staršími </a:t>
            </a:r>
            <a:r>
              <a:rPr lang="cs-CZ" dirty="0" err="1"/>
              <a:t>WinForms</a:t>
            </a:r>
            <a:endParaRPr lang="cs-CZ" dirty="0"/>
          </a:p>
          <a:p>
            <a:r>
              <a:rPr lang="cs-CZ" dirty="0"/>
              <a:t>Umožňuje </a:t>
            </a:r>
            <a:r>
              <a:rPr lang="cs-CZ" dirty="0" err="1"/>
              <a:t>DataBinding</a:t>
            </a:r>
            <a:r>
              <a:rPr lang="cs-CZ" dirty="0"/>
              <a:t> – práci se vzdálenými daty (v databázi, XML souboru, proměnné atd.), podporuje 3 módy – „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“, „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way</a:t>
            </a:r>
            <a:r>
              <a:rPr lang="cs-CZ" dirty="0"/>
              <a:t>“ a „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way</a:t>
            </a:r>
            <a:r>
              <a:rPr lang="cs-CZ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1797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8776C3-650F-CF4A-A63D-ADAD6291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Windows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874A1A-85CF-2846-9CB3-89E8E513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Knihovna tříd pro tvorbu grafického rozhraní pro desktopové aplikace</a:t>
            </a:r>
          </a:p>
          <a:p>
            <a:r>
              <a:rPr lang="cs-CZ" dirty="0"/>
              <a:t>Velký pokrok ve vytváření aplikací</a:t>
            </a:r>
          </a:p>
          <a:p>
            <a:r>
              <a:rPr lang="cs-CZ" dirty="0"/>
              <a:t>Pracuje na .NET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frameworku</a:t>
            </a:r>
            <a:r>
              <a:rPr lang="cs-CZ" dirty="0"/>
              <a:t>.</a:t>
            </a:r>
          </a:p>
          <a:p>
            <a:r>
              <a:rPr lang="cs-CZ" dirty="0"/>
              <a:t>Kód je psán v jazyce C#</a:t>
            </a:r>
          </a:p>
          <a:p>
            <a:r>
              <a:rPr lang="cs-CZ" dirty="0"/>
              <a:t>Využívá Windows UI knihovnu</a:t>
            </a:r>
          </a:p>
          <a:p>
            <a:r>
              <a:rPr lang="cs-CZ" dirty="0"/>
              <a:t>Platformou WF je zejména Windows.</a:t>
            </a:r>
          </a:p>
          <a:p>
            <a:r>
              <a:rPr lang="cs-CZ" dirty="0"/>
              <a:t>Možnost vytváření designu stylem </a:t>
            </a:r>
            <a:r>
              <a:rPr lang="cs-CZ" dirty="0" err="1"/>
              <a:t>Drag&amp;Drop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730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502FCE-EDB6-BA4D-B671-0D663CB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9FFA81-C57D-9F46-9DC0-B94A8FC3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Multiplatformní vývojové prostředí zaměřené na nativní aplikace pro Android, </a:t>
            </a:r>
            <a:r>
              <a:rPr lang="cs-CZ" dirty="0" err="1"/>
              <a:t>iOS</a:t>
            </a:r>
            <a:r>
              <a:rPr lang="cs-CZ" dirty="0"/>
              <a:t> a Windows </a:t>
            </a:r>
            <a:r>
              <a:rPr lang="cs-CZ" dirty="0" err="1"/>
              <a:t>Phone</a:t>
            </a:r>
            <a:r>
              <a:rPr lang="cs-CZ" dirty="0"/>
              <a:t>. </a:t>
            </a:r>
          </a:p>
          <a:p>
            <a:r>
              <a:rPr lang="cs-CZ" dirty="0"/>
              <a:t>Díky </a:t>
            </a:r>
            <a:r>
              <a:rPr lang="cs-CZ" dirty="0" err="1"/>
              <a:t>Xamarinu</a:t>
            </a:r>
            <a:r>
              <a:rPr lang="cs-CZ" dirty="0"/>
              <a:t> lze vytvořit jednu aplikaci, kterou lze provozovat zároveň na všech platformách.</a:t>
            </a:r>
          </a:p>
          <a:p>
            <a:r>
              <a:rPr lang="cs-CZ" dirty="0"/>
              <a:t>Používaným jazykem je C#</a:t>
            </a:r>
          </a:p>
          <a:p>
            <a:r>
              <a:rPr lang="cs-CZ" dirty="0"/>
              <a:t>Společnost nyní vlastní Microsoft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436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8440-0AD3-4DC6-8D39-52097C32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DAB8-47FD-49ED-BF7D-CE29DFE75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/>
          <a:lstStyle/>
          <a:p>
            <a:r>
              <a:rPr lang="cs-CZ" dirty="0"/>
              <a:t>První verze vydána roku 2002 Microsoftem</a:t>
            </a:r>
          </a:p>
          <a:p>
            <a:r>
              <a:rPr lang="cs-CZ" dirty="0"/>
              <a:t>Framework pro tvorbu desktopových a webových aplikací</a:t>
            </a:r>
          </a:p>
          <a:p>
            <a:r>
              <a:rPr lang="cs-CZ" dirty="0"/>
              <a:t>Pouze na Windows</a:t>
            </a:r>
            <a:r>
              <a:rPr lang="en-US" dirty="0"/>
              <a:t>, </a:t>
            </a:r>
            <a:r>
              <a:rPr lang="en-US" dirty="0" err="1"/>
              <a:t>dnes</a:t>
            </a:r>
            <a:r>
              <a:rPr lang="en-US" dirty="0"/>
              <a:t> </a:t>
            </a:r>
            <a:r>
              <a:rPr lang="en-US" dirty="0" err="1"/>
              <a:t>součástí</a:t>
            </a:r>
            <a:endParaRPr lang="cs-CZ" dirty="0"/>
          </a:p>
          <a:p>
            <a:r>
              <a:rPr lang="cs-CZ" dirty="0"/>
              <a:t>Jazyky: C#, F#, </a:t>
            </a:r>
            <a:r>
              <a:rPr lang="cs-CZ" dirty="0" err="1"/>
              <a:t>Visual</a:t>
            </a:r>
            <a:r>
              <a:rPr lang="cs-CZ" dirty="0"/>
              <a:t> Basic</a:t>
            </a:r>
          </a:p>
          <a:p>
            <a:r>
              <a:rPr lang="cs-CZ" dirty="0"/>
              <a:t>Zdrojový kód se překládá do společného kódu (CIL - 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Intermediate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</a:t>
            </a:r>
          </a:p>
          <a:p>
            <a:r>
              <a:rPr lang="cs-CZ" dirty="0"/>
              <a:t>Třídy a funkce pod stejnými jmény v různých jazycích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0F06A5-7207-4711-98C2-5AAD9CB40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8968" y="1690519"/>
            <a:ext cx="3364832" cy="448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2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94785-9728-E342-AA3E-6D16E4AB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2529CA-2DF9-A249-98A3-CF891FB6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Knihovna umožňující využití jazyku XAML pro vývoj nativních aplikací pro Android, </a:t>
            </a:r>
            <a:r>
              <a:rPr lang="cs-CZ" dirty="0" err="1"/>
              <a:t>iOS</a:t>
            </a:r>
            <a:r>
              <a:rPr lang="cs-CZ" dirty="0"/>
              <a:t> a Windows </a:t>
            </a:r>
            <a:r>
              <a:rPr lang="cs-CZ" dirty="0" err="1"/>
              <a:t>Phone</a:t>
            </a:r>
            <a:endParaRPr lang="cs-CZ" dirty="0"/>
          </a:p>
          <a:p>
            <a:r>
              <a:rPr lang="cs-CZ" dirty="0"/>
              <a:t>Jedná se o nadstavbu pro </a:t>
            </a:r>
            <a:r>
              <a:rPr lang="cs-CZ" dirty="0" err="1"/>
              <a:t>Xamarin</a:t>
            </a:r>
            <a:r>
              <a:rPr lang="cs-CZ" dirty="0"/>
              <a:t> vyvinutou Microsoftem</a:t>
            </a:r>
          </a:p>
          <a:p>
            <a:r>
              <a:rPr lang="cs-CZ" dirty="0"/>
              <a:t>Díky této úpravě lze pracovat s prvky UWP</a:t>
            </a:r>
          </a:p>
          <a:p>
            <a:r>
              <a:rPr lang="cs-CZ" dirty="0"/>
              <a:t>Navíc umožňuje vývoj v jádře </a:t>
            </a:r>
            <a:r>
              <a:rPr lang="cs-CZ" dirty="0" err="1"/>
              <a:t>Blazor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88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94785-9728-E342-AA3E-6D16E4AB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2529CA-2DF9-A249-98A3-CF891FB6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D1F8E29-B1DE-4B43-A61C-5AEE2779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97" y="1380431"/>
            <a:ext cx="5517606" cy="52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4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64331F-0DEE-AF46-B35D-CC54A319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CAE502-3528-A848-BF25-A61F5F34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Součást .NET </a:t>
            </a:r>
            <a:r>
              <a:rPr lang="cs-CZ" dirty="0" err="1"/>
              <a:t>Frameworku</a:t>
            </a:r>
            <a:r>
              <a:rPr lang="cs-CZ" dirty="0"/>
              <a:t> pro tvorbu webových aplikací a služeb</a:t>
            </a:r>
          </a:p>
          <a:p>
            <a:r>
              <a:rPr lang="cs-CZ" dirty="0"/>
              <a:t>Ulehčuje programátorům aplikací pro Windows přechod na programování webových aplikací</a:t>
            </a:r>
          </a:p>
          <a:p>
            <a:r>
              <a:rPr lang="cs-CZ" dirty="0"/>
              <a:t>Lze používat standardní prvky z Windows </a:t>
            </a:r>
            <a:r>
              <a:rPr lang="cs-CZ" dirty="0" err="1"/>
              <a:t>apliakcí</a:t>
            </a:r>
            <a:r>
              <a:rPr lang="cs-CZ" dirty="0"/>
              <a:t> (label, </a:t>
            </a:r>
            <a:r>
              <a:rPr lang="cs-CZ" dirty="0" err="1"/>
              <a:t>button</a:t>
            </a:r>
            <a:r>
              <a:rPr lang="cs-CZ" dirty="0"/>
              <a:t> …) a ASP.NET z nich vygeneruje HTML kód</a:t>
            </a:r>
          </a:p>
          <a:p>
            <a:r>
              <a:rPr lang="cs-CZ" dirty="0"/>
              <a:t>Aplikace jsou </a:t>
            </a:r>
            <a:r>
              <a:rPr lang="cs-CZ" dirty="0" err="1"/>
              <a:t>předkompilovány</a:t>
            </a:r>
            <a:r>
              <a:rPr lang="cs-CZ" dirty="0"/>
              <a:t> do .DLL souborů, takže jsou rychlejší než aplikace psané ve skriptovací jazycích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783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64331F-0DEE-AF46-B35D-CC54A319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CAE502-3528-A848-BF25-A61F5F34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výběr je množství </a:t>
            </a:r>
            <a:r>
              <a:rPr lang="cs-CZ" dirty="0" err="1"/>
              <a:t>programovcích</a:t>
            </a:r>
            <a:r>
              <a:rPr lang="cs-CZ" dirty="0"/>
              <a:t> jazyků – C#, VB.NET, </a:t>
            </a:r>
            <a:r>
              <a:rPr lang="cs-CZ" dirty="0" err="1"/>
              <a:t>Javascript</a:t>
            </a:r>
            <a:r>
              <a:rPr lang="cs-CZ" dirty="0"/>
              <a:t>, C++, </a:t>
            </a:r>
            <a:r>
              <a:rPr lang="cs-CZ" dirty="0" err="1"/>
              <a:t>Pearl</a:t>
            </a:r>
            <a:r>
              <a:rPr lang="cs-CZ" dirty="0"/>
              <a:t>, Python</a:t>
            </a:r>
          </a:p>
          <a:p>
            <a:r>
              <a:rPr lang="cs-CZ" dirty="0"/>
              <a:t>Umožňuje </a:t>
            </a:r>
            <a:r>
              <a:rPr lang="cs-CZ" dirty="0" err="1"/>
              <a:t>cachovat</a:t>
            </a:r>
            <a:r>
              <a:rPr lang="cs-CZ" dirty="0"/>
              <a:t> stránky, což výrazně zrychluje chod aplikace</a:t>
            </a:r>
          </a:p>
          <a:p>
            <a:r>
              <a:rPr lang="cs-CZ" dirty="0"/>
              <a:t>Funguje </a:t>
            </a:r>
            <a:r>
              <a:rPr lang="cs-CZ" dirty="0" err="1"/>
              <a:t>multiplatformě</a:t>
            </a:r>
            <a:r>
              <a:rPr lang="cs-CZ" dirty="0"/>
              <a:t> (Windows, Linux, </a:t>
            </a:r>
            <a:r>
              <a:rPr lang="cs-CZ" dirty="0" err="1"/>
              <a:t>MacOS</a:t>
            </a:r>
            <a:r>
              <a:rPr lang="cs-CZ" dirty="0"/>
              <a:t>)</a:t>
            </a:r>
          </a:p>
          <a:p>
            <a:r>
              <a:rPr lang="cs-CZ" dirty="0"/>
              <a:t>Generuje validní HTML 4.0, XHTML 1.1 a </a:t>
            </a:r>
            <a:r>
              <a:rPr lang="cs-CZ" dirty="0" err="1"/>
              <a:t>Javascript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31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604B-3545-45CF-B390-8453D1B3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– </a:t>
            </a:r>
            <a:r>
              <a:rPr lang="en-US" dirty="0" err="1"/>
              <a:t>komponenty</a:t>
            </a:r>
            <a:endParaRPr lang="cs-C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6BCA43-6D92-4FEF-BDC5-B0D4FAC7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CLR (Common Language Runtime)</a:t>
            </a:r>
          </a:p>
          <a:p>
            <a:pPr lvl="1"/>
            <a:r>
              <a:rPr lang="en-US" sz="2800" dirty="0" err="1"/>
              <a:t>Společné</a:t>
            </a:r>
            <a:r>
              <a:rPr lang="en-US" sz="2800" dirty="0"/>
              <a:t> v</a:t>
            </a:r>
            <a:r>
              <a:rPr lang="cs-CZ" sz="2800" dirty="0" err="1"/>
              <a:t>irtuální</a:t>
            </a:r>
            <a:r>
              <a:rPr lang="cs-CZ" sz="2800" dirty="0"/>
              <a:t> prostředí ve kterém b</a:t>
            </a:r>
            <a:r>
              <a:rPr lang="en-US" sz="2800" dirty="0"/>
              <a:t>ě</a:t>
            </a:r>
            <a:r>
              <a:rPr lang="cs-CZ" sz="2800" dirty="0" err="1"/>
              <a:t>ží</a:t>
            </a:r>
            <a:r>
              <a:rPr lang="cs-CZ" sz="2800" dirty="0"/>
              <a:t> </a:t>
            </a:r>
            <a:r>
              <a:rPr lang="cs-CZ" sz="2800" dirty="0" err="1"/>
              <a:t>aplikac</a:t>
            </a:r>
            <a:r>
              <a:rPr lang="en-US" sz="2800" dirty="0"/>
              <a:t>e</a:t>
            </a:r>
          </a:p>
          <a:p>
            <a:pPr lvl="1"/>
            <a:r>
              <a:rPr lang="en-US" sz="2800" dirty="0" err="1"/>
              <a:t>Spolěčný</a:t>
            </a:r>
            <a:r>
              <a:rPr lang="en-US" sz="2800" dirty="0"/>
              <a:t> </a:t>
            </a:r>
            <a:r>
              <a:rPr lang="en-US" sz="2800" dirty="0" err="1"/>
              <a:t>kód</a:t>
            </a:r>
            <a:r>
              <a:rPr lang="en-US" sz="2800" dirty="0"/>
              <a:t> se </a:t>
            </a:r>
            <a:r>
              <a:rPr lang="en-US" sz="2800" dirty="0" err="1"/>
              <a:t>přeloží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strojový</a:t>
            </a:r>
            <a:r>
              <a:rPr lang="en-US" sz="2800" dirty="0"/>
              <a:t> </a:t>
            </a:r>
            <a:r>
              <a:rPr lang="en-US" sz="2800" dirty="0" err="1"/>
              <a:t>kód</a:t>
            </a:r>
            <a:r>
              <a:rPr lang="en-US" sz="2800" dirty="0"/>
              <a:t> za </a:t>
            </a:r>
            <a:r>
              <a:rPr lang="en-US" sz="2800" dirty="0" err="1"/>
              <a:t>běhu</a:t>
            </a:r>
            <a:r>
              <a:rPr lang="en-US" sz="2800" dirty="0"/>
              <a:t> </a:t>
            </a:r>
            <a:r>
              <a:rPr lang="en-US" sz="2800" dirty="0" err="1"/>
              <a:t>aplikace</a:t>
            </a:r>
            <a:endParaRPr lang="en-US" sz="2800" dirty="0"/>
          </a:p>
          <a:p>
            <a:pPr lvl="1"/>
            <a:r>
              <a:rPr lang="en-US" sz="2800" dirty="0" err="1"/>
              <a:t>Stará</a:t>
            </a:r>
            <a:r>
              <a:rPr lang="en-US" sz="2800" dirty="0"/>
              <a:t> se o </a:t>
            </a:r>
            <a:r>
              <a:rPr lang="en-US" sz="2800" dirty="0" err="1"/>
              <a:t>správu</a:t>
            </a:r>
            <a:r>
              <a:rPr lang="en-US" sz="2800" dirty="0"/>
              <a:t> </a:t>
            </a:r>
            <a:r>
              <a:rPr lang="en-US" sz="2800" dirty="0" err="1"/>
              <a:t>paměti</a:t>
            </a:r>
            <a:r>
              <a:rPr lang="en-US" sz="2800" dirty="0"/>
              <a:t>, </a:t>
            </a:r>
            <a:r>
              <a:rPr lang="en-US" sz="2800" dirty="0" err="1"/>
              <a:t>typovou</a:t>
            </a:r>
            <a:r>
              <a:rPr lang="en-US" sz="2800" dirty="0"/>
              <a:t> </a:t>
            </a:r>
            <a:r>
              <a:rPr lang="en-US" sz="2800" dirty="0" err="1"/>
              <a:t>kontrolu</a:t>
            </a:r>
            <a:r>
              <a:rPr lang="en-US" sz="2800" dirty="0"/>
              <a:t>, </a:t>
            </a:r>
            <a:r>
              <a:rPr lang="en-US" sz="2800" dirty="0" err="1"/>
              <a:t>výjimky</a:t>
            </a:r>
            <a:r>
              <a:rPr lang="en-US" sz="2800" dirty="0"/>
              <a:t>, </a:t>
            </a:r>
            <a:r>
              <a:rPr lang="en-US" sz="2800" dirty="0" err="1"/>
              <a:t>jádra</a:t>
            </a:r>
            <a:r>
              <a:rPr lang="en-US" sz="2800" dirty="0"/>
              <a:t>, </a:t>
            </a:r>
            <a:r>
              <a:rPr lang="en-US" sz="2800" dirty="0" err="1"/>
              <a:t>bezpečnost</a:t>
            </a:r>
            <a:endParaRPr lang="en-US" sz="2800" dirty="0"/>
          </a:p>
          <a:p>
            <a:r>
              <a:rPr lang="en-US" dirty="0"/>
              <a:t>FCL (Framework Class Library)</a:t>
            </a:r>
          </a:p>
          <a:p>
            <a:pPr lvl="1"/>
            <a:r>
              <a:rPr lang="en-US" sz="2800" dirty="0" err="1"/>
              <a:t>Integrován</a:t>
            </a:r>
            <a:r>
              <a:rPr lang="en-US" sz="2800" dirty="0"/>
              <a:t> v CLR</a:t>
            </a:r>
          </a:p>
          <a:p>
            <a:pPr lvl="1"/>
            <a:r>
              <a:rPr lang="en-US" sz="2800" dirty="0" err="1"/>
              <a:t>Sada</a:t>
            </a:r>
            <a:r>
              <a:rPr lang="en-US" sz="2800" dirty="0"/>
              <a:t> </a:t>
            </a:r>
            <a:r>
              <a:rPr lang="en-US" sz="2800" dirty="0" err="1"/>
              <a:t>tříd</a:t>
            </a:r>
            <a:r>
              <a:rPr lang="en-US" sz="2800" dirty="0"/>
              <a:t> (</a:t>
            </a:r>
            <a:r>
              <a:rPr lang="en-US" sz="2800" dirty="0" err="1"/>
              <a:t>kolekce</a:t>
            </a:r>
            <a:r>
              <a:rPr lang="en-US" sz="2800" dirty="0"/>
              <a:t>, </a:t>
            </a:r>
            <a:r>
              <a:rPr lang="en-US" sz="2800" dirty="0" err="1"/>
              <a:t>přístup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konzoli</a:t>
            </a:r>
            <a:r>
              <a:rPr lang="en-US" sz="2800" dirty="0"/>
              <a:t>, </a:t>
            </a:r>
            <a:r>
              <a:rPr lang="en-US" sz="2800" dirty="0" err="1"/>
              <a:t>přístup</a:t>
            </a:r>
            <a:r>
              <a:rPr lang="en-US" sz="2800" dirty="0"/>
              <a:t> k </a:t>
            </a:r>
            <a:r>
              <a:rPr lang="en-US" sz="2800" dirty="0" err="1"/>
              <a:t>souborovým</a:t>
            </a:r>
            <a:r>
              <a:rPr lang="en-US" sz="2800" dirty="0"/>
              <a:t> </a:t>
            </a:r>
            <a:r>
              <a:rPr lang="en-US" sz="2800" dirty="0" err="1"/>
              <a:t>systémům</a:t>
            </a:r>
            <a:r>
              <a:rPr lang="en-US" sz="2800" dirty="0"/>
              <a:t>, </a:t>
            </a:r>
            <a:r>
              <a:rPr lang="en-US" sz="2800" dirty="0" err="1"/>
              <a:t>síťová</a:t>
            </a:r>
            <a:r>
              <a:rPr lang="en-US" sz="2800" dirty="0"/>
              <a:t> </a:t>
            </a:r>
            <a:r>
              <a:rPr lang="en-US" sz="2800" dirty="0" err="1"/>
              <a:t>konektivita</a:t>
            </a:r>
            <a:r>
              <a:rPr lang="en-US" sz="2800" dirty="0"/>
              <a:t>, …)</a:t>
            </a:r>
            <a:endParaRPr lang="cs-CZ" sz="28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8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92BC-C8C0-4EBB-82A2-E5C6225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– </a:t>
            </a:r>
            <a:r>
              <a:rPr lang="en-US" dirty="0" err="1"/>
              <a:t>komponenty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F24D-F105-427C-AB4F-20779CCC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LINQ</a:t>
            </a:r>
            <a:r>
              <a:rPr lang="en-US" dirty="0"/>
              <a:t> (</a:t>
            </a:r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Integrated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en-US" dirty="0"/>
              <a:t>)</a:t>
            </a:r>
          </a:p>
          <a:p>
            <a:pPr lvl="1"/>
            <a:r>
              <a:rPr lang="en-US" sz="2800" dirty="0" err="1"/>
              <a:t>Jednotný</a:t>
            </a:r>
            <a:r>
              <a:rPr lang="en-US" sz="2800" dirty="0"/>
              <a:t> </a:t>
            </a:r>
            <a:r>
              <a:rPr lang="en-US" sz="2800" dirty="0" err="1"/>
              <a:t>jazyk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dotazování</a:t>
            </a:r>
            <a:r>
              <a:rPr lang="en-US" sz="2800" dirty="0"/>
              <a:t> bez </a:t>
            </a:r>
            <a:r>
              <a:rPr lang="en-US" sz="2800" dirty="0" err="1"/>
              <a:t>ohledu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zdroj</a:t>
            </a:r>
            <a:r>
              <a:rPr lang="en-US" sz="2800" dirty="0"/>
              <a:t> (database, </a:t>
            </a:r>
            <a:r>
              <a:rPr lang="en-US" sz="2800" dirty="0" err="1"/>
              <a:t>kolekce</a:t>
            </a:r>
            <a:r>
              <a:rPr lang="en-US" sz="2800" dirty="0"/>
              <a:t>, …)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 err="1"/>
              <a:t>Prostředky</a:t>
            </a:r>
            <a:r>
              <a:rPr lang="en-US" dirty="0"/>
              <a:t> pro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paralelelních</a:t>
            </a:r>
            <a:r>
              <a:rPr lang="en-US" dirty="0"/>
              <a:t> </a:t>
            </a:r>
            <a:r>
              <a:rPr lang="en-US" dirty="0" err="1"/>
              <a:t>aplikací</a:t>
            </a:r>
            <a:endParaRPr lang="en-US" dirty="0"/>
          </a:p>
          <a:p>
            <a:r>
              <a:rPr lang="en-US" dirty="0" err="1"/>
              <a:t>Prostředky</a:t>
            </a:r>
            <a:r>
              <a:rPr lang="en-US" dirty="0"/>
              <a:t> pro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asynchronních</a:t>
            </a:r>
            <a:r>
              <a:rPr lang="en-US" dirty="0"/>
              <a:t> </a:t>
            </a:r>
            <a:r>
              <a:rPr lang="en-US" dirty="0" err="1"/>
              <a:t>aplikací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EE9F-9BEE-4474-AF50-1604D301C0C4}"/>
              </a:ext>
            </a:extLst>
          </p:cNvPr>
          <p:cNvPicPr/>
          <p:nvPr/>
        </p:nvPicPr>
        <p:blipFill rotWithShape="1">
          <a:blip r:embed="rId2"/>
          <a:srcRect l="962" t="7657" r="50089" b="4363"/>
          <a:stretch/>
        </p:blipFill>
        <p:spPr>
          <a:xfrm>
            <a:off x="838200" y="3107887"/>
            <a:ext cx="5723990" cy="1786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7E414-D07A-4446-923A-C3DCF25E5C67}"/>
              </a:ext>
            </a:extLst>
          </p:cNvPr>
          <p:cNvPicPr/>
          <p:nvPr/>
        </p:nvPicPr>
        <p:blipFill rotWithShape="1">
          <a:blip r:embed="rId3"/>
          <a:srcRect l="1002" t="5248" r="50826" b="6970"/>
          <a:stretch/>
        </p:blipFill>
        <p:spPr>
          <a:xfrm>
            <a:off x="6562190" y="3107887"/>
            <a:ext cx="52463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EABA-F2D8-4999-AE8F-7A284D87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EA74-8FDC-40AD-9662-63B6837B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verze</a:t>
            </a:r>
            <a:r>
              <a:rPr lang="en-US" dirty="0"/>
              <a:t> </a:t>
            </a:r>
            <a:r>
              <a:rPr lang="en-US" dirty="0" err="1"/>
              <a:t>vydána</a:t>
            </a:r>
            <a:r>
              <a:rPr lang="en-US" dirty="0"/>
              <a:t> </a:t>
            </a:r>
            <a:r>
              <a:rPr lang="en-US" dirty="0" err="1"/>
              <a:t>roku</a:t>
            </a:r>
            <a:r>
              <a:rPr lang="en-US" dirty="0"/>
              <a:t> 2016 </a:t>
            </a:r>
            <a:r>
              <a:rPr lang="en-US" dirty="0" err="1"/>
              <a:t>Microsoftem</a:t>
            </a:r>
            <a:endParaRPr lang="en-US" dirty="0"/>
          </a:p>
          <a:p>
            <a:r>
              <a:rPr lang="en-US" dirty="0"/>
              <a:t>Frameworks </a:t>
            </a:r>
            <a:r>
              <a:rPr lang="en-US" dirty="0" err="1"/>
              <a:t>otevřeným</a:t>
            </a:r>
            <a:r>
              <a:rPr lang="en-US" dirty="0"/>
              <a:t> </a:t>
            </a:r>
            <a:r>
              <a:rPr lang="en-US" dirty="0" err="1"/>
              <a:t>zdrojovým</a:t>
            </a:r>
            <a:r>
              <a:rPr lang="en-US" dirty="0"/>
              <a:t> </a:t>
            </a:r>
            <a:r>
              <a:rPr lang="en-US" dirty="0" err="1"/>
              <a:t>kódem</a:t>
            </a:r>
            <a:r>
              <a:rPr lang="en-US" dirty="0"/>
              <a:t> pro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multiplatformních</a:t>
            </a:r>
            <a:r>
              <a:rPr lang="en-US" dirty="0"/>
              <a:t> </a:t>
            </a:r>
            <a:r>
              <a:rPr lang="en-US" dirty="0" err="1"/>
              <a:t>aplikací</a:t>
            </a:r>
            <a:endParaRPr lang="en-US" dirty="0"/>
          </a:p>
          <a:p>
            <a:r>
              <a:rPr lang="en-US" dirty="0"/>
              <a:t>.NET 5, </a:t>
            </a:r>
            <a:r>
              <a:rPr lang="en-US" dirty="0" err="1"/>
              <a:t>založený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.NET Core by </a:t>
            </a:r>
            <a:r>
              <a:rPr lang="en-US" dirty="0" err="1"/>
              <a:t>měl</a:t>
            </a:r>
            <a:r>
              <a:rPr lang="en-US" dirty="0"/>
              <a:t> v </a:t>
            </a:r>
            <a:r>
              <a:rPr lang="en-US" dirty="0" err="1"/>
              <a:t>budoucnu</a:t>
            </a:r>
            <a:r>
              <a:rPr lang="en-US" dirty="0"/>
              <a:t> </a:t>
            </a:r>
            <a:r>
              <a:rPr lang="en-US" dirty="0" err="1"/>
              <a:t>nahradit</a:t>
            </a:r>
            <a:r>
              <a:rPr lang="en-US" dirty="0"/>
              <a:t> .NET Core a .NET Framework</a:t>
            </a:r>
          </a:p>
          <a:p>
            <a:r>
              <a:rPr lang="cs-CZ" dirty="0"/>
              <a:t>Jazyky: C#, F#, </a:t>
            </a:r>
            <a:r>
              <a:rPr lang="cs-CZ" dirty="0" err="1"/>
              <a:t>Visual</a:t>
            </a:r>
            <a:r>
              <a:rPr lang="cs-CZ" dirty="0"/>
              <a:t> Basic</a:t>
            </a:r>
            <a:endParaRPr lang="en-US" dirty="0"/>
          </a:p>
          <a:p>
            <a:r>
              <a:rPr lang="en-US" dirty="0"/>
              <a:t>CLR </a:t>
            </a:r>
            <a:r>
              <a:rPr lang="en-US" dirty="0" err="1"/>
              <a:t>nahrazeno</a:t>
            </a:r>
            <a:r>
              <a:rPr lang="en-US" dirty="0"/>
              <a:t> </a:t>
            </a:r>
            <a:r>
              <a:rPr lang="en-US" dirty="0" err="1"/>
              <a:t>CoreCLR</a:t>
            </a:r>
            <a:r>
              <a:rPr lang="en-US" dirty="0"/>
              <a:t>, FCL </a:t>
            </a:r>
            <a:r>
              <a:rPr lang="en-US" dirty="0" err="1"/>
              <a:t>naharazeno</a:t>
            </a:r>
            <a:r>
              <a:rPr lang="en-US" dirty="0"/>
              <a:t> </a:t>
            </a:r>
            <a:r>
              <a:rPr lang="en-US" dirty="0" err="1"/>
              <a:t>CoreFX</a:t>
            </a:r>
            <a:r>
              <a:rPr lang="en-US" dirty="0"/>
              <a:t>,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dirty="0" err="1"/>
              <a:t>stejná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.NET </a:t>
            </a:r>
            <a:r>
              <a:rPr lang="en-US" dirty="0" err="1"/>
              <a:t>Frameworku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B2FF-66E5-4FC4-8652-F645DF1B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(Model–View–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002D-DBC0-493D-B948-D8796B5E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Návrhový</a:t>
            </a:r>
            <a:r>
              <a:rPr lang="en-US" dirty="0"/>
              <a:t> </a:t>
            </a:r>
            <a:r>
              <a:rPr lang="en-US" dirty="0" err="1"/>
              <a:t>vzor</a:t>
            </a:r>
            <a:r>
              <a:rPr lang="en-US" dirty="0"/>
              <a:t> pro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aplikací</a:t>
            </a:r>
            <a:r>
              <a:rPr lang="en-US" dirty="0"/>
              <a:t> s </a:t>
            </a:r>
            <a:r>
              <a:rPr lang="en-US" dirty="0" err="1"/>
              <a:t>odděleným</a:t>
            </a:r>
            <a:r>
              <a:rPr lang="en-US" dirty="0"/>
              <a:t> </a:t>
            </a:r>
            <a:r>
              <a:rPr lang="en-US" dirty="0" err="1"/>
              <a:t>uživatelským</a:t>
            </a:r>
            <a:r>
              <a:rPr lang="en-US" dirty="0"/>
              <a:t> </a:t>
            </a:r>
            <a:r>
              <a:rPr lang="en-US" dirty="0" err="1"/>
              <a:t>rozhraním</a:t>
            </a:r>
            <a:r>
              <a:rPr lang="en-US" dirty="0"/>
              <a:t> a </a:t>
            </a:r>
            <a:r>
              <a:rPr lang="en-US" dirty="0" err="1"/>
              <a:t>logikou</a:t>
            </a:r>
            <a:r>
              <a:rPr lang="en-US" dirty="0"/>
              <a:t> </a:t>
            </a:r>
            <a:r>
              <a:rPr lang="en-US" dirty="0" err="1"/>
              <a:t>aplikace</a:t>
            </a:r>
            <a:endParaRPr lang="en-US" dirty="0"/>
          </a:p>
          <a:p>
            <a:r>
              <a:rPr lang="en-US" dirty="0" err="1"/>
              <a:t>Vrstvy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Model – data a </a:t>
            </a:r>
            <a:r>
              <a:rPr lang="en-US" sz="2800" dirty="0" err="1"/>
              <a:t>logika</a:t>
            </a:r>
            <a:r>
              <a:rPr lang="en-US" sz="2800" dirty="0"/>
              <a:t> </a:t>
            </a:r>
            <a:r>
              <a:rPr lang="en-US" sz="2800" dirty="0" err="1"/>
              <a:t>aplikace</a:t>
            </a:r>
            <a:r>
              <a:rPr lang="en-US" sz="2800" dirty="0"/>
              <a:t>, data </a:t>
            </a:r>
            <a:r>
              <a:rPr lang="en-US" sz="2800" dirty="0" err="1"/>
              <a:t>mohou</a:t>
            </a:r>
            <a:r>
              <a:rPr lang="en-US" sz="2800" dirty="0"/>
              <a:t> </a:t>
            </a:r>
            <a:r>
              <a:rPr lang="en-US" sz="2800" dirty="0" err="1"/>
              <a:t>být</a:t>
            </a:r>
            <a:r>
              <a:rPr lang="en-US" sz="2800" dirty="0"/>
              <a:t> </a:t>
            </a:r>
            <a:r>
              <a:rPr lang="en-US" sz="2800" dirty="0" err="1"/>
              <a:t>uložena</a:t>
            </a:r>
            <a:r>
              <a:rPr lang="en-US" sz="2800" dirty="0"/>
              <a:t> v </a:t>
            </a:r>
            <a:r>
              <a:rPr lang="en-US" sz="2800" dirty="0" err="1"/>
              <a:t>databázi</a:t>
            </a:r>
            <a:r>
              <a:rPr lang="en-US" sz="2800" dirty="0"/>
              <a:t> (Entity Framework)</a:t>
            </a:r>
          </a:p>
          <a:p>
            <a:pPr lvl="1"/>
            <a:r>
              <a:rPr lang="en-US" sz="2800" dirty="0"/>
              <a:t>View – </a:t>
            </a:r>
            <a:r>
              <a:rPr lang="en-US" sz="2800" dirty="0" err="1"/>
              <a:t>uživatelské</a:t>
            </a:r>
            <a:r>
              <a:rPr lang="en-US" sz="2800" dirty="0"/>
              <a:t> </a:t>
            </a:r>
            <a:r>
              <a:rPr lang="en-US" sz="2800" dirty="0" err="1"/>
              <a:t>rozhraní</a:t>
            </a:r>
            <a:r>
              <a:rPr lang="en-US" sz="2800" dirty="0"/>
              <a:t> (v .NET </a:t>
            </a:r>
            <a:r>
              <a:rPr lang="en-US" sz="2800" dirty="0" err="1"/>
              <a:t>reprezentováno</a:t>
            </a:r>
            <a:r>
              <a:rPr lang="en-US" sz="2800" dirty="0"/>
              <a:t> XAML)</a:t>
            </a:r>
          </a:p>
          <a:p>
            <a:pPr lvl="1"/>
            <a:r>
              <a:rPr lang="en-US" sz="2800" dirty="0" err="1"/>
              <a:t>ViewModel</a:t>
            </a:r>
            <a:r>
              <a:rPr lang="en-US" sz="2800" dirty="0"/>
              <a:t> – </a:t>
            </a:r>
            <a:r>
              <a:rPr lang="en-US" sz="2800" dirty="0" err="1"/>
              <a:t>spojuje</a:t>
            </a:r>
            <a:r>
              <a:rPr lang="en-US" sz="2800" dirty="0"/>
              <a:t> model a view, k view </a:t>
            </a:r>
            <a:r>
              <a:rPr lang="en-US" sz="2800" dirty="0" err="1"/>
              <a:t>propojeno</a:t>
            </a:r>
            <a:r>
              <a:rPr lang="en-US" sz="2800" dirty="0"/>
              <a:t> </a:t>
            </a:r>
            <a:r>
              <a:rPr lang="en-US" sz="2800" dirty="0" err="1"/>
              <a:t>bindingem</a:t>
            </a:r>
            <a:r>
              <a:rPr lang="en-US" sz="2800" dirty="0"/>
              <a:t> </a:t>
            </a:r>
            <a:r>
              <a:rPr lang="en-US" sz="2800" dirty="0" err="1"/>
              <a:t>udržuje</a:t>
            </a:r>
            <a:r>
              <a:rPr lang="en-US" sz="2800" dirty="0"/>
              <a:t> </a:t>
            </a:r>
            <a:r>
              <a:rPr lang="en-US" sz="2800" dirty="0" err="1"/>
              <a:t>stav</a:t>
            </a:r>
            <a:r>
              <a:rPr lang="en-US" sz="2800" dirty="0"/>
              <a:t> </a:t>
            </a:r>
            <a:r>
              <a:rPr lang="en-US" sz="2800" dirty="0" err="1"/>
              <a:t>aplikace</a:t>
            </a:r>
            <a:r>
              <a:rPr lang="en-US" sz="2800" dirty="0"/>
              <a:t>, pro </a:t>
            </a:r>
            <a:r>
              <a:rPr lang="en-US" sz="2800" dirty="0" err="1"/>
              <a:t>propagaci</a:t>
            </a:r>
            <a:r>
              <a:rPr lang="en-US" sz="2800" dirty="0"/>
              <a:t> </a:t>
            </a:r>
            <a:r>
              <a:rPr lang="en-US" sz="2800" dirty="0" err="1"/>
              <a:t>dat</a:t>
            </a:r>
            <a:r>
              <a:rPr lang="en-US" sz="2800" dirty="0"/>
              <a:t> do View </a:t>
            </a:r>
            <a:r>
              <a:rPr lang="en-US" sz="2800" dirty="0" err="1"/>
              <a:t>musí</a:t>
            </a:r>
            <a:r>
              <a:rPr lang="en-US" sz="2800" dirty="0"/>
              <a:t> </a:t>
            </a:r>
            <a:r>
              <a:rPr lang="en-US" sz="2800" dirty="0" err="1"/>
              <a:t>implementovat</a:t>
            </a:r>
            <a:r>
              <a:rPr lang="en-US" sz="2800" dirty="0"/>
              <a:t> </a:t>
            </a:r>
            <a:r>
              <a:rPr lang="en-US" sz="2800" dirty="0" err="1"/>
              <a:t>rozhraní</a:t>
            </a:r>
            <a:r>
              <a:rPr lang="en-US" sz="2800" dirty="0"/>
              <a:t> </a:t>
            </a:r>
            <a:r>
              <a:rPr lang="en-US" sz="2800" dirty="0" err="1"/>
              <a:t>INotifyPropertyChanged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02725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15BE-76B3-49A4-96FB-FBE196A9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– Binding, Command, Converter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5A2C-A8CE-417A-9F87-3D542988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Binding</a:t>
            </a:r>
          </a:p>
          <a:p>
            <a:pPr lvl="1"/>
            <a:r>
              <a:rPr lang="en-US" sz="2800" dirty="0" err="1"/>
              <a:t>Určení</a:t>
            </a:r>
            <a:r>
              <a:rPr lang="en-US" sz="2800" dirty="0"/>
              <a:t> </a:t>
            </a:r>
            <a:r>
              <a:rPr lang="en-US" sz="2800" dirty="0" err="1"/>
              <a:t>jaké</a:t>
            </a:r>
            <a:r>
              <a:rPr lang="en-US" sz="2800" dirty="0"/>
              <a:t> </a:t>
            </a:r>
            <a:r>
              <a:rPr lang="en-US" sz="2800" dirty="0" err="1"/>
              <a:t>vlastnost</a:t>
            </a:r>
            <a:r>
              <a:rPr lang="en-US" sz="2800" dirty="0"/>
              <a:t> </a:t>
            </a:r>
            <a:r>
              <a:rPr lang="en-US" sz="2800" dirty="0" err="1"/>
              <a:t>ViewModelu</a:t>
            </a:r>
            <a:r>
              <a:rPr lang="en-US" sz="2800" dirty="0"/>
              <a:t> se </a:t>
            </a:r>
            <a:r>
              <a:rPr lang="en-US" sz="2800" dirty="0" err="1"/>
              <a:t>prováže</a:t>
            </a:r>
            <a:r>
              <a:rPr lang="en-US" sz="2800" dirty="0"/>
              <a:t> s </a:t>
            </a:r>
            <a:r>
              <a:rPr lang="en-US" sz="2800" dirty="0" err="1"/>
              <a:t>vlastností</a:t>
            </a:r>
            <a:r>
              <a:rPr lang="en-US" sz="2800" dirty="0"/>
              <a:t> </a:t>
            </a:r>
            <a:r>
              <a:rPr lang="en-US" sz="2800" dirty="0" err="1"/>
              <a:t>prvku</a:t>
            </a:r>
            <a:endParaRPr lang="en-US" sz="2800" dirty="0"/>
          </a:p>
          <a:p>
            <a:pPr lvl="1"/>
            <a:r>
              <a:rPr lang="en-US" sz="2800" dirty="0" err="1"/>
              <a:t>Lze</a:t>
            </a:r>
            <a:r>
              <a:rPr lang="en-US" sz="2800" dirty="0"/>
              <a:t> </a:t>
            </a:r>
            <a:r>
              <a:rPr lang="en-US" sz="2800" dirty="0" err="1"/>
              <a:t>udělat</a:t>
            </a:r>
            <a:r>
              <a:rPr lang="en-US" sz="2800" dirty="0"/>
              <a:t> </a:t>
            </a:r>
            <a:r>
              <a:rPr lang="en-US" sz="2800" dirty="0" err="1"/>
              <a:t>šablonu</a:t>
            </a:r>
            <a:r>
              <a:rPr lang="en-US" sz="2800" dirty="0"/>
              <a:t> pro </a:t>
            </a:r>
            <a:r>
              <a:rPr lang="en-US" sz="2800" dirty="0" err="1"/>
              <a:t>zobrazení</a:t>
            </a:r>
            <a:r>
              <a:rPr lang="en-US" sz="2800" dirty="0"/>
              <a:t> </a:t>
            </a:r>
            <a:r>
              <a:rPr lang="en-US" sz="2800" dirty="0" err="1"/>
              <a:t>kolekce</a:t>
            </a:r>
            <a:r>
              <a:rPr lang="en-US" sz="2800" dirty="0"/>
              <a:t> </a:t>
            </a:r>
            <a:r>
              <a:rPr lang="en-US" sz="2800" dirty="0" err="1"/>
              <a:t>dat</a:t>
            </a:r>
            <a:r>
              <a:rPr lang="en-US" sz="2800" dirty="0"/>
              <a:t> (</a:t>
            </a:r>
            <a:r>
              <a:rPr lang="en-US" sz="2800" dirty="0" err="1"/>
              <a:t>DataTemplate</a:t>
            </a:r>
            <a:r>
              <a:rPr lang="en-US" sz="2800" dirty="0"/>
              <a:t>)</a:t>
            </a:r>
          </a:p>
          <a:p>
            <a:r>
              <a:rPr lang="en-US" dirty="0"/>
              <a:t>Command</a:t>
            </a:r>
          </a:p>
          <a:p>
            <a:pPr lvl="1"/>
            <a:r>
              <a:rPr lang="en-US" sz="2800" dirty="0"/>
              <a:t>Command je </a:t>
            </a:r>
            <a:r>
              <a:rPr lang="en-US" sz="2800" dirty="0" err="1"/>
              <a:t>volaný</a:t>
            </a:r>
            <a:r>
              <a:rPr lang="en-US" sz="2800" dirty="0"/>
              <a:t> View </a:t>
            </a:r>
            <a:r>
              <a:rPr lang="en-US" sz="2800" dirty="0" err="1"/>
              <a:t>pokud</a:t>
            </a:r>
            <a:r>
              <a:rPr lang="en-US" sz="2800" dirty="0"/>
              <a:t> </a:t>
            </a:r>
            <a:r>
              <a:rPr lang="en-US" sz="2800" dirty="0" err="1"/>
              <a:t>nastane</a:t>
            </a:r>
            <a:r>
              <a:rPr lang="en-US" sz="2800" dirty="0"/>
              <a:t> </a:t>
            </a:r>
            <a:r>
              <a:rPr lang="en-US" sz="2800" dirty="0" err="1"/>
              <a:t>událost</a:t>
            </a:r>
            <a:r>
              <a:rPr lang="en-US" sz="2800" dirty="0"/>
              <a:t>,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kterou</a:t>
            </a:r>
            <a:r>
              <a:rPr lang="en-US" sz="2800" dirty="0"/>
              <a:t> je command </a:t>
            </a:r>
            <a:r>
              <a:rPr lang="en-US" sz="2800" dirty="0" err="1"/>
              <a:t>nabindován</a:t>
            </a:r>
            <a:r>
              <a:rPr lang="en-US" sz="2800" dirty="0"/>
              <a:t>, </a:t>
            </a:r>
            <a:r>
              <a:rPr lang="en-US" sz="2800" dirty="0" err="1"/>
              <a:t>může</a:t>
            </a:r>
            <a:r>
              <a:rPr lang="en-US" sz="2800" dirty="0"/>
              <a:t> </a:t>
            </a:r>
            <a:r>
              <a:rPr lang="en-US" sz="2800" dirty="0" err="1"/>
              <a:t>mít</a:t>
            </a:r>
            <a:r>
              <a:rPr lang="en-US" sz="2800" dirty="0"/>
              <a:t> I </a:t>
            </a:r>
            <a:r>
              <a:rPr lang="en-US" sz="2800" dirty="0" err="1"/>
              <a:t>parametry</a:t>
            </a:r>
            <a:r>
              <a:rPr lang="en-US" sz="2800" dirty="0"/>
              <a:t> (</a:t>
            </a:r>
            <a:r>
              <a:rPr lang="en-US" sz="2800" dirty="0" err="1"/>
              <a:t>klidně</a:t>
            </a:r>
            <a:r>
              <a:rPr lang="en-US" sz="2800" dirty="0"/>
              <a:t> </a:t>
            </a:r>
            <a:r>
              <a:rPr lang="en-US" sz="2800" dirty="0" err="1"/>
              <a:t>jiný</a:t>
            </a:r>
            <a:r>
              <a:rPr lang="en-US" sz="2800" dirty="0"/>
              <a:t> binding)</a:t>
            </a:r>
          </a:p>
          <a:p>
            <a:r>
              <a:rPr lang="en-US" dirty="0"/>
              <a:t>Converter</a:t>
            </a:r>
          </a:p>
          <a:p>
            <a:pPr lvl="1"/>
            <a:r>
              <a:rPr lang="en-US" sz="2800" dirty="0" err="1"/>
              <a:t>Přetypování</a:t>
            </a:r>
            <a:r>
              <a:rPr lang="en-US" sz="2800" dirty="0"/>
              <a:t> </a:t>
            </a:r>
            <a:r>
              <a:rPr lang="en-US" sz="2800" dirty="0" err="1"/>
              <a:t>nabindované</a:t>
            </a:r>
            <a:r>
              <a:rPr lang="en-US" sz="2800" dirty="0"/>
              <a:t> </a:t>
            </a:r>
            <a:r>
              <a:rPr lang="en-US" sz="2800" dirty="0" err="1"/>
              <a:t>vlastnosti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jiný</a:t>
            </a:r>
            <a:r>
              <a:rPr lang="en-US" sz="2800" dirty="0"/>
              <a:t> </a:t>
            </a:r>
            <a:r>
              <a:rPr lang="en-US" sz="2800" dirty="0" err="1"/>
              <a:t>typ</a:t>
            </a:r>
            <a:endParaRPr lang="en-US" sz="2800" dirty="0"/>
          </a:p>
          <a:p>
            <a:pPr lvl="1"/>
            <a:r>
              <a:rPr lang="en-US" sz="2800" dirty="0" err="1"/>
              <a:t>Třída</a:t>
            </a:r>
            <a:r>
              <a:rPr lang="en-US" sz="2800" dirty="0"/>
              <a:t> </a:t>
            </a:r>
            <a:r>
              <a:rPr lang="en-US" sz="2800" dirty="0" err="1"/>
              <a:t>provádějící</a:t>
            </a:r>
            <a:r>
              <a:rPr lang="en-US" sz="2800" dirty="0"/>
              <a:t> </a:t>
            </a:r>
            <a:r>
              <a:rPr lang="en-US" sz="2800" dirty="0" err="1"/>
              <a:t>konverzi</a:t>
            </a:r>
            <a:r>
              <a:rPr lang="en-US" sz="2800" dirty="0"/>
              <a:t> </a:t>
            </a:r>
            <a:r>
              <a:rPr lang="en-US" sz="2800" dirty="0" err="1"/>
              <a:t>musí</a:t>
            </a:r>
            <a:r>
              <a:rPr lang="en-US" sz="2800" dirty="0"/>
              <a:t> </a:t>
            </a:r>
            <a:r>
              <a:rPr lang="en-US" sz="2800" dirty="0" err="1"/>
              <a:t>implementovat</a:t>
            </a:r>
            <a:r>
              <a:rPr lang="en-US" sz="2800" dirty="0"/>
              <a:t> </a:t>
            </a:r>
            <a:r>
              <a:rPr lang="en-US" sz="2800" dirty="0" err="1"/>
              <a:t>rozhraní</a:t>
            </a:r>
            <a:r>
              <a:rPr lang="en-US" sz="2800" dirty="0"/>
              <a:t> </a:t>
            </a:r>
            <a:r>
              <a:rPr lang="en-US" sz="2800" dirty="0" err="1"/>
              <a:t>IValueConverter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11090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244C-5297-4538-9E48-8F0F85D5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cs-CZ" dirty="0" err="1"/>
              <a:t>dálostmi</a:t>
            </a:r>
            <a:r>
              <a:rPr lang="cs-CZ" dirty="0"/>
              <a:t> řízené programování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EE9B-D9AB-4FD5-B75D-6343D861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Programovací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je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programu</a:t>
            </a:r>
            <a:r>
              <a:rPr lang="en-US" dirty="0"/>
              <a:t> </a:t>
            </a:r>
            <a:r>
              <a:rPr lang="en-US" dirty="0" err="1"/>
              <a:t>řízen</a:t>
            </a:r>
            <a:r>
              <a:rPr lang="en-US" dirty="0"/>
              <a:t> </a:t>
            </a:r>
            <a:r>
              <a:rPr lang="en-US" dirty="0" err="1"/>
              <a:t>událostmi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prvek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kterém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vzniknout</a:t>
            </a:r>
            <a:r>
              <a:rPr lang="en-US" dirty="0"/>
              <a:t> </a:t>
            </a:r>
            <a:r>
              <a:rPr lang="en-US" dirty="0" err="1"/>
              <a:t>událost</a:t>
            </a:r>
            <a:r>
              <a:rPr lang="en-US" dirty="0"/>
              <a:t> </a:t>
            </a:r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umístěn</a:t>
            </a:r>
            <a:r>
              <a:rPr lang="en-US" dirty="0"/>
              <a:t> </a:t>
            </a:r>
            <a:r>
              <a:rPr lang="en-US" dirty="0" err="1"/>
              <a:t>posluchač</a:t>
            </a:r>
            <a:r>
              <a:rPr lang="en-US" dirty="0"/>
              <a:t> (event listener)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danou</a:t>
            </a:r>
            <a:r>
              <a:rPr lang="en-US" dirty="0"/>
              <a:t> </a:t>
            </a:r>
            <a:r>
              <a:rPr lang="en-US" dirty="0" err="1"/>
              <a:t>událost</a:t>
            </a:r>
            <a:endParaRPr lang="en-US" dirty="0"/>
          </a:p>
          <a:p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vznikne</a:t>
            </a:r>
            <a:r>
              <a:rPr lang="en-US" dirty="0"/>
              <a:t> </a:t>
            </a:r>
            <a:r>
              <a:rPr lang="en-US" dirty="0" err="1"/>
              <a:t>událost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systém</a:t>
            </a:r>
            <a:r>
              <a:rPr lang="en-US" dirty="0"/>
              <a:t> </a:t>
            </a:r>
            <a:r>
              <a:rPr lang="en-US" dirty="0" err="1"/>
              <a:t>vyvolá</a:t>
            </a:r>
            <a:r>
              <a:rPr lang="en-US" dirty="0"/>
              <a:t> </a:t>
            </a:r>
            <a:r>
              <a:rPr lang="en-US" dirty="0" err="1"/>
              <a:t>přišlušnou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posluchače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posluchačů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nevyvolá</a:t>
            </a:r>
            <a:r>
              <a:rPr lang="en-US" dirty="0"/>
              <a:t> </a:t>
            </a:r>
            <a:r>
              <a:rPr lang="en-US" dirty="0" err="1"/>
              <a:t>žádnou</a:t>
            </a:r>
            <a:r>
              <a:rPr lang="en-US" dirty="0"/>
              <a:t> </a:t>
            </a:r>
            <a:r>
              <a:rPr lang="en-US" dirty="0" err="1"/>
              <a:t>metodu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417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E929-2757-44D8-B68A-96C0A2DC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6E29-94D1-4122-B2C7-4F6B5013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Návrhový</a:t>
            </a:r>
            <a:r>
              <a:rPr lang="en-US" dirty="0"/>
              <a:t> </a:t>
            </a:r>
            <a:r>
              <a:rPr lang="en-US" dirty="0" err="1"/>
              <a:t>vzor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objektu</a:t>
            </a:r>
            <a:r>
              <a:rPr lang="en-US" dirty="0"/>
              <a:t> – </a:t>
            </a:r>
            <a:r>
              <a:rPr lang="en-US" dirty="0" err="1"/>
              <a:t>předmět</a:t>
            </a:r>
            <a:r>
              <a:rPr lang="en-US" dirty="0"/>
              <a:t> (subject) </a:t>
            </a:r>
            <a:r>
              <a:rPr lang="en-US" dirty="0" err="1"/>
              <a:t>spravovat</a:t>
            </a:r>
            <a:r>
              <a:rPr lang="en-US" dirty="0"/>
              <a:t> </a:t>
            </a:r>
            <a:r>
              <a:rPr lang="en-US" dirty="0" err="1"/>
              <a:t>řadu</a:t>
            </a:r>
            <a:r>
              <a:rPr lang="en-US" dirty="0"/>
              <a:t> </a:t>
            </a:r>
            <a:r>
              <a:rPr lang="en-US" dirty="0" err="1"/>
              <a:t>pozorovatelů</a:t>
            </a:r>
            <a:r>
              <a:rPr lang="en-US" dirty="0"/>
              <a:t> (observer), </a:t>
            </a:r>
            <a:r>
              <a:rPr lang="en-US" dirty="0" err="1"/>
              <a:t>kteří</a:t>
            </a:r>
            <a:r>
              <a:rPr lang="en-US" dirty="0"/>
              <a:t> </a:t>
            </a:r>
            <a:r>
              <a:rPr lang="en-US" dirty="0" err="1"/>
              <a:t>reagují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změnu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voláním</a:t>
            </a:r>
            <a:r>
              <a:rPr lang="en-US" dirty="0"/>
              <a:t> </a:t>
            </a:r>
            <a:r>
              <a:rPr lang="en-US" dirty="0" err="1"/>
              <a:t>svých</a:t>
            </a:r>
            <a:r>
              <a:rPr lang="en-US" dirty="0"/>
              <a:t> </a:t>
            </a:r>
            <a:r>
              <a:rPr lang="en-US" dirty="0" err="1"/>
              <a:t>metod</a:t>
            </a:r>
            <a:endParaRPr lang="en-US" dirty="0"/>
          </a:p>
          <a:p>
            <a:r>
              <a:rPr lang="en-US" dirty="0" err="1"/>
              <a:t>Použití</a:t>
            </a:r>
            <a:r>
              <a:rPr lang="en-US" dirty="0"/>
              <a:t>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když</a:t>
            </a:r>
            <a:r>
              <a:rPr lang="en-US" dirty="0"/>
              <a:t> je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změnu</a:t>
            </a:r>
            <a:r>
              <a:rPr lang="en-US" dirty="0"/>
              <a:t> v </a:t>
            </a:r>
            <a:r>
              <a:rPr lang="en-US" dirty="0" err="1"/>
              <a:t>jedné</a:t>
            </a:r>
            <a:r>
              <a:rPr lang="en-US" dirty="0"/>
              <a:t> </a:t>
            </a:r>
            <a:r>
              <a:rPr lang="en-US" dirty="0" err="1"/>
              <a:t>třídě</a:t>
            </a:r>
            <a:r>
              <a:rPr lang="en-US" dirty="0"/>
              <a:t> </a:t>
            </a:r>
            <a:r>
              <a:rPr lang="en-US" dirty="0" err="1"/>
              <a:t>projevit</a:t>
            </a:r>
            <a:r>
              <a:rPr lang="en-US" dirty="0"/>
              <a:t> v </a:t>
            </a:r>
            <a:r>
              <a:rPr lang="en-US" dirty="0" err="1"/>
              <a:t>několika</a:t>
            </a:r>
            <a:r>
              <a:rPr lang="en-US" dirty="0"/>
              <a:t> </a:t>
            </a:r>
            <a:r>
              <a:rPr lang="en-US" dirty="0" err="1"/>
              <a:t>jiných</a:t>
            </a:r>
            <a:r>
              <a:rPr lang="en-US" dirty="0"/>
              <a:t> </a:t>
            </a:r>
            <a:r>
              <a:rPr lang="en-US" dirty="0" err="1"/>
              <a:t>třídách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91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1007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Prostředky architektury .NET pro cílové platformy</vt:lpstr>
      <vt:lpstr>.NET Framework</vt:lpstr>
      <vt:lpstr>.NET Framework – komponenty</vt:lpstr>
      <vt:lpstr>.NET Framework – komponenty</vt:lpstr>
      <vt:lpstr>.NET Core</vt:lpstr>
      <vt:lpstr>MVVM (Model–View–ViewModel)</vt:lpstr>
      <vt:lpstr>MVVM – Binding, Command, Converter</vt:lpstr>
      <vt:lpstr>Událostmi řízené programování</vt:lpstr>
      <vt:lpstr>Observer</vt:lpstr>
      <vt:lpstr>Observer – C#</vt:lpstr>
      <vt:lpstr>XAML (Extensible Application Markup Language)</vt:lpstr>
      <vt:lpstr>XAML (Extensible Application Markup Language)</vt:lpstr>
      <vt:lpstr>UWP (Universal Windows Plaftorm)</vt:lpstr>
      <vt:lpstr>Windows UI</vt:lpstr>
      <vt:lpstr>Windows UI</vt:lpstr>
      <vt:lpstr>WPF (Windows Presentation Foundation)</vt:lpstr>
      <vt:lpstr>WPF (Windows Presentation Foundation)</vt:lpstr>
      <vt:lpstr>Windows Forms</vt:lpstr>
      <vt:lpstr>Xamarin</vt:lpstr>
      <vt:lpstr>Xamarin Forms</vt:lpstr>
      <vt:lpstr>Xamarin Forms</vt:lpstr>
      <vt:lpstr>ASP.NET</vt:lpstr>
      <vt:lpstr>ASP.NET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Prostředky architektury .NET pro cílové platformy</dc:title>
  <dc:creator>Pavel Zoreník</dc:creator>
  <cp:lastModifiedBy>Pavel Zoreník</cp:lastModifiedBy>
  <cp:revision>52</cp:revision>
  <dcterms:created xsi:type="dcterms:W3CDTF">2020-04-13T17:29:39Z</dcterms:created>
  <dcterms:modified xsi:type="dcterms:W3CDTF">2020-04-13T22:10:47Z</dcterms:modified>
</cp:coreProperties>
</file>