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sldIdLst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60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75B95-CFCF-4573-97C7-52EE06A54697}" v="30" dt="2018-11-18T13:03:02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F2F3-FE97-4351-A67A-3CE5527C6F25}" type="datetimeFigureOut">
              <a:rPr lang="cs-CZ" smtClean="0"/>
              <a:t>20.11.2018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5EF-5363-41D0-8D48-8AB300D1F6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30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6F737636-3A99-4C9B-B746-C8208F16E33D}"/>
              </a:ext>
            </a:extLst>
          </p:cNvPr>
          <p:cNvSpPr/>
          <p:nvPr userDrawn="1"/>
        </p:nvSpPr>
        <p:spPr>
          <a:xfrm>
            <a:off x="10729324" y="1"/>
            <a:ext cx="1476000" cy="5314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6E03D-0887-44E2-BBBE-5FB23D397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61" y="322729"/>
            <a:ext cx="9621869" cy="4725375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37BAFE3-1D56-4CDD-A247-FEDA220B7840}"/>
              </a:ext>
            </a:extLst>
          </p:cNvPr>
          <p:cNvSpPr/>
          <p:nvPr userDrawn="1"/>
        </p:nvSpPr>
        <p:spPr>
          <a:xfrm>
            <a:off x="10716000" y="5349875"/>
            <a:ext cx="1476000" cy="1508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25270D9-4651-4A79-A851-F8312369FCE7}"/>
              </a:ext>
            </a:extLst>
          </p:cNvPr>
          <p:cNvSpPr/>
          <p:nvPr userDrawn="1"/>
        </p:nvSpPr>
        <p:spPr>
          <a:xfrm>
            <a:off x="0" y="5349875"/>
            <a:ext cx="10668000" cy="150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CDF31C9F-4850-4479-9F4E-BD57203D1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292" y="4746333"/>
            <a:ext cx="1135415" cy="1135415"/>
          </a:xfrm>
          <a:prstGeom prst="rect">
            <a:avLst/>
          </a:prstGeo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0B5FC7-06BC-4998-966A-0E5600D2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2566" y="136428"/>
            <a:ext cx="1135414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8790E47-7D97-447C-9DF5-F100424776BF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C27FED-AAC7-473C-BC4D-998C5333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7380" y="5921374"/>
            <a:ext cx="799887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B40C5B-51D7-47C3-959B-72B9A069C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61" y="5427540"/>
            <a:ext cx="9621869" cy="12409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85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765E689-341A-4E98-98A9-34BD1A16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16036" y="0"/>
            <a:ext cx="665558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2A969A6-991C-4A1E-AE80-59E600D1E9EF}"/>
              </a:ext>
            </a:extLst>
          </p:cNvPr>
          <p:cNvSpPr/>
          <p:nvPr userDrawn="1"/>
        </p:nvSpPr>
        <p:spPr>
          <a:xfrm>
            <a:off x="-26166" y="-9525"/>
            <a:ext cx="48702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sp>
        <p:nvSpPr>
          <p:cNvPr id="16" name="Nadpis 11">
            <a:extLst>
              <a:ext uri="{FF2B5EF4-FFF2-40B4-BE49-F238E27FC236}">
                <a16:creationId xmlns:a16="http://schemas.microsoft.com/office/drawing/2014/main" id="{F96065C9-0422-4502-A20D-7CB1FA2F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3" y="159808"/>
            <a:ext cx="4581844" cy="571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5201B49-A1B2-4B68-931D-AF68D7ED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013" y="987427"/>
            <a:ext cx="4581844" cy="5666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EBF0034-CF93-452E-8562-138A38CFCF1C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952143-D0D5-4CDB-BCEF-D81A3171B754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F1ACF41-9FFB-4EA9-AAC4-E48C924EE6E6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3" name="Zástupný symbol pro zápatí 4">
            <a:extLst>
              <a:ext uri="{FF2B5EF4-FFF2-40B4-BE49-F238E27FC236}">
                <a16:creationId xmlns:a16="http://schemas.microsoft.com/office/drawing/2014/main" id="{2E0F9B7B-F9E6-42F7-A082-614ED00E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AAC6C0A7-77E7-4B07-9EC8-966FF9DBEB47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5" name="Zástupný symbol pro datum 3">
            <a:extLst>
              <a:ext uri="{FF2B5EF4-FFF2-40B4-BE49-F238E27FC236}">
                <a16:creationId xmlns:a16="http://schemas.microsoft.com/office/drawing/2014/main" id="{2A1B9EE1-A7E6-444D-9B3C-0748039A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6B1210D0-724A-4F6E-B3C8-7FEBF7E36538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1400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33CFE38-3D5E-4BF7-9191-69724762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5649" y="1017058"/>
            <a:ext cx="10834797" cy="56367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AAF427E-E348-4C32-8F53-E1FB08C3775E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3A2831F-B321-4EA4-97E5-1D0414208448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E62A0C7-FFAA-4DEC-9E4B-90CFE5F972EE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BA40D26A-D412-4F11-9E03-3475F80A886C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1DF702CF-3EA4-423E-B4A1-93FCDFFAC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2" name="Zástupný symbol pro zápatí 4">
            <a:extLst>
              <a:ext uri="{FF2B5EF4-FFF2-40B4-BE49-F238E27FC236}">
                <a16:creationId xmlns:a16="http://schemas.microsoft.com/office/drawing/2014/main" id="{6FD9187E-AB25-4644-A2CC-57A19C39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184CD731-C30D-4E30-BCD0-46FF2BBA90BA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datum 3">
            <a:extLst>
              <a:ext uri="{FF2B5EF4-FFF2-40B4-BE49-F238E27FC236}">
                <a16:creationId xmlns:a16="http://schemas.microsoft.com/office/drawing/2014/main" id="{6EA023C3-3723-4C42-9EA5-76A98901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D4EC08C-5971-4D1B-9540-8300F130A583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15" name="Nadpis 11">
            <a:extLst>
              <a:ext uri="{FF2B5EF4-FFF2-40B4-BE49-F238E27FC236}">
                <a16:creationId xmlns:a16="http://schemas.microsoft.com/office/drawing/2014/main" id="{48F80CBD-56F3-41C3-A7DD-6BB2F62C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85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829B364-B0ED-44C4-AEE0-2C575AE8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181" y="841929"/>
            <a:ext cx="10880266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9FBCBC5-C438-4931-8B99-3F8E61AD3F10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05A1155-6BF7-48C0-85D9-CD2EFF7FFD33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93F1D2A-3B0F-4E45-965B-88C502EC7C3E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0BB1579-7C50-469B-B299-F97335480DEA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AC4C9749-1A99-4001-A178-6AFFEE3515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2" name="Zástupný symbol pro zápatí 4">
            <a:extLst>
              <a:ext uri="{FF2B5EF4-FFF2-40B4-BE49-F238E27FC236}">
                <a16:creationId xmlns:a16="http://schemas.microsoft.com/office/drawing/2014/main" id="{6CEBCE68-2A14-4DD8-8DB6-DC8EEA9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867" y="186396"/>
            <a:ext cx="1074858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2CA258ED-5DAF-4E6F-89D4-21A3F9F6FD08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631569" y="6342233"/>
            <a:ext cx="400110" cy="311534"/>
          </a:xfrm>
          <a:prstGeom prst="rect">
            <a:avLst/>
          </a:prstGeom>
        </p:spPr>
        <p:txBody>
          <a:bodyPr vert="vert" wrap="square" lIns="91440" tIns="45720" rIns="91440" bIns="45720" rtlCol="0" anchor="ctr" anchorCtr="0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datum 3">
            <a:extLst>
              <a:ext uri="{FF2B5EF4-FFF2-40B4-BE49-F238E27FC236}">
                <a16:creationId xmlns:a16="http://schemas.microsoft.com/office/drawing/2014/main" id="{6F9B0914-EB3E-427D-BCF0-DA267BAD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000BDC99-230B-4F5C-9CCA-D5ECC46F51B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15" name="Nadpis 11">
            <a:extLst>
              <a:ext uri="{FF2B5EF4-FFF2-40B4-BE49-F238E27FC236}">
                <a16:creationId xmlns:a16="http://schemas.microsoft.com/office/drawing/2014/main" id="{3E6F51DA-FFE1-4180-88F3-A103B8C1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9389266" y="3237263"/>
            <a:ext cx="4884716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1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99929E-952E-407E-A854-0BB99ABB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55" y="924233"/>
            <a:ext cx="10970638" cy="5705167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160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349" indent="-228594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CE2205D6-485B-4393-A2DE-2565F1F8F7DC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7F58A0D4-BDA0-49FC-BF1F-5F7FEE1D646D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30BDF96-6AF6-4B42-BBD5-2DF653A1E29C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86E64033-B29A-4C77-A1C4-4B979F48C48C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8" name="Grafický objekt 17">
            <a:extLst>
              <a:ext uri="{FF2B5EF4-FFF2-40B4-BE49-F238E27FC236}">
                <a16:creationId xmlns:a16="http://schemas.microsoft.com/office/drawing/2014/main" id="{FD4C49E4-6C24-4AB6-B9E3-573D24E1D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9" name="Zástupný symbol pro zápatí 4">
            <a:extLst>
              <a:ext uri="{FF2B5EF4-FFF2-40B4-BE49-F238E27FC236}">
                <a16:creationId xmlns:a16="http://schemas.microsoft.com/office/drawing/2014/main" id="{547EC92A-52FA-45F9-92F5-B69C09C2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20" name="Zástupný symbol pro číslo snímku 5">
            <a:extLst>
              <a:ext uri="{FF2B5EF4-FFF2-40B4-BE49-F238E27FC236}">
                <a16:creationId xmlns:a16="http://schemas.microsoft.com/office/drawing/2014/main" id="{7E3040AC-8F67-4E89-83C9-C6475BB7AF1F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1" name="Zástupný symbol pro datum 3">
            <a:extLst>
              <a:ext uri="{FF2B5EF4-FFF2-40B4-BE49-F238E27FC236}">
                <a16:creationId xmlns:a16="http://schemas.microsoft.com/office/drawing/2014/main" id="{CBFE9622-3631-4D95-81C0-16CF8BE1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03319" y="42384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CD05A08A-68D6-4951-92DB-A8ABF037AEC6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22" name="Nadpis 11">
            <a:extLst>
              <a:ext uri="{FF2B5EF4-FFF2-40B4-BE49-F238E27FC236}">
                <a16:creationId xmlns:a16="http://schemas.microsoft.com/office/drawing/2014/main" id="{CA13C134-9E0A-49B8-9FF9-EBDCA812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141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Nadpis 11">
            <a:extLst>
              <a:ext uri="{FF2B5EF4-FFF2-40B4-BE49-F238E27FC236}">
                <a16:creationId xmlns:a16="http://schemas.microsoft.com/office/drawing/2014/main" id="{1A835535-4DB7-496E-A46E-FC5A4B13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57" y="1075266"/>
            <a:ext cx="11080988" cy="391359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24" name="Podnadpis 2">
            <a:extLst>
              <a:ext uri="{FF2B5EF4-FFF2-40B4-BE49-F238E27FC236}">
                <a16:creationId xmlns:a16="http://schemas.microsoft.com/office/drawing/2014/main" id="{75DE934F-DC1C-4A3A-824D-BB5D71B85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757" y="5204012"/>
            <a:ext cx="11066210" cy="14644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46E5F9E-0E83-44E7-90A2-AC24D9D5AA84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A1648B36-5FCE-4F2A-AD55-CAA19CAACEB8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56E546E5-9E84-4F07-88F0-52E023E02F11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863C8A54-D06C-4221-8A38-A1CCA44A6018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6" name="Grafický objekt 25">
            <a:extLst>
              <a:ext uri="{FF2B5EF4-FFF2-40B4-BE49-F238E27FC236}">
                <a16:creationId xmlns:a16="http://schemas.microsoft.com/office/drawing/2014/main" id="{D0B77AEA-1FCC-4C6B-9C5E-9B507D408D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7" name="Zástupný symbol pro zápatí 4">
            <a:extLst>
              <a:ext uri="{FF2B5EF4-FFF2-40B4-BE49-F238E27FC236}">
                <a16:creationId xmlns:a16="http://schemas.microsoft.com/office/drawing/2014/main" id="{F55E38D2-69F6-4C00-B88E-17AF34A2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28" name="Zástupný symbol pro číslo snímku 5">
            <a:extLst>
              <a:ext uri="{FF2B5EF4-FFF2-40B4-BE49-F238E27FC236}">
                <a16:creationId xmlns:a16="http://schemas.microsoft.com/office/drawing/2014/main" id="{416B23E3-1D03-457D-AEB6-DBED843C92BA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9" name="Zástupný symbol pro datum 3">
            <a:extLst>
              <a:ext uri="{FF2B5EF4-FFF2-40B4-BE49-F238E27FC236}">
                <a16:creationId xmlns:a16="http://schemas.microsoft.com/office/drawing/2014/main" id="{69F1D0DF-A5DA-4AE4-8394-A1F447A3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882B0DB-17A7-48CE-A296-9BBC06AE301F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36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F2FC88D-F266-4E79-B424-2B5FCFEA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271" y="1017058"/>
            <a:ext cx="5464938" cy="57016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8427240-77D1-496B-B8D9-FCDDF884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267" y="1017058"/>
            <a:ext cx="5412700" cy="57016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C9997A1-09E3-4D24-8C5C-99811CD130E0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64DC0F65-646D-495C-9762-8C52C07B21C1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02BCC039-14B7-4891-B2AE-5DF74E06D38F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0A8CF08-1AEB-4AE5-8B89-9C236E3A34DD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A2D7866F-C049-4C37-9C9D-48A9F0FBD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1" name="Zástupný symbol pro zápatí 4">
            <a:extLst>
              <a:ext uri="{FF2B5EF4-FFF2-40B4-BE49-F238E27FC236}">
                <a16:creationId xmlns:a16="http://schemas.microsoft.com/office/drawing/2014/main" id="{D1F832B9-E655-494F-87FE-E748CC2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22" name="Zástupný symbol pro číslo snímku 5">
            <a:extLst>
              <a:ext uri="{FF2B5EF4-FFF2-40B4-BE49-F238E27FC236}">
                <a16:creationId xmlns:a16="http://schemas.microsoft.com/office/drawing/2014/main" id="{ADB165D6-EC9F-4A66-B611-0BD9F15EEB97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3" name="Zástupný symbol pro datum 3">
            <a:extLst>
              <a:ext uri="{FF2B5EF4-FFF2-40B4-BE49-F238E27FC236}">
                <a16:creationId xmlns:a16="http://schemas.microsoft.com/office/drawing/2014/main" id="{7F4C2B63-A1ED-48D4-9D21-AC85E492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EB50C464-D1B3-40E0-9A7B-36C732283127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24" name="Nadpis 11">
            <a:extLst>
              <a:ext uri="{FF2B5EF4-FFF2-40B4-BE49-F238E27FC236}">
                <a16:creationId xmlns:a16="http://schemas.microsoft.com/office/drawing/2014/main" id="{3D4B6E77-DE35-4FC7-BB2A-4A3F71C3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074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E23C50-4E5E-4966-92F6-C5D9D4A6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56" y="1017058"/>
            <a:ext cx="54279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DB6BAD4-E7DC-4465-AD0C-03E24EFC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081" y="1969871"/>
            <a:ext cx="5427936" cy="468389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C06D57F-AF00-49E5-ACB9-07A533DB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6010" y="1017058"/>
            <a:ext cx="5464184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7831AF4-0EA3-45EA-93A7-CEF687E1C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7635" y="1969871"/>
            <a:ext cx="5464184" cy="46838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A64F3F3-A002-4C34-9207-B680C336CFD0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670559A-D5DB-4219-A07F-B4EE5877D04D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1490EA16-2B6F-4737-B6C6-5C64601CC5F8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17C707AE-B988-4008-9094-F27B1CF694CB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4" name="Grafický objekt 23">
            <a:extLst>
              <a:ext uri="{FF2B5EF4-FFF2-40B4-BE49-F238E27FC236}">
                <a16:creationId xmlns:a16="http://schemas.microsoft.com/office/drawing/2014/main" id="{2524EC85-98C8-436C-BC5C-EAE80137F9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5" name="Zástupný symbol pro zápatí 4">
            <a:extLst>
              <a:ext uri="{FF2B5EF4-FFF2-40B4-BE49-F238E27FC236}">
                <a16:creationId xmlns:a16="http://schemas.microsoft.com/office/drawing/2014/main" id="{CB474C95-E02F-4E74-AB25-28CA8A51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26" name="Zástupný symbol pro číslo snímku 5">
            <a:extLst>
              <a:ext uri="{FF2B5EF4-FFF2-40B4-BE49-F238E27FC236}">
                <a16:creationId xmlns:a16="http://schemas.microsoft.com/office/drawing/2014/main" id="{7ED347A1-0152-4060-BF8E-D265B3A9D57A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7" name="Zástupný symbol pro datum 3">
            <a:extLst>
              <a:ext uri="{FF2B5EF4-FFF2-40B4-BE49-F238E27FC236}">
                <a16:creationId xmlns:a16="http://schemas.microsoft.com/office/drawing/2014/main" id="{2C4CECD1-A389-4158-92AD-108E27C6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F7C7AE55-BAC9-4183-BB65-89F44E8881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28" name="Nadpis 11">
            <a:extLst>
              <a:ext uri="{FF2B5EF4-FFF2-40B4-BE49-F238E27FC236}">
                <a16:creationId xmlns:a16="http://schemas.microsoft.com/office/drawing/2014/main" id="{C3AD0779-8AD7-43AB-B00B-D5FB6D55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42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rázku 6">
            <a:extLst>
              <a:ext uri="{FF2B5EF4-FFF2-40B4-BE49-F238E27FC236}">
                <a16:creationId xmlns:a16="http://schemas.microsoft.com/office/drawing/2014/main" id="{DC038738-50C0-46D3-AA31-098276CCC9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65212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na ikonu přidáte obrázek.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990A1AE4-85DC-484C-B693-C26589FF8CE4}"/>
              </a:ext>
            </a:extLst>
          </p:cNvPr>
          <p:cNvSpPr/>
          <p:nvPr userDrawn="1"/>
        </p:nvSpPr>
        <p:spPr>
          <a:xfrm>
            <a:off x="0" y="6138000"/>
            <a:ext cx="11415941" cy="721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58829DA-672C-41AD-B6A2-3AEC8AD0AB4D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1" name="Zástupný symbol pro číslo snímku 5">
            <a:extLst>
              <a:ext uri="{FF2B5EF4-FFF2-40B4-BE49-F238E27FC236}">
                <a16:creationId xmlns:a16="http://schemas.microsoft.com/office/drawing/2014/main" id="{80651FE5-14DC-4E3F-9B34-60DED8D795DC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92C67D8-562D-4B19-887A-60EDE80D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6136605"/>
            <a:ext cx="11415940" cy="721395"/>
          </a:xfrm>
          <a:prstGeom prst="rect">
            <a:avLst/>
          </a:prstGeom>
        </p:spPr>
        <p:txBody>
          <a:bodyPr tIns="108000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424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7FD5CE52-FEB6-400D-912C-2E4EA9EFD367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4E970B9-AFD0-4D77-B554-08EBF6ADFD94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42EC1BF9-189F-4349-9009-1FE1685FA8AB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CC15EB6-60CC-4F11-A866-2E07EF788DFC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F2FFF96F-B43E-4047-92D9-37118CE81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1" name="Zástupný symbol pro zápatí 4">
            <a:extLst>
              <a:ext uri="{FF2B5EF4-FFF2-40B4-BE49-F238E27FC236}">
                <a16:creationId xmlns:a16="http://schemas.microsoft.com/office/drawing/2014/main" id="{CB425D8A-213B-435B-B141-7F12D915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22" name="Zástupný symbol pro číslo snímku 5">
            <a:extLst>
              <a:ext uri="{FF2B5EF4-FFF2-40B4-BE49-F238E27FC236}">
                <a16:creationId xmlns:a16="http://schemas.microsoft.com/office/drawing/2014/main" id="{C328736B-2B10-4B3B-B7E6-EFE7047C7EE6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3" name="Zástupný symbol pro datum 3">
            <a:extLst>
              <a:ext uri="{FF2B5EF4-FFF2-40B4-BE49-F238E27FC236}">
                <a16:creationId xmlns:a16="http://schemas.microsoft.com/office/drawing/2014/main" id="{E401DFA3-432A-4BCC-BBC9-207C6C8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5D745D8B-7F41-4BA8-81E3-98306B6E91FD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13" name="Nadpis 11">
            <a:extLst>
              <a:ext uri="{FF2B5EF4-FFF2-40B4-BE49-F238E27FC236}">
                <a16:creationId xmlns:a16="http://schemas.microsoft.com/office/drawing/2014/main" id="{B3293411-F817-40EE-8705-5A555834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07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3F2C1C6-9339-4FAB-B45D-EB5CE564B68F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974ED6F-E445-4E57-A614-646E523AFDB2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D8A81E0-2159-4809-A308-B154B096D781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2EF17A6-2775-4EAD-B701-E8765B0383F4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4013CDC2-9BB3-491F-852E-E8D73195E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8B08B437-55F2-437E-A546-CDDCC1F1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142C2E83-139A-4235-A333-78500274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datum 3">
            <a:extLst>
              <a:ext uri="{FF2B5EF4-FFF2-40B4-BE49-F238E27FC236}">
                <a16:creationId xmlns:a16="http://schemas.microsoft.com/office/drawing/2014/main" id="{A424EC13-1468-42D6-990F-1D9E144B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A130183-EB4B-4B05-977F-5629AE40B767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53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9AFA690-DB40-4F02-9BD4-52E7C431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07" y="159809"/>
            <a:ext cx="6254786" cy="64939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A9F0BA5-E3D7-46B7-A1B8-D0B3E5208E5A}"/>
              </a:ext>
            </a:extLst>
          </p:cNvPr>
          <p:cNvSpPr/>
          <p:nvPr userDrawn="1"/>
        </p:nvSpPr>
        <p:spPr>
          <a:xfrm>
            <a:off x="-26166" y="-9525"/>
            <a:ext cx="48702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sp>
        <p:nvSpPr>
          <p:cNvPr id="18" name="Nadpis 11">
            <a:extLst>
              <a:ext uri="{FF2B5EF4-FFF2-40B4-BE49-F238E27FC236}">
                <a16:creationId xmlns:a16="http://schemas.microsoft.com/office/drawing/2014/main" id="{4A934AC2-0674-4037-84ED-A9E99823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3" y="159808"/>
            <a:ext cx="4581844" cy="571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9" name="Zástupný symbol pro text 3">
            <a:extLst>
              <a:ext uri="{FF2B5EF4-FFF2-40B4-BE49-F238E27FC236}">
                <a16:creationId xmlns:a16="http://schemas.microsoft.com/office/drawing/2014/main" id="{0E4DEE1F-78F5-4714-B714-4CA9A2E1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013" y="987427"/>
            <a:ext cx="4581844" cy="5666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AED9F54-0315-44D1-A416-FD426020CDBC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15DB6EF-FF1D-4970-92D6-671FA8646063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3A41B9E-98F8-46EE-B9AB-24EA93CDF45C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3" name="Zástupný symbol pro zápatí 4">
            <a:extLst>
              <a:ext uri="{FF2B5EF4-FFF2-40B4-BE49-F238E27FC236}">
                <a16:creationId xmlns:a16="http://schemas.microsoft.com/office/drawing/2014/main" id="{F3417BF6-C1F9-4DBA-9B4F-3080D7F5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B9D047AC-87D2-42B5-852F-2EBC7608C4C6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5" name="Zástupný symbol pro datum 3">
            <a:extLst>
              <a:ext uri="{FF2B5EF4-FFF2-40B4-BE49-F238E27FC236}">
                <a16:creationId xmlns:a16="http://schemas.microsoft.com/office/drawing/2014/main" id="{15321A2D-419B-4D47-8F0E-7C8F8D2E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002A92E3-8A2A-423D-B287-EFF9EE4E1F4A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9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203455D2-84C6-459A-A8BC-64B0ECD29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Parallel</a:t>
            </a:r>
            <a:r>
              <a:rPr lang="cs-CZ" dirty="0"/>
              <a:t> </a:t>
            </a:r>
            <a:r>
              <a:rPr lang="cs-CZ" dirty="0" err="1"/>
              <a:t>Library</a:t>
            </a:r>
            <a:endParaRPr lang="cs-CZ" dirty="0"/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D151DFFB-F960-43A1-8693-AF87D6453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6B17C48-CFF5-4382-8F90-AE987AD1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B88-42C1-4F27-A675-467065CEAA10}" type="slidenum">
              <a:rPr lang="cs-CZ" smtClean="0"/>
              <a:pPr/>
              <a:t>1</a:t>
            </a:fld>
            <a:endParaRPr lang="cs-CZ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7DBAF0E-D29E-4153-9AB3-A29A20CB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68E-C6B7-4E79-B33D-A591AACB931B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88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DF063A8F-1332-4905-8FC5-B96B38C7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Parallel.Invoke</a:t>
            </a:r>
            <a:r>
              <a:rPr lang="cs-CZ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() =&gt; {</a:t>
            </a:r>
            <a:r>
              <a:rPr lang="cs-CZ" dirty="0" err="1">
                <a:latin typeface="Consolas" panose="020B0609020204030204" pitchFamily="49" charset="0"/>
              </a:rPr>
              <a:t>Console.Write</a:t>
            </a:r>
            <a:r>
              <a:rPr lang="cs-CZ" dirty="0">
                <a:latin typeface="Consolas" panose="020B0609020204030204" pitchFamily="49" charset="0"/>
              </a:rPr>
              <a:t>(„Task1“);},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() =&gt; {</a:t>
            </a:r>
            <a:r>
              <a:rPr lang="cs-CZ" dirty="0" err="1">
                <a:latin typeface="Consolas" panose="020B0609020204030204" pitchFamily="49" charset="0"/>
              </a:rPr>
              <a:t>Console.Write</a:t>
            </a:r>
            <a:r>
              <a:rPr lang="cs-CZ" dirty="0">
                <a:latin typeface="Consolas" panose="020B0609020204030204" pitchFamily="49" charset="0"/>
              </a:rPr>
              <a:t>(„Task2“);},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9B01C36-0B42-4B97-858B-CC57EB16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329C7A-33F2-4831-83D5-6067A819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14A-6929-4DEA-8E8E-32706D0F471F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1E17CB4-C612-4BB2-BF9B-22F54E0A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Parallel.Invoke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11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51FE044D-3E19-4749-970E-460D1814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Parallel.ForEach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files</a:t>
            </a:r>
            <a:r>
              <a:rPr lang="cs-CZ" dirty="0">
                <a:latin typeface="Consolas" panose="020B0609020204030204" pitchFamily="49" charset="0"/>
              </a:rPr>
              <a:t>, (</a:t>
            </a:r>
            <a:r>
              <a:rPr lang="cs-CZ" dirty="0" err="1">
                <a:latin typeface="Consolas" panose="020B0609020204030204" pitchFamily="49" charset="0"/>
              </a:rPr>
              <a:t>currentFile</a:t>
            </a:r>
            <a:r>
              <a:rPr lang="cs-CZ" dirty="0">
                <a:latin typeface="Consolas" panose="020B0609020204030204" pitchFamily="49" charset="0"/>
              </a:rPr>
              <a:t>) =&gt; {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// zpracuj </a:t>
            </a:r>
            <a:r>
              <a:rPr lang="cs-CZ" dirty="0" err="1">
                <a:latin typeface="Consolas" panose="020B0609020204030204" pitchFamily="49" charset="0"/>
              </a:rPr>
              <a:t>currentFile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3954E78-2CDC-4B04-AD8B-86C23C5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346256-CC79-4B1C-9594-45342B35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684-E121-4CFB-AB61-1EE4BF423172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148CDBF-FFE9-4629-9BDC-136AE447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Parallel.ForEach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14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8FBCE611-0533-435B-AC60-AB1D15A8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16CCD5BA-BAB2-4471-99D8-08625ED4C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9E495C7-50EE-4CA0-B341-4CBCA226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3E6AD8-0F24-4970-B3F2-58F8F45B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7CB3-5C9E-4A78-BD7B-799471921DFB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01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Thread</a:t>
            </a:r>
            <a:r>
              <a:rPr lang="cs-CZ" dirty="0"/>
              <a:t> – spouštíme několik věcí vedle sebe zároveň, vlákno Windows, problematické vracení výsledku</a:t>
            </a:r>
          </a:p>
          <a:p>
            <a:r>
              <a:rPr lang="cs-CZ" b="1" dirty="0" err="1"/>
              <a:t>Task</a:t>
            </a:r>
            <a:r>
              <a:rPr lang="cs-CZ" dirty="0"/>
              <a:t> – spouštíme asynchronní operaci a čekáme na její výsledek, paralelní úkol, může vracet výsledek, </a:t>
            </a:r>
            <a:r>
              <a:rPr lang="cs-CZ" dirty="0" err="1"/>
              <a:t>async</a:t>
            </a:r>
            <a:r>
              <a:rPr lang="cs-CZ" dirty="0"/>
              <a:t> + </a:t>
            </a:r>
            <a:r>
              <a:rPr lang="cs-CZ" dirty="0" err="1"/>
              <a:t>await</a:t>
            </a:r>
            <a:endParaRPr lang="cs-CZ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6F2E-0D77-459F-9A72-89D0C605E2F4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Třídy </a:t>
            </a:r>
            <a:r>
              <a:rPr lang="cs-CZ" dirty="0" err="1"/>
              <a:t>Task</a:t>
            </a:r>
            <a:r>
              <a:rPr lang="cs-CZ" dirty="0"/>
              <a:t> a </a:t>
            </a:r>
            <a:r>
              <a:rPr lang="cs-CZ" dirty="0" err="1"/>
              <a:t>Thread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214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06A288A0-39B1-4282-ADBE-1F449242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err="1"/>
              <a:t>taskA</a:t>
            </a:r>
            <a:r>
              <a:rPr lang="en-US" dirty="0"/>
              <a:t> = new Task( () =&gt; </a:t>
            </a:r>
            <a:r>
              <a:rPr lang="en-US" dirty="0" err="1"/>
              <a:t>Console.WriteLine</a:t>
            </a:r>
            <a:r>
              <a:rPr lang="en-US" dirty="0"/>
              <a:t>("Hello from </a:t>
            </a:r>
            <a:r>
              <a:rPr lang="en-US" dirty="0" err="1"/>
              <a:t>taskA</a:t>
            </a:r>
            <a:r>
              <a:rPr lang="en-US" dirty="0"/>
              <a:t>."));</a:t>
            </a:r>
            <a:endParaRPr lang="cs-CZ" dirty="0"/>
          </a:p>
          <a:p>
            <a:r>
              <a:rPr lang="cs-CZ" dirty="0" err="1"/>
              <a:t>taskA.Start</a:t>
            </a:r>
            <a:r>
              <a:rPr lang="cs-CZ" dirty="0"/>
              <a:t>();</a:t>
            </a:r>
          </a:p>
          <a:p>
            <a:r>
              <a:rPr lang="cs-CZ" dirty="0"/>
              <a:t>… normálně běží hlavní vlákno</a:t>
            </a:r>
          </a:p>
          <a:p>
            <a:r>
              <a:rPr lang="cs-CZ" dirty="0" err="1"/>
              <a:t>taskA.Wait</a:t>
            </a:r>
            <a:r>
              <a:rPr lang="cs-CZ" dirty="0"/>
              <a:t>(); // čekáme na dokončení </a:t>
            </a:r>
            <a:r>
              <a:rPr lang="cs-CZ" dirty="0" err="1"/>
              <a:t>taskA</a:t>
            </a:r>
            <a:endParaRPr lang="cs-CZ" dirty="0"/>
          </a:p>
          <a:p>
            <a:endParaRPr lang="cs-CZ" dirty="0"/>
          </a:p>
          <a:p>
            <a:r>
              <a:rPr lang="en-US" dirty="0"/>
              <a:t>Task </a:t>
            </a:r>
            <a:r>
              <a:rPr lang="en-US" dirty="0" err="1"/>
              <a:t>taskA</a:t>
            </a:r>
            <a:r>
              <a:rPr lang="en-US" dirty="0"/>
              <a:t> = </a:t>
            </a:r>
            <a:r>
              <a:rPr lang="en-US" dirty="0" err="1"/>
              <a:t>Task.Run</a:t>
            </a:r>
            <a:r>
              <a:rPr lang="en-US" dirty="0"/>
              <a:t>( () =&gt; </a:t>
            </a:r>
            <a:r>
              <a:rPr lang="en-US" dirty="0" err="1"/>
              <a:t>Console.WriteLine</a:t>
            </a:r>
            <a:r>
              <a:rPr lang="en-US" dirty="0"/>
              <a:t>("Hello from </a:t>
            </a:r>
            <a:r>
              <a:rPr lang="en-US" dirty="0" err="1"/>
              <a:t>taskA</a:t>
            </a:r>
            <a:r>
              <a:rPr lang="en-US" dirty="0"/>
              <a:t>."));</a:t>
            </a:r>
            <a:endParaRPr lang="cs-CZ" dirty="0"/>
          </a:p>
          <a:p>
            <a:r>
              <a:rPr lang="cs-CZ" dirty="0" err="1"/>
              <a:t>taskA.Wait</a:t>
            </a:r>
            <a:r>
              <a:rPr lang="cs-CZ" dirty="0"/>
              <a:t>(); // čekáme na dokončení </a:t>
            </a:r>
            <a:r>
              <a:rPr lang="cs-CZ" dirty="0" err="1"/>
              <a:t>taskA</a:t>
            </a:r>
            <a:endParaRPr lang="cs-CZ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F6F1CC0-5557-48C1-AD09-4237BA99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88FBBA-642C-4DAF-B08B-788C977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B699-1BE0-434E-A5B6-5635480A5060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2426ADA-0E12-4369-A571-742F0382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Task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64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A82CF304-74ED-417D-8736-72557008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Task[] </a:t>
            </a:r>
            <a:r>
              <a:rPr lang="en-US" dirty="0" err="1">
                <a:latin typeface="Consolas" panose="020B0609020204030204" pitchFamily="49" charset="0"/>
              </a:rPr>
              <a:t>taskArray</a:t>
            </a:r>
            <a:r>
              <a:rPr lang="en-US" dirty="0">
                <a:latin typeface="Consolas" panose="020B0609020204030204" pitchFamily="49" charset="0"/>
              </a:rPr>
              <a:t> = new Task[10];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for</a:t>
            </a:r>
            <a:r>
              <a:rPr lang="cs-CZ" dirty="0">
                <a:latin typeface="Consolas" panose="020B0609020204030204" pitchFamily="49" charset="0"/>
              </a:rPr>
              <a:t> (</a:t>
            </a:r>
            <a:r>
              <a:rPr lang="cs-CZ" dirty="0" err="1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 i = 0; i &lt; </a:t>
            </a:r>
            <a:r>
              <a:rPr lang="cs-CZ" dirty="0" err="1">
                <a:latin typeface="Consolas" panose="020B0609020204030204" pitchFamily="49" charset="0"/>
              </a:rPr>
              <a:t>taskArray.Length</a:t>
            </a:r>
            <a:r>
              <a:rPr lang="cs-CZ" dirty="0">
                <a:latin typeface="Consolas" panose="020B0609020204030204" pitchFamily="49" charset="0"/>
              </a:rPr>
              <a:t>; i++)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taskArray</a:t>
            </a:r>
            <a:r>
              <a:rPr lang="cs-CZ" dirty="0">
                <a:latin typeface="Consolas" panose="020B0609020204030204" pitchFamily="49" charset="0"/>
              </a:rPr>
              <a:t>[i] = </a:t>
            </a:r>
            <a:r>
              <a:rPr lang="cs-CZ" b="1" dirty="0" err="1">
                <a:latin typeface="Consolas" panose="020B0609020204030204" pitchFamily="49" charset="0"/>
              </a:rPr>
              <a:t>Task.Factory.StartNew</a:t>
            </a:r>
            <a:r>
              <a:rPr lang="cs-CZ" dirty="0"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(</a:t>
            </a:r>
            <a:r>
              <a:rPr lang="cs-CZ" dirty="0" err="1">
                <a:latin typeface="Consolas" panose="020B0609020204030204" pitchFamily="49" charset="0"/>
              </a:rPr>
              <a:t>Object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obj</a:t>
            </a:r>
            <a:r>
              <a:rPr lang="cs-CZ" dirty="0">
                <a:latin typeface="Consolas" panose="020B0609020204030204" pitchFamily="49" charset="0"/>
              </a:rPr>
              <a:t> ) =&gt; {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  </a:t>
            </a:r>
            <a:r>
              <a:rPr lang="cs-CZ" dirty="0" err="1">
                <a:latin typeface="Consolas" panose="020B0609020204030204" pitchFamily="49" charset="0"/>
              </a:rPr>
              <a:t>CustomData</a:t>
            </a:r>
            <a:r>
              <a:rPr lang="cs-CZ" dirty="0">
                <a:latin typeface="Consolas" panose="020B0609020204030204" pitchFamily="49" charset="0"/>
              </a:rPr>
              <a:t> data = </a:t>
            </a:r>
            <a:r>
              <a:rPr lang="cs-CZ" dirty="0" err="1">
                <a:latin typeface="Consolas" panose="020B0609020204030204" pitchFamily="49" charset="0"/>
              </a:rPr>
              <a:t>obj</a:t>
            </a:r>
            <a:r>
              <a:rPr lang="cs-CZ" dirty="0">
                <a:latin typeface="Consolas" panose="020B0609020204030204" pitchFamily="49" charset="0"/>
              </a:rPr>
              <a:t> as </a:t>
            </a:r>
            <a:r>
              <a:rPr lang="cs-CZ" dirty="0" err="1">
                <a:latin typeface="Consolas" panose="020B0609020204030204" pitchFamily="49" charset="0"/>
              </a:rPr>
              <a:t>CustomData</a:t>
            </a:r>
            <a:r>
              <a:rPr lang="cs-CZ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  </a:t>
            </a:r>
            <a:r>
              <a:rPr lang="cs-CZ" dirty="0" err="1">
                <a:latin typeface="Consolas" panose="020B0609020204030204" pitchFamily="49" charset="0"/>
              </a:rPr>
              <a:t>if</a:t>
            </a:r>
            <a:r>
              <a:rPr lang="cs-CZ" dirty="0">
                <a:latin typeface="Consolas" panose="020B0609020204030204" pitchFamily="49" charset="0"/>
              </a:rPr>
              <a:t> (data == </a:t>
            </a:r>
            <a:r>
              <a:rPr lang="cs-CZ" dirty="0" err="1">
                <a:latin typeface="Consolas" panose="020B0609020204030204" pitchFamily="49" charset="0"/>
              </a:rPr>
              <a:t>null</a:t>
            </a:r>
            <a:r>
              <a:rPr lang="cs-CZ" dirty="0">
                <a:latin typeface="Consolas" panose="020B0609020204030204" pitchFamily="49" charset="0"/>
              </a:rPr>
              <a:t>) return;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Task.</a:t>
            </a:r>
            <a:r>
              <a:rPr lang="cs-CZ" b="1" dirty="0" err="1">
                <a:latin typeface="Consolas" panose="020B0609020204030204" pitchFamily="49" charset="0"/>
              </a:rPr>
              <a:t>WaitAll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taskArray</a:t>
            </a:r>
            <a:r>
              <a:rPr lang="cs-CZ" dirty="0">
                <a:latin typeface="Consolas" panose="020B0609020204030204" pitchFamily="49" charset="0"/>
              </a:rPr>
              <a:t>);</a:t>
            </a:r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9255691-6F87-4DB2-92D4-BCFAF276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22B041-40FD-4352-9C3B-E364CB38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5A2D-3DC4-4F23-9CFE-A2950058C12E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F5CBFC4-EA15-476C-9E90-9CABEE12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Více úloh vedle sebe</a:t>
            </a:r>
          </a:p>
        </p:txBody>
      </p:sp>
    </p:spTree>
    <p:extLst>
      <p:ext uri="{BB962C8B-B14F-4D97-AF65-F5344CB8AC3E}">
        <p14:creationId xmlns:p14="http://schemas.microsoft.com/office/powerpoint/2010/main" val="35972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B24D8FD3-0894-43BB-947F-AF0A725D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private static Double </a:t>
            </a:r>
            <a:r>
              <a:rPr lang="en-US" dirty="0" err="1">
                <a:latin typeface="Consolas" panose="020B0609020204030204" pitchFamily="49" charset="0"/>
              </a:rPr>
              <a:t>DoComputation</a:t>
            </a:r>
            <a:r>
              <a:rPr lang="en-US" dirty="0">
                <a:latin typeface="Consolas" panose="020B0609020204030204" pitchFamily="49" charset="0"/>
              </a:rPr>
              <a:t>(Double start)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sum = 0;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return sum;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Task</a:t>
            </a:r>
            <a:r>
              <a:rPr lang="cs-CZ" dirty="0">
                <a:latin typeface="Consolas" panose="020B0609020204030204" pitchFamily="49" charset="0"/>
              </a:rPr>
              <a:t>&lt;Double&gt; </a:t>
            </a:r>
            <a:r>
              <a:rPr lang="cs-CZ" dirty="0" err="1">
                <a:latin typeface="Consolas" panose="020B0609020204030204" pitchFamily="49" charset="0"/>
              </a:rPr>
              <a:t>taskA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new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Task</a:t>
            </a:r>
            <a:r>
              <a:rPr lang="cs-CZ" dirty="0">
                <a:latin typeface="Consolas" panose="020B0609020204030204" pitchFamily="49" charset="0"/>
              </a:rPr>
              <a:t>&lt;Double&gt;(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(a) =&gt; </a:t>
            </a:r>
            <a:r>
              <a:rPr lang="cs-CZ" dirty="0" err="1">
                <a:latin typeface="Consolas" panose="020B0609020204030204" pitchFamily="49" charset="0"/>
              </a:rPr>
              <a:t>DoComputation</a:t>
            </a:r>
            <a:r>
              <a:rPr lang="cs-CZ" dirty="0"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taskA.Start</a:t>
            </a:r>
            <a:r>
              <a:rPr lang="cs-CZ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3B6798D-DC87-486F-902F-3641CEA5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0D9D44-897E-490A-9A83-9700EEF4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B096-D13C-465E-95A8-090A30C47C2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7FAC97F-8E67-4FDD-A5D3-A5B5D52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Task</a:t>
            </a:r>
            <a:r>
              <a:rPr lang="cs-CZ" dirty="0"/>
              <a:t> s návratovou hodnotou</a:t>
            </a:r>
          </a:p>
        </p:txBody>
      </p:sp>
    </p:spTree>
    <p:extLst>
      <p:ext uri="{BB962C8B-B14F-4D97-AF65-F5344CB8AC3E}">
        <p14:creationId xmlns:p14="http://schemas.microsoft.com/office/powerpoint/2010/main" val="32064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D5D27F2B-15FE-40AE-8FE1-855410FB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Task</a:t>
            </a:r>
            <a:r>
              <a:rPr lang="cs-CZ" dirty="0">
                <a:latin typeface="Consolas" panose="020B0609020204030204" pitchFamily="49" charset="0"/>
              </a:rPr>
              <a:t>&lt;Double&gt; </a:t>
            </a:r>
            <a:r>
              <a:rPr lang="cs-CZ" dirty="0" err="1">
                <a:latin typeface="Consolas" panose="020B0609020204030204" pitchFamily="49" charset="0"/>
              </a:rPr>
              <a:t>taskA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new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Task</a:t>
            </a:r>
            <a:r>
              <a:rPr lang="cs-CZ" dirty="0">
                <a:latin typeface="Consolas" panose="020B0609020204030204" pitchFamily="49" charset="0"/>
              </a:rPr>
              <a:t>&lt;Double&gt;(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(a) =&gt; {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double sum = 0;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return sum;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taskA.Start</a:t>
            </a:r>
            <a:r>
              <a:rPr lang="cs-CZ" dirty="0">
                <a:latin typeface="Consolas" panose="020B0609020204030204" pitchFamily="49" charset="0"/>
              </a:rPr>
              <a:t>();</a:t>
            </a:r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8198901-6531-414C-ABE2-1C0D3BB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52DD7F-4A62-4E6A-8CAD-4A652B17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BDE-A0CB-4A59-BF89-61DE7CCBE644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90202239-0191-42B5-854B-451EAF7A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Task</a:t>
            </a:r>
            <a:r>
              <a:rPr lang="cs-CZ" dirty="0"/>
              <a:t> s návratovou hodnotou</a:t>
            </a:r>
          </a:p>
        </p:txBody>
      </p:sp>
    </p:spTree>
    <p:extLst>
      <p:ext uri="{BB962C8B-B14F-4D97-AF65-F5344CB8AC3E}">
        <p14:creationId xmlns:p14="http://schemas.microsoft.com/office/powerpoint/2010/main" val="25845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16B097C-D664-4FC3-A71D-ED41F501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cs-CZ" b="1" dirty="0">
                <a:latin typeface="Consolas" panose="020B0609020204030204" pitchFamily="49" charset="0"/>
              </a:rPr>
              <a:t>var tokenSource2 = </a:t>
            </a:r>
            <a:r>
              <a:rPr lang="cs-CZ" b="1" dirty="0" err="1">
                <a:latin typeface="Consolas" panose="020B0609020204030204" pitchFamily="49" charset="0"/>
              </a:rPr>
              <a:t>new</a:t>
            </a:r>
            <a:r>
              <a:rPr lang="cs-CZ" b="1" dirty="0">
                <a:latin typeface="Consolas" panose="020B0609020204030204" pitchFamily="49" charset="0"/>
              </a:rPr>
              <a:t> </a:t>
            </a:r>
            <a:r>
              <a:rPr lang="cs-CZ" b="1" dirty="0" err="1">
                <a:latin typeface="Consolas" panose="020B0609020204030204" pitchFamily="49" charset="0"/>
              </a:rPr>
              <a:t>CancellationTokenSource</a:t>
            </a:r>
            <a:r>
              <a:rPr lang="cs-CZ" b="1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cs-CZ" b="1" dirty="0" err="1">
                <a:latin typeface="Consolas" panose="020B0609020204030204" pitchFamily="49" charset="0"/>
              </a:rPr>
              <a:t>CancellationToken</a:t>
            </a:r>
            <a:r>
              <a:rPr lang="cs-CZ" b="1" dirty="0">
                <a:latin typeface="Consolas" panose="020B0609020204030204" pitchFamily="49" charset="0"/>
              </a:rPr>
              <a:t> </a:t>
            </a:r>
            <a:r>
              <a:rPr lang="cs-CZ" b="1" dirty="0" err="1">
                <a:latin typeface="Consolas" panose="020B0609020204030204" pitchFamily="49" charset="0"/>
              </a:rPr>
              <a:t>ct</a:t>
            </a:r>
            <a:r>
              <a:rPr lang="cs-CZ" b="1" dirty="0">
                <a:latin typeface="Consolas" panose="020B0609020204030204" pitchFamily="49" charset="0"/>
              </a:rPr>
              <a:t> = tokenSource2.Token;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var </a:t>
            </a:r>
            <a:r>
              <a:rPr lang="cs-CZ" dirty="0" err="1">
                <a:latin typeface="Consolas" panose="020B0609020204030204" pitchFamily="49" charset="0"/>
              </a:rPr>
              <a:t>task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Task.Factory.StartNew</a:t>
            </a:r>
            <a:r>
              <a:rPr lang="cs-CZ" dirty="0">
                <a:latin typeface="Consolas" panose="020B0609020204030204" pitchFamily="49" charset="0"/>
              </a:rPr>
              <a:t>(() =&gt; </a:t>
            </a:r>
            <a:r>
              <a:rPr lang="cs-CZ" dirty="0" err="1">
                <a:latin typeface="Consolas" panose="020B0609020204030204" pitchFamily="49" charset="0"/>
              </a:rPr>
              <a:t>ct.ThrowIfCancellationRequested</a:t>
            </a:r>
            <a:r>
              <a:rPr lang="cs-CZ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bool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moreToDo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true</a:t>
            </a:r>
            <a:r>
              <a:rPr lang="cs-CZ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while</a:t>
            </a:r>
            <a:r>
              <a:rPr lang="cs-CZ" dirty="0">
                <a:latin typeface="Consolas" panose="020B0609020204030204" pitchFamily="49" charset="0"/>
              </a:rPr>
              <a:t> (</a:t>
            </a:r>
            <a:r>
              <a:rPr lang="cs-CZ" dirty="0" err="1">
                <a:latin typeface="Consolas" panose="020B0609020204030204" pitchFamily="49" charset="0"/>
              </a:rPr>
              <a:t>moreToDo</a:t>
            </a:r>
            <a:r>
              <a:rPr lang="cs-CZ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if</a:t>
            </a:r>
            <a:r>
              <a:rPr lang="cs-CZ" dirty="0">
                <a:latin typeface="Consolas" panose="020B0609020204030204" pitchFamily="49" charset="0"/>
              </a:rPr>
              <a:t> (</a:t>
            </a:r>
            <a:r>
              <a:rPr lang="cs-CZ" b="1" dirty="0" err="1">
                <a:latin typeface="Consolas" panose="020B0609020204030204" pitchFamily="49" charset="0"/>
              </a:rPr>
              <a:t>ct.IsCancellationRequested</a:t>
            </a:r>
            <a:r>
              <a:rPr lang="cs-CZ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  </a:t>
            </a:r>
            <a:r>
              <a:rPr lang="cs-CZ" dirty="0" err="1">
                <a:latin typeface="Consolas" panose="020B0609020204030204" pitchFamily="49" charset="0"/>
              </a:rPr>
              <a:t>ct.ThrowIfCancellationRequested</a:t>
            </a:r>
            <a:r>
              <a:rPr lang="cs-CZ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}, tokenSource2.Token); </a:t>
            </a:r>
          </a:p>
          <a:p>
            <a:pPr marL="0" indent="0">
              <a:buNone/>
            </a:pPr>
            <a:r>
              <a:rPr lang="cs-CZ" b="1" dirty="0">
                <a:latin typeface="Consolas" panose="020B0609020204030204" pitchFamily="49" charset="0"/>
              </a:rPr>
              <a:t>tokenSource2.Cancel(); 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try</a:t>
            </a:r>
            <a:r>
              <a:rPr lang="cs-CZ" dirty="0">
                <a:latin typeface="Consolas" panose="020B0609020204030204" pitchFamily="49" charset="0"/>
              </a:rPr>
              <a:t> { </a:t>
            </a:r>
            <a:r>
              <a:rPr lang="cs-CZ" dirty="0" err="1">
                <a:latin typeface="Consolas" panose="020B0609020204030204" pitchFamily="49" charset="0"/>
              </a:rPr>
              <a:t>task.Wait</a:t>
            </a:r>
            <a:r>
              <a:rPr lang="cs-CZ" dirty="0">
                <a:latin typeface="Consolas" panose="020B0609020204030204" pitchFamily="49" charset="0"/>
              </a:rPr>
              <a:t>(); } 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catch</a:t>
            </a:r>
            <a:r>
              <a:rPr lang="cs-CZ" dirty="0">
                <a:latin typeface="Consolas" panose="020B0609020204030204" pitchFamily="49" charset="0"/>
              </a:rPr>
              <a:t> (</a:t>
            </a:r>
            <a:r>
              <a:rPr lang="cs-CZ" dirty="0" err="1">
                <a:latin typeface="Consolas" panose="020B0609020204030204" pitchFamily="49" charset="0"/>
              </a:rPr>
              <a:t>AggregateException</a:t>
            </a:r>
            <a:r>
              <a:rPr lang="cs-CZ" dirty="0">
                <a:latin typeface="Consolas" panose="020B0609020204030204" pitchFamily="49" charset="0"/>
              </a:rPr>
              <a:t> e) { 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foreach</a:t>
            </a:r>
            <a:r>
              <a:rPr lang="cs-CZ" dirty="0">
                <a:latin typeface="Consolas" panose="020B0609020204030204" pitchFamily="49" charset="0"/>
              </a:rPr>
              <a:t> (var v in </a:t>
            </a:r>
            <a:r>
              <a:rPr lang="cs-CZ" dirty="0" err="1">
                <a:latin typeface="Consolas" panose="020B0609020204030204" pitchFamily="49" charset="0"/>
              </a:rPr>
              <a:t>e.InnerExceptions</a:t>
            </a:r>
            <a:r>
              <a:rPr lang="cs-CZ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Console.WriteLine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e.Message</a:t>
            </a:r>
            <a:r>
              <a:rPr lang="cs-CZ" dirty="0">
                <a:latin typeface="Consolas" panose="020B0609020204030204" pitchFamily="49" charset="0"/>
              </a:rPr>
              <a:t> + " " + </a:t>
            </a:r>
            <a:r>
              <a:rPr lang="cs-CZ" dirty="0" err="1">
                <a:latin typeface="Consolas" panose="020B0609020204030204" pitchFamily="49" charset="0"/>
              </a:rPr>
              <a:t>v.Message</a:t>
            </a:r>
            <a:r>
              <a:rPr lang="cs-CZ" dirty="0">
                <a:latin typeface="Consolas" panose="020B0609020204030204" pitchFamily="49" charset="0"/>
              </a:rPr>
              <a:t>); } 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finally</a:t>
            </a:r>
            <a:r>
              <a:rPr lang="cs-CZ" dirty="0">
                <a:latin typeface="Consolas" panose="020B0609020204030204" pitchFamily="49" charset="0"/>
              </a:rPr>
              <a:t> { tokenSource2.Dispose(); }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2AF5BD2-6AAC-41A7-839B-EBBBCAF3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F46D1F-0C7D-4209-B534-8D031C5F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328-20DB-44CF-84FB-2F8A099D0471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C673D18-3D8E-4BBE-BE48-1DF73323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Zrušení úlohy za běhu</a:t>
            </a:r>
          </a:p>
        </p:txBody>
      </p:sp>
    </p:spTree>
    <p:extLst>
      <p:ext uri="{BB962C8B-B14F-4D97-AF65-F5344CB8AC3E}">
        <p14:creationId xmlns:p14="http://schemas.microsoft.com/office/powerpoint/2010/main" val="38146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F6EACEC7-5415-46C5-A888-1A98B025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var task1 = </a:t>
            </a:r>
            <a:r>
              <a:rPr lang="cs-CZ" dirty="0" err="1">
                <a:latin typeface="Consolas" panose="020B0609020204030204" pitchFamily="49" charset="0"/>
              </a:rPr>
              <a:t>Task.Run</a:t>
            </a:r>
            <a:r>
              <a:rPr lang="cs-CZ" dirty="0">
                <a:latin typeface="Consolas" panose="020B0609020204030204" pitchFamily="49" charset="0"/>
              </a:rPr>
              <a:t>( () =&gt; {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throw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new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CustomException</a:t>
            </a:r>
            <a:r>
              <a:rPr lang="cs-CZ" dirty="0">
                <a:latin typeface="Consolas" panose="020B0609020204030204" pitchFamily="49" charset="0"/>
              </a:rPr>
              <a:t>("</a:t>
            </a:r>
            <a:r>
              <a:rPr lang="cs-CZ" dirty="0" err="1">
                <a:latin typeface="Consolas" panose="020B0609020204030204" pitchFamily="49" charset="0"/>
              </a:rPr>
              <a:t>This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exception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is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expected</a:t>
            </a:r>
            <a:r>
              <a:rPr lang="cs-CZ" dirty="0">
                <a:latin typeface="Consolas" panose="020B0609020204030204" pitchFamily="49" charset="0"/>
              </a:rPr>
              <a:t>!");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}); 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try</a:t>
            </a:r>
            <a:r>
              <a:rPr lang="cs-CZ" dirty="0">
                <a:latin typeface="Consolas" panose="020B0609020204030204" pitchFamily="49" charset="0"/>
              </a:rPr>
              <a:t> { task1.Wait(); } 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catch</a:t>
            </a:r>
            <a:r>
              <a:rPr lang="cs-CZ" dirty="0">
                <a:latin typeface="Consolas" panose="020B0609020204030204" pitchFamily="49" charset="0"/>
              </a:rPr>
              <a:t> (</a:t>
            </a:r>
            <a:r>
              <a:rPr lang="cs-CZ" dirty="0" err="1">
                <a:latin typeface="Consolas" panose="020B0609020204030204" pitchFamily="49" charset="0"/>
              </a:rPr>
              <a:t>AggregateException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ae</a:t>
            </a:r>
            <a:r>
              <a:rPr lang="cs-CZ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foreach</a:t>
            </a:r>
            <a:r>
              <a:rPr lang="cs-CZ" dirty="0">
                <a:latin typeface="Consolas" panose="020B0609020204030204" pitchFamily="49" charset="0"/>
              </a:rPr>
              <a:t> (var e in </a:t>
            </a:r>
            <a:r>
              <a:rPr lang="cs-CZ" dirty="0" err="1">
                <a:latin typeface="Consolas" panose="020B0609020204030204" pitchFamily="49" charset="0"/>
              </a:rPr>
              <a:t>ae.InnerExceptions</a:t>
            </a:r>
            <a:r>
              <a:rPr lang="cs-CZ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if</a:t>
            </a:r>
            <a:r>
              <a:rPr lang="cs-CZ" dirty="0">
                <a:latin typeface="Consolas" panose="020B0609020204030204" pitchFamily="49" charset="0"/>
              </a:rPr>
              <a:t> (e </a:t>
            </a:r>
            <a:r>
              <a:rPr lang="cs-CZ" dirty="0" err="1">
                <a:latin typeface="Consolas" panose="020B0609020204030204" pitchFamily="49" charset="0"/>
              </a:rPr>
              <a:t>is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CustomException</a:t>
            </a:r>
            <a:r>
              <a:rPr lang="cs-CZ" dirty="0">
                <a:latin typeface="Consolas" panose="020B0609020204030204" pitchFamily="49" charset="0"/>
              </a:rPr>
              <a:t>) { </a:t>
            </a:r>
            <a:r>
              <a:rPr lang="cs-CZ" dirty="0" err="1">
                <a:latin typeface="Consolas" panose="020B0609020204030204" pitchFamily="49" charset="0"/>
              </a:rPr>
              <a:t>Console.WriteLine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e.Message</a:t>
            </a:r>
            <a:r>
              <a:rPr lang="cs-CZ" dirty="0">
                <a:latin typeface="Consolas" panose="020B0609020204030204" pitchFamily="49" charset="0"/>
              </a:rPr>
              <a:t>); }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else</a:t>
            </a:r>
            <a:r>
              <a:rPr lang="cs-CZ" dirty="0">
                <a:latin typeface="Consolas" panose="020B0609020204030204" pitchFamily="49" charset="0"/>
              </a:rPr>
              <a:t> { </a:t>
            </a:r>
            <a:r>
              <a:rPr lang="cs-CZ" dirty="0" err="1">
                <a:latin typeface="Consolas" panose="020B0609020204030204" pitchFamily="49" charset="0"/>
              </a:rPr>
              <a:t>throw</a:t>
            </a:r>
            <a:r>
              <a:rPr lang="cs-CZ" dirty="0">
                <a:latin typeface="Consolas" panose="020B0609020204030204" pitchFamily="49" charset="0"/>
              </a:rPr>
              <a:t>; }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B0BDF9E-B8DF-4304-A27A-77EA6ECF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65B9B7-5E6B-495D-A06F-D9869EE8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ED17-B321-46FB-9201-96E2C5992610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A5C2C96-A6FE-4B62-ABE9-C644ECAB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20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9AC2A286-FBA0-4B61-BE20-ECF2C12D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async Task&lt;int&gt; </a:t>
            </a:r>
            <a:r>
              <a:rPr lang="en-US" dirty="0" err="1">
                <a:latin typeface="Consolas" panose="020B0609020204030204" pitchFamily="49" charset="0"/>
              </a:rPr>
              <a:t>TaskOfTResult_MethodAsync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int hours;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return hours;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Task&lt;int&gt; </a:t>
            </a:r>
            <a:r>
              <a:rPr lang="en-US" dirty="0" err="1">
                <a:latin typeface="Consolas" panose="020B0609020204030204" pitchFamily="49" charset="0"/>
              </a:rPr>
              <a:t>returnedTaskTResult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TaskOfTResult_MethodAsync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intResult</a:t>
            </a:r>
            <a:r>
              <a:rPr lang="en-US" dirty="0">
                <a:latin typeface="Consolas" panose="020B0609020204030204" pitchFamily="49" charset="0"/>
              </a:rPr>
              <a:t> = await </a:t>
            </a:r>
            <a:r>
              <a:rPr lang="en-US" dirty="0" err="1">
                <a:latin typeface="Consolas" panose="020B0609020204030204" pitchFamily="49" charset="0"/>
              </a:rPr>
              <a:t>returnedTaskTResult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dirty="0"/>
              <a:t>nebo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intResult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await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TaskOfTResult_MethodAsync</a:t>
            </a:r>
            <a:r>
              <a:rPr lang="cs-CZ" dirty="0"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4F14213-209F-430F-AE28-C11419AB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Parallel Task Library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FFAFCAF-4C65-4C31-9193-AD626C06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EB-BB3F-4BA8-8EFB-79FF6AE22872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635D0E2-E6AC-44FA-8108-6488D03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await</a:t>
            </a:r>
            <a:r>
              <a:rPr lang="cs-CZ" dirty="0"/>
              <a:t> … </a:t>
            </a:r>
            <a:r>
              <a:rPr lang="cs-CZ" dirty="0" err="1"/>
              <a:t>async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39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CShar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LIB2018-v1.potm" id="{200D0FFD-FFE3-42CD-A2C1-628F9FDFAAD8}" vid="{F23D1874-9F88-4233-8987-88D89F16B92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Props1.xml><?xml version="1.0" encoding="utf-8"?>
<ds:datastoreItem xmlns:ds="http://schemas.openxmlformats.org/officeDocument/2006/customXml" ds:itemID="{E54F801F-6C0D-4623-8C31-9C7A9D4AB5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PSLIB2018-v1</Template>
  <TotalTime>106</TotalTime>
  <Words>594</Words>
  <Application>Microsoft Office PowerPoint</Application>
  <PresentationFormat>Širokoúhlá obrazovka</PresentationFormat>
  <Paragraphs>115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Motiv Office</vt:lpstr>
      <vt:lpstr>Task Parallel Library</vt:lpstr>
      <vt:lpstr>Třídy Task a Thread</vt:lpstr>
      <vt:lpstr>Task</vt:lpstr>
      <vt:lpstr>Více úloh vedle sebe</vt:lpstr>
      <vt:lpstr>Task s návratovou hodnotou</vt:lpstr>
      <vt:lpstr>Task s návratovou hodnotou</vt:lpstr>
      <vt:lpstr>Zrušení úlohy za běhu</vt:lpstr>
      <vt:lpstr>Prezentace aplikace PowerPoint</vt:lpstr>
      <vt:lpstr>await … async</vt:lpstr>
      <vt:lpstr>Parallel.Invoke</vt:lpstr>
      <vt:lpstr>Parallel.ForEach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přes Task</dc:title>
  <dc:creator>Stehlík Michal</dc:creator>
  <cp:lastModifiedBy>Stehlík Michal</cp:lastModifiedBy>
  <cp:revision>2</cp:revision>
  <dcterms:created xsi:type="dcterms:W3CDTF">2018-11-17T20:37:51Z</dcterms:created>
  <dcterms:modified xsi:type="dcterms:W3CDTF">2018-11-20T17:01:39Z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https://pslib-my.sharepoint.com/personal/st_365_pslib_cz/Documents/Výukové materiály/CSharp/2018/Task.pptx</vt:lpwstr>
  </property>
</Properties>
</file>