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37"/>
  </p:notesMasterIdLst>
  <p:handoutMasterIdLst>
    <p:handoutMasterId r:id="rId38"/>
  </p:handoutMasterIdLst>
  <p:sldIdLst>
    <p:sldId id="448" r:id="rId5"/>
    <p:sldId id="468" r:id="rId6"/>
    <p:sldId id="469" r:id="rId7"/>
    <p:sldId id="470" r:id="rId8"/>
    <p:sldId id="471" r:id="rId9"/>
    <p:sldId id="472" r:id="rId10"/>
    <p:sldId id="476" r:id="rId11"/>
    <p:sldId id="475" r:id="rId12"/>
    <p:sldId id="477" r:id="rId13"/>
    <p:sldId id="478" r:id="rId14"/>
    <p:sldId id="479" r:id="rId15"/>
    <p:sldId id="480" r:id="rId16"/>
    <p:sldId id="481" r:id="rId17"/>
    <p:sldId id="483" r:id="rId18"/>
    <p:sldId id="484" r:id="rId19"/>
    <p:sldId id="485" r:id="rId20"/>
    <p:sldId id="487" r:id="rId21"/>
    <p:sldId id="488" r:id="rId22"/>
    <p:sldId id="491" r:id="rId23"/>
    <p:sldId id="492" r:id="rId24"/>
    <p:sldId id="495" r:id="rId25"/>
    <p:sldId id="497" r:id="rId26"/>
    <p:sldId id="496" r:id="rId27"/>
    <p:sldId id="493" r:id="rId28"/>
    <p:sldId id="489" r:id="rId29"/>
    <p:sldId id="498" r:id="rId30"/>
    <p:sldId id="499" r:id="rId31"/>
    <p:sldId id="500" r:id="rId32"/>
    <p:sldId id="490" r:id="rId33"/>
    <p:sldId id="501" r:id="rId34"/>
    <p:sldId id="494" r:id="rId35"/>
    <p:sldId id="414" r:id="rId36"/>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3372" autoAdjust="0"/>
  </p:normalViewPr>
  <p:slideViewPr>
    <p:cSldViewPr snapToGrid="0">
      <p:cViewPr>
        <p:scale>
          <a:sx n="125" d="100"/>
          <a:sy n="125" d="100"/>
        </p:scale>
        <p:origin x="1056" y="12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1/31/2018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w3.org/TR/css-font-loading/#font-face-set-check"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s.google.com/web/fundamentals/performance/critical-rendering-path/"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Gzi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svg/svgo"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RAIL is a lens for looking at a website's user experience as a journey composed of distinct interactions. Understand how users perceive your site in order to set performance goals with the greatest impact on user experience.</a:t>
            </a:r>
          </a:p>
          <a:p>
            <a:r>
              <a:rPr lang="en-US" b="1" dirty="0" smtClean="0"/>
              <a:t>Focus on the user</a:t>
            </a:r>
            <a:r>
              <a:rPr lang="en-US" dirty="0" smtClean="0"/>
              <a:t>.</a:t>
            </a:r>
          </a:p>
          <a:p>
            <a:r>
              <a:rPr lang="en-US" b="1" dirty="0" smtClean="0"/>
              <a:t>Respond to user input in under 100ms</a:t>
            </a:r>
            <a:r>
              <a:rPr lang="en-US" dirty="0" smtClean="0"/>
              <a:t>.</a:t>
            </a:r>
          </a:p>
          <a:p>
            <a:r>
              <a:rPr lang="en-US" b="1" dirty="0" smtClean="0"/>
              <a:t>Produce a frame in under 10ms when animating or scrolling</a:t>
            </a:r>
            <a:r>
              <a:rPr lang="en-US" dirty="0" smtClean="0"/>
              <a:t>.</a:t>
            </a:r>
          </a:p>
          <a:p>
            <a:r>
              <a:rPr lang="en-US" b="1" dirty="0" smtClean="0"/>
              <a:t>Maximize main thread idle time</a:t>
            </a:r>
            <a:r>
              <a:rPr lang="en-US" dirty="0" smtClean="0"/>
              <a:t>.</a:t>
            </a:r>
          </a:p>
          <a:p>
            <a:r>
              <a:rPr lang="en-US" b="1" dirty="0" smtClean="0"/>
              <a:t>Load interactive content in under 5000ms</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34295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The </a:t>
            </a:r>
            <a:r>
              <a:rPr lang="en-US" dirty="0" smtClean="0"/>
              <a:t>@font-face</a:t>
            </a:r>
            <a:r>
              <a:rPr lang="en-US" sz="900" b="0" i="0" kern="1200" dirty="0" smtClean="0">
                <a:solidFill>
                  <a:schemeClr val="tx1"/>
                </a:solidFill>
                <a:effectLst/>
                <a:latin typeface="+mn-lt"/>
                <a:ea typeface="+mn-ea"/>
                <a:cs typeface="+mn-cs"/>
              </a:rPr>
              <a:t> CSS at-rule allows you to define the location of a particular font resource, its style characteristics, and the Unicode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for which it should be used. A combination of such `@font-face declarations can be used to construct a "font family," which the browser will use to evaluate which font resources need to be downloaded and applied to the current page.</a:t>
            </a:r>
            <a:endParaRPr lang="ru-RU" sz="900" b="0" i="0" kern="1200" dirty="0" smtClean="0">
              <a:solidFill>
                <a:schemeClr val="tx1"/>
              </a:solidFill>
              <a:effectLst/>
              <a:latin typeface="+mn-lt"/>
              <a:ea typeface="+mn-ea"/>
              <a:cs typeface="+mn-cs"/>
            </a:endParaRPr>
          </a:p>
          <a:p>
            <a:endParaRPr lang="ru-RU"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local</a:t>
            </a:r>
            <a:r>
              <a:rPr lang="en-US" sz="900" b="0" i="0" kern="1200" dirty="0" smtClean="0">
                <a:solidFill>
                  <a:schemeClr val="tx1"/>
                </a:solidFill>
                <a:effectLst/>
                <a:latin typeface="+mn-lt"/>
                <a:ea typeface="+mn-ea"/>
                <a:cs typeface="+mn-cs"/>
              </a:rPr>
              <a:t>() directive allows you to reference, load, and use locally installed fonts.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url</a:t>
            </a:r>
            <a:r>
              <a:rPr lang="en-US" sz="900" b="0" i="0" kern="1200" dirty="0" smtClean="0">
                <a:solidFill>
                  <a:schemeClr val="tx1"/>
                </a:solidFill>
                <a:effectLst/>
                <a:latin typeface="+mn-lt"/>
                <a:ea typeface="+mn-ea"/>
                <a:cs typeface="+mn-cs"/>
              </a:rPr>
              <a:t>() directive allows you to load external fonts, and are allowed to contain an optional format() hint indicating the format of the font referenced by the provided URL.</a:t>
            </a:r>
          </a:p>
          <a:p>
            <a:endParaRPr lang="ru-RU" dirty="0" smtClean="0"/>
          </a:p>
          <a:p>
            <a:r>
              <a:rPr lang="en-US" sz="900" b="0" i="0" kern="1200" dirty="0" smtClean="0">
                <a:solidFill>
                  <a:schemeClr val="tx1"/>
                </a:solidFill>
                <a:effectLst/>
                <a:latin typeface="+mn-lt"/>
                <a:ea typeface="+mn-ea"/>
                <a:cs typeface="+mn-cs"/>
              </a:rPr>
              <a:t>Unless you're referencing one of the default system fonts, it is rare for the user to have it locally installed, especially on mobile devices, where it is effectively impossible to "install" additional fonts. You should always start with a </a:t>
            </a:r>
            <a:r>
              <a:rPr lang="en-US" dirty="0" smtClean="0"/>
              <a:t>local()</a:t>
            </a:r>
            <a:r>
              <a:rPr lang="en-US" sz="900" b="0" i="0" kern="1200" dirty="0" smtClean="0">
                <a:solidFill>
                  <a:schemeClr val="tx1"/>
                </a:solidFill>
                <a:effectLst/>
                <a:latin typeface="+mn-lt"/>
                <a:ea typeface="+mn-ea"/>
                <a:cs typeface="+mn-cs"/>
              </a:rPr>
              <a:t> entry "just in case," and then provide a list of </a:t>
            </a:r>
            <a:r>
              <a:rPr lang="en-US" dirty="0" err="1" smtClean="0"/>
              <a:t>url</a:t>
            </a:r>
            <a:r>
              <a:rPr lang="en-US" dirty="0" smtClean="0"/>
              <a:t>()</a:t>
            </a:r>
            <a:r>
              <a:rPr lang="en-US" sz="900" b="0" i="0" kern="1200" dirty="0" smtClean="0">
                <a:solidFill>
                  <a:schemeClr val="tx1"/>
                </a:solidFill>
                <a:effectLst/>
                <a:latin typeface="+mn-lt"/>
                <a:ea typeface="+mn-ea"/>
                <a:cs typeface="+mn-cs"/>
              </a:rPr>
              <a:t> entries.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686784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ru-RU" sz="9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900" b="0" i="0" kern="1200" dirty="0" smtClean="0">
                <a:solidFill>
                  <a:schemeClr val="tx1"/>
                </a:solidFill>
                <a:effectLst/>
                <a:latin typeface="+mn-lt"/>
                <a:ea typeface="+mn-ea"/>
                <a:cs typeface="+mn-cs"/>
              </a:rPr>
              <a:t>In addition to font properties such as style, weight, and stretch, the </a:t>
            </a:r>
            <a:r>
              <a:rPr lang="en-US" dirty="0" smtClean="0"/>
              <a:t>@font-face</a:t>
            </a:r>
            <a:r>
              <a:rPr lang="en-US" sz="900" b="0" i="0" kern="1200" dirty="0" smtClean="0">
                <a:solidFill>
                  <a:schemeClr val="tx1"/>
                </a:solidFill>
                <a:effectLst/>
                <a:latin typeface="+mn-lt"/>
                <a:ea typeface="+mn-ea"/>
                <a:cs typeface="+mn-cs"/>
              </a:rPr>
              <a:t> rule allows us to define a set of Unicode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supported by each resource. This enables us to split a large Unicode font into smaller subsets (for example, Latin, Cyrillic, and Greek subsets) and only download the glyphs required to render the text on a particular page.</a:t>
            </a:r>
            <a:endParaRPr lang="ru-RU"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Single </a:t>
            </a:r>
            <a:r>
              <a:rPr lang="en-US" sz="900" b="0" i="0" kern="1200" dirty="0" err="1" smtClean="0">
                <a:solidFill>
                  <a:schemeClr val="tx1"/>
                </a:solidFill>
                <a:effectLst/>
                <a:latin typeface="+mn-lt"/>
                <a:ea typeface="+mn-ea"/>
                <a:cs typeface="+mn-cs"/>
              </a:rPr>
              <a:t>codepoint</a:t>
            </a:r>
            <a:r>
              <a:rPr lang="en-US" sz="900" b="0" i="0" kern="1200" dirty="0" smtClean="0">
                <a:solidFill>
                  <a:schemeClr val="tx1"/>
                </a:solidFill>
                <a:effectLst/>
                <a:latin typeface="+mn-lt"/>
                <a:ea typeface="+mn-ea"/>
                <a:cs typeface="+mn-cs"/>
              </a:rPr>
              <a:t> (for example, U+416)</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Interval range (for example, U+400-4ff): indicates the start and end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of a range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Wildcard range (for example, U+4??): ? characters indicate any hexadecimal digit</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108538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Caution:</a:t>
            </a:r>
            <a:r>
              <a:rPr lang="en-US" sz="900" b="0" i="0" kern="1200" dirty="0" smtClean="0">
                <a:solidFill>
                  <a:schemeClr val="tx1"/>
                </a:solidFill>
                <a:effectLst/>
                <a:latin typeface="+mn-lt"/>
                <a:ea typeface="+mn-ea"/>
                <a:cs typeface="+mn-cs"/>
              </a:rPr>
              <a:t> Using &lt;link </a:t>
            </a:r>
            <a:r>
              <a:rPr lang="en-US" sz="900" b="0" i="0" kern="1200" dirty="0" err="1" smtClean="0">
                <a:solidFill>
                  <a:schemeClr val="tx1"/>
                </a:solidFill>
                <a:effectLst/>
                <a:latin typeface="+mn-lt"/>
                <a:ea typeface="+mn-ea"/>
                <a:cs typeface="+mn-cs"/>
              </a:rPr>
              <a:t>rel</a:t>
            </a:r>
            <a:r>
              <a:rPr lang="en-US" sz="900" b="0" i="0" kern="1200" dirty="0" smtClean="0">
                <a:solidFill>
                  <a:schemeClr val="tx1"/>
                </a:solidFill>
                <a:effectLst/>
                <a:latin typeface="+mn-lt"/>
                <a:ea typeface="+mn-ea"/>
                <a:cs typeface="+mn-cs"/>
              </a:rPr>
              <a:t>="preload"&gt; will make an unconditional, high-priority request for the </a:t>
            </a:r>
            <a:r>
              <a:rPr lang="en-US" sz="900" b="0" i="0" kern="1200" dirty="0" err="1" smtClean="0">
                <a:solidFill>
                  <a:schemeClr val="tx1"/>
                </a:solidFill>
                <a:effectLst/>
                <a:latin typeface="+mn-lt"/>
                <a:ea typeface="+mn-ea"/>
                <a:cs typeface="+mn-cs"/>
              </a:rPr>
              <a:t>Webfont's</a:t>
            </a:r>
            <a:r>
              <a:rPr lang="en-US" sz="900" b="0" i="0" kern="1200" dirty="0" smtClean="0">
                <a:solidFill>
                  <a:schemeClr val="tx1"/>
                </a:solidFill>
                <a:effectLst/>
                <a:latin typeface="+mn-lt"/>
                <a:ea typeface="+mn-ea"/>
                <a:cs typeface="+mn-cs"/>
              </a:rPr>
              <a:t> URL, regardless of whether it actually ends up being needed on the page. If there's a reasonable chance that the remote copy of the Webfont won't be needed—for instance, because the @font-face definition includes a local() entry for a common font like </a:t>
            </a:r>
            <a:r>
              <a:rPr lang="en-US" sz="900" b="0" i="0" kern="1200" dirty="0" err="1" smtClean="0">
                <a:solidFill>
                  <a:schemeClr val="tx1"/>
                </a:solidFill>
                <a:effectLst/>
                <a:latin typeface="+mn-lt"/>
                <a:ea typeface="+mn-ea"/>
                <a:cs typeface="+mn-cs"/>
              </a:rPr>
              <a:t>Roboto</a:t>
            </a:r>
            <a:r>
              <a:rPr lang="en-US" sz="900" b="0" i="0" kern="1200" dirty="0" smtClean="0">
                <a:solidFill>
                  <a:schemeClr val="tx1"/>
                </a:solidFill>
                <a:effectLst/>
                <a:latin typeface="+mn-lt"/>
                <a:ea typeface="+mn-ea"/>
                <a:cs typeface="+mn-cs"/>
              </a:rPr>
              <a:t>—then using &lt;link </a:t>
            </a:r>
            <a:r>
              <a:rPr lang="en-US" sz="900" b="0" i="0" kern="1200" dirty="0" err="1" smtClean="0">
                <a:solidFill>
                  <a:schemeClr val="tx1"/>
                </a:solidFill>
                <a:effectLst/>
                <a:latin typeface="+mn-lt"/>
                <a:ea typeface="+mn-ea"/>
                <a:cs typeface="+mn-cs"/>
              </a:rPr>
              <a:t>rel</a:t>
            </a:r>
            <a:r>
              <a:rPr lang="en-US" sz="900" b="0" i="0" kern="1200" dirty="0" smtClean="0">
                <a:solidFill>
                  <a:schemeClr val="tx1"/>
                </a:solidFill>
                <a:effectLst/>
                <a:latin typeface="+mn-lt"/>
                <a:ea typeface="+mn-ea"/>
                <a:cs typeface="+mn-cs"/>
              </a:rPr>
              <a:t>="preload"&gt; will result in a wasted request. Some browsers will display a warning in their Developer Tools Console when a resource is preloaded but not actually used.</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2531141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900" b="0" i="0" kern="1200" dirty="0" smtClean="0">
                <a:solidFill>
                  <a:schemeClr val="tx1"/>
                </a:solidFill>
                <a:effectLst/>
                <a:latin typeface="+mn-lt"/>
                <a:ea typeface="+mn-ea"/>
                <a:cs typeface="+mn-cs"/>
              </a:rPr>
              <a:t>The browser requests the HTML document.</a:t>
            </a:r>
          </a:p>
          <a:p>
            <a:pPr marL="228600" indent="-228600">
              <a:buFont typeface="+mj-lt"/>
              <a:buAutoNum type="arabicPeriod"/>
            </a:pPr>
            <a:r>
              <a:rPr lang="en-US" sz="900" b="0" i="0" kern="1200" dirty="0" smtClean="0">
                <a:solidFill>
                  <a:schemeClr val="tx1"/>
                </a:solidFill>
                <a:effectLst/>
                <a:latin typeface="+mn-lt"/>
                <a:ea typeface="+mn-ea"/>
                <a:cs typeface="+mn-cs"/>
              </a:rPr>
              <a:t>The browser begins parsing the HTML response and constructing the DOM.</a:t>
            </a:r>
          </a:p>
          <a:p>
            <a:pPr marL="228600" indent="-228600">
              <a:buFont typeface="+mj-lt"/>
              <a:buAutoNum type="arabicPeriod"/>
            </a:pPr>
            <a:r>
              <a:rPr lang="en-US" sz="900" b="0" i="0" kern="1200" dirty="0" smtClean="0">
                <a:solidFill>
                  <a:schemeClr val="tx1"/>
                </a:solidFill>
                <a:effectLst/>
                <a:latin typeface="+mn-lt"/>
                <a:ea typeface="+mn-ea"/>
                <a:cs typeface="+mn-cs"/>
              </a:rPr>
              <a:t>The browser discovers CSS, JS, and other resources and dispatches requests.</a:t>
            </a:r>
          </a:p>
          <a:p>
            <a:pPr marL="228600" indent="-228600">
              <a:buFont typeface="+mj-lt"/>
              <a:buAutoNum type="arabicPeriod"/>
            </a:pPr>
            <a:r>
              <a:rPr lang="en-US" sz="900" b="0" i="0" kern="1200" dirty="0" smtClean="0">
                <a:solidFill>
                  <a:schemeClr val="tx1"/>
                </a:solidFill>
                <a:effectLst/>
                <a:latin typeface="+mn-lt"/>
                <a:ea typeface="+mn-ea"/>
                <a:cs typeface="+mn-cs"/>
              </a:rPr>
              <a:t>The browser constructs the CSSOM after all of the CSS content is received and combines it with the DOM tree to construct the render tree.</a:t>
            </a:r>
          </a:p>
          <a:p>
            <a:pPr marL="514350" lvl="1" indent="-171450">
              <a:buFont typeface="Arial" panose="020B0604020202020204" pitchFamily="34" charset="0"/>
              <a:buChar char="•"/>
            </a:pPr>
            <a:r>
              <a:rPr lang="en-US" sz="900" b="0" i="0" kern="1200" dirty="0" smtClean="0">
                <a:solidFill>
                  <a:schemeClr val="tx1"/>
                </a:solidFill>
                <a:effectLst/>
                <a:latin typeface="+mn-lt"/>
                <a:ea typeface="+mn-ea"/>
                <a:cs typeface="+mn-cs"/>
              </a:rPr>
              <a:t>Font requests are dispatched after the render tree indicates which font variants are needed to render the specified text on the page.</a:t>
            </a:r>
          </a:p>
          <a:p>
            <a:pPr marL="228600" indent="-228600">
              <a:buFont typeface="+mj-lt"/>
              <a:buAutoNum type="arabicPeriod"/>
            </a:pPr>
            <a:r>
              <a:rPr lang="en-US" sz="900" b="0" i="0" kern="1200" dirty="0" smtClean="0">
                <a:solidFill>
                  <a:schemeClr val="tx1"/>
                </a:solidFill>
                <a:effectLst/>
                <a:latin typeface="+mn-lt"/>
                <a:ea typeface="+mn-ea"/>
                <a:cs typeface="+mn-cs"/>
              </a:rPr>
              <a:t>The browser performs layout and paints content to the screen.</a:t>
            </a:r>
          </a:p>
          <a:p>
            <a:pPr marL="571500" lvl="1" indent="-228600">
              <a:buFont typeface="Arial" panose="020B0604020202020204" pitchFamily="34" charset="0"/>
              <a:buChar char="•"/>
            </a:pPr>
            <a:r>
              <a:rPr lang="en-US" sz="900" b="0" i="0" kern="1200" dirty="0" smtClean="0">
                <a:solidFill>
                  <a:schemeClr val="tx1"/>
                </a:solidFill>
                <a:effectLst/>
                <a:latin typeface="+mn-lt"/>
                <a:ea typeface="+mn-ea"/>
                <a:cs typeface="+mn-cs"/>
              </a:rPr>
              <a:t>If the font is not yet available, the browser may not render any text pixels.</a:t>
            </a:r>
          </a:p>
          <a:p>
            <a:pPr marL="571500" lvl="1" indent="-228600">
              <a:buFont typeface="Arial" panose="020B0604020202020204" pitchFamily="34" charset="0"/>
              <a:buChar char="•"/>
            </a:pPr>
            <a:r>
              <a:rPr lang="en-US" sz="900" b="0" i="0" kern="1200" dirty="0" smtClean="0">
                <a:solidFill>
                  <a:schemeClr val="tx1"/>
                </a:solidFill>
                <a:effectLst/>
                <a:latin typeface="+mn-lt"/>
                <a:ea typeface="+mn-ea"/>
                <a:cs typeface="+mn-cs"/>
              </a:rPr>
              <a:t>After the font is available, the browser paints the text pixels.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387825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auto</a:t>
            </a:r>
            <a:r>
              <a:rPr lang="en-US" sz="900" b="0" i="0" kern="1200" dirty="0" smtClean="0">
                <a:solidFill>
                  <a:schemeClr val="tx1"/>
                </a:solidFill>
                <a:effectLst/>
                <a:latin typeface="+mn-lt"/>
                <a:ea typeface="+mn-ea"/>
                <a:cs typeface="+mn-cs"/>
              </a:rPr>
              <a:t> uses whatever font display strategy the user-agent uses. Most browsers currently have a default strategy similar to block.</a:t>
            </a:r>
          </a:p>
          <a:p>
            <a:r>
              <a:rPr lang="en-US" sz="900" b="1" i="0" kern="1200" dirty="0" smtClean="0">
                <a:solidFill>
                  <a:schemeClr val="tx1"/>
                </a:solidFill>
                <a:effectLst/>
                <a:latin typeface="+mn-lt"/>
                <a:ea typeface="+mn-ea"/>
                <a:cs typeface="+mn-cs"/>
              </a:rPr>
              <a:t>block</a:t>
            </a:r>
            <a:r>
              <a:rPr lang="en-US" sz="900" b="0" i="0" kern="1200" dirty="0" smtClean="0">
                <a:solidFill>
                  <a:schemeClr val="tx1"/>
                </a:solidFill>
                <a:effectLst/>
                <a:latin typeface="+mn-lt"/>
                <a:ea typeface="+mn-ea"/>
                <a:cs typeface="+mn-cs"/>
              </a:rPr>
              <a:t> gives the font face a short block period (3s is recommended in most cases) and an infinite swap period. In other words, the browser draws "invisible" text at first if the font is not loaded, but swaps the font face in as soon as it loads. To do this the browser creates an anonymous font face with metrics similar to the selected font but with all glyphs containing no "ink." This value should only be used if rendering text in a particular typeface is required for the page to be usable.</a:t>
            </a:r>
          </a:p>
          <a:p>
            <a:r>
              <a:rPr lang="en-US" sz="900" b="1" i="0" kern="1200" dirty="0" smtClean="0">
                <a:solidFill>
                  <a:schemeClr val="tx1"/>
                </a:solidFill>
                <a:effectLst/>
                <a:latin typeface="+mn-lt"/>
                <a:ea typeface="+mn-ea"/>
                <a:cs typeface="+mn-cs"/>
              </a:rPr>
              <a:t>swap</a:t>
            </a:r>
            <a:r>
              <a:rPr lang="en-US" sz="900" b="0" i="0" kern="1200" dirty="0" smtClean="0">
                <a:solidFill>
                  <a:schemeClr val="tx1"/>
                </a:solidFill>
                <a:effectLst/>
                <a:latin typeface="+mn-lt"/>
                <a:ea typeface="+mn-ea"/>
                <a:cs typeface="+mn-cs"/>
              </a:rPr>
              <a:t> gives the font face a zero second block period and an infinite swap period. This means the browser draws text immediately with a fallback if the font face isn’t loaded, but swaps the font face in as soon as it loads. Similar to block, this value should only be used when rendering text in a particular font is important for the page, but rendering in any font will still get a correct message across. Logo text is a good candidate for </a:t>
            </a:r>
            <a:r>
              <a:rPr lang="en-US" sz="900" b="1" i="0" kern="1200" dirty="0" smtClean="0">
                <a:solidFill>
                  <a:schemeClr val="tx1"/>
                </a:solidFill>
                <a:effectLst/>
                <a:latin typeface="+mn-lt"/>
                <a:ea typeface="+mn-ea"/>
                <a:cs typeface="+mn-cs"/>
              </a:rPr>
              <a:t>swap</a:t>
            </a:r>
            <a:r>
              <a:rPr lang="en-US" sz="900" b="0" i="0" kern="1200" dirty="0" smtClean="0">
                <a:solidFill>
                  <a:schemeClr val="tx1"/>
                </a:solidFill>
                <a:effectLst/>
                <a:latin typeface="+mn-lt"/>
                <a:ea typeface="+mn-ea"/>
                <a:cs typeface="+mn-cs"/>
              </a:rPr>
              <a:t> since displaying a company’s name using a reasonable fallback will get the message across but you’d eventually use the official typeface.</a:t>
            </a:r>
          </a:p>
          <a:p>
            <a:r>
              <a:rPr lang="en-US" sz="900" b="1" i="0" kern="1200" dirty="0" smtClean="0">
                <a:solidFill>
                  <a:schemeClr val="tx1"/>
                </a:solidFill>
                <a:effectLst/>
                <a:latin typeface="+mn-lt"/>
                <a:ea typeface="+mn-ea"/>
                <a:cs typeface="+mn-cs"/>
              </a:rPr>
              <a:t>fallback</a:t>
            </a:r>
            <a:r>
              <a:rPr lang="en-US" sz="900" b="0" i="0" kern="1200" dirty="0" smtClean="0">
                <a:solidFill>
                  <a:schemeClr val="tx1"/>
                </a:solidFill>
                <a:effectLst/>
                <a:latin typeface="+mn-lt"/>
                <a:ea typeface="+mn-ea"/>
                <a:cs typeface="+mn-cs"/>
              </a:rPr>
              <a:t> gives the font face an extremely small block period (100ms or less is recommended in most cases) and a short swap period (three seconds is recommended in most cases). In other words, the font face is rendered with a fallback at first if it’s not loaded, but the font is swapped as soon as it loads. However, if too much time passes, the fallback will be used for the rest of the page’s lifetime. fallback is a good candidate for things like body text where you’d like the user to start reading as soon as possible and don’t want to disturb their experience by shifting text around as a new font loads in.</a:t>
            </a:r>
          </a:p>
          <a:p>
            <a:r>
              <a:rPr lang="en-US" sz="900" b="1" i="0" kern="1200" dirty="0" smtClean="0">
                <a:solidFill>
                  <a:schemeClr val="tx1"/>
                </a:solidFill>
                <a:effectLst/>
                <a:latin typeface="+mn-lt"/>
                <a:ea typeface="+mn-ea"/>
                <a:cs typeface="+mn-cs"/>
              </a:rPr>
              <a:t>optional</a:t>
            </a:r>
            <a:r>
              <a:rPr lang="en-US" sz="900" b="0" i="0" kern="1200" dirty="0" smtClean="0">
                <a:solidFill>
                  <a:schemeClr val="tx1"/>
                </a:solidFill>
                <a:effectLst/>
                <a:latin typeface="+mn-lt"/>
                <a:ea typeface="+mn-ea"/>
                <a:cs typeface="+mn-cs"/>
              </a:rPr>
              <a:t> gives the font face an extremely small block period (100ms or less is recommended in most cases) and a zero second swap period. Similar to fallback, this is a good choice for when the downloading font is more of a "nice to have" but not critical to the experience. The optional value leaves it up to the browser to decide whether to initiate the font download, which it may choose not to do or it may do it as a low priority depending on what it thinks would be best for the user. This can be beneficial in situations where the user is on a weak connection and pulling down a font may not be the best use of resources.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2274920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Further, because you can check the font status (via the </a:t>
            </a:r>
            <a:r>
              <a:rPr lang="en-US" sz="900" b="0" i="0" u="none" strike="noStrike" kern="1200" dirty="0" smtClean="0">
                <a:solidFill>
                  <a:schemeClr val="tx1"/>
                </a:solidFill>
                <a:effectLst/>
                <a:latin typeface="+mn-lt"/>
                <a:ea typeface="+mn-ea"/>
                <a:cs typeface="+mn-cs"/>
                <a:hlinkClick r:id="rId3"/>
              </a:rPr>
              <a:t>check()</a:t>
            </a:r>
            <a:r>
              <a:rPr lang="en-US" sz="900" b="0" i="0" kern="1200" dirty="0" smtClean="0">
                <a:solidFill>
                  <a:schemeClr val="tx1"/>
                </a:solidFill>
                <a:effectLst/>
                <a:latin typeface="+mn-lt"/>
                <a:ea typeface="+mn-ea"/>
                <a:cs typeface="+mn-cs"/>
              </a:rPr>
              <a:t>) method and track its download progress, you can also define a custom strategy for rendering text on your pages: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hold all text rendering until the font is available.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implement a custom timeout for each font.</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use the fallback font to unblock rendering and inject a new style that uses the desired font after the font is available.</a:t>
            </a:r>
          </a:p>
          <a:p>
            <a:r>
              <a:rPr lang="en-US" sz="900" b="0" i="0" kern="1200" dirty="0" smtClean="0">
                <a:solidFill>
                  <a:schemeClr val="tx1"/>
                </a:solidFill>
                <a:effectLst/>
                <a:latin typeface="+mn-lt"/>
                <a:ea typeface="+mn-ea"/>
                <a:cs typeface="+mn-cs"/>
              </a:rPr>
              <a:t>Best of all, you can also mix and match the above strategies for different content on the page. For example, you can delay text rendering on some sections until the font is available, use a fallback font, and then re-render after the font download has finished, specify different timeouts, and so on.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316717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latin typeface="+mn-lt"/>
                <a:ea typeface="+mn-ea"/>
                <a:cs typeface="+mn-cs"/>
              </a:rPr>
              <a:t>На сервере генерируется специальный маркер, который отдаётся в заголовке вместе с ресурсом. При новом запросе (когда время жизни кеша истекло) браузер отправляет этот маркер на сервер (заголовок "If-None-Match"). В случае, если ресурс не изменился, то приходит ответ с кодом 304, и скачивать ничего не надо.</a:t>
            </a:r>
          </a:p>
          <a:p>
            <a:r>
              <a:rPr lang="ru-RU" sz="900" kern="1200" dirty="0" smtClean="0">
                <a:solidFill>
                  <a:schemeClr val="tx1"/>
                </a:solidFill>
                <a:latin typeface="+mn-lt"/>
                <a:ea typeface="+mn-ea"/>
                <a:cs typeface="+mn-cs"/>
              </a:rPr>
              <a:t>Все, что нам нужно сделать, - проверить, действительно ли сервер отправляет нужные маркеры ETag.</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4194955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Each resource can define its caching policy via the Cache-Control HTTP header.</a:t>
            </a:r>
          </a:p>
          <a:p>
            <a:r>
              <a:rPr lang="en-US" sz="900" b="0" i="0" kern="1200" dirty="0" smtClean="0">
                <a:solidFill>
                  <a:schemeClr val="tx1"/>
                </a:solidFill>
                <a:effectLst/>
                <a:latin typeface="+mn-lt"/>
                <a:ea typeface="+mn-ea"/>
                <a:cs typeface="+mn-cs"/>
              </a:rPr>
              <a:t>Cache-Control directives control who can cache the response, under which conditions, and for how long.</a:t>
            </a:r>
          </a:p>
          <a:p>
            <a:r>
              <a:rPr lang="en-US" b="1" dirty="0" smtClean="0"/>
              <a:t>no-store</a:t>
            </a:r>
            <a:r>
              <a:rPr lang="en-US" baseline="0" dirty="0" smtClean="0"/>
              <a:t> </a:t>
            </a:r>
            <a:r>
              <a:rPr lang="en-US" sz="900" b="0" i="0" kern="1200" dirty="0" smtClean="0">
                <a:solidFill>
                  <a:schemeClr val="tx1"/>
                </a:solidFill>
                <a:effectLst/>
                <a:latin typeface="+mn-lt"/>
                <a:ea typeface="+mn-ea"/>
                <a:cs typeface="+mn-cs"/>
              </a:rPr>
              <a:t>It simply disallows the browser and all intermediate caches from storing any version of the returned response</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no-cache</a:t>
            </a:r>
            <a:r>
              <a:rPr lang="en-US" sz="900" b="0" i="0" kern="1200" dirty="0" smtClean="0">
                <a:solidFill>
                  <a:schemeClr val="tx1"/>
                </a:solidFill>
                <a:effectLst/>
                <a:latin typeface="+mn-lt"/>
                <a:ea typeface="+mn-ea"/>
                <a:cs typeface="+mn-cs"/>
              </a:rPr>
              <a:t> When a second request is made, </a:t>
            </a:r>
            <a:r>
              <a:rPr lang="en-US" sz="900" b="0" i="0" kern="1200" dirty="0" err="1" smtClean="0">
                <a:solidFill>
                  <a:schemeClr val="tx1"/>
                </a:solidFill>
                <a:effectLst/>
                <a:latin typeface="+mn-lt"/>
                <a:ea typeface="+mn-ea"/>
                <a:cs typeface="+mn-cs"/>
              </a:rPr>
              <a:t>ETag</a:t>
            </a:r>
            <a:r>
              <a:rPr lang="en-US" sz="900" b="0" i="0" kern="1200" dirty="0" smtClean="0">
                <a:solidFill>
                  <a:schemeClr val="tx1"/>
                </a:solidFill>
                <a:effectLst/>
                <a:latin typeface="+mn-lt"/>
                <a:ea typeface="+mn-ea"/>
                <a:cs typeface="+mn-cs"/>
              </a:rPr>
              <a:t> is checked. If there are no changes, the data can not be downloaded (code 304).</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public </a:t>
            </a:r>
            <a:r>
              <a:rPr lang="en-US" sz="900" b="0" i="0" kern="1200" dirty="0" smtClean="0">
                <a:solidFill>
                  <a:schemeClr val="tx1"/>
                </a:solidFill>
                <a:effectLst/>
                <a:latin typeface="+mn-lt"/>
                <a:ea typeface="+mn-ea"/>
                <a:cs typeface="+mn-cs"/>
              </a:rPr>
              <a:t>If the response contains the public directive, it can be cached even if HTTP authentication is associated with it and the response status code can not normally be saved.</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This directive is rarely required, because other information specified for caching (for example, max-age) indicates that the response can be saved.</a:t>
            </a:r>
          </a:p>
          <a:p>
            <a:r>
              <a:rPr lang="en-US" b="1" dirty="0" smtClean="0"/>
              <a:t>private</a:t>
            </a:r>
            <a:r>
              <a:rPr lang="en-US" dirty="0" smtClean="0"/>
              <a:t> Used for answers that can be saved in the browser cache, but not in intermediate caches.</a:t>
            </a:r>
          </a:p>
          <a:p>
            <a:r>
              <a:rPr lang="en-US" dirty="0" smtClean="0"/>
              <a:t>This is due to the fact that such information is intended for one user.</a:t>
            </a:r>
          </a:p>
          <a:p>
            <a:r>
              <a:rPr lang="en-US" dirty="0" smtClean="0"/>
              <a:t>For example, an HTML page with user personal data can be cached in a browser, but not in content delivery networks.</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max-age</a:t>
            </a:r>
            <a:r>
              <a:rPr lang="en-US" sz="900" b="0" i="0" kern="1200" baseline="0" dirty="0" smtClean="0">
                <a:solidFill>
                  <a:schemeClr val="tx1"/>
                </a:solidFill>
                <a:effectLst/>
                <a:latin typeface="+mn-lt"/>
                <a:ea typeface="+mn-ea"/>
                <a:cs typeface="+mn-cs"/>
              </a:rPr>
              <a:t> </a:t>
            </a:r>
            <a:r>
              <a:rPr lang="en-US" sz="900" b="0" i="0" kern="1200" dirty="0" smtClean="0">
                <a:solidFill>
                  <a:schemeClr val="tx1"/>
                </a:solidFill>
                <a:effectLst/>
                <a:latin typeface="+mn-lt"/>
                <a:ea typeface="+mn-ea"/>
                <a:cs typeface="+mn-cs"/>
              </a:rPr>
              <a:t>This directive specifies the maximum time in seconds that the fetched response is allowed to be reused from the time of the request</a:t>
            </a:r>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51407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Idle:</a:t>
            </a:r>
            <a:endParaRPr lang="en-US" dirty="0" smtClean="0"/>
          </a:p>
          <a:p>
            <a:pPr marL="285750" indent="-285750">
              <a:buFont typeface="Arial" panose="020B0604020202020204" pitchFamily="34" charset="0"/>
              <a:buChar char="•"/>
            </a:pPr>
            <a:r>
              <a:rPr lang="en-US" dirty="0" smtClean="0"/>
              <a:t>Use idle time to complete deferred work. For example, for the initial page load, load as little data as possible, then use idle time to load the rest.</a:t>
            </a:r>
          </a:p>
          <a:p>
            <a:pPr marL="285750" indent="-285750">
              <a:buFont typeface="Arial" panose="020B0604020202020204" pitchFamily="34" charset="0"/>
              <a:buChar char="•"/>
            </a:pPr>
            <a:r>
              <a:rPr lang="en-US" dirty="0" smtClean="0"/>
              <a:t>Perform work during idle time in 50ms or less. Any longer, and you risk interfering with the app's ability to respond to user input within 50ms.</a:t>
            </a:r>
          </a:p>
          <a:p>
            <a:pPr marL="285750" indent="-285750">
              <a:buFont typeface="Arial" panose="020B0604020202020204" pitchFamily="34" charset="0"/>
              <a:buChar char="•"/>
            </a:pPr>
            <a:r>
              <a:rPr lang="en-US" dirty="0" smtClean="0"/>
              <a:t>If a user interacts with a page during idle time work, the user interaction should always take the highest priority and interrupt the idle time work.</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8220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Load</a:t>
            </a:r>
            <a:endParaRPr lang="en-US"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Test your load performance on the mobile devices and network connections that are common among your users. If your business has information on what devices and network connections your users are on, then you can use that combination and set your own loading performance targets. </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Keep in mind that although your typical mobile user's device might claim that it's on a 2G, 3G, or 4G connection, in reality the </a:t>
            </a:r>
            <a:r>
              <a:rPr lang="en-US" sz="900" b="0" i="1" kern="1200" dirty="0" smtClean="0">
                <a:solidFill>
                  <a:schemeClr val="tx1"/>
                </a:solidFill>
                <a:effectLst/>
                <a:latin typeface="+mn-lt"/>
                <a:ea typeface="+mn-ea"/>
                <a:cs typeface="+mn-cs"/>
              </a:rPr>
              <a:t>effective connection speed</a:t>
            </a:r>
            <a:r>
              <a:rPr lang="en-US" sz="900" b="0" i="0" kern="1200" dirty="0" smtClean="0">
                <a:solidFill>
                  <a:schemeClr val="tx1"/>
                </a:solidFill>
                <a:effectLst/>
                <a:latin typeface="+mn-lt"/>
                <a:ea typeface="+mn-ea"/>
                <a:cs typeface="+mn-cs"/>
              </a:rPr>
              <a:t> is often significantly slower, due to packet loss and network variance.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Focus on optimizing the </a:t>
            </a:r>
            <a:r>
              <a:rPr lang="en-US" sz="900" b="0" i="0" u="none" strike="noStrike" kern="1200" dirty="0" smtClean="0">
                <a:solidFill>
                  <a:schemeClr val="tx1"/>
                </a:solidFill>
                <a:effectLst/>
                <a:latin typeface="+mn-lt"/>
                <a:ea typeface="+mn-ea"/>
                <a:cs typeface="+mn-cs"/>
                <a:hlinkClick r:id="rId3"/>
              </a:rPr>
              <a:t>Critical Rendering Path</a:t>
            </a:r>
            <a:r>
              <a:rPr lang="en-US" sz="900" b="0" i="0" kern="1200" dirty="0" smtClean="0">
                <a:solidFill>
                  <a:schemeClr val="tx1"/>
                </a:solidFill>
                <a:effectLst/>
                <a:latin typeface="+mn-lt"/>
                <a:ea typeface="+mn-ea"/>
                <a:cs typeface="+mn-cs"/>
              </a:rPr>
              <a:t> to unblock rendering.</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don't have to load everything in under 5 seconds to produce the perception of a complete load. Enable progressive rendering and do some work in the background. Defer non-essential loads to periods of idle time.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524576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Unlike their desktop counterparts, web applications do not require a separate installation process: enter the URL and we are up and running -- that’s a key feature of the web. However, to make this happen </a:t>
            </a:r>
            <a:r>
              <a:rPr lang="en-US" sz="900" b="1" i="0" kern="1200" dirty="0" smtClean="0">
                <a:solidFill>
                  <a:schemeClr val="tx1"/>
                </a:solidFill>
                <a:effectLst/>
                <a:latin typeface="+mn-lt"/>
                <a:ea typeface="+mn-ea"/>
                <a:cs typeface="+mn-cs"/>
              </a:rPr>
              <a:t>we often have to fetch dozens, and sometime hundreds, of various resources, all of which can add up to megabytes of data and must come together in hundreds of milliseconds to facilitate the instant web experience we are aiming for.</a:t>
            </a: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Achieving an instant web experience in light of these requirements is no small feat, which is why optimizing content efficiency is critical: eliminating unnecessary downloads, optimizing transfer encoding of each resource through various compression techniques, and leveraging caching whenever possible to eliminate redundant downloads.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08029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You've always included resource X on your pages, but does the cost of downloading and displaying it offset the value it delivers to the user? Can you measure and prove its value?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Does the resource (especially if it's a third-party resource) deliver consistent performance? Is this resource in the critical path, or need to be? If the resource is in the critical path, could it be a single point of failure for the site? That is, if the resource is unavailable, does it affect performance and the user experience of your pages?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Does this resource need or have an SLA? Does this resource follow performance best practices: compression, caching, and so on?</a:t>
            </a:r>
          </a:p>
          <a:p>
            <a:pPr marL="0" indent="0">
              <a:buFont typeface="Arial" panose="020B0604020202020204" pitchFamily="34" charset="0"/>
              <a:buNone/>
            </a:pPr>
            <a:endParaRPr lang="en-US" sz="9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6323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The best way to compress redundant or unnecessary data is to eliminate it altogether.</a:t>
            </a:r>
          </a:p>
          <a:p>
            <a:r>
              <a:rPr lang="en-US" sz="900" b="0" i="0" kern="1200" dirty="0" smtClean="0">
                <a:solidFill>
                  <a:schemeClr val="tx1"/>
                </a:solidFill>
                <a:effectLst/>
                <a:latin typeface="+mn-lt"/>
                <a:ea typeface="+mn-ea"/>
                <a:cs typeface="+mn-cs"/>
              </a:rPr>
              <a:t>We can’t just delete arbitrary data, but in some contexts where we have content-specific knowledge of the data format and its properties,</a:t>
            </a:r>
          </a:p>
          <a:p>
            <a:r>
              <a:rPr lang="en-US" sz="900" b="0" i="0" kern="1200" dirty="0" smtClean="0">
                <a:solidFill>
                  <a:schemeClr val="tx1"/>
                </a:solidFill>
                <a:effectLst/>
                <a:latin typeface="+mn-lt"/>
                <a:ea typeface="+mn-ea"/>
                <a:cs typeface="+mn-cs"/>
              </a:rPr>
              <a:t>it's often possible to significantly reduce the size of the payload without affecting its actual meaning.</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87533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smtClean="0">
                <a:solidFill>
                  <a:schemeClr val="tx1"/>
                </a:solidFill>
                <a:effectLst/>
                <a:latin typeface="+mn-lt"/>
                <a:ea typeface="+mn-ea"/>
                <a:cs typeface="+mn-cs"/>
                <a:hlinkClick r:id="rId3"/>
              </a:rPr>
              <a:t>GZIP</a:t>
            </a:r>
            <a:r>
              <a:rPr lang="en-US" sz="900" b="0" i="0" kern="1200" dirty="0" smtClean="0">
                <a:solidFill>
                  <a:schemeClr val="tx1"/>
                </a:solidFill>
                <a:effectLst/>
                <a:latin typeface="+mn-lt"/>
                <a:ea typeface="+mn-ea"/>
                <a:cs typeface="+mn-cs"/>
              </a:rPr>
              <a:t> is a generic compressor that can be applied to any stream of bytes. Under the hood, it remembers some of the previously seen content and attempts to find and replace duplicate data fragments in an efficient way</a:t>
            </a:r>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412674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All modern browsers support Scalable Vector Graphics (SVG), which is an XML-based image format for two-dimensional graphics: we can embed the SVG markup directly on the page, or as an external resource. In turn, an SVG file can be created by most vector-based drawing software, or by hand and directly in your favorite text editor.</a:t>
            </a:r>
          </a:p>
          <a:p>
            <a:pPr marL="0" marR="0" lvl="0" indent="0" algn="l" defTabSz="342900"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a:p>
            <a:pPr marL="0" marR="0" lvl="0" indent="0" algn="l" defTabSz="3429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Minify your SVG files by running through a tool like </a:t>
            </a:r>
            <a:r>
              <a:rPr lang="en-US" sz="900" b="0" i="0" u="none" strike="noStrike" kern="1200" dirty="0" err="1" smtClean="0">
                <a:solidFill>
                  <a:schemeClr val="tx1"/>
                </a:solidFill>
                <a:effectLst/>
                <a:latin typeface="+mn-lt"/>
                <a:ea typeface="+mn-ea"/>
                <a:cs typeface="+mn-cs"/>
                <a:hlinkClick r:id="rId3"/>
              </a:rPr>
              <a:t>svgo</a:t>
            </a:r>
            <a:endParaRPr lang="en-US" sz="900" b="0" i="0" kern="1200" dirty="0" smtClean="0">
              <a:solidFill>
                <a:schemeClr val="tx1"/>
              </a:solidFill>
              <a:effectLst/>
              <a:latin typeface="+mn-lt"/>
              <a:ea typeface="+mn-ea"/>
              <a:cs typeface="+mn-cs"/>
            </a:endParaRPr>
          </a:p>
          <a:p>
            <a:pPr marL="0" marR="0" lvl="0" indent="0" algn="l" defTabSz="3429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effectLst/>
                <a:latin typeface="+mn-lt"/>
                <a:ea typeface="+mn-ea"/>
                <a:cs typeface="+mn-cs"/>
              </a:rPr>
              <a:t>Because SVG is an XML-based format, we can also apply GZIP compression to reduce its transfer size.</a:t>
            </a:r>
          </a:p>
          <a:p>
            <a:pPr marL="0" marR="0" lvl="0" indent="0" algn="l" defTabSz="342900" rtl="0" eaLnBrk="1" fontAlgn="auto" latinLnBrk="0" hangingPunct="1">
              <a:lnSpc>
                <a:spcPct val="100000"/>
              </a:lnSpc>
              <a:spcBef>
                <a:spcPts val="0"/>
              </a:spcBef>
              <a:spcAft>
                <a:spcPts val="0"/>
              </a:spcAft>
              <a:buClrTx/>
              <a:buSzTx/>
              <a:buFontTx/>
              <a:buNone/>
              <a:tabLst/>
              <a:defRPr/>
            </a:pPr>
            <a:endParaRPr lang="en-US" sz="9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26603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t>gifsicle - create and optimize GIF images</a:t>
            </a:r>
          </a:p>
          <a:p>
            <a:pPr fontAlgn="t"/>
            <a:r>
              <a:rPr lang="en-US" dirty="0" smtClean="0"/>
              <a:t>jpegtran - optimize JPEG images</a:t>
            </a:r>
          </a:p>
          <a:p>
            <a:pPr fontAlgn="t"/>
            <a:r>
              <a:rPr lang="en-US" dirty="0" smtClean="0"/>
              <a:t>optipng - lossless PNG optimization</a:t>
            </a:r>
          </a:p>
          <a:p>
            <a:pPr fontAlgn="t"/>
            <a:r>
              <a:rPr lang="en-US" dirty="0" smtClean="0"/>
              <a:t>pngquant - </a:t>
            </a:r>
            <a:r>
              <a:rPr lang="en-US" dirty="0" err="1" smtClean="0"/>
              <a:t>lossy</a:t>
            </a:r>
            <a:r>
              <a:rPr lang="en-US" dirty="0" smtClean="0"/>
              <a:t> PNG optimization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50557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62" r:id="rId5"/>
    <p:sldLayoutId id="2147483711" r:id="rId6"/>
    <p:sldLayoutId id="2147483749" r:id="rId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586314"/>
          </a:xfrm>
        </p:spPr>
        <p:txBody>
          <a:bodyPr/>
          <a:lstStyle/>
          <a:p>
            <a:r>
              <a:rPr lang="en-US" dirty="0" smtClean="0"/>
              <a:t>Web performance</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JANUARY </a:t>
            </a:r>
            <a:r>
              <a:rPr lang="en-US" dirty="0" smtClean="0">
                <a:latin typeface="Trebuchet MS"/>
                <a:cs typeface="Trebuchet MS"/>
              </a:rPr>
              <a:t>31, 2018</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normAutofit/>
          </a:bodyPr>
          <a:lstStyle/>
          <a:p>
            <a:r>
              <a:rPr lang="en-US" sz="1800" dirty="0" smtClean="0"/>
              <a:t>Text resources optimization</a:t>
            </a:r>
          </a:p>
          <a:p>
            <a:endParaRPr lang="en-US" sz="1800" dirty="0" smtClean="0"/>
          </a:p>
          <a:p>
            <a:r>
              <a:rPr lang="en-US" dirty="0" err="1" smtClean="0"/>
              <a:t>Minification</a:t>
            </a:r>
            <a:r>
              <a:rPr lang="en-US" dirty="0"/>
              <a:t>: preprocessing &amp; context-specific </a:t>
            </a:r>
            <a:r>
              <a:rPr lang="en-US" dirty="0" smtClean="0"/>
              <a:t>optimizations</a:t>
            </a:r>
          </a:p>
          <a:p>
            <a:endParaRPr lang="en-US" dirty="0" smtClean="0"/>
          </a:p>
          <a:p>
            <a:pPr marL="285750" indent="-285750">
              <a:buFont typeface="Arial" panose="020B0604020202020204" pitchFamily="34" charset="0"/>
              <a:buChar char="•"/>
            </a:pPr>
            <a:r>
              <a:rPr lang="en-US" dirty="0" smtClean="0"/>
              <a:t>Deletion of code comments (</a:t>
            </a:r>
            <a:r>
              <a:rPr lang="en-US" dirty="0"/>
              <a:t>CSS (/* … */), HTML (&lt;!-- … --&gt;), and JavaScript (// </a:t>
            </a:r>
            <a:r>
              <a:rPr lang="en-US" dirty="0" smtClean="0"/>
              <a:t>…))</a:t>
            </a:r>
          </a:p>
          <a:p>
            <a:pPr marL="285750" indent="-285750">
              <a:buFont typeface="Arial" panose="020B0604020202020204" pitchFamily="34" charset="0"/>
              <a:buChar char="•"/>
            </a:pPr>
            <a:r>
              <a:rPr lang="en-US" dirty="0" smtClean="0"/>
              <a:t>Collapsing the few CSS-rules </a:t>
            </a:r>
            <a:r>
              <a:rPr lang="en-US" dirty="0"/>
              <a:t>into one without affecting any other styles, saving more </a:t>
            </a:r>
            <a:r>
              <a:rPr lang="en-US" dirty="0" smtClean="0"/>
              <a:t>bytes with a CSS-compressor.</a:t>
            </a:r>
            <a:endParaRPr lang="en-US" dirty="0"/>
          </a:p>
          <a:p>
            <a:pPr marL="285750" indent="-285750">
              <a:buFont typeface="Arial" panose="020B0604020202020204" pitchFamily="34" charset="0"/>
              <a:buChar char="•"/>
            </a:pPr>
            <a:r>
              <a:rPr lang="en-US" dirty="0" smtClean="0"/>
              <a:t>Deletion of whitespaces (spaces </a:t>
            </a:r>
            <a:r>
              <a:rPr lang="en-US" dirty="0"/>
              <a:t>and </a:t>
            </a:r>
            <a:r>
              <a:rPr lang="en-US" dirty="0" smtClean="0"/>
              <a:t>tabs)</a:t>
            </a:r>
            <a:endParaRPr lang="en-US" dirty="0"/>
          </a:p>
          <a:p>
            <a:r>
              <a:rPr lang="en-US" sz="1800" dirty="0"/>
              <a:t/>
            </a:r>
            <a:br>
              <a:rPr lang="en-US" sz="1800" dirty="0"/>
            </a:br>
            <a:endParaRPr lang="en-US" sz="1800" dirty="0"/>
          </a:p>
        </p:txBody>
      </p:sp>
    </p:spTree>
    <p:extLst>
      <p:ext uri="{BB962C8B-B14F-4D97-AF65-F5344CB8AC3E}">
        <p14:creationId xmlns:p14="http://schemas.microsoft.com/office/powerpoint/2010/main" val="58209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endParaRPr lang="en-US" dirty="0"/>
          </a:p>
        </p:txBody>
      </p:sp>
      <p:sp>
        <p:nvSpPr>
          <p:cNvPr id="5" name="Rectangle 3"/>
          <p:cNvSpPr>
            <a:spLocks noGrp="1" noChangeArrowheads="1"/>
          </p:cNvSpPr>
          <p:nvPr>
            <p:ph idx="1"/>
          </p:nvPr>
        </p:nvSpPr>
        <p:spPr bwMode="auto">
          <a:xfrm>
            <a:off x="2109600" y="845927"/>
            <a:ext cx="4924800" cy="386766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B78E7"/>
                </a:solidFill>
                <a:effectLst/>
                <a:latin typeface="Roboto Mono"/>
              </a:rPr>
              <a:t>&lt;html&gt;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&lt;head&gt;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&lt;style&gt;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 awesome-container is only used on the landing page */</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.awesome-container { </a:t>
            </a:r>
            <a:r>
              <a:rPr kumimoji="0" lang="en-US" altLang="en-US" b="0" i="0" u="none" strike="noStrike" cap="none" normalizeH="0" baseline="0" dirty="0" smtClean="0">
                <a:ln>
                  <a:noFill/>
                </a:ln>
                <a:solidFill>
                  <a:srgbClr val="3B78E7"/>
                </a:solidFill>
                <a:effectLst/>
                <a:latin typeface="Roboto Mono"/>
              </a:rPr>
              <a:t>font-size</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C53929"/>
                </a:solidFill>
                <a:effectLst/>
                <a:latin typeface="Roboto Mono"/>
              </a:rPr>
              <a:t>120%</a:t>
            </a:r>
            <a:r>
              <a:rPr kumimoji="0" lang="en-US" altLang="en-US" b="0" i="0" u="none" strike="noStrike" cap="none" normalizeH="0" baseline="0" dirty="0" smtClean="0">
                <a:ln>
                  <a:noFill/>
                </a:ln>
                <a:solidFill>
                  <a:srgbClr val="37474F"/>
                </a:solidFill>
                <a:effectLst/>
                <a:latin typeface="Roboto Mono"/>
              </a:rPr>
              <a:t>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.awesome-container { </a:t>
            </a:r>
            <a:r>
              <a:rPr kumimoji="0" lang="en-US" altLang="en-US" b="0" i="0" u="none" strike="noStrike" cap="none" normalizeH="0" baseline="0" dirty="0" smtClean="0">
                <a:ln>
                  <a:noFill/>
                </a:ln>
                <a:solidFill>
                  <a:srgbClr val="3B78E7"/>
                </a:solidFill>
                <a:effectLst/>
                <a:latin typeface="Roboto Mono"/>
              </a:rPr>
              <a:t>width</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C53929"/>
                </a:solidFill>
                <a:effectLst/>
                <a:latin typeface="Roboto Mono"/>
              </a:rPr>
              <a:t>50%</a:t>
            </a:r>
            <a:r>
              <a:rPr kumimoji="0" lang="en-US" altLang="en-US" b="0" i="0" u="none" strike="noStrike" cap="none" normalizeH="0" baseline="0" dirty="0" smtClean="0">
                <a:ln>
                  <a:noFill/>
                </a:ln>
                <a:solidFill>
                  <a:srgbClr val="37474F"/>
                </a:solidFill>
                <a:effectLst/>
                <a:latin typeface="Roboto Mono"/>
              </a:rPr>
              <a:t>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&lt;/style&gt;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&lt;/head&gt;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&lt;body&gt;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&lt;!-- awesome container content: START --&gt;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&lt;div&gt;</a:t>
            </a:r>
            <a:r>
              <a:rPr kumimoji="0" lang="en-US" altLang="en-US" b="0" i="0" u="none" strike="noStrike" cap="none" normalizeH="0" baseline="0" dirty="0" smtClean="0">
                <a:ln>
                  <a:noFill/>
                </a:ln>
                <a:solidFill>
                  <a:srgbClr val="37474F"/>
                </a:solidFill>
                <a:effectLst/>
                <a:latin typeface="Roboto Mono"/>
              </a:rPr>
              <a:t>…</a:t>
            </a:r>
            <a:r>
              <a:rPr kumimoji="0" lang="en-US" altLang="en-US" b="0" i="0" u="none" strike="noStrike" cap="none" normalizeH="0" baseline="0" dirty="0" smtClean="0">
                <a:ln>
                  <a:noFill/>
                </a:ln>
                <a:solidFill>
                  <a:srgbClr val="3B78E7"/>
                </a:solidFill>
                <a:effectLst/>
                <a:latin typeface="Roboto Mono"/>
              </a:rPr>
              <a:t>&lt;/div&gt;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&lt;!-- awesome container content: END --&gt;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&lt;script&gt;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err="1" smtClean="0">
                <a:ln>
                  <a:noFill/>
                </a:ln>
                <a:solidFill>
                  <a:srgbClr val="37474F"/>
                </a:solidFill>
                <a:effectLst/>
                <a:latin typeface="Roboto Mono"/>
              </a:rPr>
              <a:t>awesomeAnalytics</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 beacon conversion metrics</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&lt;/script&gt;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&lt;/body&gt;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B78E7"/>
                </a:solidFill>
                <a:effectLst/>
                <a:latin typeface="Roboto Mono"/>
              </a:rPr>
              <a:t>&lt;/html&gt;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23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endParaRPr lang="en-US" dirty="0"/>
          </a:p>
        </p:txBody>
      </p:sp>
      <p:sp>
        <p:nvSpPr>
          <p:cNvPr id="4" name="Rectangle 4"/>
          <p:cNvSpPr>
            <a:spLocks noChangeArrowheads="1"/>
          </p:cNvSpPr>
          <p:nvPr/>
        </p:nvSpPr>
        <p:spPr bwMode="auto">
          <a:xfrm>
            <a:off x="1329036" y="2244072"/>
            <a:ext cx="6485927" cy="9437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B78E7"/>
                </a:solidFill>
                <a:effectLst/>
                <a:latin typeface="Roboto Mono"/>
              </a:rPr>
              <a:t>&lt;html&gt;&lt;head&gt;&lt;style&gt;</a:t>
            </a:r>
            <a:r>
              <a:rPr kumimoji="0" lang="en-US" altLang="en-US" sz="1600" b="0" i="0" u="none" strike="noStrike" cap="none" normalizeH="0" baseline="0" dirty="0" smtClean="0">
                <a:ln>
                  <a:noFill/>
                </a:ln>
                <a:solidFill>
                  <a:srgbClr val="37474F"/>
                </a:solidFill>
                <a:effectLst/>
                <a:latin typeface="Roboto Mono"/>
              </a:rPr>
              <a:t>.awesome-container{</a:t>
            </a:r>
            <a:r>
              <a:rPr kumimoji="0" lang="en-US" altLang="en-US" sz="1600" b="0" i="0" u="none" strike="noStrike" cap="none" normalizeH="0" baseline="0" dirty="0" smtClean="0">
                <a:ln>
                  <a:noFill/>
                </a:ln>
                <a:solidFill>
                  <a:srgbClr val="3B78E7"/>
                </a:solidFill>
                <a:effectLst/>
                <a:latin typeface="Roboto Mono"/>
              </a:rPr>
              <a:t>font-size</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C53929"/>
                </a:solidFill>
                <a:effectLst/>
                <a:latin typeface="Roboto Mono"/>
              </a:rPr>
              <a:t>120%</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width</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C53929"/>
                </a:solidFill>
                <a:effectLst/>
                <a:latin typeface="Roboto Mono"/>
              </a:rPr>
              <a:t>50%</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&lt;/style&gt;&lt;/head&gt;&lt;body&gt;&lt;div&gt;</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&lt;/div&gt;&lt;script&gt;</a:t>
            </a:r>
            <a:r>
              <a:rPr kumimoji="0" lang="en-US" altLang="en-US" sz="1600" b="0" i="0" u="none" strike="noStrike" cap="none" normalizeH="0" baseline="0" dirty="0" err="1" smtClean="0">
                <a:ln>
                  <a:noFill/>
                </a:ln>
                <a:solidFill>
                  <a:srgbClr val="37474F"/>
                </a:solidFill>
                <a:effectLst/>
                <a:latin typeface="Roboto Mono"/>
              </a:rPr>
              <a:t>awesomeAnalytics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&lt;/script&gt;&lt;/body&gt;&lt;/html&gt;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321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endParaRPr lang="en-US" dirty="0"/>
          </a:p>
        </p:txBody>
      </p:sp>
      <p:sp>
        <p:nvSpPr>
          <p:cNvPr id="3" name="Content Placeholder 2"/>
          <p:cNvSpPr>
            <a:spLocks noGrp="1"/>
          </p:cNvSpPr>
          <p:nvPr>
            <p:ph idx="1"/>
          </p:nvPr>
        </p:nvSpPr>
        <p:spPr/>
        <p:txBody>
          <a:bodyPr/>
          <a:lstStyle/>
          <a:p>
            <a:r>
              <a:rPr lang="en-US" sz="1800" dirty="0"/>
              <a:t>Text compression with </a:t>
            </a:r>
            <a:r>
              <a:rPr lang="en-US" sz="1800" dirty="0" smtClean="0"/>
              <a:t>GZIP</a:t>
            </a:r>
          </a:p>
          <a:p>
            <a:endParaRPr lang="en-US" sz="1800" dirty="0"/>
          </a:p>
          <a:p>
            <a:pPr marL="285750" indent="-285750">
              <a:buFont typeface="Arial" panose="020B0604020202020204" pitchFamily="34" charset="0"/>
              <a:buChar char="•"/>
            </a:pPr>
            <a:r>
              <a:rPr lang="en-US" dirty="0" smtClean="0"/>
              <a:t>Compression ratio </a:t>
            </a:r>
            <a:r>
              <a:rPr lang="en-US" dirty="0"/>
              <a:t>from 60 to 88</a:t>
            </a:r>
            <a:r>
              <a:rPr lang="en-US" dirty="0" smtClean="0"/>
              <a:t>%</a:t>
            </a:r>
            <a:endParaRPr lang="ru-RU" dirty="0" smtClean="0"/>
          </a:p>
          <a:p>
            <a:pPr marL="285750" indent="-285750">
              <a:buFont typeface="Arial" panose="020B0604020202020204" pitchFamily="34" charset="0"/>
              <a:buChar char="•"/>
            </a:pPr>
            <a:r>
              <a:rPr lang="en-US" dirty="0" smtClean="0"/>
              <a:t>Supported by all modern browsers</a:t>
            </a:r>
            <a:endParaRPr lang="en-US" dirty="0"/>
          </a:p>
          <a:p>
            <a:endParaRPr lang="en-US" dirty="0"/>
          </a:p>
        </p:txBody>
      </p:sp>
    </p:spTree>
    <p:extLst>
      <p:ext uri="{BB962C8B-B14F-4D97-AF65-F5344CB8AC3E}">
        <p14:creationId xmlns:p14="http://schemas.microsoft.com/office/powerpoint/2010/main" val="233456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a:t>
            </a:r>
            <a:r>
              <a:rPr lang="en-US" dirty="0" smtClean="0"/>
              <a:t>optimization</a:t>
            </a:r>
            <a:endParaRPr lang="en-US" dirty="0"/>
          </a:p>
        </p:txBody>
      </p:sp>
      <p:sp>
        <p:nvSpPr>
          <p:cNvPr id="3" name="Content Placeholder 2"/>
          <p:cNvSpPr>
            <a:spLocks noGrp="1"/>
          </p:cNvSpPr>
          <p:nvPr>
            <p:ph idx="1"/>
          </p:nvPr>
        </p:nvSpPr>
        <p:spPr/>
        <p:txBody>
          <a:bodyPr>
            <a:normAutofit/>
          </a:bodyPr>
          <a:lstStyle/>
          <a:p>
            <a:r>
              <a:rPr lang="en-US" sz="1800" dirty="0" smtClean="0"/>
              <a:t>Optimizing vector images</a:t>
            </a:r>
          </a:p>
          <a:p>
            <a:endParaRPr lang="en-US" sz="1800" dirty="0" smtClean="0"/>
          </a:p>
          <a:p>
            <a:r>
              <a:rPr lang="en-US" dirty="0"/>
              <a:t>SVG files should be minified to reduce their size</a:t>
            </a:r>
          </a:p>
          <a:p>
            <a:r>
              <a:rPr lang="en-US" dirty="0"/>
              <a:t>SVG files should be compressed with GZIP</a:t>
            </a:r>
          </a:p>
          <a:p>
            <a:endParaRPr lang="en-US" sz="1800" dirty="0"/>
          </a:p>
        </p:txBody>
      </p:sp>
    </p:spTree>
    <p:extLst>
      <p:ext uri="{BB962C8B-B14F-4D97-AF65-F5344CB8AC3E}">
        <p14:creationId xmlns:p14="http://schemas.microsoft.com/office/powerpoint/2010/main" val="37400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endParaRPr lang="en-US" dirty="0"/>
          </a:p>
        </p:txBody>
      </p:sp>
      <p:sp>
        <p:nvSpPr>
          <p:cNvPr id="3" name="Content Placeholder 2"/>
          <p:cNvSpPr>
            <a:spLocks noGrp="1"/>
          </p:cNvSpPr>
          <p:nvPr>
            <p:ph idx="1"/>
          </p:nvPr>
        </p:nvSpPr>
        <p:spPr/>
        <p:txBody>
          <a:bodyPr>
            <a:normAutofit/>
          </a:bodyPr>
          <a:lstStyle/>
          <a:p>
            <a:r>
              <a:rPr lang="en-US" sz="1800" dirty="0"/>
              <a:t>Optimizing </a:t>
            </a:r>
            <a:r>
              <a:rPr lang="en-US" sz="1800" dirty="0" smtClean="0"/>
              <a:t>raster images</a:t>
            </a:r>
          </a:p>
          <a:p>
            <a:r>
              <a:rPr lang="en-US" dirty="0"/>
              <a:t>Selecting the right image format</a:t>
            </a:r>
          </a:p>
          <a:p>
            <a:endParaRPr lang="en-US" dirty="0"/>
          </a:p>
        </p:txBody>
      </p:sp>
    </p:spTree>
    <p:extLst>
      <p:ext uri="{BB962C8B-B14F-4D97-AF65-F5344CB8AC3E}">
        <p14:creationId xmlns:p14="http://schemas.microsoft.com/office/powerpoint/2010/main" val="84136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687" y="1118044"/>
            <a:ext cx="5762625" cy="3305175"/>
          </a:xfrm>
          <a:prstGeom prst="rect">
            <a:avLst/>
          </a:prstGeom>
        </p:spPr>
      </p:pic>
    </p:spTree>
    <p:extLst>
      <p:ext uri="{BB962C8B-B14F-4D97-AF65-F5344CB8AC3E}">
        <p14:creationId xmlns:p14="http://schemas.microsoft.com/office/powerpoint/2010/main" val="1088015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endParaRPr lang="en-US" dirty="0"/>
          </a:p>
        </p:txBody>
      </p:sp>
      <p:sp>
        <p:nvSpPr>
          <p:cNvPr id="3" name="Content Placeholder 2"/>
          <p:cNvSpPr>
            <a:spLocks noGrp="1"/>
          </p:cNvSpPr>
          <p:nvPr>
            <p:ph idx="1"/>
          </p:nvPr>
        </p:nvSpPr>
        <p:spPr/>
        <p:txBody>
          <a:bodyPr/>
          <a:lstStyle/>
          <a:p>
            <a:r>
              <a:rPr lang="en-US" sz="1800" dirty="0" smtClean="0"/>
              <a:t>Tools</a:t>
            </a:r>
          </a:p>
          <a:p>
            <a:endParaRPr lang="en-US" sz="1800" dirty="0" smtClean="0"/>
          </a:p>
          <a:p>
            <a:pPr fontAlgn="t"/>
            <a:r>
              <a:rPr lang="en-US" sz="1600" dirty="0" smtClean="0"/>
              <a:t>gifsicle</a:t>
            </a:r>
          </a:p>
          <a:p>
            <a:pPr fontAlgn="t"/>
            <a:endParaRPr lang="en-US" sz="1600" dirty="0"/>
          </a:p>
          <a:p>
            <a:pPr fontAlgn="t"/>
            <a:r>
              <a:rPr lang="en-US" sz="1600" dirty="0" smtClean="0"/>
              <a:t>jpegtran</a:t>
            </a:r>
          </a:p>
          <a:p>
            <a:pPr fontAlgn="t"/>
            <a:endParaRPr lang="en-US" sz="1600" dirty="0"/>
          </a:p>
          <a:p>
            <a:pPr fontAlgn="t"/>
            <a:r>
              <a:rPr lang="en-US" sz="1600" dirty="0" smtClean="0"/>
              <a:t>optipng</a:t>
            </a:r>
          </a:p>
          <a:p>
            <a:pPr fontAlgn="t"/>
            <a:endParaRPr lang="en-US" sz="1600" dirty="0"/>
          </a:p>
          <a:p>
            <a:pPr fontAlgn="t"/>
            <a:r>
              <a:rPr lang="en-US" sz="1600" dirty="0" smtClean="0"/>
              <a:t>pngquant</a:t>
            </a:r>
          </a:p>
        </p:txBody>
      </p:sp>
    </p:spTree>
    <p:extLst>
      <p:ext uri="{BB962C8B-B14F-4D97-AF65-F5344CB8AC3E}">
        <p14:creationId xmlns:p14="http://schemas.microsoft.com/office/powerpoint/2010/main" val="34123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endParaRPr lang="en-US" dirty="0"/>
          </a:p>
        </p:txBody>
      </p:sp>
      <p:sp>
        <p:nvSpPr>
          <p:cNvPr id="3" name="Content Placeholder 2"/>
          <p:cNvSpPr>
            <a:spLocks noGrp="1"/>
          </p:cNvSpPr>
          <p:nvPr>
            <p:ph idx="1"/>
          </p:nvPr>
        </p:nvSpPr>
        <p:spPr>
          <a:xfrm>
            <a:off x="330873" y="762192"/>
            <a:ext cx="8339328" cy="3383280"/>
          </a:xfrm>
        </p:spPr>
        <p:txBody>
          <a:bodyPr>
            <a:normAutofit/>
          </a:bodyPr>
          <a:lstStyle/>
          <a:p>
            <a:r>
              <a:rPr lang="en-US" sz="1800" dirty="0"/>
              <a:t>Choose the right </a:t>
            </a:r>
            <a:r>
              <a:rPr lang="en-US" sz="1800" dirty="0" smtClean="0"/>
              <a:t>size</a:t>
            </a:r>
          </a:p>
          <a:p>
            <a:pPr marL="285750" indent="-285750">
              <a:buFont typeface="Arial" panose="020B0604020202020204" pitchFamily="34" charset="0"/>
              <a:buChar char="•"/>
            </a:pPr>
            <a:r>
              <a:rPr lang="en-US" dirty="0"/>
              <a:t>Delivering scaled assets is one of the simplest and most effective optimizations</a:t>
            </a:r>
          </a:p>
          <a:p>
            <a:pPr marL="285750" indent="-285750">
              <a:buFont typeface="Arial" panose="020B0604020202020204" pitchFamily="34" charset="0"/>
              <a:buChar char="•"/>
            </a:pPr>
            <a:r>
              <a:rPr lang="en-US" dirty="0"/>
              <a:t>Pay close attention to large assets as they result in high overhead</a:t>
            </a:r>
          </a:p>
          <a:p>
            <a:pPr marL="285750" indent="-285750">
              <a:buFont typeface="Arial" panose="020B0604020202020204" pitchFamily="34" charset="0"/>
              <a:buChar char="•"/>
            </a:pPr>
            <a:r>
              <a:rPr lang="en-US" dirty="0"/>
              <a:t>Reduce the number of unnecessary pixels by scaling your images to their display size</a:t>
            </a:r>
          </a:p>
          <a:p>
            <a:endParaRPr lang="en-US" dirty="0" smtClean="0"/>
          </a:p>
          <a:p>
            <a:r>
              <a:rPr lang="en-US" dirty="0" smtClean="0"/>
              <a:t>graph of unnecessary pixels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3399543"/>
              </p:ext>
            </p:extLst>
          </p:nvPr>
        </p:nvGraphicFramePr>
        <p:xfrm>
          <a:off x="795938" y="2453832"/>
          <a:ext cx="7552124" cy="2374064"/>
        </p:xfrm>
        <a:graphic>
          <a:graphicData uri="http://schemas.openxmlformats.org/drawingml/2006/table">
            <a:tbl>
              <a:tblPr/>
              <a:tblGrid>
                <a:gridCol w="1888031">
                  <a:extLst>
                    <a:ext uri="{9D8B030D-6E8A-4147-A177-3AD203B41FA5}">
                      <a16:colId xmlns:a16="http://schemas.microsoft.com/office/drawing/2014/main" val="3592436275"/>
                    </a:ext>
                  </a:extLst>
                </a:gridCol>
                <a:gridCol w="1888031">
                  <a:extLst>
                    <a:ext uri="{9D8B030D-6E8A-4147-A177-3AD203B41FA5}">
                      <a16:colId xmlns:a16="http://schemas.microsoft.com/office/drawing/2014/main" val="758817772"/>
                    </a:ext>
                  </a:extLst>
                </a:gridCol>
                <a:gridCol w="1888031">
                  <a:extLst>
                    <a:ext uri="{9D8B030D-6E8A-4147-A177-3AD203B41FA5}">
                      <a16:colId xmlns:a16="http://schemas.microsoft.com/office/drawing/2014/main" val="1498736060"/>
                    </a:ext>
                  </a:extLst>
                </a:gridCol>
                <a:gridCol w="1888031">
                  <a:extLst>
                    <a:ext uri="{9D8B030D-6E8A-4147-A177-3AD203B41FA5}">
                      <a16:colId xmlns:a16="http://schemas.microsoft.com/office/drawing/2014/main" val="2247870402"/>
                    </a:ext>
                  </a:extLst>
                </a:gridCol>
              </a:tblGrid>
              <a:tr h="244978">
                <a:tc>
                  <a:txBody>
                    <a:bodyPr/>
                    <a:lstStyle/>
                    <a:p>
                      <a:pPr algn="l" fontAlgn="ctr"/>
                      <a:r>
                        <a:rPr lang="en-US" sz="1000" b="0" i="0" dirty="0">
                          <a:solidFill>
                            <a:srgbClr val="FFFFFF"/>
                          </a:solidFill>
                          <a:effectLst/>
                          <a:latin typeface="Roboto" panose="02000000000000000000" pitchFamily="2" charset="0"/>
                        </a:rPr>
                        <a:t>Screen resolution</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Natural size</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Display size (CSS px)</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Unnecessary pixels</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586047431"/>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110 x 110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100 x 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110 x 110 - 100 x 100 = 2100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3110902034"/>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410 x 410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400 x 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410 x 410 - 400 x 400 = 8100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4121079818"/>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810 x 810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800 x 800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810 x 810 - 800 x 800 = 16100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789239047"/>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220 x 220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100 x 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210 x 210 - (2 x 100) x (2 x 100) = 8400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798126833"/>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820 x 820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400 x 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820 x 820 - (2 x 400) x (2 x 400) = 32400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842893712"/>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a:solidFill>
                            <a:srgbClr val="212121"/>
                          </a:solidFill>
                          <a:effectLst/>
                        </a:rPr>
                        <a:t>1620 x 1620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a:solidFill>
                            <a:srgbClr val="212121"/>
                          </a:solidFill>
                          <a:effectLst/>
                        </a:rPr>
                        <a:t>800 x 800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dirty="0">
                          <a:solidFill>
                            <a:srgbClr val="212121"/>
                          </a:solidFill>
                          <a:effectLst/>
                        </a:rPr>
                        <a:t>1620 x 1620 - (2 x 800) x (2 x 800) = 64400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extLst>
                  <a:ext uri="{0D108BD9-81ED-4DB2-BD59-A6C34878D82A}">
                    <a16:rowId xmlns:a16="http://schemas.microsoft.com/office/drawing/2014/main" val="2520424858"/>
                  </a:ext>
                </a:extLst>
              </a:tr>
            </a:tbl>
          </a:graphicData>
        </a:graphic>
      </p:graphicFrame>
    </p:spTree>
    <p:extLst>
      <p:ext uri="{BB962C8B-B14F-4D97-AF65-F5344CB8AC3E}">
        <p14:creationId xmlns:p14="http://schemas.microsoft.com/office/powerpoint/2010/main" val="379274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 </a:t>
            </a:r>
            <a:r>
              <a:rPr lang="en-US" dirty="0"/>
              <a:t>font optimization</a:t>
            </a:r>
            <a:endParaRPr lang="en-US" dirty="0"/>
          </a:p>
        </p:txBody>
      </p:sp>
      <p:sp>
        <p:nvSpPr>
          <p:cNvPr id="3" name="Content Placeholder 2"/>
          <p:cNvSpPr>
            <a:spLocks noGrp="1"/>
          </p:cNvSpPr>
          <p:nvPr>
            <p:ph idx="1"/>
          </p:nvPr>
        </p:nvSpPr>
        <p:spPr/>
        <p:txBody>
          <a:bodyPr/>
          <a:lstStyle/>
          <a:p>
            <a:r>
              <a:rPr lang="en-US" dirty="0"/>
              <a:t>Webfont formats</a:t>
            </a:r>
          </a:p>
          <a:p>
            <a:r>
              <a:rPr lang="en-US" dirty="0" smtClean="0"/>
              <a:t>EOT</a:t>
            </a:r>
            <a:r>
              <a:rPr lang="en-US" dirty="0"/>
              <a:t>, TTF, WOFF, and </a:t>
            </a:r>
            <a:r>
              <a:rPr lang="en-US" dirty="0" smtClean="0"/>
              <a:t>WOFF2</a:t>
            </a:r>
          </a:p>
          <a:p>
            <a:endParaRPr lang="en-US" dirty="0" smtClean="0"/>
          </a:p>
          <a:p>
            <a:pPr marL="285750" indent="-285750">
              <a:buFont typeface="Arial" panose="020B0604020202020204" pitchFamily="34" charset="0"/>
              <a:buChar char="•"/>
            </a:pPr>
            <a:r>
              <a:rPr lang="en-US" dirty="0"/>
              <a:t>Serve WOFF 2.0 variant to browsers that support it.</a:t>
            </a:r>
          </a:p>
          <a:p>
            <a:pPr marL="285750" indent="-285750">
              <a:buFont typeface="Arial" panose="020B0604020202020204" pitchFamily="34" charset="0"/>
              <a:buChar char="•"/>
            </a:pPr>
            <a:r>
              <a:rPr lang="en-US" dirty="0"/>
              <a:t>Serve WOFF variant to the majority of browsers.</a:t>
            </a:r>
          </a:p>
          <a:p>
            <a:pPr marL="285750" indent="-285750">
              <a:buFont typeface="Arial" panose="020B0604020202020204" pitchFamily="34" charset="0"/>
              <a:buChar char="•"/>
            </a:pPr>
            <a:r>
              <a:rPr lang="en-US" dirty="0"/>
              <a:t>Serve TTF variant to old Android (below 4.4) browsers.</a:t>
            </a:r>
          </a:p>
          <a:p>
            <a:pPr marL="285750" indent="-285750">
              <a:buFont typeface="Arial" panose="020B0604020202020204" pitchFamily="34" charset="0"/>
              <a:buChar char="•"/>
            </a:pPr>
            <a:r>
              <a:rPr lang="en-US" dirty="0"/>
              <a:t>Serve EOT variant to old IE (below IE9) browsers.</a:t>
            </a:r>
          </a:p>
          <a:p>
            <a:endParaRPr lang="en-US" dirty="0"/>
          </a:p>
        </p:txBody>
      </p:sp>
    </p:spTree>
    <p:extLst>
      <p:ext uri="{BB962C8B-B14F-4D97-AF65-F5344CB8AC3E}">
        <p14:creationId xmlns:p14="http://schemas.microsoft.com/office/powerpoint/2010/main" val="256136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431" y="1043601"/>
            <a:ext cx="8339138" cy="3023687"/>
          </a:xfrm>
        </p:spPr>
      </p:pic>
    </p:spTree>
    <p:extLst>
      <p:ext uri="{BB962C8B-B14F-4D97-AF65-F5344CB8AC3E}">
        <p14:creationId xmlns:p14="http://schemas.microsoft.com/office/powerpoint/2010/main" val="1016785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lstStyle/>
          <a:p>
            <a:r>
              <a:rPr lang="en-US" dirty="0"/>
              <a:t>Reducing font size with </a:t>
            </a:r>
            <a:r>
              <a:rPr lang="en-US" dirty="0" smtClean="0"/>
              <a:t>compression</a:t>
            </a:r>
          </a:p>
          <a:p>
            <a:endParaRPr lang="en-US" dirty="0"/>
          </a:p>
          <a:p>
            <a:pPr marL="285750" indent="-285750">
              <a:buFont typeface="Arial" panose="020B0604020202020204" pitchFamily="34" charset="0"/>
              <a:buChar char="•"/>
            </a:pPr>
            <a:r>
              <a:rPr lang="en-US" dirty="0"/>
              <a:t>EOT and TTF formats are not compressed by default. </a:t>
            </a:r>
            <a:r>
              <a:rPr lang="en-US" dirty="0" smtClean="0"/>
              <a:t>Only GZIP helps.</a:t>
            </a:r>
            <a:endParaRPr lang="en-US" dirty="0"/>
          </a:p>
          <a:p>
            <a:pPr marL="285750" indent="-285750">
              <a:buFont typeface="Arial" panose="020B0604020202020204" pitchFamily="34" charset="0"/>
              <a:buChar char="•"/>
            </a:pPr>
            <a:r>
              <a:rPr lang="en-US" dirty="0"/>
              <a:t>WOFF has built-in compression. </a:t>
            </a:r>
            <a:endParaRPr lang="en-US" dirty="0" smtClean="0"/>
          </a:p>
          <a:p>
            <a:pPr marL="285750" indent="-285750">
              <a:buFont typeface="Arial" panose="020B0604020202020204" pitchFamily="34" charset="0"/>
              <a:buChar char="•"/>
            </a:pPr>
            <a:r>
              <a:rPr lang="en-US" dirty="0" smtClean="0"/>
              <a:t>WOFF2 </a:t>
            </a:r>
            <a:r>
              <a:rPr lang="en-US" dirty="0"/>
              <a:t>uses custom preprocessing and compression algorithms to deliver ~30% file-size reduction over other formats</a:t>
            </a:r>
            <a:r>
              <a:rPr lang="en-US" dirty="0" smtClean="0"/>
              <a:t>.</a:t>
            </a:r>
            <a:endParaRPr lang="en-US" dirty="0"/>
          </a:p>
        </p:txBody>
      </p:sp>
    </p:spTree>
    <p:extLst>
      <p:ext uri="{BB962C8B-B14F-4D97-AF65-F5344CB8AC3E}">
        <p14:creationId xmlns:p14="http://schemas.microsoft.com/office/powerpoint/2010/main" val="1254168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a:xfrm>
            <a:off x="352472" y="834063"/>
            <a:ext cx="8339328" cy="3383280"/>
          </a:xfrm>
        </p:spPr>
        <p:txBody>
          <a:bodyPr/>
          <a:lstStyle/>
          <a:p>
            <a:r>
              <a:rPr lang="en-US" dirty="0"/>
              <a:t>Defining a font family with @font-face</a:t>
            </a:r>
          </a:p>
          <a:p>
            <a:endParaRPr lang="en-US" dirty="0"/>
          </a:p>
        </p:txBody>
      </p:sp>
      <p:sp>
        <p:nvSpPr>
          <p:cNvPr id="4" name="Rectangle 3"/>
          <p:cNvSpPr>
            <a:spLocks noChangeArrowheads="1"/>
          </p:cNvSpPr>
          <p:nvPr/>
        </p:nvSpPr>
        <p:spPr bwMode="auto">
          <a:xfrm>
            <a:off x="1631298" y="1088270"/>
            <a:ext cx="5781675" cy="37599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C53929"/>
                </a:solidFill>
                <a:effectLst/>
              </a:rPr>
              <a:t>@font</a:t>
            </a:r>
            <a:r>
              <a:rPr kumimoji="0" lang="en-US" altLang="en-US" sz="1100" b="0" i="0" u="none" strike="noStrike" cap="none" normalizeH="0" baseline="0" dirty="0" smtClean="0">
                <a:ln>
                  <a:noFill/>
                </a:ln>
                <a:solidFill>
                  <a:srgbClr val="37474F"/>
                </a:solidFill>
                <a:effectLst/>
              </a:rPr>
              <a:t>-face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font-family: </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font-style: normal;</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font-weight: </a:t>
            </a:r>
            <a:r>
              <a:rPr kumimoji="0" lang="en-US" altLang="en-US" sz="1100" b="0" i="0" u="none" strike="noStrike" cap="none" normalizeH="0" baseline="0" dirty="0" smtClean="0">
                <a:ln>
                  <a:noFill/>
                </a:ln>
                <a:solidFill>
                  <a:srgbClr val="C53929"/>
                </a:solidFill>
                <a:effectLst/>
              </a:rPr>
              <a:t>400</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src</a:t>
            </a: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smtClean="0">
                <a:ln>
                  <a:noFill/>
                </a:ln>
                <a:solidFill>
                  <a:srgbClr val="3B78E7"/>
                </a:solidFill>
                <a:effectLst/>
              </a:rPr>
              <a:t>local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'/fonts/awesome.woff2'</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'woff2'</a:t>
            </a:r>
            <a:r>
              <a:rPr kumimoji="0" lang="en-US" altLang="en-US" sz="1100" b="0" i="0" u="none" strike="noStrike" cap="none" normalizeH="0" baseline="0" dirty="0" smtClean="0">
                <a:ln>
                  <a:noFill/>
                </a:ln>
                <a:solidFill>
                  <a:srgbClr val="37474F"/>
                </a:solidFill>
                <a:effectLst/>
              </a:rPr>
              <a:t>),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t>
            </a:r>
            <a:r>
              <a:rPr kumimoji="0" lang="en-US" altLang="en-US" sz="1100" b="0" i="0" u="none" strike="noStrike" cap="none" normalizeH="0" baseline="0" dirty="0" err="1" smtClean="0">
                <a:ln>
                  <a:noFill/>
                </a:ln>
                <a:solidFill>
                  <a:srgbClr val="0D904F"/>
                </a:solidFill>
                <a:effectLst/>
              </a:rPr>
              <a:t>awesome.woff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'/fonts/awesome.ttf'</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truetype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t>
            </a:r>
            <a:r>
              <a:rPr kumimoji="0" lang="en-US" altLang="en-US" sz="1100" b="0" i="0" u="none" strike="noStrike" cap="none" normalizeH="0" baseline="0" dirty="0" err="1" smtClean="0">
                <a:ln>
                  <a:noFill/>
                </a:ln>
                <a:solidFill>
                  <a:srgbClr val="0D904F"/>
                </a:solidFill>
                <a:effectLst/>
              </a:rPr>
              <a:t>awesome.eot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'embedded-</a:t>
            </a:r>
            <a:r>
              <a:rPr kumimoji="0" lang="en-US" altLang="en-US" sz="1100" b="0" i="0" u="none" strike="noStrike" cap="none" normalizeH="0" baseline="0" dirty="0" err="1" smtClean="0">
                <a:ln>
                  <a:noFill/>
                </a:ln>
                <a:solidFill>
                  <a:srgbClr val="0D904F"/>
                </a:solidFill>
                <a:effectLst/>
              </a:rPr>
              <a:t>opentype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C53929"/>
                </a:solidFill>
                <a:effectLst/>
              </a:rPr>
              <a:t>@font</a:t>
            </a:r>
            <a:r>
              <a:rPr kumimoji="0" lang="en-US" altLang="en-US" sz="1100" b="0" i="0" u="none" strike="noStrike" cap="none" normalizeH="0" baseline="0" dirty="0" smtClean="0">
                <a:ln>
                  <a:noFill/>
                </a:ln>
                <a:solidFill>
                  <a:srgbClr val="37474F"/>
                </a:solidFill>
                <a:effectLst/>
              </a:rPr>
              <a:t>-face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font-family: </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font-style: italic;</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font-weight: </a:t>
            </a:r>
            <a:r>
              <a:rPr kumimoji="0" lang="en-US" altLang="en-US" sz="1100" b="0" i="0" u="none" strike="noStrike" cap="none" normalizeH="0" baseline="0" dirty="0" smtClean="0">
                <a:ln>
                  <a:noFill/>
                </a:ln>
                <a:solidFill>
                  <a:srgbClr val="C53929"/>
                </a:solidFill>
                <a:effectLst/>
              </a:rPr>
              <a:t>400</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src</a:t>
            </a: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smtClean="0">
                <a:ln>
                  <a:noFill/>
                </a:ln>
                <a:solidFill>
                  <a:srgbClr val="3B78E7"/>
                </a:solidFill>
                <a:effectLst/>
              </a:rPr>
              <a:t>local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'Awesome Font Italic'</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'/fonts/awesome-i.woff2'</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'woff2'</a:t>
            </a:r>
            <a:r>
              <a:rPr kumimoji="0" lang="en-US" altLang="en-US" sz="1100" b="0" i="0" u="none" strike="noStrike" cap="none" normalizeH="0" baseline="0" dirty="0" smtClean="0">
                <a:ln>
                  <a:noFill/>
                </a:ln>
                <a:solidFill>
                  <a:srgbClr val="37474F"/>
                </a:solidFill>
                <a:effectLst/>
              </a:rPr>
              <a:t>),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a:t>
            </a:r>
            <a:r>
              <a:rPr kumimoji="0" lang="en-US" altLang="en-US" sz="1100" b="0" i="0" u="none" strike="noStrike" cap="none" normalizeH="0" baseline="0" dirty="0" err="1" smtClean="0">
                <a:ln>
                  <a:noFill/>
                </a:ln>
                <a:solidFill>
                  <a:srgbClr val="0D904F"/>
                </a:solidFill>
                <a:effectLst/>
              </a:rPr>
              <a:t>i.woff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'/fonts/awesome-i.ttf'</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truetype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a:t>
            </a:r>
            <a:r>
              <a:rPr kumimoji="0" lang="en-US" altLang="en-US" sz="1100" b="0" i="0" u="none" strike="noStrike" cap="none" normalizeH="0" baseline="0" dirty="0" err="1" smtClean="0">
                <a:ln>
                  <a:noFill/>
                </a:ln>
                <a:solidFill>
                  <a:srgbClr val="0D904F"/>
                </a:solidFill>
                <a:effectLst/>
              </a:rPr>
              <a:t>i.eot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'embedded-</a:t>
            </a:r>
            <a:r>
              <a:rPr kumimoji="0" lang="en-US" altLang="en-US" sz="1100" b="0" i="0" u="none" strike="noStrike" cap="none" normalizeH="0" baseline="0" dirty="0" err="1" smtClean="0">
                <a:ln>
                  <a:noFill/>
                </a:ln>
                <a:solidFill>
                  <a:srgbClr val="0D904F"/>
                </a:solidFill>
                <a:effectLst/>
              </a:rPr>
              <a:t>opentype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52297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lstStyle/>
          <a:p>
            <a:r>
              <a:rPr lang="en-US" dirty="0"/>
              <a:t>Unicode-range </a:t>
            </a:r>
            <a:r>
              <a:rPr lang="en-US" dirty="0" err="1"/>
              <a:t>subsetting</a:t>
            </a:r>
            <a:endParaRPr lang="en-US" dirty="0"/>
          </a:p>
          <a:p>
            <a:endParaRPr lang="en-US" dirty="0"/>
          </a:p>
        </p:txBody>
      </p:sp>
      <p:sp>
        <p:nvSpPr>
          <p:cNvPr id="7" name="Rectangle 3"/>
          <p:cNvSpPr>
            <a:spLocks noChangeArrowheads="1"/>
          </p:cNvSpPr>
          <p:nvPr/>
        </p:nvSpPr>
        <p:spPr bwMode="auto">
          <a:xfrm>
            <a:off x="3077935" y="847052"/>
            <a:ext cx="5282294" cy="38471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C53929"/>
                </a:solidFill>
                <a:effectLst/>
                <a:latin typeface="Roboto Mono"/>
              </a:rPr>
              <a:t/>
            </a:r>
            <a:br>
              <a:rPr kumimoji="0" lang="en-US" altLang="en-US" sz="1000" b="0" i="0" u="none" strike="noStrike" cap="none" normalizeH="0" baseline="0" smtClean="0">
                <a:ln>
                  <a:noFill/>
                </a:ln>
                <a:solidFill>
                  <a:srgbClr val="C53929"/>
                </a:solidFill>
                <a:effectLst/>
                <a:latin typeface="Roboto Mono"/>
              </a:rPr>
            </a:br>
            <a:r>
              <a:rPr kumimoji="0" lang="en-US" altLang="en-US" sz="1000" b="0" i="0" u="none" strike="noStrike" cap="none" normalizeH="0" baseline="0" smtClean="0">
                <a:ln>
                  <a:noFill/>
                </a:ln>
                <a:solidFill>
                  <a:srgbClr val="C53929"/>
                </a:solidFill>
                <a:effectLst/>
                <a:latin typeface="Roboto Mono"/>
              </a:rPr>
              <a:t>@font</a:t>
            </a:r>
            <a:r>
              <a:rPr kumimoji="0" lang="en-US" altLang="en-US" sz="1000" b="0" i="0" u="none" strike="noStrike" cap="none" normalizeH="0" baseline="0" smtClean="0">
                <a:ln>
                  <a:noFill/>
                </a:ln>
                <a:solidFill>
                  <a:srgbClr val="37474F"/>
                </a:solidFill>
                <a:effectLst/>
                <a:latin typeface="Roboto Mono"/>
              </a:rPr>
              <a:t>-face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font-family: </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font-style: normal;</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font-weight: </a:t>
            </a:r>
            <a:r>
              <a:rPr kumimoji="0" lang="en-US" altLang="en-US" sz="1000" b="0" i="0" u="none" strike="noStrike" cap="none" normalizeH="0" baseline="0" smtClean="0">
                <a:ln>
                  <a:noFill/>
                </a:ln>
                <a:solidFill>
                  <a:srgbClr val="C53929"/>
                </a:solidFill>
                <a:effectLst/>
                <a:latin typeface="Roboto Mono"/>
              </a:rPr>
              <a:t>400</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src: </a:t>
            </a:r>
            <a:r>
              <a:rPr kumimoji="0" lang="en-US" altLang="en-US" sz="1000" b="0" i="0" u="none" strike="noStrike" cap="none" normalizeH="0" baseline="0" smtClean="0">
                <a:ln>
                  <a:noFill/>
                </a:ln>
                <a:solidFill>
                  <a:srgbClr val="3B78E7"/>
                </a:solidFill>
                <a:effectLst/>
                <a:latin typeface="Roboto Mono"/>
              </a:rPr>
              <a:t>local</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'/fonts/awesome-l.woff2'</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'woff2'</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'/fonts/awesome-l.woff'</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'woff'</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'/fonts/awesome-l.ttf'</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'truetype'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'/fonts/awesome-l.eot'</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'embedded-opentype'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unicode-range: U+</a:t>
            </a:r>
            <a:r>
              <a:rPr kumimoji="0" lang="en-US" altLang="en-US" sz="1000" b="0" i="0" u="none" strike="noStrike" cap="none" normalizeH="0" baseline="0" smtClean="0">
                <a:ln>
                  <a:noFill/>
                </a:ln>
                <a:solidFill>
                  <a:srgbClr val="C53929"/>
                </a:solidFill>
                <a:effectLst/>
                <a:latin typeface="Roboto Mono"/>
              </a:rPr>
              <a:t>000</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C53929"/>
                </a:solidFill>
                <a:effectLst/>
                <a:latin typeface="Roboto Mono"/>
              </a:rPr>
              <a:t>5FF</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Latin glyphs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C53929"/>
                </a:solidFill>
                <a:effectLst/>
                <a:latin typeface="Roboto Mono"/>
              </a:rPr>
              <a:t>@font</a:t>
            </a:r>
            <a:r>
              <a:rPr kumimoji="0" lang="en-US" altLang="en-US" sz="1000" b="0" i="0" u="none" strike="noStrike" cap="none" normalizeH="0" baseline="0" smtClean="0">
                <a:ln>
                  <a:noFill/>
                </a:ln>
                <a:solidFill>
                  <a:srgbClr val="37474F"/>
                </a:solidFill>
                <a:effectLst/>
                <a:latin typeface="Roboto Mono"/>
              </a:rPr>
              <a:t>-face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font-family: </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font-style: normal;</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font-weight: </a:t>
            </a:r>
            <a:r>
              <a:rPr kumimoji="0" lang="en-US" altLang="en-US" sz="1000" b="0" i="0" u="none" strike="noStrike" cap="none" normalizeH="0" baseline="0" smtClean="0">
                <a:ln>
                  <a:noFill/>
                </a:ln>
                <a:solidFill>
                  <a:srgbClr val="C53929"/>
                </a:solidFill>
                <a:effectLst/>
                <a:latin typeface="Roboto Mono"/>
              </a:rPr>
              <a:t>400</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src: </a:t>
            </a:r>
            <a:r>
              <a:rPr kumimoji="0" lang="en-US" altLang="en-US" sz="1000" b="0" i="0" u="none" strike="noStrike" cap="none" normalizeH="0" baseline="0" smtClean="0">
                <a:ln>
                  <a:noFill/>
                </a:ln>
                <a:solidFill>
                  <a:srgbClr val="3B78E7"/>
                </a:solidFill>
                <a:effectLst/>
                <a:latin typeface="Roboto Mono"/>
              </a:rPr>
              <a:t>local</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'/fonts/awesome-jp.woff2'</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'woff2'</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'/fonts/awesome-jp.woff'</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'woff'</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'/fonts/awesome-jp.ttf'</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'truetype'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url(</a:t>
            </a:r>
            <a:r>
              <a:rPr kumimoji="0" lang="en-US" altLang="en-US" sz="1000" b="0" i="0" u="none" strike="noStrike" cap="none" normalizeH="0" baseline="0" smtClean="0">
                <a:ln>
                  <a:noFill/>
                </a:ln>
                <a:solidFill>
                  <a:srgbClr val="0D904F"/>
                </a:solidFill>
                <a:effectLst/>
                <a:latin typeface="Roboto Mono"/>
              </a:rPr>
              <a:t>'/fonts/awesome-jp.eot'</a:t>
            </a:r>
            <a:r>
              <a:rPr kumimoji="0" lang="en-US" altLang="en-US" sz="1000" b="0" i="0" u="none" strike="noStrike" cap="none" normalizeH="0" baseline="0" smtClean="0">
                <a:ln>
                  <a:noFill/>
                </a:ln>
                <a:solidFill>
                  <a:srgbClr val="37474F"/>
                </a:solidFill>
                <a:effectLst/>
                <a:latin typeface="Roboto Mono"/>
              </a:rPr>
              <a:t>) format(</a:t>
            </a:r>
            <a:r>
              <a:rPr kumimoji="0" lang="en-US" altLang="en-US" sz="1000" b="0" i="0" u="none" strike="noStrike" cap="none" normalizeH="0" baseline="0" smtClean="0">
                <a:ln>
                  <a:noFill/>
                </a:ln>
                <a:solidFill>
                  <a:srgbClr val="0D904F"/>
                </a:solidFill>
                <a:effectLst/>
                <a:latin typeface="Roboto Mono"/>
              </a:rPr>
              <a:t>'embedded-opentype'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unicode-range: U+</a:t>
            </a:r>
            <a:r>
              <a:rPr kumimoji="0" lang="en-US" altLang="en-US" sz="1000" b="0" i="0" u="none" strike="noStrike" cap="none" normalizeH="0" baseline="0" smtClean="0">
                <a:ln>
                  <a:noFill/>
                </a:ln>
                <a:solidFill>
                  <a:srgbClr val="C53929"/>
                </a:solidFill>
                <a:effectLst/>
                <a:latin typeface="Roboto Mono"/>
              </a:rPr>
              <a:t>3000</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C53929"/>
                </a:solidFill>
                <a:effectLst/>
                <a:latin typeface="Roboto Mono"/>
              </a:rPr>
              <a:t>9FFF</a:t>
            </a:r>
            <a:r>
              <a:rPr kumimoji="0" lang="en-US" altLang="en-US" sz="1000" b="0" i="0" u="none" strike="noStrike" cap="none" normalizeH="0" baseline="0" smtClean="0">
                <a:ln>
                  <a:noFill/>
                </a:ln>
                <a:solidFill>
                  <a:srgbClr val="37474F"/>
                </a:solidFill>
                <a:effectLst/>
                <a:latin typeface="Roboto Mono"/>
              </a:rPr>
              <a:t>, U+ff??; </a:t>
            </a:r>
            <a:r>
              <a:rPr kumimoji="0" lang="en-US" altLang="en-US" sz="1000" b="0" i="0" u="none" strike="noStrike" cap="none" normalizeH="0" baseline="0" smtClean="0">
                <a:ln>
                  <a:noFill/>
                </a:ln>
                <a:solidFill>
                  <a:srgbClr val="D81B60"/>
                </a:solidFill>
                <a:effectLst/>
                <a:latin typeface="Roboto Mono"/>
              </a:rPr>
              <a:t>/* Japanese glyphs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71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lstStyle/>
          <a:p>
            <a:r>
              <a:rPr lang="en-US" dirty="0"/>
              <a:t>Optimizing loading and rendering</a:t>
            </a:r>
          </a:p>
          <a:p>
            <a:r>
              <a:rPr lang="en-US" dirty="0"/>
              <a:t>&lt;link </a:t>
            </a:r>
            <a:r>
              <a:rPr lang="en-US" dirty="0" err="1"/>
              <a:t>rel</a:t>
            </a:r>
            <a:r>
              <a:rPr lang="en-US" dirty="0"/>
              <a:t>="preload"&gt;</a:t>
            </a:r>
            <a:endParaRPr lang="en-US" dirty="0"/>
          </a:p>
        </p:txBody>
      </p:sp>
    </p:spTree>
    <p:extLst>
      <p:ext uri="{BB962C8B-B14F-4D97-AF65-F5344CB8AC3E}">
        <p14:creationId xmlns:p14="http://schemas.microsoft.com/office/powerpoint/2010/main" val="7787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lstStyle/>
          <a:p>
            <a:r>
              <a:rPr lang="en-US" dirty="0" smtClean="0"/>
              <a:t>Font loading</a:t>
            </a:r>
          </a:p>
          <a:p>
            <a:endParaRPr lang="en-US" dirty="0"/>
          </a:p>
          <a:p>
            <a:pPr marL="285750" indent="-285750">
              <a:buFont typeface="Arial" panose="020B0604020202020204" pitchFamily="34" charset="0"/>
              <a:buChar char="•"/>
            </a:pPr>
            <a:r>
              <a:rPr lang="en-US" dirty="0"/>
              <a:t>Chrome and Firefox have a three second timeout after which the text is shown with the fallback font. If the font manages to download, then eventually a swap occurs and the text is re-rendered with the intended font.</a:t>
            </a:r>
          </a:p>
          <a:p>
            <a:pPr marL="285750" indent="-285750">
              <a:buFont typeface="Arial" panose="020B0604020202020204" pitchFamily="34" charset="0"/>
              <a:buChar char="•"/>
            </a:pPr>
            <a:r>
              <a:rPr lang="en-US" dirty="0"/>
              <a:t>Internet Explorer has a zero second timeout which results in immediate text rendering. If the requested font is not yet available, a fallback is used, and text is re-rendered later once the requested font becomes available.</a:t>
            </a:r>
          </a:p>
          <a:p>
            <a:pPr marL="285750" indent="-285750">
              <a:buFont typeface="Arial" panose="020B0604020202020204" pitchFamily="34" charset="0"/>
              <a:buChar char="•"/>
            </a:pPr>
            <a:r>
              <a:rPr lang="en-US" dirty="0"/>
              <a:t>Safari has no timeout behavior (or at least nothing beyond a baseline network timeout).</a:t>
            </a:r>
          </a:p>
          <a:p>
            <a:endParaRPr lang="en-US" dirty="0"/>
          </a:p>
        </p:txBody>
      </p:sp>
    </p:spTree>
    <p:extLst>
      <p:ext uri="{BB962C8B-B14F-4D97-AF65-F5344CB8AC3E}">
        <p14:creationId xmlns:p14="http://schemas.microsoft.com/office/powerpoint/2010/main" val="357800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normAutofit/>
          </a:bodyPr>
          <a:lstStyle/>
          <a:p>
            <a:r>
              <a:rPr lang="en-US" sz="1800" dirty="0"/>
              <a:t>Font loading </a:t>
            </a:r>
            <a:r>
              <a:rPr lang="en-US" sz="1800" dirty="0" smtClean="0"/>
              <a:t>process</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25" y="1512258"/>
            <a:ext cx="7555424" cy="2859747"/>
          </a:xfrm>
          <a:prstGeom prst="rect">
            <a:avLst/>
          </a:prstGeom>
        </p:spPr>
      </p:pic>
    </p:spTree>
    <p:extLst>
      <p:ext uri="{BB962C8B-B14F-4D97-AF65-F5344CB8AC3E}">
        <p14:creationId xmlns:p14="http://schemas.microsoft.com/office/powerpoint/2010/main" val="2355564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normAutofit lnSpcReduction="10000"/>
          </a:bodyPr>
          <a:lstStyle/>
          <a:p>
            <a:r>
              <a:rPr lang="en-US" dirty="0"/>
              <a:t>The font display timeline</a:t>
            </a:r>
          </a:p>
          <a:p>
            <a:r>
              <a:rPr lang="en-US" dirty="0"/>
              <a:t>Similar to the existing font timeout behaviors that some browsers implement today, font-display segments the lifetime of a font download into three major periods:</a:t>
            </a:r>
          </a:p>
          <a:p>
            <a:endParaRPr lang="en-US" dirty="0"/>
          </a:p>
          <a:p>
            <a:pPr marL="342900" indent="-342900">
              <a:buFont typeface="+mj-lt"/>
              <a:buAutoNum type="arabicPeriod"/>
            </a:pPr>
            <a:r>
              <a:rPr lang="en-US" dirty="0"/>
              <a:t>The first period is the font block period. During this period, if the font face is not loaded, any element attempting to use it must instead render with an invisible fallback font face. If the font face successfully loads during the block period, the font face is then used normally.</a:t>
            </a:r>
          </a:p>
          <a:p>
            <a:pPr marL="342900" indent="-342900">
              <a:buFont typeface="+mj-lt"/>
              <a:buAutoNum type="arabicPeriod"/>
            </a:pPr>
            <a:r>
              <a:rPr lang="en-US" dirty="0"/>
              <a:t>The font swap period occurs immediately after the font block period. During this period, if the font face is not loaded, any element attempting to use it must instead render with a fallback font face. If the font face successfully loads during the swap period, the font face is then used normally.</a:t>
            </a:r>
          </a:p>
          <a:p>
            <a:pPr marL="342900" indent="-342900">
              <a:buFont typeface="+mj-lt"/>
              <a:buAutoNum type="arabicPeriod"/>
            </a:pPr>
            <a:r>
              <a:rPr lang="en-US" dirty="0"/>
              <a:t>The font failure period occurs immediately after the font swap period. If the font face is not yet loaded when this period starts, it’s marked as a failed load, causing normal font fallback. Otherwise, the font face is used normally.</a:t>
            </a:r>
          </a:p>
        </p:txBody>
      </p:sp>
    </p:spTree>
    <p:extLst>
      <p:ext uri="{BB962C8B-B14F-4D97-AF65-F5344CB8AC3E}">
        <p14:creationId xmlns:p14="http://schemas.microsoft.com/office/powerpoint/2010/main" val="278161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lstStyle/>
          <a:p>
            <a:r>
              <a:rPr lang="en-US" dirty="0" smtClean="0"/>
              <a:t>font-display</a:t>
            </a:r>
            <a:endParaRPr lang="en-US" dirty="0"/>
          </a:p>
        </p:txBody>
      </p:sp>
      <p:sp>
        <p:nvSpPr>
          <p:cNvPr id="4" name="Rectangle 1"/>
          <p:cNvSpPr>
            <a:spLocks noChangeArrowheads="1"/>
          </p:cNvSpPr>
          <p:nvPr/>
        </p:nvSpPr>
        <p:spPr bwMode="auto">
          <a:xfrm>
            <a:off x="1885951" y="1493384"/>
            <a:ext cx="4767942" cy="25544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@font-face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font-family</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0D904F"/>
                </a:solidFill>
                <a:effectLst/>
                <a:latin typeface="Roboto Mono"/>
              </a:rPr>
              <a:t>'Awesome Font'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font-style</a:t>
            </a:r>
            <a:r>
              <a:rPr kumimoji="0" lang="en-US" altLang="en-US" sz="1200" b="0" i="0" u="none" strike="noStrike" cap="none" normalizeH="0" baseline="0" dirty="0" smtClean="0">
                <a:ln>
                  <a:noFill/>
                </a:ln>
                <a:solidFill>
                  <a:srgbClr val="37474F"/>
                </a:solidFill>
                <a:effectLst/>
                <a:latin typeface="Roboto Mono"/>
              </a:rPr>
              <a:t>: normal;</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font-weight</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C53929"/>
                </a:solidFill>
                <a:effectLst/>
                <a:latin typeface="Roboto Mono"/>
              </a:rPr>
              <a:t>400</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font-display</a:t>
            </a:r>
            <a:r>
              <a:rPr kumimoji="0" lang="en-US" altLang="en-US" sz="1200" b="0" i="0" u="none" strike="noStrike" cap="none" normalizeH="0" baseline="0" dirty="0" smtClean="0">
                <a:ln>
                  <a:noFill/>
                </a:ln>
                <a:solidFill>
                  <a:srgbClr val="37474F"/>
                </a:solidFill>
                <a:effectLst/>
                <a:latin typeface="Roboto Mono"/>
              </a:rPr>
              <a:t>: auto; </a:t>
            </a:r>
            <a:r>
              <a:rPr kumimoji="0" lang="en-US" altLang="en-US" sz="1200" b="0" i="0" u="none" strike="noStrike" cap="none" normalizeH="0" baseline="0" dirty="0" smtClean="0">
                <a:ln>
                  <a:noFill/>
                </a:ln>
                <a:solidFill>
                  <a:srgbClr val="D81B60"/>
                </a:solidFill>
                <a:effectLst/>
                <a:latin typeface="Roboto Mono"/>
              </a:rPr>
              <a:t>/* or block, swap, fallback */</a:t>
            </a: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src</a:t>
            </a:r>
            <a:r>
              <a:rPr kumimoji="0" lang="en-US" altLang="en-US" sz="1200" b="0" i="0" u="none" strike="noStrike" cap="none" normalizeH="0" baseline="0" dirty="0" smtClean="0">
                <a:ln>
                  <a:noFill/>
                </a:ln>
                <a:solidFill>
                  <a:srgbClr val="37474F"/>
                </a:solidFill>
                <a:effectLst/>
                <a:latin typeface="Roboto Mono"/>
              </a:rPr>
              <a:t>: local(</a:t>
            </a:r>
            <a:r>
              <a:rPr kumimoji="0" lang="en-US" altLang="en-US" sz="1200" b="0" i="0" u="none" strike="noStrike" cap="none" normalizeH="0" baseline="0" dirty="0" smtClean="0">
                <a:ln>
                  <a:noFill/>
                </a:ln>
                <a:solidFill>
                  <a:srgbClr val="0D904F"/>
                </a:solidFill>
                <a:effectLst/>
                <a:latin typeface="Roboto Mono"/>
              </a:rPr>
              <a:t>'Awesome Font'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'/fonts/awesome-l.woff2'</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'woff2'</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D81B60"/>
                </a:solidFill>
                <a:effectLst/>
                <a:latin typeface="Roboto Mono"/>
              </a:rPr>
              <a:t>/* will be preloaded */</a:t>
            </a:r>
            <a:r>
              <a:rPr kumimoji="0" lang="en-US" altLang="en-US" sz="1200" b="0" i="0" u="none" strike="noStrike" cap="none" normalizeH="0" baseline="0" dirty="0" smtClean="0">
                <a:ln>
                  <a:noFill/>
                </a:ln>
                <a:solidFill>
                  <a:srgbClr val="37474F"/>
                </a:solidFill>
                <a:effectLst/>
                <a:latin typeface="Roboto Mono"/>
              </a:rPr>
              <a:t>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a:t>
            </a:r>
            <a:r>
              <a:rPr kumimoji="0" lang="en-US" altLang="en-US" sz="1200" b="0" i="0" u="none" strike="noStrike" cap="none" normalizeH="0" baseline="0" dirty="0" err="1" smtClean="0">
                <a:ln>
                  <a:noFill/>
                </a:ln>
                <a:solidFill>
                  <a:srgbClr val="0D904F"/>
                </a:solidFill>
                <a:effectLst/>
                <a:latin typeface="Roboto Mono"/>
              </a:rPr>
              <a:t>l.woff</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err="1" smtClean="0">
                <a:ln>
                  <a:noFill/>
                </a:ln>
                <a:solidFill>
                  <a:srgbClr val="0D904F"/>
                </a:solidFill>
                <a:effectLst/>
                <a:latin typeface="Roboto Mono"/>
              </a:rPr>
              <a:t>woff</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'/fonts/awesome-l.ttf'</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err="1" smtClean="0">
                <a:ln>
                  <a:noFill/>
                </a:ln>
                <a:solidFill>
                  <a:srgbClr val="0D904F"/>
                </a:solidFill>
                <a:effectLst/>
                <a:latin typeface="Roboto Mono"/>
              </a:rPr>
              <a:t>truetype</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a:t>
            </a:r>
            <a:r>
              <a:rPr kumimoji="0" lang="en-US" altLang="en-US" sz="1200" b="0" i="0" u="none" strike="noStrike" cap="none" normalizeH="0" baseline="0" dirty="0" err="1" smtClean="0">
                <a:ln>
                  <a:noFill/>
                </a:ln>
                <a:solidFill>
                  <a:srgbClr val="0D904F"/>
                </a:solidFill>
                <a:effectLst/>
                <a:latin typeface="Roboto Mono"/>
              </a:rPr>
              <a:t>l.eot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'embedded-</a:t>
            </a:r>
            <a:r>
              <a:rPr kumimoji="0" lang="en-US" altLang="en-US" sz="1200" b="0" i="0" u="none" strike="noStrike" cap="none" normalizeH="0" baseline="0" dirty="0" err="1" smtClean="0">
                <a:ln>
                  <a:noFill/>
                </a:ln>
                <a:solidFill>
                  <a:srgbClr val="0D904F"/>
                </a:solidFill>
                <a:effectLst/>
                <a:latin typeface="Roboto Mono"/>
              </a:rPr>
              <a:t>opentype</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unicode</a:t>
            </a:r>
            <a:r>
              <a:rPr kumimoji="0" lang="en-US" altLang="en-US" sz="1200" b="0" i="0" u="none" strike="noStrike" cap="none" normalizeH="0" baseline="0" dirty="0" smtClean="0">
                <a:ln>
                  <a:noFill/>
                </a:ln>
                <a:solidFill>
                  <a:srgbClr val="3B78E7"/>
                </a:solidFill>
                <a:effectLst/>
                <a:latin typeface="Roboto Mono"/>
              </a:rPr>
              <a:t>-range</a:t>
            </a:r>
            <a:r>
              <a:rPr kumimoji="0" lang="en-US" altLang="en-US" sz="1200" b="0" i="0" u="none" strike="noStrike" cap="none" normalizeH="0" baseline="0" dirty="0" smtClean="0">
                <a:ln>
                  <a:noFill/>
                </a:ln>
                <a:solidFill>
                  <a:srgbClr val="37474F"/>
                </a:solidFill>
                <a:effectLst/>
                <a:latin typeface="Roboto Mono"/>
              </a:rPr>
              <a:t>: U+</a:t>
            </a:r>
            <a:r>
              <a:rPr kumimoji="0" lang="en-US" altLang="en-US" sz="1200" b="0" i="0" u="none" strike="noStrike" cap="none" normalizeH="0" baseline="0" dirty="0" smtClean="0">
                <a:ln>
                  <a:noFill/>
                </a:ln>
                <a:solidFill>
                  <a:srgbClr val="C53929"/>
                </a:solidFill>
                <a:effectLst/>
                <a:latin typeface="Roboto Mono"/>
              </a:rPr>
              <a:t>000</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C53929"/>
                </a:solidFill>
                <a:effectLst/>
                <a:latin typeface="Roboto Mono"/>
              </a:rPr>
              <a:t>5FF</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D81B60"/>
                </a:solidFill>
                <a:effectLst/>
                <a:latin typeface="Roboto Mono"/>
              </a:rPr>
              <a:t>/* Latin glyphs */</a:t>
            </a: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258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endParaRPr lang="en-US" dirty="0"/>
          </a:p>
        </p:txBody>
      </p:sp>
      <p:sp>
        <p:nvSpPr>
          <p:cNvPr id="3" name="Content Placeholder 2"/>
          <p:cNvSpPr>
            <a:spLocks noGrp="1"/>
          </p:cNvSpPr>
          <p:nvPr>
            <p:ph idx="1"/>
          </p:nvPr>
        </p:nvSpPr>
        <p:spPr/>
        <p:txBody>
          <a:bodyPr/>
          <a:lstStyle/>
          <a:p>
            <a:r>
              <a:rPr lang="en-US" dirty="0"/>
              <a:t>The Font Loading API</a:t>
            </a:r>
          </a:p>
          <a:p>
            <a:endParaRPr lang="en-US" dirty="0"/>
          </a:p>
        </p:txBody>
      </p:sp>
      <p:sp>
        <p:nvSpPr>
          <p:cNvPr id="4" name="Rectangle 1"/>
          <p:cNvSpPr>
            <a:spLocks noChangeArrowheads="1"/>
          </p:cNvSpPr>
          <p:nvPr/>
        </p:nvSpPr>
        <p:spPr bwMode="auto">
          <a:xfrm>
            <a:off x="2567940" y="1154829"/>
            <a:ext cx="4008120" cy="32316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B78E7"/>
                </a:solidFill>
                <a:effectLst/>
                <a:latin typeface="Roboto Mono"/>
              </a:rPr>
              <a:t/>
            </a:r>
            <a:br>
              <a:rPr kumimoji="0" lang="en-US" altLang="en-US" sz="1000" b="0" i="0" u="none" strike="noStrike" cap="none" normalizeH="0" baseline="0" smtClean="0">
                <a:ln>
                  <a:noFill/>
                </a:ln>
                <a:solidFill>
                  <a:srgbClr val="3B78E7"/>
                </a:solidFill>
                <a:effectLst/>
                <a:latin typeface="Roboto Mono"/>
              </a:rPr>
            </a:br>
            <a:r>
              <a:rPr kumimoji="0" lang="en-US" altLang="en-US" sz="1000" b="0" i="0" u="none" strike="noStrike" cap="none" normalizeH="0" baseline="0" smtClean="0">
                <a:ln>
                  <a:noFill/>
                </a:ln>
                <a:solidFill>
                  <a:srgbClr val="3B78E7"/>
                </a:solidFill>
                <a:effectLst/>
                <a:latin typeface="Roboto Mono"/>
              </a:rPr>
              <a:t>var</a:t>
            </a:r>
            <a:r>
              <a:rPr kumimoji="0" lang="en-US" altLang="en-US" sz="1000" b="0" i="0" u="none" strike="noStrike" cap="none" normalizeH="0" baseline="0" smtClean="0">
                <a:ln>
                  <a:noFill/>
                </a:ln>
                <a:solidFill>
                  <a:srgbClr val="37474F"/>
                </a:solidFill>
                <a:effectLst/>
                <a:latin typeface="Roboto Mono"/>
              </a:rPr>
              <a:t> font = </a:t>
            </a:r>
            <a:r>
              <a:rPr kumimoji="0" lang="en-US" altLang="en-US" sz="1000" b="0" i="0" u="none" strike="noStrike" cap="none" normalizeH="0" baseline="0" smtClean="0">
                <a:ln>
                  <a:noFill/>
                </a:ln>
                <a:solidFill>
                  <a:srgbClr val="3B78E7"/>
                </a:solidFill>
                <a:effectLst/>
                <a:latin typeface="Roboto Mono"/>
              </a:rPr>
              <a:t>new</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9C27B0"/>
                </a:solidFill>
                <a:effectLst/>
                <a:latin typeface="Roboto Mono"/>
              </a:rPr>
              <a:t>FontFace</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0D904F"/>
                </a:solidFill>
                <a:effectLst/>
                <a:latin typeface="Roboto Mono"/>
              </a:rPr>
              <a:t>"url(/fonts/awesome.woff2)"</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style: </a:t>
            </a:r>
            <a:r>
              <a:rPr kumimoji="0" lang="en-US" altLang="en-US" sz="1000" b="0" i="0" u="none" strike="noStrike" cap="none" normalizeH="0" baseline="0" smtClean="0">
                <a:ln>
                  <a:noFill/>
                </a:ln>
                <a:solidFill>
                  <a:srgbClr val="0D904F"/>
                </a:solidFill>
                <a:effectLst/>
                <a:latin typeface="Roboto Mono"/>
              </a:rPr>
              <a:t>'normal'</a:t>
            </a:r>
            <a:r>
              <a:rPr kumimoji="0" lang="en-US" altLang="en-US" sz="1000" b="0" i="0" u="none" strike="noStrike" cap="none" normalizeH="0" baseline="0" smtClean="0">
                <a:ln>
                  <a:noFill/>
                </a:ln>
                <a:solidFill>
                  <a:srgbClr val="37474F"/>
                </a:solidFill>
                <a:effectLst/>
                <a:latin typeface="Roboto Mono"/>
              </a:rPr>
              <a:t>, unicodeRange: </a:t>
            </a:r>
            <a:r>
              <a:rPr kumimoji="0" lang="en-US" altLang="en-US" sz="1000" b="0" i="0" u="none" strike="noStrike" cap="none" normalizeH="0" baseline="0" smtClean="0">
                <a:ln>
                  <a:noFill/>
                </a:ln>
                <a:solidFill>
                  <a:srgbClr val="0D904F"/>
                </a:solidFill>
                <a:effectLst/>
                <a:latin typeface="Roboto Mono"/>
              </a:rPr>
              <a:t>'U+000-5FF'</a:t>
            </a:r>
            <a:r>
              <a:rPr kumimoji="0" lang="en-US" altLang="en-US" sz="1000" b="0" i="0" u="none" strike="noStrike" cap="none" normalizeH="0" baseline="0" smtClean="0">
                <a:ln>
                  <a:noFill/>
                </a:ln>
                <a:solidFill>
                  <a:srgbClr val="37474F"/>
                </a:solidFill>
                <a:effectLst/>
                <a:latin typeface="Roboto Mono"/>
              </a:rPr>
              <a:t>, weight: </a:t>
            </a:r>
            <a:r>
              <a:rPr kumimoji="0" lang="en-US" altLang="en-US" sz="1000" b="0" i="0" u="none" strike="noStrike" cap="none" normalizeH="0" baseline="0" smtClean="0">
                <a:ln>
                  <a:noFill/>
                </a:ln>
                <a:solidFill>
                  <a:srgbClr val="0D904F"/>
                </a:solidFill>
                <a:effectLst/>
                <a:latin typeface="Roboto Mono"/>
              </a:rPr>
              <a:t>'400'</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D81B60"/>
                </a:solidFill>
                <a:effectLst/>
                <a:latin typeface="Roboto Mono"/>
              </a:rPr>
              <a:t>// don't wait for the render tree, initiate an immediate fetch!</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font.load().</a:t>
            </a:r>
            <a:r>
              <a:rPr kumimoji="0" lang="en-US" altLang="en-US" sz="1000" b="0" i="0" u="none" strike="noStrike" cap="none" normalizeH="0" baseline="0" smtClean="0">
                <a:ln>
                  <a:noFill/>
                </a:ln>
                <a:solidFill>
                  <a:srgbClr val="3B78E7"/>
                </a:solidFill>
                <a:effectLst/>
                <a:latin typeface="Roboto Mono"/>
              </a:rPr>
              <a:t>then</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3B78E7"/>
                </a:solidFill>
                <a:effectLst/>
                <a:latin typeface="Roboto Mono"/>
              </a:rPr>
              <a:t>function</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apply the font (which may re-render text and cause a page reflow)</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after the font has finished downloading</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document.fonts.add(font);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document.body.style.fontFamily = </a:t>
            </a:r>
            <a:r>
              <a:rPr kumimoji="0" lang="en-US" altLang="en-US" sz="1000" b="0" i="0" u="none" strike="noStrike" cap="none" normalizeH="0" baseline="0" smtClean="0">
                <a:ln>
                  <a:noFill/>
                </a:ln>
                <a:solidFill>
                  <a:srgbClr val="0D904F"/>
                </a:solidFill>
                <a:effectLst/>
                <a:latin typeface="Roboto Mono"/>
              </a:rPr>
              <a:t>"Awesome Font, serif"</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OR... by default the content is hidden,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and it's rendered after the font is available</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3B78E7"/>
                </a:solidFill>
                <a:effectLst/>
                <a:latin typeface="Roboto Mono"/>
              </a:rPr>
              <a:t>var</a:t>
            </a:r>
            <a:r>
              <a:rPr kumimoji="0" lang="en-US" altLang="en-US" sz="1000" b="0" i="0" u="none" strike="noStrike" cap="none" normalizeH="0" baseline="0" smtClean="0">
                <a:ln>
                  <a:noFill/>
                </a:ln>
                <a:solidFill>
                  <a:srgbClr val="37474F"/>
                </a:solidFill>
                <a:effectLst/>
                <a:latin typeface="Roboto Mono"/>
              </a:rPr>
              <a:t> content = document.getElementById(</a:t>
            </a:r>
            <a:r>
              <a:rPr kumimoji="0" lang="en-US" altLang="en-US" sz="1000" b="0" i="0" u="none" strike="noStrike" cap="none" normalizeH="0" baseline="0" smtClean="0">
                <a:ln>
                  <a:noFill/>
                </a:ln>
                <a:solidFill>
                  <a:srgbClr val="0D904F"/>
                </a:solidFill>
                <a:effectLst/>
                <a:latin typeface="Roboto Mono"/>
              </a:rPr>
              <a:t>"content"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content.style.visibility = </a:t>
            </a:r>
            <a:r>
              <a:rPr kumimoji="0" lang="en-US" altLang="en-US" sz="1000" b="0" i="0" u="none" strike="noStrike" cap="none" normalizeH="0" baseline="0" smtClean="0">
                <a:ln>
                  <a:noFill/>
                </a:ln>
                <a:solidFill>
                  <a:srgbClr val="0D904F"/>
                </a:solidFill>
                <a:effectLst/>
                <a:latin typeface="Roboto Mono"/>
              </a:rPr>
              <a:t>"visible"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OR... apply your own render strategy here...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29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HTTP Caching</a:t>
            </a:r>
          </a:p>
        </p:txBody>
      </p:sp>
      <p:sp>
        <p:nvSpPr>
          <p:cNvPr id="3" name="Content Placeholder 2"/>
          <p:cNvSpPr>
            <a:spLocks noGrp="1"/>
          </p:cNvSpPr>
          <p:nvPr>
            <p:ph idx="1"/>
          </p:nvPr>
        </p:nvSpPr>
        <p:spPr/>
        <p:txBody>
          <a:bodyPr/>
          <a:lstStyle/>
          <a:p>
            <a:r>
              <a:rPr lang="en-US" dirty="0" smtClean="0"/>
              <a:t>E-tag</a:t>
            </a:r>
          </a:p>
          <a:p>
            <a:r>
              <a:rPr lang="en-US" dirty="0"/>
              <a:t>The server uses the </a:t>
            </a:r>
            <a:r>
              <a:rPr lang="en-US" dirty="0" err="1"/>
              <a:t>ETag</a:t>
            </a:r>
            <a:r>
              <a:rPr lang="en-US" dirty="0"/>
              <a:t> HTTP header to communicate a validation token.</a:t>
            </a:r>
          </a:p>
          <a:p>
            <a:r>
              <a:rPr lang="en-US" dirty="0"/>
              <a:t>The validation token enables efficient resource update checks: no data is transferred if the resource has not changed.</a:t>
            </a:r>
          </a:p>
          <a:p>
            <a:endParaRPr lang="en-US" dirty="0"/>
          </a:p>
        </p:txBody>
      </p:sp>
    </p:spTree>
    <p:extLst>
      <p:ext uri="{BB962C8B-B14F-4D97-AF65-F5344CB8AC3E}">
        <p14:creationId xmlns:p14="http://schemas.microsoft.com/office/powerpoint/2010/main" val="9693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a:t>
            </a:r>
            <a:r>
              <a:rPr lang="en-US" dirty="0" smtClean="0"/>
              <a:t>Model</a:t>
            </a:r>
            <a:endParaRPr lang="en-US" dirty="0"/>
          </a:p>
        </p:txBody>
      </p:sp>
      <p:graphicFrame>
        <p:nvGraphicFramePr>
          <p:cNvPr id="14" name="Content Placeholder 33"/>
          <p:cNvGraphicFramePr>
            <a:graphicFrameLocks noGrp="1"/>
          </p:cNvGraphicFramePr>
          <p:nvPr>
            <p:ph idx="1"/>
            <p:extLst>
              <p:ext uri="{D42A27DB-BD31-4B8C-83A1-F6EECF244321}">
                <p14:modId xmlns:p14="http://schemas.microsoft.com/office/powerpoint/2010/main" val="2986042762"/>
              </p:ext>
            </p:extLst>
          </p:nvPr>
        </p:nvGraphicFramePr>
        <p:xfrm>
          <a:off x="940526" y="941179"/>
          <a:ext cx="7262948" cy="3747730"/>
        </p:xfrm>
        <a:graphic>
          <a:graphicData uri="http://schemas.openxmlformats.org/drawingml/2006/table">
            <a:tbl>
              <a:tblPr firstRow="1" bandRow="1">
                <a:tableStyleId>{9DCAF9ED-07DC-4A11-8D7F-57B35C25682E}</a:tableStyleId>
              </a:tblPr>
              <a:tblGrid>
                <a:gridCol w="1593668">
                  <a:extLst>
                    <a:ext uri="{9D8B030D-6E8A-4147-A177-3AD203B41FA5}">
                      <a16:colId xmlns:a16="http://schemas.microsoft.com/office/drawing/2014/main" val="20000"/>
                    </a:ext>
                  </a:extLst>
                </a:gridCol>
                <a:gridCol w="5669280">
                  <a:extLst>
                    <a:ext uri="{9D8B030D-6E8A-4147-A177-3AD203B41FA5}">
                      <a16:colId xmlns:a16="http://schemas.microsoft.com/office/drawing/2014/main" val="20001"/>
                    </a:ext>
                  </a:extLst>
                </a:gridCol>
              </a:tblGrid>
              <a:tr h="225780">
                <a:tc gridSpan="2">
                  <a:txBody>
                    <a:bodyPr/>
                    <a:lstStyle/>
                    <a:p>
                      <a:r>
                        <a:rPr lang="en-US" sz="1100" dirty="0" smtClean="0"/>
                        <a:t>User Perception Of Performance Delays</a:t>
                      </a:r>
                    </a:p>
                  </a:txBody>
                  <a:tcPr marT="34290" marB="34290" anchor="ct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marT="34290" marB="34290" anchor="ctr"/>
                </a:tc>
                <a:extLst>
                  <a:ext uri="{0D108BD9-81ED-4DB2-BD59-A6C34878D82A}">
                    <a16:rowId xmlns:a16="http://schemas.microsoft.com/office/drawing/2014/main" val="10000"/>
                  </a:ext>
                </a:extLst>
              </a:tr>
              <a:tr h="993762">
                <a:tc>
                  <a:txBody>
                    <a:bodyPr/>
                    <a:lstStyle/>
                    <a:p>
                      <a:pPr algn="l" fontAlgn="t"/>
                      <a:r>
                        <a:rPr lang="en-US" sz="1100" b="0" dirty="0" smtClean="0">
                          <a:solidFill>
                            <a:schemeClr val="tx1"/>
                          </a:solidFill>
                          <a:effectLst/>
                        </a:rPr>
                        <a:t>0 to 16ms</a:t>
                      </a:r>
                      <a:endParaRPr lang="en-US" sz="1100" b="0" dirty="0">
                        <a:solidFill>
                          <a:schemeClr val="tx1"/>
                        </a:solidFill>
                        <a:effectLst/>
                      </a:endParaRPr>
                    </a:p>
                  </a:txBody>
                  <a:tcPr marT="34290" marB="34290"/>
                </a:tc>
                <a:tc>
                  <a:txBody>
                    <a:bodyPr/>
                    <a:lstStyle/>
                    <a:p>
                      <a:pPr algn="l" fontAlgn="t"/>
                      <a:r>
                        <a:rPr lang="en-US" sz="1100" b="0" dirty="0" smtClean="0">
                          <a:solidFill>
                            <a:schemeClr val="tx1"/>
                          </a:solidFill>
                          <a:effectLst/>
                        </a:rPr>
                        <a:t>Users are exceptionally good at tracking motion, and they dislike it when animations aren't smooth. They perceive animations as smooth so long as 60 new frames are rendered every second. That's 16ms per frame, including the time it takes for the browser to paint the new frame to the screen, leaving an app about 10ms to produce a frame.</a:t>
                      </a:r>
                    </a:p>
                    <a:p>
                      <a:endParaRPr lang="en-US" sz="1100" dirty="0"/>
                    </a:p>
                  </a:txBody>
                  <a:tcPr marT="34290" marB="34290"/>
                </a:tc>
                <a:extLst>
                  <a:ext uri="{0D108BD9-81ED-4DB2-BD59-A6C34878D82A}">
                    <a16:rowId xmlns:a16="http://schemas.microsoft.com/office/drawing/2014/main" val="10001"/>
                  </a:ext>
                </a:extLst>
              </a:tr>
              <a:tr h="457252">
                <a:tc>
                  <a:txBody>
                    <a:bodyPr/>
                    <a:lstStyle/>
                    <a:p>
                      <a:pPr algn="l" fontAlgn="t"/>
                      <a:r>
                        <a:rPr lang="en-US" sz="1100" b="0" dirty="0" smtClean="0">
                          <a:solidFill>
                            <a:schemeClr val="tx1"/>
                          </a:solidFill>
                          <a:effectLst/>
                        </a:rPr>
                        <a:t>0 to 100ms</a:t>
                      </a:r>
                      <a:endParaRPr lang="en-US" sz="1100" b="0" dirty="0">
                        <a:solidFill>
                          <a:schemeClr val="tx1"/>
                        </a:solidFill>
                        <a:effectLst/>
                      </a:endParaRPr>
                    </a:p>
                  </a:txBody>
                  <a:tcPr marT="34290" marB="34290"/>
                </a:tc>
                <a:tc>
                  <a:txBody>
                    <a:bodyPr/>
                    <a:lstStyle/>
                    <a:p>
                      <a:pPr algn="l" fontAlgn="t"/>
                      <a:r>
                        <a:rPr lang="en-US" sz="1100" b="0" dirty="0" smtClean="0">
                          <a:solidFill>
                            <a:schemeClr val="tx1"/>
                          </a:solidFill>
                          <a:effectLst/>
                        </a:rPr>
                        <a:t>Respond to user actions within this time window and users feel like the result is immediate. Any longer, and the connection between action and reaction is broken.</a:t>
                      </a:r>
                      <a:endParaRPr lang="en-US" sz="1100" b="0" dirty="0">
                        <a:solidFill>
                          <a:schemeClr val="tx1"/>
                        </a:solidFill>
                        <a:effectLst/>
                      </a:endParaRPr>
                    </a:p>
                  </a:txBody>
                  <a:tcPr marT="34290" marB="34290"/>
                </a:tc>
                <a:extLst>
                  <a:ext uri="{0D108BD9-81ED-4DB2-BD59-A6C34878D82A}">
                    <a16:rowId xmlns:a16="http://schemas.microsoft.com/office/drawing/2014/main" val="10002"/>
                  </a:ext>
                </a:extLst>
              </a:tr>
              <a:tr h="339826">
                <a:tc>
                  <a:txBody>
                    <a:bodyPr/>
                    <a:lstStyle/>
                    <a:p>
                      <a:pPr algn="l" fontAlgn="t"/>
                      <a:r>
                        <a:rPr lang="en-US" sz="1100" b="0" dirty="0" smtClean="0">
                          <a:solidFill>
                            <a:schemeClr val="tx1"/>
                          </a:solidFill>
                          <a:effectLst/>
                        </a:rPr>
                        <a:t>100 to 300ms</a:t>
                      </a:r>
                      <a:endParaRPr lang="en-US" sz="1100" b="0" dirty="0">
                        <a:solidFill>
                          <a:schemeClr val="tx1"/>
                        </a:solidFill>
                        <a:effectLst/>
                      </a:endParaRPr>
                    </a:p>
                  </a:txBody>
                  <a:tcPr marT="34290" marB="34290"/>
                </a:tc>
                <a:tc>
                  <a:txBody>
                    <a:bodyPr/>
                    <a:lstStyle/>
                    <a:p>
                      <a:pPr algn="l" fontAlgn="t"/>
                      <a:r>
                        <a:rPr lang="en-US" sz="1100" b="0" dirty="0" smtClean="0">
                          <a:solidFill>
                            <a:schemeClr val="tx1"/>
                          </a:solidFill>
                          <a:effectLst/>
                        </a:rPr>
                        <a:t>Users experience a slight perceptible delay.</a:t>
                      </a:r>
                      <a:endParaRPr lang="en-US" sz="1100" b="0" dirty="0">
                        <a:solidFill>
                          <a:schemeClr val="tx1"/>
                        </a:solidFill>
                        <a:effectLst/>
                      </a:endParaRPr>
                    </a:p>
                  </a:txBody>
                  <a:tcPr marT="34290" marB="34290"/>
                </a:tc>
                <a:extLst>
                  <a:ext uri="{0D108BD9-81ED-4DB2-BD59-A6C34878D82A}">
                    <a16:rowId xmlns:a16="http://schemas.microsoft.com/office/drawing/2014/main" val="10003"/>
                  </a:ext>
                </a:extLst>
              </a:tr>
              <a:tr h="591380">
                <a:tc>
                  <a:txBody>
                    <a:bodyPr/>
                    <a:lstStyle/>
                    <a:p>
                      <a:pPr marL="0" marR="0" lvl="0" indent="0" algn="l" defTabSz="342900" rtl="0" eaLnBrk="1" fontAlgn="t" latinLnBrk="0" hangingPunct="1">
                        <a:lnSpc>
                          <a:spcPct val="100000"/>
                        </a:lnSpc>
                        <a:spcBef>
                          <a:spcPts val="0"/>
                        </a:spcBef>
                        <a:spcAft>
                          <a:spcPts val="0"/>
                        </a:spcAft>
                        <a:buClrTx/>
                        <a:buSzTx/>
                        <a:buFontTx/>
                        <a:buNone/>
                        <a:tabLst/>
                        <a:defRPr/>
                      </a:pPr>
                      <a:r>
                        <a:rPr lang="en-US" sz="1100" b="0" dirty="0" smtClean="0">
                          <a:solidFill>
                            <a:schemeClr val="tx1"/>
                          </a:solidFill>
                          <a:effectLst/>
                        </a:rPr>
                        <a:t>300 to 1000ms</a:t>
                      </a:r>
                    </a:p>
                    <a:p>
                      <a:pPr algn="l" fontAlgn="t"/>
                      <a:endParaRPr lang="en-US" sz="1100" b="0" dirty="0">
                        <a:solidFill>
                          <a:schemeClr val="tx1"/>
                        </a:solidFill>
                        <a:effectLst/>
                      </a:endParaRPr>
                    </a:p>
                  </a:txBody>
                  <a:tcPr marT="34290" marB="34290"/>
                </a:tc>
                <a:tc>
                  <a:txBody>
                    <a:bodyPr/>
                    <a:lstStyle/>
                    <a:p>
                      <a:pPr marL="0" marR="0" lvl="0" indent="0" algn="l" defTabSz="342900" rtl="0" eaLnBrk="1" fontAlgn="t" latinLnBrk="0" hangingPunct="1">
                        <a:lnSpc>
                          <a:spcPct val="100000"/>
                        </a:lnSpc>
                        <a:spcBef>
                          <a:spcPts val="0"/>
                        </a:spcBef>
                        <a:spcAft>
                          <a:spcPts val="0"/>
                        </a:spcAft>
                        <a:buClrTx/>
                        <a:buSzTx/>
                        <a:buFontTx/>
                        <a:buNone/>
                        <a:tabLst/>
                        <a:defRPr/>
                      </a:pPr>
                      <a:r>
                        <a:rPr lang="en-US" sz="1100" b="0" dirty="0" smtClean="0">
                          <a:solidFill>
                            <a:schemeClr val="tx1"/>
                          </a:solidFill>
                          <a:effectLst/>
                        </a:rPr>
                        <a:t>Within this window, things feel part of a natural and continuous progression of tasks. For most users on the web, loading pages or changing views represents a task.</a:t>
                      </a:r>
                    </a:p>
                    <a:p>
                      <a:pPr algn="l" fontAlgn="t"/>
                      <a:endParaRPr lang="en-US" sz="1100" b="0" dirty="0">
                        <a:solidFill>
                          <a:schemeClr val="tx1"/>
                        </a:solidFill>
                        <a:effectLst/>
                      </a:endParaRPr>
                    </a:p>
                  </a:txBody>
                  <a:tcPr marT="34290" marB="34290"/>
                </a:tc>
                <a:extLst>
                  <a:ext uri="{0D108BD9-81ED-4DB2-BD59-A6C34878D82A}">
                    <a16:rowId xmlns:a16="http://schemas.microsoft.com/office/drawing/2014/main" val="1889373554"/>
                  </a:ext>
                </a:extLst>
              </a:tr>
              <a:tr h="457252">
                <a:tc>
                  <a:txBody>
                    <a:bodyPr/>
                    <a:lstStyle/>
                    <a:p>
                      <a:pPr algn="l" fontAlgn="t"/>
                      <a:r>
                        <a:rPr lang="en-US" sz="1100" b="0" dirty="0" smtClean="0">
                          <a:solidFill>
                            <a:schemeClr val="tx1"/>
                          </a:solidFill>
                          <a:effectLst/>
                        </a:rPr>
                        <a:t>1000ms or more</a:t>
                      </a:r>
                      <a:endParaRPr lang="en-US" sz="1100" b="0" dirty="0">
                        <a:solidFill>
                          <a:schemeClr val="tx1"/>
                        </a:solidFill>
                        <a:effectLst/>
                      </a:endParaRPr>
                    </a:p>
                  </a:txBody>
                  <a:tcPr marT="34290" marB="34290"/>
                </a:tc>
                <a:tc>
                  <a:txBody>
                    <a:bodyPr/>
                    <a:lstStyle/>
                    <a:p>
                      <a:pPr algn="l" fontAlgn="t"/>
                      <a:r>
                        <a:rPr lang="en-US" sz="1100" b="0" dirty="0" smtClean="0">
                          <a:solidFill>
                            <a:schemeClr val="tx1"/>
                          </a:solidFill>
                          <a:effectLst/>
                        </a:rPr>
                        <a:t>Within this window, things feel part of a natural and continuous progression of tasks. For most users on the web, loading pages or changing views represents a task.</a:t>
                      </a:r>
                      <a:endParaRPr lang="en-US" sz="1100" b="0" dirty="0">
                        <a:solidFill>
                          <a:schemeClr val="tx1"/>
                        </a:solidFill>
                        <a:effectLst/>
                      </a:endParaRPr>
                    </a:p>
                  </a:txBody>
                  <a:tcPr marT="34290" marB="34290"/>
                </a:tc>
                <a:extLst>
                  <a:ext uri="{0D108BD9-81ED-4DB2-BD59-A6C34878D82A}">
                    <a16:rowId xmlns:a16="http://schemas.microsoft.com/office/drawing/2014/main" val="10004"/>
                  </a:ext>
                </a:extLst>
              </a:tr>
              <a:tr h="591380">
                <a:tc>
                  <a:txBody>
                    <a:bodyPr/>
                    <a:lstStyle/>
                    <a:p>
                      <a:pPr marL="0" marR="0" lvl="0" indent="0" algn="l" defTabSz="342900" rtl="0" eaLnBrk="1" fontAlgn="t" latinLnBrk="0" hangingPunct="1">
                        <a:lnSpc>
                          <a:spcPct val="100000"/>
                        </a:lnSpc>
                        <a:spcBef>
                          <a:spcPts val="0"/>
                        </a:spcBef>
                        <a:spcAft>
                          <a:spcPts val="0"/>
                        </a:spcAft>
                        <a:buClrTx/>
                        <a:buSzTx/>
                        <a:buFontTx/>
                        <a:buNone/>
                        <a:tabLst/>
                        <a:defRPr/>
                      </a:pPr>
                      <a:r>
                        <a:rPr lang="en-US" sz="1100" b="0" dirty="0" smtClean="0">
                          <a:solidFill>
                            <a:schemeClr val="tx1"/>
                          </a:solidFill>
                          <a:effectLst/>
                        </a:rPr>
                        <a:t>10000ms or more</a:t>
                      </a:r>
                    </a:p>
                  </a:txBody>
                  <a:tcPr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effectLst/>
                        </a:rPr>
                        <a:t>Users are frustrated and are likely to abandon tasks. They may or may not come back later.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marT="34290" marB="34290"/>
                </a:tc>
                <a:extLst>
                  <a:ext uri="{0D108BD9-81ED-4DB2-BD59-A6C34878D82A}">
                    <a16:rowId xmlns:a16="http://schemas.microsoft.com/office/drawing/2014/main" val="191552278"/>
                  </a:ext>
                </a:extLst>
              </a:tr>
            </a:tbl>
          </a:graphicData>
        </a:graphic>
      </p:graphicFrame>
    </p:spTree>
    <p:extLst>
      <p:ext uri="{BB962C8B-B14F-4D97-AF65-F5344CB8AC3E}">
        <p14:creationId xmlns:p14="http://schemas.microsoft.com/office/powerpoint/2010/main" val="63691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Cache-Control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937" y="0"/>
            <a:ext cx="4564126" cy="4602480"/>
          </a:xfrm>
          <a:prstGeom prst="rect">
            <a:avLst/>
          </a:prstGeom>
        </p:spPr>
      </p:pic>
    </p:spTree>
    <p:extLst>
      <p:ext uri="{BB962C8B-B14F-4D97-AF65-F5344CB8AC3E}">
        <p14:creationId xmlns:p14="http://schemas.microsoft.com/office/powerpoint/2010/main" val="3470426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dirty="0" smtClean="0"/>
              <a:t>мы посмотрели </a:t>
            </a:r>
            <a:r>
              <a:rPr lang="en-US" dirty="0" smtClean="0"/>
              <a:t>rail model, </a:t>
            </a:r>
            <a:r>
              <a:rPr lang="ru-RU" dirty="0" smtClean="0"/>
              <a:t>оптимизация загрузки ресурсов (</a:t>
            </a:r>
            <a:r>
              <a:rPr lang="en-US" dirty="0" smtClean="0"/>
              <a:t>content optimization), </a:t>
            </a:r>
            <a:r>
              <a:rPr lang="ru-RU" dirty="0" smtClean="0"/>
              <a:t>есть </a:t>
            </a:r>
            <a:r>
              <a:rPr lang="en-US" dirty="0" smtClean="0"/>
              <a:t>render optimization</a:t>
            </a:r>
            <a:endParaRPr lang="en-US" dirty="0"/>
          </a:p>
        </p:txBody>
      </p:sp>
    </p:spTree>
    <p:extLst>
      <p:ext uri="{BB962C8B-B14F-4D97-AF65-F5344CB8AC3E}">
        <p14:creationId xmlns:p14="http://schemas.microsoft.com/office/powerpoint/2010/main" val="1767212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wrap="square">
            <a:spAutoFit/>
          </a:bodyPr>
          <a:lstStyle/>
          <a:p>
            <a:r>
              <a:rPr lang="en-US" dirty="0"/>
              <a:t>DUIS IACULIS ELIT IN MAGNA MAXIMUS EGET GRAVIDA NEQUE SEMPER MAURIS</a:t>
            </a:r>
          </a:p>
        </p:txBody>
      </p:sp>
      <p:sp>
        <p:nvSpPr>
          <p:cNvPr id="7" name="TextBox 6"/>
          <p:cNvSpPr txBox="1"/>
          <p:nvPr/>
        </p:nvSpPr>
        <p:spPr>
          <a:xfrm>
            <a:off x="664368" y="4125197"/>
            <a:ext cx="7272338" cy="438581"/>
          </a:xfrm>
          <a:prstGeom prst="rect">
            <a:avLst/>
          </a:prstGeom>
          <a:noFill/>
        </p:spPr>
        <p:txBody>
          <a:bodyPr wrap="square" lIns="68580" tIns="34290" rIns="68580" bIns="34290" rtlCol="0">
            <a:spAutoFit/>
          </a:bodyPr>
          <a:lstStyle/>
          <a:p>
            <a:r>
              <a:rPr lang="en-US" sz="1200" b="1" dirty="0">
                <a:solidFill>
                  <a:schemeClr val="bg1"/>
                </a:solidFill>
                <a:latin typeface="Arial Black"/>
                <a:cs typeface="Arial Black"/>
              </a:rPr>
              <a:t>LOREM IPSUM DOLOR SIT AMET, CONSECTETUER ADIPISCING ELIT, SED DIAM NONUMMY NIBH EUISMOD TINCIDUNT UT LAOREET DOLORE </a:t>
            </a:r>
          </a:p>
        </p:txBody>
      </p:sp>
    </p:spTree>
    <p:extLst>
      <p:ext uri="{BB962C8B-B14F-4D97-AF65-F5344CB8AC3E}">
        <p14:creationId xmlns:p14="http://schemas.microsoft.com/office/powerpoint/2010/main" val="171723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Model</a:t>
            </a:r>
            <a:endParaRPr lang="en-US" dirty="0"/>
          </a:p>
        </p:txBody>
      </p:sp>
      <p:sp>
        <p:nvSpPr>
          <p:cNvPr id="3" name="Content Placeholder 2"/>
          <p:cNvSpPr>
            <a:spLocks noGrp="1"/>
          </p:cNvSpPr>
          <p:nvPr>
            <p:ph idx="1"/>
          </p:nvPr>
        </p:nvSpPr>
        <p:spPr/>
        <p:txBody>
          <a:bodyPr/>
          <a:lstStyle/>
          <a:p>
            <a:r>
              <a:rPr lang="en-US" sz="1800" b="1" dirty="0">
                <a:cs typeface="Trebuchet MS"/>
              </a:rPr>
              <a:t>Response:</a:t>
            </a:r>
            <a:endParaRPr lang="en-US" sz="1800" dirty="0">
              <a:cs typeface="Trebuchet MS"/>
            </a:endParaRPr>
          </a:p>
          <a:p>
            <a:pPr>
              <a:lnSpc>
                <a:spcPct val="130000"/>
              </a:lnSpc>
            </a:pPr>
            <a:r>
              <a:rPr lang="en-US" dirty="0"/>
              <a:t>Complete a transition initiated by user input within 100ms. Users spend the majority of their time waiting for sites to respond to their input, not waiting for the sites to load.</a:t>
            </a:r>
          </a:p>
          <a:p>
            <a:pPr marL="285750" indent="-285750">
              <a:lnSpc>
                <a:spcPct val="130000"/>
              </a:lnSpc>
              <a:buFont typeface="Arial" panose="020B0604020202020204" pitchFamily="34" charset="0"/>
              <a:buChar char="•"/>
            </a:pPr>
            <a:r>
              <a:rPr lang="en-US" dirty="0"/>
              <a:t>Respond to user input within 50ms, or else the connection between action and reaction is broken.</a:t>
            </a:r>
          </a:p>
          <a:p>
            <a:pPr marL="285750" indent="-285750">
              <a:lnSpc>
                <a:spcPct val="130000"/>
              </a:lnSpc>
              <a:buFont typeface="Arial" panose="020B0604020202020204" pitchFamily="34" charset="0"/>
              <a:buChar char="•"/>
            </a:pPr>
            <a:r>
              <a:rPr lang="en-US" dirty="0"/>
              <a:t>For actions that take longer than 50ms to complete, always provide feedback.</a:t>
            </a:r>
          </a:p>
          <a:p>
            <a:pPr>
              <a:lnSpc>
                <a:spcPct val="130000"/>
              </a:lnSpc>
            </a:pPr>
            <a:r>
              <a:rPr lang="en-US" sz="1800" b="1" dirty="0">
                <a:cs typeface="Trebuchet MS"/>
              </a:rPr>
              <a:t>Animation:</a:t>
            </a:r>
          </a:p>
          <a:p>
            <a:pPr marL="285750" indent="-285750">
              <a:buFont typeface="Arial" panose="020B0604020202020204" pitchFamily="34" charset="0"/>
              <a:buChar char="•"/>
            </a:pPr>
            <a:r>
              <a:rPr lang="en-US" dirty="0"/>
              <a:t>Produce each frame in an animation in 10ms or less. Technically, the maximum budget for each frame is 16ms, but browsers need about 6ms to render each frame, hence the guideline of 10ms per frame.</a:t>
            </a:r>
          </a:p>
          <a:p>
            <a:pPr marL="285750" indent="-285750">
              <a:buFont typeface="Arial" panose="020B0604020202020204" pitchFamily="34" charset="0"/>
              <a:buChar char="•"/>
            </a:pPr>
            <a:r>
              <a:rPr lang="en-US" dirty="0"/>
              <a:t>Aim for visual smoothness. Users notice when frame rates vary.</a:t>
            </a:r>
          </a:p>
          <a:p>
            <a:endParaRPr lang="en-US" dirty="0"/>
          </a:p>
        </p:txBody>
      </p:sp>
    </p:spTree>
    <p:extLst>
      <p:ext uri="{BB962C8B-B14F-4D97-AF65-F5344CB8AC3E}">
        <p14:creationId xmlns:p14="http://schemas.microsoft.com/office/powerpoint/2010/main" val="190824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Model</a:t>
            </a:r>
            <a:endParaRPr lang="en-US" dirty="0"/>
          </a:p>
        </p:txBody>
      </p:sp>
      <p:sp>
        <p:nvSpPr>
          <p:cNvPr id="3" name="Content Placeholder 2"/>
          <p:cNvSpPr>
            <a:spLocks noGrp="1"/>
          </p:cNvSpPr>
          <p:nvPr>
            <p:ph idx="1"/>
          </p:nvPr>
        </p:nvSpPr>
        <p:spPr>
          <a:xfrm>
            <a:off x="352473" y="1078992"/>
            <a:ext cx="8339328" cy="1861718"/>
          </a:xfrm>
        </p:spPr>
        <p:txBody>
          <a:bodyPr/>
          <a:lstStyle/>
          <a:p>
            <a:r>
              <a:rPr lang="en-US" sz="1800" b="1" dirty="0">
                <a:cs typeface="Trebuchet MS"/>
              </a:rPr>
              <a:t>Idle: maximize idle </a:t>
            </a:r>
            <a:r>
              <a:rPr lang="en-US" sz="1800" b="1" dirty="0" smtClean="0">
                <a:cs typeface="Trebuchet MS"/>
              </a:rPr>
              <a:t>time</a:t>
            </a:r>
          </a:p>
          <a:p>
            <a:r>
              <a:rPr lang="en-US" dirty="0"/>
              <a:t>Use idle time to complete deferred </a:t>
            </a:r>
            <a:r>
              <a:rPr lang="en-US" dirty="0" smtClean="0"/>
              <a:t>work</a:t>
            </a:r>
          </a:p>
          <a:p>
            <a:endParaRPr lang="en-US" b="1" dirty="0">
              <a:cs typeface="Trebuchet MS"/>
            </a:endParaRPr>
          </a:p>
          <a:p>
            <a:pPr>
              <a:lnSpc>
                <a:spcPct val="130000"/>
              </a:lnSpc>
            </a:pPr>
            <a:r>
              <a:rPr lang="en-US" sz="1800" b="1" dirty="0" smtClean="0">
                <a:cs typeface="Trebuchet MS"/>
              </a:rPr>
              <a:t>Load</a:t>
            </a:r>
            <a:r>
              <a:rPr lang="en-US" sz="1800" b="1" dirty="0">
                <a:cs typeface="Trebuchet MS"/>
              </a:rPr>
              <a:t>: deliver content and become interactive in under 5 seconds</a:t>
            </a:r>
          </a:p>
          <a:p>
            <a:r>
              <a:rPr lang="en-US" dirty="0"/>
              <a:t>When pages load slowly, user attention wanders, and users perceive the task as broken. Sites that load quickly have longer average sessions, lower bounce rates, and higher ad </a:t>
            </a:r>
            <a:r>
              <a:rPr lang="en-US" dirty="0" err="1"/>
              <a:t>viewability</a:t>
            </a:r>
            <a:r>
              <a:rPr lang="en-US" dirty="0"/>
              <a:t>.</a:t>
            </a:r>
          </a:p>
          <a:p>
            <a:endParaRPr lang="en-US" dirty="0"/>
          </a:p>
        </p:txBody>
      </p:sp>
    </p:spTree>
    <p:extLst>
      <p:ext uri="{BB962C8B-B14F-4D97-AF65-F5344CB8AC3E}">
        <p14:creationId xmlns:p14="http://schemas.microsoft.com/office/powerpoint/2010/main" val="256556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a:t>
            </a:r>
            <a:r>
              <a:rPr lang="en-US" dirty="0" smtClean="0"/>
              <a:t>Model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5905" y="1079500"/>
            <a:ext cx="6832177" cy="3382963"/>
          </a:xfrm>
        </p:spPr>
      </p:pic>
    </p:spTree>
    <p:extLst>
      <p:ext uri="{BB962C8B-B14F-4D97-AF65-F5344CB8AC3E}">
        <p14:creationId xmlns:p14="http://schemas.microsoft.com/office/powerpoint/2010/main" val="404390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lstStyle/>
          <a:p>
            <a:r>
              <a:rPr lang="en-US" dirty="0"/>
              <a:t>The more web applications are growing in their scope, ambition, and functionality the more the amount of data downloaded by each application continues to increase at a steady pace. To deliver great performance we need to optimize delivery of each and every byte!</a:t>
            </a:r>
            <a:endParaRPr lang="en-US" dirty="0"/>
          </a:p>
        </p:txBody>
      </p:sp>
    </p:spTree>
    <p:extLst>
      <p:ext uri="{BB962C8B-B14F-4D97-AF65-F5344CB8AC3E}">
        <p14:creationId xmlns:p14="http://schemas.microsoft.com/office/powerpoint/2010/main" val="22529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a:xfrm>
            <a:off x="352473" y="3577132"/>
            <a:ext cx="8339328" cy="1375258"/>
          </a:xfrm>
        </p:spPr>
        <p:txBody>
          <a:bodyPr/>
          <a:lstStyle/>
          <a:p>
            <a:r>
              <a:rPr lang="en-US" dirty="0" smtClean="0">
                <a:solidFill>
                  <a:srgbClr val="212121"/>
                </a:solidFill>
                <a:latin typeface="Roboto" panose="02000000000000000000" pitchFamily="2" charset="0"/>
              </a:rPr>
              <a:t>The </a:t>
            </a:r>
            <a:r>
              <a:rPr lang="en-US" dirty="0">
                <a:solidFill>
                  <a:srgbClr val="212121"/>
                </a:solidFill>
                <a:latin typeface="Roboto" panose="02000000000000000000" pitchFamily="2" charset="0"/>
              </a:rPr>
              <a:t>trend in growth of number of downloaded bytes for popular destinations on the web between January 2013 and January 2014</a:t>
            </a:r>
            <a:endParaRPr lang="en-US" dirty="0"/>
          </a:p>
        </p:txBody>
      </p:sp>
      <p:graphicFrame>
        <p:nvGraphicFramePr>
          <p:cNvPr id="4" name="Content Placeholder 33"/>
          <p:cNvGraphicFramePr>
            <a:graphicFrameLocks/>
          </p:cNvGraphicFramePr>
          <p:nvPr>
            <p:extLst>
              <p:ext uri="{D42A27DB-BD31-4B8C-83A1-F6EECF244321}">
                <p14:modId xmlns:p14="http://schemas.microsoft.com/office/powerpoint/2010/main" val="1785748120"/>
              </p:ext>
            </p:extLst>
          </p:nvPr>
        </p:nvGraphicFramePr>
        <p:xfrm>
          <a:off x="381143" y="1032008"/>
          <a:ext cx="8281988" cy="2449112"/>
        </p:xfrm>
        <a:graphic>
          <a:graphicData uri="http://schemas.openxmlformats.org/drawingml/2006/table">
            <a:tbl>
              <a:tblPr firstRow="1" bandRow="1">
                <a:tableStyleId>{9DCAF9ED-07DC-4A11-8D7F-57B35C25682E}</a:tableStyleId>
              </a:tblPr>
              <a:tblGrid>
                <a:gridCol w="2070497">
                  <a:extLst>
                    <a:ext uri="{9D8B030D-6E8A-4147-A177-3AD203B41FA5}">
                      <a16:colId xmlns:a16="http://schemas.microsoft.com/office/drawing/2014/main" val="20000"/>
                    </a:ext>
                  </a:extLst>
                </a:gridCol>
                <a:gridCol w="2070497">
                  <a:extLst>
                    <a:ext uri="{9D8B030D-6E8A-4147-A177-3AD203B41FA5}">
                      <a16:colId xmlns:a16="http://schemas.microsoft.com/office/drawing/2014/main" val="20001"/>
                    </a:ext>
                  </a:extLst>
                </a:gridCol>
                <a:gridCol w="2070497">
                  <a:extLst>
                    <a:ext uri="{9D8B030D-6E8A-4147-A177-3AD203B41FA5}">
                      <a16:colId xmlns:a16="http://schemas.microsoft.com/office/drawing/2014/main" val="20002"/>
                    </a:ext>
                  </a:extLst>
                </a:gridCol>
                <a:gridCol w="2070497">
                  <a:extLst>
                    <a:ext uri="{9D8B030D-6E8A-4147-A177-3AD203B41FA5}">
                      <a16:colId xmlns:a16="http://schemas.microsoft.com/office/drawing/2014/main" val="20003"/>
                    </a:ext>
                  </a:extLst>
                </a:gridCol>
              </a:tblGrid>
              <a:tr h="348852">
                <a:tc>
                  <a:txBody>
                    <a:bodyPr/>
                    <a:lstStyle/>
                    <a:p>
                      <a:endParaRPr lang="en-US" sz="11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50th percentile</a:t>
                      </a:r>
                      <a:endParaRPr lang="en-US" sz="1100" dirty="0" smtClean="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75th percentile</a:t>
                      </a:r>
                      <a:endParaRPr lang="en-US" sz="11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90th percentile</a:t>
                      </a:r>
                      <a:endParaRPr lang="en-US" sz="1100" dirty="0" smtClean="0"/>
                    </a:p>
                  </a:txBody>
                  <a:tcPr marT="34290" marB="34290" anchor="ctr"/>
                </a:tc>
                <a:extLst>
                  <a:ext uri="{0D108BD9-81ED-4DB2-BD59-A6C34878D82A}">
                    <a16:rowId xmlns:a16="http://schemas.microsoft.com/office/drawing/2014/main" val="10000"/>
                  </a:ext>
                </a:extLst>
              </a:tr>
              <a:tr h="525065">
                <a:tc>
                  <a:txBody>
                    <a:bodyPr/>
                    <a:lstStyle/>
                    <a:p>
                      <a:pPr algn="l" fontAlgn="t"/>
                      <a:r>
                        <a:rPr lang="en-US" dirty="0">
                          <a:solidFill>
                            <a:srgbClr val="212121"/>
                          </a:solidFill>
                          <a:effectLst/>
                        </a:rPr>
                        <a:t>HTML</a:t>
                      </a:r>
                    </a:p>
                  </a:txBody>
                  <a:tcPr marL="76200" marR="76200" marT="66675" marB="76200"/>
                </a:tc>
                <a:tc>
                  <a:txBody>
                    <a:bodyPr/>
                    <a:lstStyle/>
                    <a:p>
                      <a:pPr algn="l" fontAlgn="t"/>
                      <a:r>
                        <a:rPr lang="en-US" dirty="0">
                          <a:solidFill>
                            <a:srgbClr val="212121"/>
                          </a:solidFill>
                          <a:effectLst/>
                        </a:rPr>
                        <a:t>13 KB</a:t>
                      </a:r>
                    </a:p>
                  </a:txBody>
                  <a:tcPr marL="76200" marR="76200" marT="66675" marB="76200"/>
                </a:tc>
                <a:tc>
                  <a:txBody>
                    <a:bodyPr/>
                    <a:lstStyle/>
                    <a:p>
                      <a:pPr algn="l" fontAlgn="t"/>
                      <a:r>
                        <a:rPr lang="en-US">
                          <a:solidFill>
                            <a:srgbClr val="212121"/>
                          </a:solidFill>
                          <a:effectLst/>
                        </a:rPr>
                        <a:t>26 KB</a:t>
                      </a:r>
                    </a:p>
                  </a:txBody>
                  <a:tcPr marL="76200" marR="76200" marT="66675" marB="76200"/>
                </a:tc>
                <a:tc>
                  <a:txBody>
                    <a:bodyPr/>
                    <a:lstStyle/>
                    <a:p>
                      <a:pPr algn="l" fontAlgn="t"/>
                      <a:r>
                        <a:rPr lang="en-US" dirty="0">
                          <a:solidFill>
                            <a:srgbClr val="212121"/>
                          </a:solidFill>
                          <a:effectLst/>
                        </a:rPr>
                        <a:t>54 KB</a:t>
                      </a:r>
                    </a:p>
                  </a:txBody>
                  <a:tcPr marL="76200" marR="76200" marT="66675" marB="76200"/>
                </a:tc>
                <a:extLst>
                  <a:ext uri="{0D108BD9-81ED-4DB2-BD59-A6C34878D82A}">
                    <a16:rowId xmlns:a16="http://schemas.microsoft.com/office/drawing/2014/main" val="10001"/>
                  </a:ext>
                </a:extLst>
              </a:tr>
              <a:tr h="525065">
                <a:tc>
                  <a:txBody>
                    <a:bodyPr/>
                    <a:lstStyle/>
                    <a:p>
                      <a:pPr algn="l" fontAlgn="t"/>
                      <a:r>
                        <a:rPr lang="en-US" dirty="0">
                          <a:solidFill>
                            <a:srgbClr val="212121"/>
                          </a:solidFill>
                          <a:effectLst/>
                        </a:rPr>
                        <a:t>Images</a:t>
                      </a:r>
                    </a:p>
                  </a:txBody>
                  <a:tcPr marL="76200" marR="76200" marT="66675" marB="76200"/>
                </a:tc>
                <a:tc>
                  <a:txBody>
                    <a:bodyPr/>
                    <a:lstStyle/>
                    <a:p>
                      <a:pPr algn="l" fontAlgn="t"/>
                      <a:r>
                        <a:rPr lang="en-US">
                          <a:solidFill>
                            <a:srgbClr val="212121"/>
                          </a:solidFill>
                          <a:effectLst/>
                        </a:rPr>
                        <a:t>528 KB</a:t>
                      </a:r>
                    </a:p>
                  </a:txBody>
                  <a:tcPr marL="76200" marR="76200" marT="66675" marB="76200"/>
                </a:tc>
                <a:tc>
                  <a:txBody>
                    <a:bodyPr/>
                    <a:lstStyle/>
                    <a:p>
                      <a:pPr algn="l" fontAlgn="t"/>
                      <a:r>
                        <a:rPr lang="en-US" dirty="0">
                          <a:solidFill>
                            <a:srgbClr val="212121"/>
                          </a:solidFill>
                          <a:effectLst/>
                        </a:rPr>
                        <a:t>1213 KB</a:t>
                      </a:r>
                    </a:p>
                  </a:txBody>
                  <a:tcPr marL="76200" marR="76200" marT="66675" marB="76200"/>
                </a:tc>
                <a:tc>
                  <a:txBody>
                    <a:bodyPr/>
                    <a:lstStyle/>
                    <a:p>
                      <a:pPr algn="l" fontAlgn="t"/>
                      <a:r>
                        <a:rPr lang="en-US" dirty="0">
                          <a:solidFill>
                            <a:srgbClr val="212121"/>
                          </a:solidFill>
                          <a:effectLst/>
                        </a:rPr>
                        <a:t>2384 KB</a:t>
                      </a:r>
                    </a:p>
                  </a:txBody>
                  <a:tcPr marL="76200" marR="76200" marT="66675" marB="76200"/>
                </a:tc>
                <a:extLst>
                  <a:ext uri="{0D108BD9-81ED-4DB2-BD59-A6C34878D82A}">
                    <a16:rowId xmlns:a16="http://schemas.microsoft.com/office/drawing/2014/main" val="10002"/>
                  </a:ext>
                </a:extLst>
              </a:tr>
              <a:tr h="525065">
                <a:tc>
                  <a:txBody>
                    <a:bodyPr/>
                    <a:lstStyle/>
                    <a:p>
                      <a:pPr algn="l" fontAlgn="t"/>
                      <a:r>
                        <a:rPr lang="en-US">
                          <a:solidFill>
                            <a:srgbClr val="212121"/>
                          </a:solidFill>
                          <a:effectLst/>
                        </a:rPr>
                        <a:t>JavaScript</a:t>
                      </a:r>
                    </a:p>
                  </a:txBody>
                  <a:tcPr marL="76200" marR="76200" marT="66675" marB="76200"/>
                </a:tc>
                <a:tc>
                  <a:txBody>
                    <a:bodyPr/>
                    <a:lstStyle/>
                    <a:p>
                      <a:pPr algn="l" fontAlgn="t"/>
                      <a:r>
                        <a:rPr lang="en-US">
                          <a:solidFill>
                            <a:srgbClr val="212121"/>
                          </a:solidFill>
                          <a:effectLst/>
                        </a:rPr>
                        <a:t>207 KB</a:t>
                      </a:r>
                    </a:p>
                  </a:txBody>
                  <a:tcPr marL="76200" marR="76200" marT="66675" marB="76200"/>
                </a:tc>
                <a:tc>
                  <a:txBody>
                    <a:bodyPr/>
                    <a:lstStyle/>
                    <a:p>
                      <a:pPr algn="l" fontAlgn="t"/>
                      <a:r>
                        <a:rPr lang="en-US">
                          <a:solidFill>
                            <a:srgbClr val="212121"/>
                          </a:solidFill>
                          <a:effectLst/>
                        </a:rPr>
                        <a:t>385 KB</a:t>
                      </a:r>
                    </a:p>
                  </a:txBody>
                  <a:tcPr marL="76200" marR="76200" marT="66675" marB="76200"/>
                </a:tc>
                <a:tc>
                  <a:txBody>
                    <a:bodyPr/>
                    <a:lstStyle/>
                    <a:p>
                      <a:pPr algn="l" fontAlgn="t"/>
                      <a:r>
                        <a:rPr lang="en-US" dirty="0">
                          <a:solidFill>
                            <a:srgbClr val="212121"/>
                          </a:solidFill>
                          <a:effectLst/>
                        </a:rPr>
                        <a:t>587 KB</a:t>
                      </a:r>
                    </a:p>
                  </a:txBody>
                  <a:tcPr marL="76200" marR="76200" marT="66675" marB="76200"/>
                </a:tc>
                <a:extLst>
                  <a:ext uri="{0D108BD9-81ED-4DB2-BD59-A6C34878D82A}">
                    <a16:rowId xmlns:a16="http://schemas.microsoft.com/office/drawing/2014/main" val="10003"/>
                  </a:ext>
                </a:extLst>
              </a:tr>
              <a:tr h="525065">
                <a:tc>
                  <a:txBody>
                    <a:bodyPr/>
                    <a:lstStyle/>
                    <a:p>
                      <a:pPr algn="l" fontAlgn="t"/>
                      <a:r>
                        <a:rPr lang="en-US">
                          <a:solidFill>
                            <a:srgbClr val="212121"/>
                          </a:solidFill>
                          <a:effectLst/>
                        </a:rPr>
                        <a:t>CSS</a:t>
                      </a:r>
                    </a:p>
                  </a:txBody>
                  <a:tcPr marL="76200" marR="76200" marT="66675" marB="76200"/>
                </a:tc>
                <a:tc>
                  <a:txBody>
                    <a:bodyPr/>
                    <a:lstStyle/>
                    <a:p>
                      <a:pPr algn="l" fontAlgn="t"/>
                      <a:r>
                        <a:rPr lang="en-US">
                          <a:solidFill>
                            <a:srgbClr val="212121"/>
                          </a:solidFill>
                          <a:effectLst/>
                        </a:rPr>
                        <a:t>24 KB</a:t>
                      </a:r>
                    </a:p>
                  </a:txBody>
                  <a:tcPr marL="76200" marR="76200" marT="66675" marB="76200"/>
                </a:tc>
                <a:tc>
                  <a:txBody>
                    <a:bodyPr/>
                    <a:lstStyle/>
                    <a:p>
                      <a:pPr algn="l" fontAlgn="t"/>
                      <a:r>
                        <a:rPr lang="en-US" dirty="0">
                          <a:solidFill>
                            <a:srgbClr val="212121"/>
                          </a:solidFill>
                          <a:effectLst/>
                        </a:rPr>
                        <a:t>53 KB</a:t>
                      </a:r>
                    </a:p>
                  </a:txBody>
                  <a:tcPr marL="76200" marR="76200" marT="66675" marB="76200"/>
                </a:tc>
                <a:tc>
                  <a:txBody>
                    <a:bodyPr/>
                    <a:lstStyle/>
                    <a:p>
                      <a:pPr algn="l" fontAlgn="t"/>
                      <a:r>
                        <a:rPr lang="en-US" dirty="0">
                          <a:solidFill>
                            <a:srgbClr val="212121"/>
                          </a:solidFill>
                          <a:effectLst/>
                        </a:rPr>
                        <a:t>108 KB</a:t>
                      </a:r>
                    </a:p>
                  </a:txBody>
                  <a:tcPr marL="76200" marR="76200" marT="66675"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969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lstStyle/>
          <a:p>
            <a:r>
              <a:rPr lang="en-US" sz="1800" dirty="0" smtClean="0"/>
              <a:t>Eliminating Unnecessary Downloads</a:t>
            </a:r>
          </a:p>
          <a:p>
            <a:endParaRPr lang="en-US" sz="1800" dirty="0" smtClean="0"/>
          </a:p>
          <a:p>
            <a:r>
              <a:rPr lang="en-US" dirty="0"/>
              <a:t>The fastest and best-optimized resource is a resource not sent. You should eliminate unnecessary resources from your application. It’s a good practice to question, and periodically revisit, the implicit and explicit assumptions with your team. </a:t>
            </a:r>
            <a:endParaRPr lang="en-US" dirty="0" smtClean="0"/>
          </a:p>
          <a:p>
            <a:endParaRPr lang="en-US" dirty="0"/>
          </a:p>
          <a:p>
            <a:r>
              <a:rPr lang="en-US" dirty="0"/>
              <a:t>Too often, pages contain resources that are unnecessary, or worse, that hinder page performance without delivering much value to the visitor or to the site they're hosted </a:t>
            </a:r>
            <a:r>
              <a:rPr lang="en-US" dirty="0" smtClean="0"/>
              <a:t>on.</a:t>
            </a:r>
            <a:endParaRPr lang="en-US" dirty="0"/>
          </a:p>
        </p:txBody>
      </p:sp>
    </p:spTree>
    <p:extLst>
      <p:ext uri="{BB962C8B-B14F-4D97-AF65-F5344CB8AC3E}">
        <p14:creationId xmlns:p14="http://schemas.microsoft.com/office/powerpoint/2010/main" val="1109159461"/>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sharepoint/v3"/>
    <ds:schemaRef ds:uri="http://purl.org/dc/dcmitype/"/>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23534</TotalTime>
  <Words>2374</Words>
  <Application>Microsoft Office PowerPoint</Application>
  <PresentationFormat>On-screen Show (16:9)</PresentationFormat>
  <Paragraphs>278</Paragraphs>
  <Slides>32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Calibri</vt:lpstr>
      <vt:lpstr>Lucida Grande</vt:lpstr>
      <vt:lpstr>Roboto</vt:lpstr>
      <vt:lpstr>Roboto Mono</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Mikhail Osipov</cp:lastModifiedBy>
  <cp:revision>1038</cp:revision>
  <cp:lastPrinted>2014-07-09T13:30:36Z</cp:lastPrinted>
  <dcterms:created xsi:type="dcterms:W3CDTF">2014-07-08T13:27:24Z</dcterms:created>
  <dcterms:modified xsi:type="dcterms:W3CDTF">2018-02-02T12:49:55Z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