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307" r:id="rId4"/>
    <p:sldId id="308" r:id="rId5"/>
    <p:sldId id="309" r:id="rId6"/>
    <p:sldId id="310" r:id="rId7"/>
    <p:sldId id="311" r:id="rId8"/>
    <p:sldId id="312" r:id="rId9"/>
    <p:sldId id="313"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4" r:id="rId56"/>
    <p:sldId id="305" r:id="rId57"/>
    <p:sldId id="306" r:id="rId58"/>
    <p:sldId id="30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14" autoAdjust="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9B8790-8798-488C-B42D-5225F2F5F222}" type="datetimeFigureOut">
              <a:rPr lang="en-US" smtClean="0"/>
              <a:t>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D5CBFD-1161-4219-AB63-8D6B82CD2C32}" type="slidenum">
              <a:rPr lang="en-US" smtClean="0"/>
              <a:t>‹#›</a:t>
            </a:fld>
            <a:endParaRPr lang="en-US"/>
          </a:p>
        </p:txBody>
      </p:sp>
    </p:spTree>
    <p:extLst>
      <p:ext uri="{BB962C8B-B14F-4D97-AF65-F5344CB8AC3E}">
        <p14:creationId xmlns:p14="http://schemas.microsoft.com/office/powerpoint/2010/main" val="4073517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 the model</a:t>
            </a:r>
            <a:r>
              <a:rPr lang="en-US" baseline="0" dirty="0" smtClean="0"/>
              <a:t> </a:t>
            </a:r>
            <a:r>
              <a:rPr lang="en-US" dirty="0" smtClean="0"/>
              <a:t>breaks down the user's experience into key actions and helps developers and designers ensure a good user experience for each of these actions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D5CBFD-1161-4219-AB63-8D6B82CD2C32}" type="slidenum">
              <a:rPr lang="en-US" smtClean="0"/>
              <a:t>2</a:t>
            </a:fld>
            <a:endParaRPr lang="en-US"/>
          </a:p>
        </p:txBody>
      </p:sp>
    </p:spTree>
    <p:extLst>
      <p:ext uri="{BB962C8B-B14F-4D97-AF65-F5344CB8AC3E}">
        <p14:creationId xmlns:p14="http://schemas.microsoft.com/office/powerpoint/2010/main" val="2867774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D5CBFD-1161-4219-AB63-8D6B82CD2C32}" type="slidenum">
              <a:rPr lang="en-US" smtClean="0"/>
              <a:t>34</a:t>
            </a:fld>
            <a:endParaRPr lang="en-US"/>
          </a:p>
        </p:txBody>
      </p:sp>
    </p:spTree>
    <p:extLst>
      <p:ext uri="{BB962C8B-B14F-4D97-AF65-F5344CB8AC3E}">
        <p14:creationId xmlns:p14="http://schemas.microsoft.com/office/powerpoint/2010/main" val="1214117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Пользователи исключительно хорошо отслеживают движение, и им не нравится, когда анимация неплавная.</a:t>
            </a:r>
          </a:p>
          <a:p>
            <a:r>
              <a:rPr lang="ru-RU" dirty="0" smtClean="0"/>
              <a:t>Анимация кажется им гладкой, если каждую секунду визуализируются 60 новых кадров.</a:t>
            </a:r>
          </a:p>
          <a:p>
            <a:r>
              <a:rPr lang="ru-RU" dirty="0" smtClean="0"/>
              <a:t>Это 16 мс на кадр, включая время, необходимое браузеру для рисования нового кадра на экране, оставляя приложению около 10 мс для создания кадра.</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2678548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течение</a:t>
            </a:r>
            <a:r>
              <a:rPr lang="ru-RU" baseline="0" dirty="0" smtClean="0"/>
              <a:t> этого временного окна необходимо ответить на действия пользователя, пользователям кажется, что результат мгновенный. Перейти эту черту, и связь между действием и реакцией (ответом) нарушится.</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1756046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Пользователи испытывают небольшую заметную задержку.</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3865863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a:t>
            </a:r>
            <a:r>
              <a:rPr lang="ru-RU" baseline="0" dirty="0" smtClean="0"/>
              <a:t> рамках этого окна загрузка страницы и ее изменение кажется частью естественного и непрерывного процесса.</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395700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После 1000 миллисекунд (1 секунда) пользователи теряют сосредоточенность на задаче, которую они выполняют.</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1044010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ru-RU" sz="900" b="0" i="0" kern="1200" dirty="0" smtClean="0">
                <a:solidFill>
                  <a:schemeClr val="tx1"/>
                </a:solidFill>
                <a:effectLst/>
                <a:latin typeface="+mn-lt"/>
                <a:ea typeface="+mn-ea"/>
                <a:cs typeface="+mn-cs"/>
              </a:rPr>
              <a:t>Пользователи разочарованы и могут покинуть</a:t>
            </a:r>
            <a:r>
              <a:rPr lang="ru-RU" sz="900" b="0" i="0" kern="1200" baseline="0" dirty="0" smtClean="0">
                <a:solidFill>
                  <a:schemeClr val="tx1"/>
                </a:solidFill>
                <a:effectLst/>
                <a:latin typeface="+mn-lt"/>
                <a:ea typeface="+mn-ea"/>
                <a:cs typeface="+mn-cs"/>
              </a:rPr>
              <a:t> страницу</a:t>
            </a:r>
            <a:r>
              <a:rPr lang="ru-RU" sz="900" b="0" i="0" kern="1200" dirty="0" smtClean="0">
                <a:solidFill>
                  <a:schemeClr val="tx1"/>
                </a:solidFill>
                <a:effectLst/>
                <a:latin typeface="+mn-lt"/>
                <a:ea typeface="+mn-ea"/>
                <a:cs typeface="+mn-cs"/>
              </a:rPr>
              <a:t>. Они могут вернуться или не вернуться позже.</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2123497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4276020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D5CBFD-1161-4219-AB63-8D6B82CD2C32}" type="slidenum">
              <a:rPr lang="en-US" smtClean="0"/>
              <a:t>14</a:t>
            </a:fld>
            <a:endParaRPr lang="en-US"/>
          </a:p>
        </p:txBody>
      </p:sp>
    </p:spTree>
    <p:extLst>
      <p:ext uri="{BB962C8B-B14F-4D97-AF65-F5344CB8AC3E}">
        <p14:creationId xmlns:p14="http://schemas.microsoft.com/office/powerpoint/2010/main" val="3675033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793420-35B3-48BF-8B4C-A63C3EAFC609}"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5164-8EB9-4B9B-8F07-0EFCBBFAC053}" type="slidenum">
              <a:rPr lang="en-US" smtClean="0"/>
              <a:t>‹#›</a:t>
            </a:fld>
            <a:endParaRPr lang="en-US"/>
          </a:p>
        </p:txBody>
      </p:sp>
    </p:spTree>
    <p:extLst>
      <p:ext uri="{BB962C8B-B14F-4D97-AF65-F5344CB8AC3E}">
        <p14:creationId xmlns:p14="http://schemas.microsoft.com/office/powerpoint/2010/main" val="3317972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793420-35B3-48BF-8B4C-A63C3EAFC609}"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5164-8EB9-4B9B-8F07-0EFCBBFAC053}" type="slidenum">
              <a:rPr lang="en-US" smtClean="0"/>
              <a:t>‹#›</a:t>
            </a:fld>
            <a:endParaRPr lang="en-US"/>
          </a:p>
        </p:txBody>
      </p:sp>
    </p:spTree>
    <p:extLst>
      <p:ext uri="{BB962C8B-B14F-4D97-AF65-F5344CB8AC3E}">
        <p14:creationId xmlns:p14="http://schemas.microsoft.com/office/powerpoint/2010/main" val="2579847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793420-35B3-48BF-8B4C-A63C3EAFC609}"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5164-8EB9-4B9B-8F07-0EFCBBFAC053}" type="slidenum">
              <a:rPr lang="en-US" smtClean="0"/>
              <a:t>‹#›</a:t>
            </a:fld>
            <a:endParaRPr lang="en-US"/>
          </a:p>
        </p:txBody>
      </p:sp>
    </p:spTree>
    <p:extLst>
      <p:ext uri="{BB962C8B-B14F-4D97-AF65-F5344CB8AC3E}">
        <p14:creationId xmlns:p14="http://schemas.microsoft.com/office/powerpoint/2010/main" val="3641538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469964" y="1438656"/>
            <a:ext cx="11119104" cy="4511040"/>
          </a:xfrm>
          <a:prstGeom prst="rect">
            <a:avLst/>
          </a:prstGeom>
        </p:spPr>
        <p:txBody>
          <a:bodyPr vert="horz" lIns="68580" tIns="34290" rIns="68580" bIns="34290" rtlCol="0">
            <a:normAutofit/>
          </a:bodyPr>
          <a:lstStyle>
            <a:lvl1pPr marL="0" indent="0">
              <a:lnSpc>
                <a:spcPct val="120000"/>
              </a:lnSpc>
              <a:spcBef>
                <a:spcPts val="0"/>
              </a:spcBef>
              <a:buNone/>
              <a:defRPr sz="1867"/>
            </a:lvl1pPr>
            <a:lvl2pPr>
              <a:defRPr sz="1600"/>
            </a:lvl2pPr>
            <a:lvl3pPr>
              <a:defRPr sz="1467"/>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298326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793420-35B3-48BF-8B4C-A63C3EAFC609}"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5164-8EB9-4B9B-8F07-0EFCBBFAC053}" type="slidenum">
              <a:rPr lang="en-US" smtClean="0"/>
              <a:t>‹#›</a:t>
            </a:fld>
            <a:endParaRPr lang="en-US"/>
          </a:p>
        </p:txBody>
      </p:sp>
    </p:spTree>
    <p:extLst>
      <p:ext uri="{BB962C8B-B14F-4D97-AF65-F5344CB8AC3E}">
        <p14:creationId xmlns:p14="http://schemas.microsoft.com/office/powerpoint/2010/main" val="2783285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793420-35B3-48BF-8B4C-A63C3EAFC609}"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5164-8EB9-4B9B-8F07-0EFCBBFAC053}" type="slidenum">
              <a:rPr lang="en-US" smtClean="0"/>
              <a:t>‹#›</a:t>
            </a:fld>
            <a:endParaRPr lang="en-US"/>
          </a:p>
        </p:txBody>
      </p:sp>
    </p:spTree>
    <p:extLst>
      <p:ext uri="{BB962C8B-B14F-4D97-AF65-F5344CB8AC3E}">
        <p14:creationId xmlns:p14="http://schemas.microsoft.com/office/powerpoint/2010/main" val="300282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793420-35B3-48BF-8B4C-A63C3EAFC609}"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5164-8EB9-4B9B-8F07-0EFCBBFAC053}" type="slidenum">
              <a:rPr lang="en-US" smtClean="0"/>
              <a:t>‹#›</a:t>
            </a:fld>
            <a:endParaRPr lang="en-US"/>
          </a:p>
        </p:txBody>
      </p:sp>
    </p:spTree>
    <p:extLst>
      <p:ext uri="{BB962C8B-B14F-4D97-AF65-F5344CB8AC3E}">
        <p14:creationId xmlns:p14="http://schemas.microsoft.com/office/powerpoint/2010/main" val="284086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793420-35B3-48BF-8B4C-A63C3EAFC609}" type="datetimeFigureOut">
              <a:rPr lang="en-US" smtClean="0"/>
              <a:t>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2C5164-8EB9-4B9B-8F07-0EFCBBFAC053}" type="slidenum">
              <a:rPr lang="en-US" smtClean="0"/>
              <a:t>‹#›</a:t>
            </a:fld>
            <a:endParaRPr lang="en-US"/>
          </a:p>
        </p:txBody>
      </p:sp>
    </p:spTree>
    <p:extLst>
      <p:ext uri="{BB962C8B-B14F-4D97-AF65-F5344CB8AC3E}">
        <p14:creationId xmlns:p14="http://schemas.microsoft.com/office/powerpoint/2010/main" val="3626866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793420-35B3-48BF-8B4C-A63C3EAFC609}" type="datetimeFigureOut">
              <a:rPr lang="en-US" smtClean="0"/>
              <a:t>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2C5164-8EB9-4B9B-8F07-0EFCBBFAC053}" type="slidenum">
              <a:rPr lang="en-US" smtClean="0"/>
              <a:t>‹#›</a:t>
            </a:fld>
            <a:endParaRPr lang="en-US"/>
          </a:p>
        </p:txBody>
      </p:sp>
    </p:spTree>
    <p:extLst>
      <p:ext uri="{BB962C8B-B14F-4D97-AF65-F5344CB8AC3E}">
        <p14:creationId xmlns:p14="http://schemas.microsoft.com/office/powerpoint/2010/main" val="2231360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793420-35B3-48BF-8B4C-A63C3EAFC609}" type="datetimeFigureOut">
              <a:rPr lang="en-US" smtClean="0"/>
              <a:t>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2C5164-8EB9-4B9B-8F07-0EFCBBFAC053}" type="slidenum">
              <a:rPr lang="en-US" smtClean="0"/>
              <a:t>‹#›</a:t>
            </a:fld>
            <a:endParaRPr lang="en-US"/>
          </a:p>
        </p:txBody>
      </p:sp>
    </p:spTree>
    <p:extLst>
      <p:ext uri="{BB962C8B-B14F-4D97-AF65-F5344CB8AC3E}">
        <p14:creationId xmlns:p14="http://schemas.microsoft.com/office/powerpoint/2010/main" val="3915934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793420-35B3-48BF-8B4C-A63C3EAFC609}"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5164-8EB9-4B9B-8F07-0EFCBBFAC053}" type="slidenum">
              <a:rPr lang="en-US" smtClean="0"/>
              <a:t>‹#›</a:t>
            </a:fld>
            <a:endParaRPr lang="en-US"/>
          </a:p>
        </p:txBody>
      </p:sp>
    </p:spTree>
    <p:extLst>
      <p:ext uri="{BB962C8B-B14F-4D97-AF65-F5344CB8AC3E}">
        <p14:creationId xmlns:p14="http://schemas.microsoft.com/office/powerpoint/2010/main" val="1989060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793420-35B3-48BF-8B4C-A63C3EAFC609}"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5164-8EB9-4B9B-8F07-0EFCBBFAC053}" type="slidenum">
              <a:rPr lang="en-US" smtClean="0"/>
              <a:t>‹#›</a:t>
            </a:fld>
            <a:endParaRPr lang="en-US"/>
          </a:p>
        </p:txBody>
      </p:sp>
    </p:spTree>
    <p:extLst>
      <p:ext uri="{BB962C8B-B14F-4D97-AF65-F5344CB8AC3E}">
        <p14:creationId xmlns:p14="http://schemas.microsoft.com/office/powerpoint/2010/main" val="38704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93420-35B3-48BF-8B4C-A63C3EAFC609}" type="datetimeFigureOut">
              <a:rPr lang="en-US" smtClean="0"/>
              <a:t>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C5164-8EB9-4B9B-8F07-0EFCBBFAC053}" type="slidenum">
              <a:rPr lang="en-US" smtClean="0"/>
              <a:t>‹#›</a:t>
            </a:fld>
            <a:endParaRPr lang="en-US"/>
          </a:p>
        </p:txBody>
      </p:sp>
    </p:spTree>
    <p:extLst>
      <p:ext uri="{BB962C8B-B14F-4D97-AF65-F5344CB8AC3E}">
        <p14:creationId xmlns:p14="http://schemas.microsoft.com/office/powerpoint/2010/main" val="585529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webopedia.com/TERM/T/tweening.html" TargetMode="External"/><Relationship Id="rId2" Type="http://schemas.openxmlformats.org/officeDocument/2006/relationships/hyperlink" Target="https://developers.google.com/web/fundamentals/performance/rende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sma.com/mobileeconomy/"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udacity.com/course/website-performance-optimization--ud884" TargetMode="External"/><Relationship Id="rId5" Type="http://schemas.openxmlformats.org/officeDocument/2006/relationships/hyperlink" Target="https://developers.google.com/web/fundamentals/performance/critical-rendering-path/" TargetMode="External"/><Relationship Id="rId4" Type="http://schemas.openxmlformats.org/officeDocument/2006/relationships/hyperlink" Target="https://www.webpagetest.org/eas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whGwm0Lky2s&amp;feature=youtu.be&amp;t=14m11s" TargetMode="External"/><Relationship Id="rId2" Type="http://schemas.openxmlformats.org/officeDocument/2006/relationships/hyperlink" Target="https://en.wikipedia.org/wiki/Gzi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caniuse.com/#feat=woff" TargetMode="External"/><Relationship Id="rId3" Type="http://schemas.openxmlformats.org/officeDocument/2006/relationships/hyperlink" Target="https://en.wikipedia.org/wiki/TrueType" TargetMode="External"/><Relationship Id="rId7" Type="http://schemas.openxmlformats.org/officeDocument/2006/relationships/hyperlink" Target="http://caniuse.com/#search=ttf" TargetMode="External"/><Relationship Id="rId2" Type="http://schemas.openxmlformats.org/officeDocument/2006/relationships/hyperlink" Target="https://en.wikipedia.org/wiki/Embedded_OpenType" TargetMode="External"/><Relationship Id="rId1" Type="http://schemas.openxmlformats.org/officeDocument/2006/relationships/slideLayout" Target="../slideLayouts/slideLayout2.xml"/><Relationship Id="rId6" Type="http://schemas.openxmlformats.org/officeDocument/2006/relationships/hyperlink" Target="http://caniuse.com/#feat=eot" TargetMode="External"/><Relationship Id="rId5" Type="http://schemas.openxmlformats.org/officeDocument/2006/relationships/hyperlink" Target="https://www.w3.org/TR/WOFF2/" TargetMode="External"/><Relationship Id="rId4" Type="http://schemas.openxmlformats.org/officeDocument/2006/relationships/hyperlink" Target="https://en.wikipedia.org/wiki/Web_Open_Font_Format" TargetMode="External"/><Relationship Id="rId9" Type="http://schemas.openxmlformats.org/officeDocument/2006/relationships/hyperlink" Target="http://caniuse.com/#feat=woff2"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www.w3.org/TR/WOFF20ER/" TargetMode="External"/><Relationship Id="rId2" Type="http://schemas.openxmlformats.org/officeDocument/2006/relationships/hyperlink" Target="https://developers.google.com/web/fundamentals/performance/optimizing-content-efficiency/optimize-encoding-and-transfer#text-compression-with-gzip"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youtube.com/watch?v=GP7U6LW2zDY&amp;feature=youtu.be&amp;t=14m45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6.jp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8.jp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0.jp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Performance and Web</a:t>
            </a:r>
            <a:endParaRPr lang="en-US" dirty="0"/>
          </a:p>
        </p:txBody>
      </p:sp>
    </p:spTree>
    <p:extLst>
      <p:ext uri="{BB962C8B-B14F-4D97-AF65-F5344CB8AC3E}">
        <p14:creationId xmlns:p14="http://schemas.microsoft.com/office/powerpoint/2010/main" val="30104567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75461232"/>
              </p:ext>
            </p:extLst>
          </p:nvPr>
        </p:nvGraphicFramePr>
        <p:xfrm>
          <a:off x="2442965" y="576955"/>
          <a:ext cx="7892526" cy="5301281"/>
        </p:xfrm>
        <a:graphic>
          <a:graphicData uri="http://schemas.openxmlformats.org/drawingml/2006/table">
            <a:tbl>
              <a:tblPr/>
              <a:tblGrid>
                <a:gridCol w="3946263">
                  <a:extLst>
                    <a:ext uri="{9D8B030D-6E8A-4147-A177-3AD203B41FA5}">
                      <a16:colId xmlns:a16="http://schemas.microsoft.com/office/drawing/2014/main" val="1877723812"/>
                    </a:ext>
                  </a:extLst>
                </a:gridCol>
                <a:gridCol w="3946263">
                  <a:extLst>
                    <a:ext uri="{9D8B030D-6E8A-4147-A177-3AD203B41FA5}">
                      <a16:colId xmlns:a16="http://schemas.microsoft.com/office/drawing/2014/main" val="1359998987"/>
                    </a:ext>
                  </a:extLst>
                </a:gridCol>
              </a:tblGrid>
              <a:tr h="240220">
                <a:tc gridSpan="2">
                  <a:txBody>
                    <a:bodyPr/>
                    <a:lstStyle/>
                    <a:p>
                      <a:pPr algn="l" fontAlgn="ctr"/>
                      <a:r>
                        <a:rPr lang="en-US" sz="1400" b="0" i="0" dirty="0">
                          <a:solidFill>
                            <a:schemeClr val="tx1"/>
                          </a:solidFill>
                          <a:effectLst/>
                          <a:latin typeface="Roboto" panose="02000000000000000000" pitchFamily="2" charset="0"/>
                        </a:rPr>
                        <a:t>User Perception Of Performance Delays</a:t>
                      </a:r>
                    </a:p>
                  </a:txBody>
                  <a:tcPr marL="36860" marR="36860" marT="36860" marB="3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479967099"/>
                  </a:ext>
                </a:extLst>
              </a:tr>
              <a:tr h="1564866">
                <a:tc>
                  <a:txBody>
                    <a:bodyPr/>
                    <a:lstStyle/>
                    <a:p>
                      <a:pPr algn="l" fontAlgn="t"/>
                      <a:r>
                        <a:rPr lang="en-US" sz="1400" b="0" dirty="0">
                          <a:solidFill>
                            <a:schemeClr val="tx1"/>
                          </a:solidFill>
                          <a:effectLst/>
                        </a:rPr>
                        <a:t>0 to 16ms</a:t>
                      </a:r>
                    </a:p>
                  </a:txBody>
                  <a:tcPr marL="36860" marR="36860" marT="32253" marB="36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400" b="0" dirty="0">
                          <a:solidFill>
                            <a:schemeClr val="tx1"/>
                          </a:solidFill>
                          <a:effectLst/>
                        </a:rPr>
                        <a:t>Users are exceptionally good at tracking motion, and they dislike it when animations aren't smooth. They perceive animations as smooth so long as 60 new frames are rendered every second. That's 16ms per frame, including the time it takes for the browser to paint the new frame to the screen, leaving an app about 10ms to produce a frame.</a:t>
                      </a:r>
                    </a:p>
                  </a:txBody>
                  <a:tcPr marL="36860" marR="36860" marT="32253" marB="36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3966442"/>
                  </a:ext>
                </a:extLst>
              </a:tr>
              <a:tr h="819968">
                <a:tc>
                  <a:txBody>
                    <a:bodyPr/>
                    <a:lstStyle/>
                    <a:p>
                      <a:pPr algn="l" fontAlgn="t"/>
                      <a:r>
                        <a:rPr lang="en-US" sz="1400" b="0" dirty="0">
                          <a:solidFill>
                            <a:schemeClr val="tx1"/>
                          </a:solidFill>
                          <a:effectLst/>
                        </a:rPr>
                        <a:t>0 to 100ms</a:t>
                      </a:r>
                    </a:p>
                  </a:txBody>
                  <a:tcPr marL="36860" marR="36860" marT="32253" marB="36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400" b="0" dirty="0">
                          <a:solidFill>
                            <a:schemeClr val="tx1"/>
                          </a:solidFill>
                          <a:effectLst/>
                        </a:rPr>
                        <a:t>Respond to user actions within this time window and users feel like the result is immediate. Any longer, and the connection between action and reaction is broken.</a:t>
                      </a:r>
                    </a:p>
                  </a:txBody>
                  <a:tcPr marL="36860" marR="36860" marT="32253" marB="36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3873857"/>
                  </a:ext>
                </a:extLst>
              </a:tr>
              <a:tr h="373028">
                <a:tc>
                  <a:txBody>
                    <a:bodyPr/>
                    <a:lstStyle/>
                    <a:p>
                      <a:pPr algn="l" fontAlgn="t"/>
                      <a:r>
                        <a:rPr lang="en-US" sz="1400" b="0" dirty="0">
                          <a:solidFill>
                            <a:schemeClr val="tx1"/>
                          </a:solidFill>
                          <a:effectLst/>
                        </a:rPr>
                        <a:t>100 to 300ms</a:t>
                      </a:r>
                    </a:p>
                  </a:txBody>
                  <a:tcPr marL="36860" marR="36860" marT="32253" marB="36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400" b="0" dirty="0">
                          <a:solidFill>
                            <a:schemeClr val="tx1"/>
                          </a:solidFill>
                          <a:effectLst/>
                        </a:rPr>
                        <a:t>Users experience a slight perceptible delay.</a:t>
                      </a:r>
                    </a:p>
                  </a:txBody>
                  <a:tcPr marL="36860" marR="36860" marT="32253" marB="36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9593139"/>
                  </a:ext>
                </a:extLst>
              </a:tr>
              <a:tr h="819968">
                <a:tc>
                  <a:txBody>
                    <a:bodyPr/>
                    <a:lstStyle/>
                    <a:p>
                      <a:pPr algn="l" fontAlgn="t"/>
                      <a:r>
                        <a:rPr lang="en-US" sz="1400" b="0" dirty="0">
                          <a:solidFill>
                            <a:schemeClr val="tx1"/>
                          </a:solidFill>
                          <a:effectLst/>
                        </a:rPr>
                        <a:t>300 to 1000ms</a:t>
                      </a:r>
                    </a:p>
                  </a:txBody>
                  <a:tcPr marL="36860" marR="36860" marT="32253" marB="36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400" b="0" dirty="0">
                          <a:solidFill>
                            <a:schemeClr val="tx1"/>
                          </a:solidFill>
                          <a:effectLst/>
                        </a:rPr>
                        <a:t>Within this window, things feel part of a natural and continuous progression of tasks. For most users on the web, loading pages or changing views represents a task.</a:t>
                      </a:r>
                    </a:p>
                  </a:txBody>
                  <a:tcPr marL="36860" marR="36860" marT="32253" marB="36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1363137"/>
                  </a:ext>
                </a:extLst>
              </a:tr>
              <a:tr h="522008">
                <a:tc>
                  <a:txBody>
                    <a:bodyPr/>
                    <a:lstStyle/>
                    <a:p>
                      <a:pPr algn="l" fontAlgn="t"/>
                      <a:r>
                        <a:rPr lang="en-US" sz="1400" b="0" dirty="0">
                          <a:solidFill>
                            <a:schemeClr val="tx1"/>
                          </a:solidFill>
                          <a:effectLst/>
                        </a:rPr>
                        <a:t>1000ms or more</a:t>
                      </a:r>
                    </a:p>
                  </a:txBody>
                  <a:tcPr marL="36860" marR="36860" marT="32253" marB="36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400" b="0" dirty="0">
                          <a:solidFill>
                            <a:schemeClr val="tx1"/>
                          </a:solidFill>
                          <a:effectLst/>
                        </a:rPr>
                        <a:t>Beyond 1000 milliseconds (1 second), users lose focus on the task they are performing.</a:t>
                      </a:r>
                    </a:p>
                  </a:txBody>
                  <a:tcPr marL="36860" marR="36860" marT="32253" marB="36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444927"/>
                  </a:ext>
                </a:extLst>
              </a:tr>
              <a:tr h="670988">
                <a:tc>
                  <a:txBody>
                    <a:bodyPr/>
                    <a:lstStyle/>
                    <a:p>
                      <a:pPr algn="l" fontAlgn="t"/>
                      <a:r>
                        <a:rPr lang="en-US" sz="1400" b="0" dirty="0">
                          <a:solidFill>
                            <a:schemeClr val="tx1"/>
                          </a:solidFill>
                          <a:effectLst/>
                        </a:rPr>
                        <a:t>10000ms or more</a:t>
                      </a:r>
                    </a:p>
                  </a:txBody>
                  <a:tcPr marL="36860" marR="36860" marT="32253" marB="36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400" b="0" dirty="0">
                          <a:solidFill>
                            <a:schemeClr val="tx1"/>
                          </a:solidFill>
                          <a:effectLst/>
                        </a:rPr>
                        <a:t>Beyond 10000 milliseconds (10 seconds), users are frustrated and are likely to abandon tasks. They may or may not come back later.</a:t>
                      </a:r>
                    </a:p>
                  </a:txBody>
                  <a:tcPr marL="36860" marR="36860" marT="32253" marB="36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5350928"/>
                  </a:ext>
                </a:extLst>
              </a:tr>
            </a:tbl>
          </a:graphicData>
        </a:graphic>
      </p:graphicFrame>
    </p:spTree>
    <p:extLst>
      <p:ext uri="{BB962C8B-B14F-4D97-AF65-F5344CB8AC3E}">
        <p14:creationId xmlns:p14="http://schemas.microsoft.com/office/powerpoint/2010/main" val="2419368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Response: respond in under 50ms</a:t>
            </a:r>
          </a:p>
          <a:p>
            <a:pPr marL="0" indent="0">
              <a:buNone/>
            </a:pPr>
            <a:r>
              <a:rPr lang="en-US" b="1" dirty="0"/>
              <a:t>Goal</a:t>
            </a:r>
            <a:r>
              <a:rPr lang="en-US" dirty="0"/>
              <a:t>: Complete a transition initiated by user input within 100ms. Users spend the majority of their time waiting for sites to respond to their input, not waiting for the sites to load.</a:t>
            </a:r>
          </a:p>
          <a:p>
            <a:pPr marL="0" indent="0">
              <a:buNone/>
            </a:pPr>
            <a:r>
              <a:rPr lang="en-US" b="1" dirty="0"/>
              <a:t>Guidelines</a:t>
            </a:r>
            <a:r>
              <a:rPr lang="en-US" dirty="0"/>
              <a:t>:</a:t>
            </a:r>
          </a:p>
          <a:p>
            <a:r>
              <a:rPr lang="en-US" dirty="0"/>
              <a:t>Respond to user input within 50ms, or else the connection between action and reaction is broken. This applies to most inputs, such as clicking buttons, toggling form controls, or starting animations. This does not apply to touch drags or scrolls.</a:t>
            </a:r>
          </a:p>
          <a:p>
            <a:r>
              <a:rPr lang="en-US" dirty="0"/>
              <a:t>Though it may sound counterintuitive, it's not always the right call to respond to user input immediately. You can use this 100ms window to do other expensive work. But be careful not to block the user. If possible, do work in the background.</a:t>
            </a:r>
          </a:p>
          <a:p>
            <a:r>
              <a:rPr lang="en-US" dirty="0"/>
              <a:t>For actions that take longer than 50ms to complete, always provide feedback.</a:t>
            </a:r>
          </a:p>
          <a:p>
            <a:endParaRPr lang="en-US" dirty="0"/>
          </a:p>
        </p:txBody>
      </p:sp>
    </p:spTree>
    <p:extLst>
      <p:ext uri="{BB962C8B-B14F-4D97-AF65-F5344CB8AC3E}">
        <p14:creationId xmlns:p14="http://schemas.microsoft.com/office/powerpoint/2010/main" val="3404745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365125"/>
            <a:ext cx="9873672" cy="5078313"/>
          </a:xfrm>
          <a:prstGeom prst="rect">
            <a:avLst/>
          </a:prstGeom>
        </p:spPr>
        <p:txBody>
          <a:bodyPr wrap="square">
            <a:spAutoFit/>
          </a:bodyPr>
          <a:lstStyle/>
          <a:p>
            <a:r>
              <a:rPr lang="en-US" b="0" i="0" dirty="0" smtClean="0">
                <a:solidFill>
                  <a:srgbClr val="212121"/>
                </a:solidFill>
                <a:effectLst/>
                <a:latin typeface="Roboto" panose="02000000000000000000" pitchFamily="2" charset="0"/>
              </a:rPr>
              <a:t>Animation: produce a frame in 10ms</a:t>
            </a:r>
          </a:p>
          <a:p>
            <a:r>
              <a:rPr lang="en-US" b="1" i="0" dirty="0" smtClean="0">
                <a:solidFill>
                  <a:srgbClr val="212121"/>
                </a:solidFill>
                <a:effectLst/>
                <a:latin typeface="Roboto" panose="02000000000000000000" pitchFamily="2" charset="0"/>
              </a:rPr>
              <a:t>Goals</a:t>
            </a:r>
            <a:r>
              <a:rPr lang="en-US" b="0" i="0" dirty="0" smtClean="0">
                <a:solidFill>
                  <a:srgbClr val="212121"/>
                </a:solidFill>
                <a:effectLst/>
                <a:latin typeface="Roboto" panose="02000000000000000000" pitchFamily="2" charset="0"/>
              </a:rPr>
              <a:t>:</a:t>
            </a:r>
          </a:p>
          <a:p>
            <a:pPr>
              <a:buFont typeface="Arial" panose="020B0604020202020204" pitchFamily="34" charset="0"/>
              <a:buChar char="•"/>
            </a:pPr>
            <a:r>
              <a:rPr lang="en-US" b="0" i="0" dirty="0" smtClean="0">
                <a:solidFill>
                  <a:srgbClr val="212121"/>
                </a:solidFill>
                <a:effectLst/>
                <a:latin typeface="Roboto" panose="02000000000000000000" pitchFamily="2" charset="0"/>
              </a:rPr>
              <a:t>Produce each frame in an animation in 10ms or less. Technically, the maximum budget for each frame is 16ms (1000ms / 60 frames per second ≈ 16ms), but browsers need about 6ms to render each frame, hence the guideline of 10ms per frame.</a:t>
            </a:r>
          </a:p>
          <a:p>
            <a:pPr>
              <a:buFont typeface="Arial" panose="020B0604020202020204" pitchFamily="34" charset="0"/>
              <a:buChar char="•"/>
            </a:pPr>
            <a:r>
              <a:rPr lang="en-US" b="0" i="0" dirty="0" smtClean="0">
                <a:solidFill>
                  <a:srgbClr val="212121"/>
                </a:solidFill>
                <a:effectLst/>
                <a:latin typeface="Roboto" panose="02000000000000000000" pitchFamily="2" charset="0"/>
              </a:rPr>
              <a:t>Aim for visual smoothness. Users notice when frame rates vary.</a:t>
            </a:r>
          </a:p>
          <a:p>
            <a:r>
              <a:rPr lang="en-US" b="1" i="0" dirty="0" smtClean="0">
                <a:solidFill>
                  <a:srgbClr val="212121"/>
                </a:solidFill>
                <a:effectLst/>
                <a:latin typeface="Roboto" panose="02000000000000000000" pitchFamily="2" charset="0"/>
              </a:rPr>
              <a:t>Guidelines</a:t>
            </a:r>
            <a:r>
              <a:rPr lang="en-US" b="0" i="0" dirty="0" smtClean="0">
                <a:solidFill>
                  <a:srgbClr val="212121"/>
                </a:solidFill>
                <a:effectLst/>
                <a:latin typeface="Roboto" panose="02000000000000000000" pitchFamily="2" charset="0"/>
              </a:rPr>
              <a:t>:</a:t>
            </a:r>
          </a:p>
          <a:p>
            <a:pPr>
              <a:buFont typeface="Arial" panose="020B0604020202020204" pitchFamily="34" charset="0"/>
              <a:buChar char="•"/>
            </a:pPr>
            <a:r>
              <a:rPr lang="en-US" b="0" i="0" dirty="0" smtClean="0">
                <a:solidFill>
                  <a:srgbClr val="212121"/>
                </a:solidFill>
                <a:effectLst/>
                <a:latin typeface="Roboto" panose="02000000000000000000" pitchFamily="2" charset="0"/>
              </a:rPr>
              <a:t>In high pressure points like animations, the key is to do nothing where you can, and the absolute minimum where you can't. Whenever possible, make use of the 100ms response to pre-calculate expensive work so that you maximize your chances of hitting 60fps.</a:t>
            </a:r>
          </a:p>
          <a:p>
            <a:pPr>
              <a:buFont typeface="Arial" panose="020B0604020202020204" pitchFamily="34" charset="0"/>
              <a:buChar char="•"/>
            </a:pPr>
            <a:r>
              <a:rPr lang="en-US" b="0" i="0" dirty="0" smtClean="0">
                <a:solidFill>
                  <a:srgbClr val="212121"/>
                </a:solidFill>
                <a:effectLst/>
                <a:latin typeface="Roboto" panose="02000000000000000000" pitchFamily="2" charset="0"/>
              </a:rPr>
              <a:t>See </a:t>
            </a:r>
            <a:r>
              <a:rPr lang="en-US" b="0" i="0" u="none" strike="noStrike" dirty="0" smtClean="0">
                <a:solidFill>
                  <a:srgbClr val="039BE5"/>
                </a:solidFill>
                <a:effectLst/>
                <a:latin typeface="Roboto" panose="02000000000000000000" pitchFamily="2" charset="0"/>
                <a:hlinkClick r:id="rId2"/>
              </a:rPr>
              <a:t>Rendering Performance</a:t>
            </a:r>
            <a:r>
              <a:rPr lang="en-US" b="0" i="0" dirty="0" smtClean="0">
                <a:solidFill>
                  <a:srgbClr val="212121"/>
                </a:solidFill>
                <a:effectLst/>
                <a:latin typeface="Roboto" panose="02000000000000000000" pitchFamily="2" charset="0"/>
              </a:rPr>
              <a:t> for various animation optimization strategies.</a:t>
            </a:r>
          </a:p>
          <a:p>
            <a:pPr>
              <a:buFont typeface="Arial" panose="020B0604020202020204" pitchFamily="34" charset="0"/>
              <a:buChar char="•"/>
            </a:pPr>
            <a:r>
              <a:rPr lang="en-US" b="0" i="0" dirty="0" smtClean="0">
                <a:solidFill>
                  <a:srgbClr val="212121"/>
                </a:solidFill>
                <a:effectLst/>
                <a:latin typeface="Roboto" panose="02000000000000000000" pitchFamily="2" charset="0"/>
              </a:rPr>
              <a:t>Recognize all the types of animations. Animations aren't just fancy UI effects. Each of these interactions are considered animations:</a:t>
            </a:r>
          </a:p>
          <a:p>
            <a:pPr marL="742950" lvl="1" indent="-285750">
              <a:buFont typeface="Arial" panose="020B0604020202020204" pitchFamily="34" charset="0"/>
              <a:buChar char="•"/>
            </a:pPr>
            <a:r>
              <a:rPr lang="en-US" b="0" i="0" dirty="0" smtClean="0">
                <a:solidFill>
                  <a:srgbClr val="212121"/>
                </a:solidFill>
                <a:effectLst/>
                <a:latin typeface="Roboto" panose="02000000000000000000" pitchFamily="2" charset="0"/>
              </a:rPr>
              <a:t>Visual animations, such as entrances and exits, </a:t>
            </a:r>
            <a:r>
              <a:rPr lang="en-US" b="0" i="0" u="none" strike="noStrike" dirty="0" smtClean="0">
                <a:solidFill>
                  <a:srgbClr val="039BE5"/>
                </a:solidFill>
                <a:effectLst/>
                <a:latin typeface="Roboto" panose="02000000000000000000" pitchFamily="2" charset="0"/>
                <a:hlinkClick r:id="rId3"/>
              </a:rPr>
              <a:t>tweens</a:t>
            </a:r>
            <a:r>
              <a:rPr lang="en-US" b="0" i="0" dirty="0" smtClean="0">
                <a:solidFill>
                  <a:srgbClr val="212121"/>
                </a:solidFill>
                <a:effectLst/>
                <a:latin typeface="Roboto" panose="02000000000000000000" pitchFamily="2" charset="0"/>
              </a:rPr>
              <a:t>, and loading indicators.</a:t>
            </a:r>
          </a:p>
          <a:p>
            <a:pPr marL="742950" lvl="1" indent="-285750">
              <a:buFont typeface="Arial" panose="020B0604020202020204" pitchFamily="34" charset="0"/>
              <a:buChar char="•"/>
            </a:pPr>
            <a:r>
              <a:rPr lang="en-US" b="0" i="0" dirty="0" smtClean="0">
                <a:solidFill>
                  <a:srgbClr val="212121"/>
                </a:solidFill>
                <a:effectLst/>
                <a:latin typeface="Roboto" panose="02000000000000000000" pitchFamily="2" charset="0"/>
              </a:rPr>
              <a:t>Scrolling. This includes flinging, which is when the user starts scrolling, then lets go, and the page continues scrolling.</a:t>
            </a:r>
          </a:p>
          <a:p>
            <a:pPr marL="742950" lvl="1" indent="-285750">
              <a:buFont typeface="Arial" panose="020B0604020202020204" pitchFamily="34" charset="0"/>
              <a:buChar char="•"/>
            </a:pPr>
            <a:r>
              <a:rPr lang="en-US" b="0" i="0" dirty="0" smtClean="0">
                <a:solidFill>
                  <a:srgbClr val="212121"/>
                </a:solidFill>
                <a:effectLst/>
                <a:latin typeface="Roboto" panose="02000000000000000000" pitchFamily="2" charset="0"/>
              </a:rPr>
              <a:t>Dragging. Animations often follow user interactions, such as panning a map or pinching to zoom.</a:t>
            </a:r>
            <a:endParaRPr lang="en-US"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3042308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Idle: maximize idle time</a:t>
            </a:r>
          </a:p>
          <a:p>
            <a:r>
              <a:rPr lang="en-US" b="1" dirty="0"/>
              <a:t>Goal</a:t>
            </a:r>
            <a:r>
              <a:rPr lang="en-US" dirty="0"/>
              <a:t>: Maximize idle time to increase the odds that the page responds to user input within 50ms.</a:t>
            </a:r>
          </a:p>
          <a:p>
            <a:r>
              <a:rPr lang="en-US" b="1" dirty="0"/>
              <a:t>Guidelines</a:t>
            </a:r>
            <a:r>
              <a:rPr lang="en-US" dirty="0"/>
              <a:t>:</a:t>
            </a:r>
          </a:p>
          <a:p>
            <a:r>
              <a:rPr lang="en-US" dirty="0"/>
              <a:t>Use idle time to complete deferred work. For example, for the initial page load, load as little data as possible, then use idle time to load the rest.</a:t>
            </a:r>
          </a:p>
          <a:p>
            <a:r>
              <a:rPr lang="en-US" dirty="0"/>
              <a:t>Perform work during idle time in 50ms or less. Any longer, and you risk interfering with the app's ability to respond to user input within 50ms.</a:t>
            </a:r>
          </a:p>
          <a:p>
            <a:r>
              <a:rPr lang="en-US" dirty="0"/>
              <a:t>If a user interacts with a page during idle time work, the user interaction should always take the highest priority and interrupt the idle time work.</a:t>
            </a:r>
          </a:p>
          <a:p>
            <a:endParaRPr lang="en-US" dirty="0"/>
          </a:p>
        </p:txBody>
      </p:sp>
    </p:spTree>
    <p:extLst>
      <p:ext uri="{BB962C8B-B14F-4D97-AF65-F5344CB8AC3E}">
        <p14:creationId xmlns:p14="http://schemas.microsoft.com/office/powerpoint/2010/main" val="12649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Load: deliver content and become interactive in under 5 seconds</a:t>
            </a:r>
          </a:p>
          <a:p>
            <a:r>
              <a:rPr lang="en-US" dirty="0"/>
              <a:t>When pages load slowly, user attention wanders, and users perceive the task as broken. Sites that load quickly have longer average sessions, lower bounce rates, and higher ad </a:t>
            </a:r>
            <a:r>
              <a:rPr lang="en-US" dirty="0" err="1"/>
              <a:t>viewability</a:t>
            </a:r>
            <a:r>
              <a:rPr lang="en-US" dirty="0" smtClean="0"/>
              <a:t>.</a:t>
            </a:r>
          </a:p>
          <a:p>
            <a:r>
              <a:rPr lang="en-US" b="1" dirty="0"/>
              <a:t>Guidelines</a:t>
            </a:r>
            <a:r>
              <a:rPr lang="en-US" dirty="0"/>
              <a:t>:</a:t>
            </a:r>
          </a:p>
          <a:p>
            <a:r>
              <a:rPr lang="en-US" dirty="0"/>
              <a:t>Test your load performance on the mobile devices and network connections that are common among your users. If your business has information on what devices and network connections your users are on, then you can use that combination and set your own loading performance targets. Otherwise, </a:t>
            </a:r>
            <a:r>
              <a:rPr lang="en-US" dirty="0">
                <a:hlinkClick r:id="rId3"/>
              </a:rPr>
              <a:t>The Mobile Economy 2017</a:t>
            </a:r>
            <a:r>
              <a:rPr lang="en-US" dirty="0"/>
              <a:t> suggests that a good global baseline is a mid-range Android phone, such as a Moto G4, and a slow 3G network, defined as 400ms RTT and 400kbps transfer speed. This combination is available on </a:t>
            </a:r>
            <a:r>
              <a:rPr lang="en-US" dirty="0" err="1">
                <a:hlinkClick r:id="rId4"/>
              </a:rPr>
              <a:t>WebPageTest</a:t>
            </a:r>
            <a:r>
              <a:rPr lang="en-US" dirty="0"/>
              <a:t>.</a:t>
            </a:r>
          </a:p>
          <a:p>
            <a:r>
              <a:rPr lang="en-US" dirty="0"/>
              <a:t>Keep in mind that although your typical mobile user's device might claim that it's on a 2G, 3G, or 4G connection, in reality the </a:t>
            </a:r>
            <a:r>
              <a:rPr lang="en-US" i="1" dirty="0"/>
              <a:t>effective connection speed</a:t>
            </a:r>
            <a:r>
              <a:rPr lang="en-US" dirty="0"/>
              <a:t> is often significantly slower, due to packet loss and network variance.</a:t>
            </a:r>
          </a:p>
          <a:p>
            <a:r>
              <a:rPr lang="en-US" dirty="0"/>
              <a:t>Focus on optimizing the </a:t>
            </a:r>
            <a:r>
              <a:rPr lang="en-US" dirty="0">
                <a:hlinkClick r:id="rId5"/>
              </a:rPr>
              <a:t>Critical Rendering Path</a:t>
            </a:r>
            <a:r>
              <a:rPr lang="en-US" dirty="0"/>
              <a:t> to unblock rendering.</a:t>
            </a:r>
          </a:p>
          <a:p>
            <a:r>
              <a:rPr lang="en-US" dirty="0"/>
              <a:t>You don't have to load everything in under 5 seconds to produce the perception of a complete load. Enable progressive rendering and do some work in the background. Defer non-essential loads to periods of idle time. See </a:t>
            </a:r>
            <a:r>
              <a:rPr lang="en-US" dirty="0">
                <a:hlinkClick r:id="rId6"/>
              </a:rPr>
              <a:t>Website Performance Optimization</a:t>
            </a:r>
            <a:r>
              <a:rPr lang="en-US" dirty="0"/>
              <a:t>.</a:t>
            </a:r>
          </a:p>
          <a:p>
            <a:endParaRPr lang="en-US" dirty="0"/>
          </a:p>
        </p:txBody>
      </p:sp>
    </p:spTree>
    <p:extLst>
      <p:ext uri="{BB962C8B-B14F-4D97-AF65-F5344CB8AC3E}">
        <p14:creationId xmlns:p14="http://schemas.microsoft.com/office/powerpoint/2010/main" val="3063559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Summary</a:t>
            </a:r>
          </a:p>
          <a:p>
            <a:r>
              <a:rPr lang="en-US" dirty="0"/>
              <a:t>RAIL is a lens for looking at a website's user experience as a journey composed of distinct interactions. Understand how users perceive your site in order to set performance goals with the greatest impact on user experience.</a:t>
            </a:r>
          </a:p>
          <a:p>
            <a:r>
              <a:rPr lang="en-US" b="1" dirty="0"/>
              <a:t>Focus on the user</a:t>
            </a:r>
            <a:r>
              <a:rPr lang="en-US" dirty="0"/>
              <a:t>.</a:t>
            </a:r>
          </a:p>
          <a:p>
            <a:r>
              <a:rPr lang="en-US" b="1" dirty="0"/>
              <a:t>Respond to user input in under 100ms</a:t>
            </a:r>
            <a:r>
              <a:rPr lang="en-US" dirty="0"/>
              <a:t>.</a:t>
            </a:r>
          </a:p>
          <a:p>
            <a:r>
              <a:rPr lang="en-US" b="1" dirty="0"/>
              <a:t>Produce a frame in under 10ms when animating or scrolling</a:t>
            </a:r>
            <a:r>
              <a:rPr lang="en-US" dirty="0"/>
              <a:t>.</a:t>
            </a:r>
          </a:p>
          <a:p>
            <a:r>
              <a:rPr lang="en-US" b="1" dirty="0"/>
              <a:t>Maximize main thread idle time</a:t>
            </a:r>
            <a:r>
              <a:rPr lang="en-US" dirty="0"/>
              <a:t>.</a:t>
            </a:r>
          </a:p>
          <a:p>
            <a:r>
              <a:rPr lang="en-US" b="1" dirty="0"/>
              <a:t>Load interactive content in under 5000ms</a:t>
            </a:r>
            <a:r>
              <a:rPr lang="en-US" dirty="0"/>
              <a:t>.</a:t>
            </a:r>
          </a:p>
          <a:p>
            <a:endParaRPr lang="en-US" dirty="0"/>
          </a:p>
        </p:txBody>
      </p:sp>
    </p:spTree>
    <p:extLst>
      <p:ext uri="{BB962C8B-B14F-4D97-AF65-F5344CB8AC3E}">
        <p14:creationId xmlns:p14="http://schemas.microsoft.com/office/powerpoint/2010/main" val="3064367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Load</a:t>
            </a:r>
          </a:p>
          <a:p>
            <a:r>
              <a:rPr lang="en-US" dirty="0" smtClean="0"/>
              <a:t>Render</a:t>
            </a:r>
          </a:p>
          <a:p>
            <a:pPr marL="0" indent="0">
              <a:buNone/>
            </a:pPr>
            <a:endParaRPr lang="en-US" dirty="0"/>
          </a:p>
        </p:txBody>
      </p:sp>
    </p:spTree>
    <p:extLst>
      <p:ext uri="{BB962C8B-B14F-4D97-AF65-F5344CB8AC3E}">
        <p14:creationId xmlns:p14="http://schemas.microsoft.com/office/powerpoint/2010/main" val="832175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optimization</a:t>
            </a:r>
            <a:endParaRPr lang="en-US" dirty="0"/>
          </a:p>
        </p:txBody>
      </p:sp>
      <p:sp>
        <p:nvSpPr>
          <p:cNvPr id="3" name="Content Placeholder 2"/>
          <p:cNvSpPr>
            <a:spLocks noGrp="1"/>
          </p:cNvSpPr>
          <p:nvPr>
            <p:ph idx="1"/>
          </p:nvPr>
        </p:nvSpPr>
        <p:spPr/>
        <p:txBody>
          <a:bodyPr/>
          <a:lstStyle/>
          <a:p>
            <a:r>
              <a:rPr lang="en-US" dirty="0"/>
              <a:t>Our web applications continue to grow in their scope, ambition, and functionality -- that's a good thing. However, the relentless march toward a richer web is driving another trend: the amount of data downloaded by each application continues to increase at a steady pace. To deliver great performance we need to optimize delivery of each and every byte!</a:t>
            </a:r>
          </a:p>
        </p:txBody>
      </p:sp>
    </p:spTree>
    <p:extLst>
      <p:ext uri="{BB962C8B-B14F-4D97-AF65-F5344CB8AC3E}">
        <p14:creationId xmlns:p14="http://schemas.microsoft.com/office/powerpoint/2010/main" val="1910403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43975878"/>
              </p:ext>
            </p:extLst>
          </p:nvPr>
        </p:nvGraphicFramePr>
        <p:xfrm>
          <a:off x="203355" y="192078"/>
          <a:ext cx="4349792" cy="3478530"/>
        </p:xfrm>
        <a:graphic>
          <a:graphicData uri="http://schemas.openxmlformats.org/drawingml/2006/table">
            <a:tbl>
              <a:tblPr/>
              <a:tblGrid>
                <a:gridCol w="1087448">
                  <a:extLst>
                    <a:ext uri="{9D8B030D-6E8A-4147-A177-3AD203B41FA5}">
                      <a16:colId xmlns:a16="http://schemas.microsoft.com/office/drawing/2014/main" val="3127575210"/>
                    </a:ext>
                  </a:extLst>
                </a:gridCol>
                <a:gridCol w="1087448">
                  <a:extLst>
                    <a:ext uri="{9D8B030D-6E8A-4147-A177-3AD203B41FA5}">
                      <a16:colId xmlns:a16="http://schemas.microsoft.com/office/drawing/2014/main" val="532261933"/>
                    </a:ext>
                  </a:extLst>
                </a:gridCol>
                <a:gridCol w="1087448">
                  <a:extLst>
                    <a:ext uri="{9D8B030D-6E8A-4147-A177-3AD203B41FA5}">
                      <a16:colId xmlns:a16="http://schemas.microsoft.com/office/drawing/2014/main" val="2393952607"/>
                    </a:ext>
                  </a:extLst>
                </a:gridCol>
                <a:gridCol w="1087448">
                  <a:extLst>
                    <a:ext uri="{9D8B030D-6E8A-4147-A177-3AD203B41FA5}">
                      <a16:colId xmlns:a16="http://schemas.microsoft.com/office/drawing/2014/main" val="3392680319"/>
                    </a:ext>
                  </a:extLst>
                </a:gridCol>
              </a:tblGrid>
              <a:tr h="457200">
                <a:tc>
                  <a:txBody>
                    <a:bodyPr/>
                    <a:lstStyle/>
                    <a:p>
                      <a:endParaRPr lang="en-US" dirty="0">
                        <a:solidFill>
                          <a:sysClr val="windowText" lastClr="000000"/>
                        </a:solidFill>
                      </a:endParaRPr>
                    </a:p>
                  </a:txBody>
                  <a:tcPr marL="76200" marR="76200" marT="76200" marB="762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ctr"/>
                      <a:r>
                        <a:rPr lang="en-US" b="0" i="0" dirty="0" smtClean="0">
                          <a:solidFill>
                            <a:sysClr val="windowText" lastClr="000000"/>
                          </a:solidFill>
                          <a:effectLst/>
                          <a:latin typeface="Roboto" panose="02000000000000000000" pitchFamily="2" charset="0"/>
                        </a:rPr>
                        <a:t>50th </a:t>
                      </a:r>
                      <a:r>
                        <a:rPr lang="en-US" b="0" i="0" dirty="0">
                          <a:solidFill>
                            <a:sysClr val="windowText" lastClr="000000"/>
                          </a:solidFill>
                          <a:effectLst/>
                          <a:latin typeface="Roboto" panose="02000000000000000000" pitchFamily="2" charset="0"/>
                        </a:rPr>
                        <a:t>percentile</a:t>
                      </a:r>
                    </a:p>
                  </a:txBody>
                  <a:tcPr marL="76200" marR="76200" marT="76200" marB="762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ctr"/>
                      <a:r>
                        <a:rPr lang="en-US" b="0" i="0" dirty="0">
                          <a:solidFill>
                            <a:sysClr val="windowText" lastClr="000000"/>
                          </a:solidFill>
                          <a:effectLst/>
                          <a:latin typeface="Roboto" panose="02000000000000000000" pitchFamily="2" charset="0"/>
                        </a:rPr>
                        <a:t>75th percentile</a:t>
                      </a:r>
                    </a:p>
                  </a:txBody>
                  <a:tcPr marL="76200" marR="76200" marT="76200" marB="762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ctr"/>
                      <a:r>
                        <a:rPr lang="en-US" b="0" i="0" dirty="0" smtClean="0">
                          <a:solidFill>
                            <a:sysClr val="windowText" lastClr="000000"/>
                          </a:solidFill>
                          <a:effectLst/>
                          <a:latin typeface="Roboto" panose="02000000000000000000" pitchFamily="2" charset="0"/>
                        </a:rPr>
                        <a:t>90th percentile</a:t>
                      </a:r>
                      <a:endParaRPr lang="en-US" b="0" i="0" dirty="0">
                        <a:solidFill>
                          <a:sysClr val="windowText" lastClr="000000"/>
                        </a:solidFill>
                        <a:effectLst/>
                        <a:latin typeface="Roboto" panose="02000000000000000000" pitchFamily="2" charset="0"/>
                      </a:endParaRPr>
                    </a:p>
                  </a:txBody>
                  <a:tcPr marL="76200" marR="76200" marT="76200" marB="762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8317111"/>
                  </a:ext>
                </a:extLst>
              </a:tr>
              <a:tr h="0">
                <a:tc>
                  <a:txBody>
                    <a:bodyPr/>
                    <a:lstStyle/>
                    <a:p>
                      <a:pPr algn="l" fontAlgn="t"/>
                      <a:r>
                        <a:rPr lang="en-US" dirty="0">
                          <a:solidFill>
                            <a:srgbClr val="212121"/>
                          </a:solidFill>
                          <a:effectLst/>
                        </a:rPr>
                        <a:t>HTML</a:t>
                      </a: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dirty="0">
                          <a:solidFill>
                            <a:srgbClr val="212121"/>
                          </a:solidFill>
                          <a:effectLst/>
                        </a:rPr>
                        <a:t>13 KB</a:t>
                      </a: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a:solidFill>
                            <a:srgbClr val="212121"/>
                          </a:solidFill>
                          <a:effectLst/>
                        </a:rPr>
                        <a:t>26 KB</a:t>
                      </a: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dirty="0">
                          <a:solidFill>
                            <a:srgbClr val="212121"/>
                          </a:solidFill>
                          <a:effectLst/>
                        </a:rPr>
                        <a:t>54 KB</a:t>
                      </a: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7081295"/>
                  </a:ext>
                </a:extLst>
              </a:tr>
              <a:tr h="0">
                <a:tc>
                  <a:txBody>
                    <a:bodyPr/>
                    <a:lstStyle/>
                    <a:p>
                      <a:pPr algn="l" fontAlgn="t"/>
                      <a:r>
                        <a:rPr lang="en-US" dirty="0">
                          <a:solidFill>
                            <a:srgbClr val="212121"/>
                          </a:solidFill>
                          <a:effectLst/>
                        </a:rPr>
                        <a:t>Images</a:t>
                      </a: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a:solidFill>
                            <a:srgbClr val="212121"/>
                          </a:solidFill>
                          <a:effectLst/>
                        </a:rPr>
                        <a:t>528 KB</a:t>
                      </a: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dirty="0">
                          <a:solidFill>
                            <a:srgbClr val="212121"/>
                          </a:solidFill>
                          <a:effectLst/>
                        </a:rPr>
                        <a:t>1213 KB</a:t>
                      </a: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dirty="0">
                          <a:solidFill>
                            <a:srgbClr val="212121"/>
                          </a:solidFill>
                          <a:effectLst/>
                        </a:rPr>
                        <a:t>2384 KB</a:t>
                      </a: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9843280"/>
                  </a:ext>
                </a:extLst>
              </a:tr>
              <a:tr h="0">
                <a:tc>
                  <a:txBody>
                    <a:bodyPr/>
                    <a:lstStyle/>
                    <a:p>
                      <a:pPr algn="l" fontAlgn="t"/>
                      <a:r>
                        <a:rPr lang="en-US">
                          <a:solidFill>
                            <a:srgbClr val="212121"/>
                          </a:solidFill>
                          <a:effectLst/>
                        </a:rPr>
                        <a:t>JavaScript</a:t>
                      </a: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a:solidFill>
                            <a:srgbClr val="212121"/>
                          </a:solidFill>
                          <a:effectLst/>
                        </a:rPr>
                        <a:t>207 KB</a:t>
                      </a: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a:solidFill>
                            <a:srgbClr val="212121"/>
                          </a:solidFill>
                          <a:effectLst/>
                        </a:rPr>
                        <a:t>385 KB</a:t>
                      </a: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dirty="0">
                          <a:solidFill>
                            <a:srgbClr val="212121"/>
                          </a:solidFill>
                          <a:effectLst/>
                        </a:rPr>
                        <a:t>587 KB</a:t>
                      </a: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8492428"/>
                  </a:ext>
                </a:extLst>
              </a:tr>
              <a:tr h="0">
                <a:tc>
                  <a:txBody>
                    <a:bodyPr/>
                    <a:lstStyle/>
                    <a:p>
                      <a:pPr algn="l" fontAlgn="t"/>
                      <a:r>
                        <a:rPr lang="en-US">
                          <a:solidFill>
                            <a:srgbClr val="212121"/>
                          </a:solidFill>
                          <a:effectLst/>
                        </a:rPr>
                        <a:t>CSS</a:t>
                      </a: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a:solidFill>
                            <a:srgbClr val="212121"/>
                          </a:solidFill>
                          <a:effectLst/>
                        </a:rPr>
                        <a:t>24 KB</a:t>
                      </a: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dirty="0">
                          <a:solidFill>
                            <a:srgbClr val="212121"/>
                          </a:solidFill>
                          <a:effectLst/>
                        </a:rPr>
                        <a:t>53 KB</a:t>
                      </a: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a:solidFill>
                            <a:srgbClr val="212121"/>
                          </a:solidFill>
                          <a:effectLst/>
                        </a:rPr>
                        <a:t>108 KB</a:t>
                      </a: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9528300"/>
                  </a:ext>
                </a:extLst>
              </a:tr>
              <a:tr h="0">
                <a:tc>
                  <a:txBody>
                    <a:bodyPr/>
                    <a:lstStyle/>
                    <a:p>
                      <a:pPr algn="l" fontAlgn="t"/>
                      <a:r>
                        <a:rPr lang="en-US">
                          <a:solidFill>
                            <a:srgbClr val="212121"/>
                          </a:solidFill>
                          <a:effectLst/>
                        </a:rPr>
                        <a:t>Other</a:t>
                      </a: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a:solidFill>
                            <a:srgbClr val="212121"/>
                          </a:solidFill>
                          <a:effectLst/>
                        </a:rPr>
                        <a:t>282 KB</a:t>
                      </a: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a:solidFill>
                            <a:srgbClr val="212121"/>
                          </a:solidFill>
                          <a:effectLst/>
                        </a:rPr>
                        <a:t>308 KB</a:t>
                      </a: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a:solidFill>
                            <a:srgbClr val="212121"/>
                          </a:solidFill>
                          <a:effectLst/>
                        </a:rPr>
                        <a:t>353 KB</a:t>
                      </a: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9440671"/>
                  </a:ext>
                </a:extLst>
              </a:tr>
              <a:tr h="0">
                <a:tc>
                  <a:txBody>
                    <a:bodyPr/>
                    <a:lstStyle/>
                    <a:p>
                      <a:pPr algn="l" fontAlgn="t"/>
                      <a:r>
                        <a:rPr lang="en-US" b="0">
                          <a:solidFill>
                            <a:srgbClr val="212121"/>
                          </a:solidFill>
                          <a:effectLst/>
                        </a:rPr>
                        <a:t>Total</a:t>
                      </a:r>
                      <a:endParaRPr lang="en-US">
                        <a:solidFill>
                          <a:srgbClr val="212121"/>
                        </a:solidFill>
                        <a:effectLst/>
                      </a:endParaRP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b="0">
                          <a:solidFill>
                            <a:srgbClr val="212121"/>
                          </a:solidFill>
                          <a:effectLst/>
                        </a:rPr>
                        <a:t>1054 KB</a:t>
                      </a:r>
                      <a:endParaRPr lang="en-US">
                        <a:solidFill>
                          <a:srgbClr val="212121"/>
                        </a:solidFill>
                        <a:effectLst/>
                      </a:endParaRP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b="0">
                          <a:solidFill>
                            <a:srgbClr val="212121"/>
                          </a:solidFill>
                          <a:effectLst/>
                        </a:rPr>
                        <a:t>1985 KB</a:t>
                      </a:r>
                      <a:endParaRPr lang="en-US">
                        <a:solidFill>
                          <a:srgbClr val="212121"/>
                        </a:solidFill>
                        <a:effectLst/>
                      </a:endParaRP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b="0" dirty="0">
                          <a:solidFill>
                            <a:srgbClr val="212121"/>
                          </a:solidFill>
                          <a:effectLst/>
                        </a:rPr>
                        <a:t>3486 KB</a:t>
                      </a:r>
                      <a:endParaRPr lang="en-US" dirty="0">
                        <a:solidFill>
                          <a:srgbClr val="212121"/>
                        </a:solidFill>
                        <a:effectLst/>
                      </a:endParaRPr>
                    </a:p>
                  </a:txBody>
                  <a:tcPr marL="76200" marR="76200" marT="66675"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8784107"/>
                  </a:ext>
                </a:extLst>
              </a:tr>
            </a:tbl>
          </a:graphicData>
        </a:graphic>
      </p:graphicFrame>
      <p:sp>
        <p:nvSpPr>
          <p:cNvPr id="5" name="Rectangle 4"/>
          <p:cNvSpPr/>
          <p:nvPr/>
        </p:nvSpPr>
        <p:spPr>
          <a:xfrm>
            <a:off x="4553146" y="0"/>
            <a:ext cx="7925181" cy="6740307"/>
          </a:xfrm>
          <a:prstGeom prst="rect">
            <a:avLst/>
          </a:prstGeom>
        </p:spPr>
        <p:txBody>
          <a:bodyPr wrap="square">
            <a:spAutoFit/>
          </a:bodyPr>
          <a:lstStyle/>
          <a:p>
            <a:r>
              <a:rPr lang="en-US" b="0" i="0" dirty="0" smtClean="0">
                <a:solidFill>
                  <a:srgbClr val="212121"/>
                </a:solidFill>
                <a:effectLst/>
                <a:latin typeface="Roboto" panose="02000000000000000000" pitchFamily="2" charset="0"/>
              </a:rPr>
              <a:t>The above data captures the trend in growth of number of downloaded bytes for popular destinations on the web between January 2013 and January 2014. Of course, not every site grows at the same rate or requires the same amount of data, hence the reason why we are highlighting the different quantiles within the distribution: 50th (median), 75th, and 90th.</a:t>
            </a:r>
          </a:p>
          <a:p>
            <a:r>
              <a:rPr lang="en-US" b="0" i="0" dirty="0" smtClean="0">
                <a:solidFill>
                  <a:srgbClr val="212121"/>
                </a:solidFill>
                <a:effectLst/>
                <a:latin typeface="Roboto" panose="02000000000000000000" pitchFamily="2" charset="0"/>
              </a:rPr>
              <a:t>A median site at the beginning of 2014 is composed of 75 requests that add up to 1054 KB of total transferred bytes, and the total number of bytes (and requests) has grown at a steady pace throughout the previous year. This by itself should not be all that surprising, but it does carry important performance implications: yes, internet speeds are getting faster, but they are getting faster at different rates in different countries, and many users are still subject to data caps and expensive metered plans - especially on mobile.</a:t>
            </a:r>
          </a:p>
          <a:p>
            <a:r>
              <a:rPr lang="en-US" b="0" i="0" dirty="0" smtClean="0">
                <a:solidFill>
                  <a:srgbClr val="212121"/>
                </a:solidFill>
                <a:effectLst/>
                <a:latin typeface="Roboto" panose="02000000000000000000" pitchFamily="2" charset="0"/>
              </a:rPr>
              <a:t>Unlike their desktop counterparts, web applications do not require a separate installation process: enter the URL and we are up and running -- that’s a key feature of the web. However, to make this happen </a:t>
            </a:r>
            <a:r>
              <a:rPr lang="en-US" b="1" i="0" dirty="0" smtClean="0">
                <a:solidFill>
                  <a:srgbClr val="212121"/>
                </a:solidFill>
                <a:effectLst/>
                <a:latin typeface="Roboto" panose="02000000000000000000" pitchFamily="2" charset="0"/>
              </a:rPr>
              <a:t>we often have to fetch dozens, and sometime hundreds, of various resources, all of which can add up to megabytes of data and must come together in hundreds of milliseconds to facilitate the instant web experience we are aiming for.</a:t>
            </a:r>
            <a:endParaRPr lang="en-US" b="0" i="0" dirty="0" smtClean="0">
              <a:solidFill>
                <a:srgbClr val="212121"/>
              </a:solidFill>
              <a:effectLst/>
              <a:latin typeface="Roboto" panose="02000000000000000000" pitchFamily="2" charset="0"/>
            </a:endParaRPr>
          </a:p>
          <a:p>
            <a:r>
              <a:rPr lang="en-US" b="0" i="0" dirty="0" smtClean="0">
                <a:solidFill>
                  <a:srgbClr val="212121"/>
                </a:solidFill>
                <a:effectLst/>
                <a:latin typeface="Roboto" panose="02000000000000000000" pitchFamily="2" charset="0"/>
              </a:rPr>
              <a:t>Achieving an instant web experience in light of these requirements is no small feat, which is why optimizing content efficiency is critical: eliminating unnecessary downloads, optimizing transfer encoding of each resource through various compression techniques, and leveraging caching whenever possible to eliminate redundant downloads.</a:t>
            </a:r>
            <a:endParaRPr lang="en-US"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1034636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Eliminating Unnecessary </a:t>
            </a:r>
            <a:r>
              <a:rPr lang="en-US" dirty="0" smtClean="0"/>
              <a:t>Downloads</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Inventory your own assets and third-party assets on your pages.</a:t>
            </a:r>
          </a:p>
          <a:p>
            <a:r>
              <a:rPr lang="en-US" dirty="0"/>
              <a:t>Measure the performance of each asset: its value and its technical performance.</a:t>
            </a:r>
          </a:p>
          <a:p>
            <a:r>
              <a:rPr lang="en-US" dirty="0"/>
              <a:t>Determine if the resources are providing sufficient value.</a:t>
            </a:r>
          </a:p>
          <a:p>
            <a:pPr marL="0" indent="0">
              <a:buNone/>
            </a:pPr>
            <a:r>
              <a:rPr lang="en-US" dirty="0"/>
              <a:t>The fastest and best-optimized resource is a resource not sent. You should eliminate unnecessary resources from your application. It’s a good practice to question, and periodically revisit, the implicit and explicit assumptions with your team. Here are a few examples:</a:t>
            </a:r>
          </a:p>
          <a:p>
            <a:r>
              <a:rPr lang="en-US" dirty="0"/>
              <a:t>You've always included resource X on your pages, but does the cost of downloading and displaying it offset the value it delivers to the user? Can you measure and prove its value?</a:t>
            </a:r>
          </a:p>
          <a:p>
            <a:r>
              <a:rPr lang="en-US" dirty="0"/>
              <a:t>Does the resource (especially if it's a third-party resource) deliver consistent performance? Is this resource in the critical path, or need to be? If the resource is in the critical path, could it be a single point of failure for the site? That is, if the resource is unavailable, does it affect performance and the user experience of your pages?</a:t>
            </a:r>
          </a:p>
          <a:p>
            <a:r>
              <a:rPr lang="en-US" dirty="0"/>
              <a:t>Does this resource need or have an SLA? Does this resource follow performance best practices: compression, caching, and so on?</a:t>
            </a:r>
          </a:p>
          <a:p>
            <a:endParaRPr lang="en-US" dirty="0"/>
          </a:p>
        </p:txBody>
      </p:sp>
    </p:spTree>
    <p:extLst>
      <p:ext uri="{BB962C8B-B14F-4D97-AF65-F5344CB8AC3E}">
        <p14:creationId xmlns:p14="http://schemas.microsoft.com/office/powerpoint/2010/main" val="2564362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 Performance with the RAIL Model</a:t>
            </a:r>
            <a:br>
              <a:rPr lang="en-US" dirty="0"/>
            </a:b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690688"/>
            <a:ext cx="10058400" cy="3647074"/>
          </a:xfrm>
          <a:prstGeom prst="rect">
            <a:avLst/>
          </a:prstGeom>
        </p:spPr>
      </p:pic>
    </p:spTree>
    <p:extLst>
      <p:ext uri="{BB962C8B-B14F-4D97-AF65-F5344CB8AC3E}">
        <p14:creationId xmlns:p14="http://schemas.microsoft.com/office/powerpoint/2010/main" val="2308594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Too often, pages contain resources that are unnecessary, or worse, that hinder page performance without delivering much value to the visitor or to the site they're hosted on. This applies equally to first-party and third-party resources and widgets:</a:t>
            </a:r>
          </a:p>
          <a:p>
            <a:r>
              <a:rPr lang="en-US" dirty="0"/>
              <a:t>Site A has decided to display a photo carousel on its homepage to allow the visitor to preview multiple photos with a quick click. All of the photos are loaded when the page is loaded, and the user advances through the photos.</a:t>
            </a:r>
          </a:p>
          <a:p>
            <a:pPr lvl="1"/>
            <a:r>
              <a:rPr lang="en-US" b="1" dirty="0"/>
              <a:t>Question:</a:t>
            </a:r>
            <a:r>
              <a:rPr lang="en-US" dirty="0"/>
              <a:t> Have you measured how many users view multiple photos in the carousel? You might be incurring high overhead by downloading resources that most visitors never view.</a:t>
            </a:r>
          </a:p>
          <a:p>
            <a:r>
              <a:rPr lang="en-US" dirty="0"/>
              <a:t>Site B has decided to install a third-party widget to display related content, improve social engagement, or provide some other service.</a:t>
            </a:r>
          </a:p>
          <a:p>
            <a:pPr lvl="1"/>
            <a:r>
              <a:rPr lang="en-US" b="1" dirty="0"/>
              <a:t>Question:</a:t>
            </a:r>
            <a:r>
              <a:rPr lang="en-US" dirty="0"/>
              <a:t> Have you tracked how many visitors use the widget or click-through on the content that the widget provides? Is the engagement that this widget generates enough to justify its overhead?</a:t>
            </a:r>
          </a:p>
          <a:p>
            <a:r>
              <a:rPr lang="en-US" dirty="0"/>
              <a:t>Determining whether to eliminate unnecessary downloads often requires a lot of careful thinking and measurement. For best results, periodically inventory and revisit these questions for every asset on your pages.</a:t>
            </a:r>
          </a:p>
          <a:p>
            <a:endParaRPr lang="en-US" dirty="0"/>
          </a:p>
        </p:txBody>
      </p:sp>
    </p:spTree>
    <p:extLst>
      <p:ext uri="{BB962C8B-B14F-4D97-AF65-F5344CB8AC3E}">
        <p14:creationId xmlns:p14="http://schemas.microsoft.com/office/powerpoint/2010/main" val="17053148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Minification</a:t>
            </a:r>
            <a:r>
              <a:rPr lang="en-US" dirty="0"/>
              <a:t>: preprocessing &amp; context-specific optimizations</a:t>
            </a:r>
            <a:br>
              <a:rPr lang="en-US" dirty="0"/>
            </a:br>
            <a:endParaRPr lang="en-US" dirty="0"/>
          </a:p>
        </p:txBody>
      </p:sp>
      <p:sp>
        <p:nvSpPr>
          <p:cNvPr id="3" name="Content Placeholder 2"/>
          <p:cNvSpPr>
            <a:spLocks noGrp="1"/>
          </p:cNvSpPr>
          <p:nvPr>
            <p:ph idx="1"/>
          </p:nvPr>
        </p:nvSpPr>
        <p:spPr/>
        <p:txBody>
          <a:bodyPr/>
          <a:lstStyle/>
          <a:p>
            <a:r>
              <a:rPr lang="en-US" dirty="0" smtClean="0"/>
              <a:t>Content-specific optimizations can significantly reduce the size of delivered resources.</a:t>
            </a:r>
          </a:p>
          <a:p>
            <a:r>
              <a:rPr lang="en-US" dirty="0" smtClean="0"/>
              <a:t>Content-specific </a:t>
            </a:r>
            <a:r>
              <a:rPr lang="en-US" dirty="0"/>
              <a:t>optimizations are best applied as part of your build/release cycle</a:t>
            </a:r>
            <a:r>
              <a:rPr lang="en-US" dirty="0" smtClean="0"/>
              <a:t>.</a:t>
            </a:r>
          </a:p>
          <a:p>
            <a:r>
              <a:rPr lang="en-US" dirty="0"/>
              <a:t>The best way to compress redundant or unnecessary data is to eliminate it altogether. We can’t just </a:t>
            </a:r>
            <a:r>
              <a:rPr lang="en-US" dirty="0" smtClean="0"/>
              <a:t>delete arbitrary data, but in some contexts where we have content-specific knowledge of the data format and its properties, it's often possible to significantly reduce the size of the payload without affecting its actual meaning.</a:t>
            </a:r>
          </a:p>
          <a:p>
            <a:endParaRPr lang="en-US" dirty="0"/>
          </a:p>
        </p:txBody>
      </p:sp>
    </p:spTree>
    <p:extLst>
      <p:ext uri="{BB962C8B-B14F-4D97-AF65-F5344CB8AC3E}">
        <p14:creationId xmlns:p14="http://schemas.microsoft.com/office/powerpoint/2010/main" val="27105843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idx="1"/>
          </p:nvPr>
        </p:nvSpPr>
        <p:spPr bwMode="auto">
          <a:xfrm>
            <a:off x="2882482" y="240616"/>
            <a:ext cx="6485927" cy="463710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B78E7"/>
                </a:solidFill>
                <a:effectLst/>
                <a:latin typeface="Roboto Mono"/>
              </a:rPr>
              <a:t>&lt;html&gt;</a:t>
            </a:r>
            <a:r>
              <a:rPr kumimoji="0" lang="en-US" altLang="en-US" sz="1600" b="0" i="0" u="none" strike="noStrike" cap="none" normalizeH="0" baseline="0" dirty="0" smtClean="0">
                <a:ln>
                  <a:noFill/>
                </a:ln>
                <a:solidFill>
                  <a:srgbClr val="37474F"/>
                </a:solidFill>
                <a:effectLst/>
                <a:latin typeface="Roboto Mono"/>
              </a:rPr>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3B78E7"/>
                </a:solidFill>
                <a:effectLst/>
                <a:latin typeface="Roboto Mono"/>
              </a:rPr>
              <a:t>&lt;head&gt;</a:t>
            </a:r>
            <a:r>
              <a:rPr kumimoji="0" lang="en-US" altLang="en-US" sz="1600" b="0" i="0" u="none" strike="noStrike" cap="none" normalizeH="0" baseline="0" dirty="0" smtClean="0">
                <a:ln>
                  <a:noFill/>
                </a:ln>
                <a:solidFill>
                  <a:srgbClr val="37474F"/>
                </a:solidFill>
                <a:effectLst/>
                <a:latin typeface="Roboto Mono"/>
              </a:rPr>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3B78E7"/>
                </a:solidFill>
                <a:effectLst/>
                <a:latin typeface="Roboto Mono"/>
              </a:rPr>
              <a:t>&lt;style&gt;</a:t>
            </a:r>
            <a:r>
              <a:rPr kumimoji="0" lang="en-US" altLang="en-US" sz="1600" b="0" i="0" u="none" strike="noStrike" cap="none" normalizeH="0" baseline="0" dirty="0" smtClean="0">
                <a:ln>
                  <a:noFill/>
                </a:ln>
                <a:solidFill>
                  <a:srgbClr val="37474F"/>
                </a:solidFill>
                <a:effectLst/>
                <a:latin typeface="Roboto Mono"/>
              </a:rPr>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D81B60"/>
                </a:solidFill>
                <a:effectLst/>
                <a:latin typeface="Roboto Mono"/>
              </a:rPr>
              <a:t>/* awesome-container is only used on the landing page */</a:t>
            </a:r>
            <a:r>
              <a:rPr kumimoji="0" lang="en-US" altLang="en-US" sz="1600" b="0" i="0" u="none" strike="noStrike" cap="none" normalizeH="0" baseline="0" dirty="0" smtClean="0">
                <a:ln>
                  <a:noFill/>
                </a:ln>
                <a:solidFill>
                  <a:srgbClr val="37474F"/>
                </a:solidFill>
                <a:effectLst/>
                <a:latin typeface="Roboto Mono"/>
              </a:rPr>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.awesome-container { </a:t>
            </a:r>
            <a:r>
              <a:rPr kumimoji="0" lang="en-US" altLang="en-US" sz="1600" b="0" i="0" u="none" strike="noStrike" cap="none" normalizeH="0" baseline="0" dirty="0" smtClean="0">
                <a:ln>
                  <a:noFill/>
                </a:ln>
                <a:solidFill>
                  <a:srgbClr val="3B78E7"/>
                </a:solidFill>
                <a:effectLst/>
                <a:latin typeface="Roboto Mono"/>
              </a:rPr>
              <a:t>font-size</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C53929"/>
                </a:solidFill>
                <a:effectLst/>
                <a:latin typeface="Roboto Mono"/>
              </a:rPr>
              <a:t>120%</a:t>
            </a:r>
            <a:r>
              <a:rPr kumimoji="0" lang="en-US" altLang="en-US" sz="1600" b="0" i="0" u="none" strike="noStrike" cap="none" normalizeH="0" baseline="0" dirty="0" smtClean="0">
                <a:ln>
                  <a:noFill/>
                </a:ln>
                <a:solidFill>
                  <a:srgbClr val="37474F"/>
                </a:solidFill>
                <a:effectLst/>
                <a:latin typeface="Roboto Mono"/>
              </a:rPr>
              <a:t>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.awesome-container { </a:t>
            </a:r>
            <a:r>
              <a:rPr kumimoji="0" lang="en-US" altLang="en-US" sz="1600" b="0" i="0" u="none" strike="noStrike" cap="none" normalizeH="0" baseline="0" dirty="0" smtClean="0">
                <a:ln>
                  <a:noFill/>
                </a:ln>
                <a:solidFill>
                  <a:srgbClr val="3B78E7"/>
                </a:solidFill>
                <a:effectLst/>
                <a:latin typeface="Roboto Mono"/>
              </a:rPr>
              <a:t>width</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C53929"/>
                </a:solidFill>
                <a:effectLst/>
                <a:latin typeface="Roboto Mono"/>
              </a:rPr>
              <a:t>50%</a:t>
            </a:r>
            <a:r>
              <a:rPr kumimoji="0" lang="en-US" altLang="en-US" sz="1600" b="0" i="0" u="none" strike="noStrike" cap="none" normalizeH="0" baseline="0" dirty="0" smtClean="0">
                <a:ln>
                  <a:noFill/>
                </a:ln>
                <a:solidFill>
                  <a:srgbClr val="37474F"/>
                </a:solidFill>
                <a:effectLst/>
                <a:latin typeface="Roboto Mono"/>
              </a:rPr>
              <a:t>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3B78E7"/>
                </a:solidFill>
                <a:effectLst/>
                <a:latin typeface="Roboto Mono"/>
              </a:rPr>
              <a:t>&lt;/style&gt;</a:t>
            </a:r>
            <a:r>
              <a:rPr kumimoji="0" lang="en-US" altLang="en-US" sz="1600" b="0" i="0" u="none" strike="noStrike" cap="none" normalizeH="0" baseline="0" dirty="0" smtClean="0">
                <a:ln>
                  <a:noFill/>
                </a:ln>
                <a:solidFill>
                  <a:srgbClr val="37474F"/>
                </a:solidFill>
                <a:effectLst/>
                <a:latin typeface="Roboto Mono"/>
              </a:rPr>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3B78E7"/>
                </a:solidFill>
                <a:effectLst/>
                <a:latin typeface="Roboto Mono"/>
              </a:rPr>
              <a:t>&lt;/head&gt;</a:t>
            </a:r>
            <a:r>
              <a:rPr kumimoji="0" lang="en-US" altLang="en-US" sz="1600" b="0" i="0" u="none" strike="noStrike" cap="none" normalizeH="0" baseline="0" dirty="0" smtClean="0">
                <a:ln>
                  <a:noFill/>
                </a:ln>
                <a:solidFill>
                  <a:srgbClr val="37474F"/>
                </a:solidFill>
                <a:effectLst/>
                <a:latin typeface="Roboto Mono"/>
              </a:rPr>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3B78E7"/>
                </a:solidFill>
                <a:effectLst/>
                <a:latin typeface="Roboto Mono"/>
              </a:rPr>
              <a:t>&lt;body&gt;</a:t>
            </a:r>
            <a:r>
              <a:rPr kumimoji="0" lang="en-US" altLang="en-US" sz="1600" b="0" i="0" u="none" strike="noStrike" cap="none" normalizeH="0" baseline="0" dirty="0" smtClean="0">
                <a:ln>
                  <a:noFill/>
                </a:ln>
                <a:solidFill>
                  <a:srgbClr val="37474F"/>
                </a:solidFill>
                <a:effectLst/>
                <a:latin typeface="Roboto Mono"/>
              </a:rPr>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D81B60"/>
                </a:solidFill>
                <a:effectLst/>
                <a:latin typeface="Roboto Mono"/>
              </a:rPr>
              <a:t>&lt;!-- awesome container content: START --&gt;</a:t>
            </a:r>
            <a:r>
              <a:rPr kumimoji="0" lang="en-US" altLang="en-US" sz="1600" b="0" i="0" u="none" strike="noStrike" cap="none" normalizeH="0" baseline="0" dirty="0" smtClean="0">
                <a:ln>
                  <a:noFill/>
                </a:ln>
                <a:solidFill>
                  <a:srgbClr val="37474F"/>
                </a:solidFill>
                <a:effectLst/>
                <a:latin typeface="Roboto Mono"/>
              </a:rPr>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3B78E7"/>
                </a:solidFill>
                <a:effectLst/>
                <a:latin typeface="Roboto Mono"/>
              </a:rPr>
              <a:t>&lt;div&gt;</a:t>
            </a:r>
            <a:r>
              <a:rPr kumimoji="0" lang="en-US" altLang="en-US" sz="1600" b="0" i="0" u="none" strike="noStrike" cap="none" normalizeH="0" baseline="0" dirty="0" smtClean="0">
                <a:ln>
                  <a:noFill/>
                </a:ln>
                <a:solidFill>
                  <a:srgbClr val="37474F"/>
                </a:solidFill>
                <a:effectLst/>
                <a:latin typeface="Roboto Mono"/>
              </a:rPr>
              <a:t>…</a:t>
            </a:r>
            <a:r>
              <a:rPr kumimoji="0" lang="en-US" altLang="en-US" sz="1600" b="0" i="0" u="none" strike="noStrike" cap="none" normalizeH="0" baseline="0" dirty="0" smtClean="0">
                <a:ln>
                  <a:noFill/>
                </a:ln>
                <a:solidFill>
                  <a:srgbClr val="3B78E7"/>
                </a:solidFill>
                <a:effectLst/>
                <a:latin typeface="Roboto Mono"/>
              </a:rPr>
              <a:t>&lt;/div&gt;</a:t>
            </a:r>
            <a:r>
              <a:rPr kumimoji="0" lang="en-US" altLang="en-US" sz="1600" b="0" i="0" u="none" strike="noStrike" cap="none" normalizeH="0" baseline="0" dirty="0" smtClean="0">
                <a:ln>
                  <a:noFill/>
                </a:ln>
                <a:solidFill>
                  <a:srgbClr val="37474F"/>
                </a:solidFill>
                <a:effectLst/>
                <a:latin typeface="Roboto Mono"/>
              </a:rPr>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D81B60"/>
                </a:solidFill>
                <a:effectLst/>
                <a:latin typeface="Roboto Mono"/>
              </a:rPr>
              <a:t>&lt;!-- awesome container content: END --&gt;</a:t>
            </a:r>
            <a:r>
              <a:rPr kumimoji="0" lang="en-US" altLang="en-US" sz="1600" b="0" i="0" u="none" strike="noStrike" cap="none" normalizeH="0" baseline="0" dirty="0" smtClean="0">
                <a:ln>
                  <a:noFill/>
                </a:ln>
                <a:solidFill>
                  <a:srgbClr val="37474F"/>
                </a:solidFill>
                <a:effectLst/>
                <a:latin typeface="Roboto Mono"/>
              </a:rPr>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3B78E7"/>
                </a:solidFill>
                <a:effectLst/>
                <a:latin typeface="Roboto Mono"/>
              </a:rPr>
              <a:t>&lt;script&gt;</a:t>
            </a:r>
            <a:r>
              <a:rPr kumimoji="0" lang="en-US" altLang="en-US" sz="1600" b="0" i="0" u="none" strike="noStrike" cap="none" normalizeH="0" baseline="0" dirty="0" smtClean="0">
                <a:ln>
                  <a:noFill/>
                </a:ln>
                <a:solidFill>
                  <a:srgbClr val="37474F"/>
                </a:solidFill>
                <a:effectLst/>
                <a:latin typeface="Roboto Mono"/>
              </a:rPr>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err="1" smtClean="0">
                <a:ln>
                  <a:noFill/>
                </a:ln>
                <a:solidFill>
                  <a:srgbClr val="37474F"/>
                </a:solidFill>
                <a:effectLst/>
                <a:latin typeface="Roboto Mono"/>
              </a:rPr>
              <a:t>awesomeAnalytics</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D81B60"/>
                </a:solidFill>
                <a:effectLst/>
                <a:latin typeface="Roboto Mono"/>
              </a:rPr>
              <a:t>// beacon conversion metrics</a:t>
            </a:r>
            <a:r>
              <a:rPr kumimoji="0" lang="en-US" altLang="en-US" sz="1600" b="0" i="0" u="none" strike="noStrike" cap="none" normalizeH="0" baseline="0" dirty="0" smtClean="0">
                <a:ln>
                  <a:noFill/>
                </a:ln>
                <a:solidFill>
                  <a:srgbClr val="37474F"/>
                </a:solidFill>
                <a:effectLst/>
                <a:latin typeface="Roboto Mono"/>
              </a:rPr>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3B78E7"/>
                </a:solidFill>
                <a:effectLst/>
                <a:latin typeface="Roboto Mono"/>
              </a:rPr>
              <a:t>&lt;/script&gt;</a:t>
            </a:r>
            <a:r>
              <a:rPr kumimoji="0" lang="en-US" altLang="en-US" sz="1600" b="0" i="0" u="none" strike="noStrike" cap="none" normalizeH="0" baseline="0" dirty="0" smtClean="0">
                <a:ln>
                  <a:noFill/>
                </a:ln>
                <a:solidFill>
                  <a:srgbClr val="37474F"/>
                </a:solidFill>
                <a:effectLst/>
                <a:latin typeface="Roboto Mono"/>
              </a:rPr>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3B78E7"/>
                </a:solidFill>
                <a:effectLst/>
                <a:latin typeface="Roboto Mono"/>
              </a:rPr>
              <a:t>&lt;/body&gt;</a:t>
            </a:r>
            <a:r>
              <a:rPr kumimoji="0" lang="en-US" altLang="en-US" sz="1600" b="0" i="0" u="none" strike="noStrike" cap="none" normalizeH="0" baseline="0" dirty="0" smtClean="0">
                <a:ln>
                  <a:noFill/>
                </a:ln>
                <a:solidFill>
                  <a:srgbClr val="37474F"/>
                </a:solidFill>
                <a:effectLst/>
                <a:latin typeface="Roboto Mono"/>
              </a:rPr>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B78E7"/>
                </a:solidFill>
                <a:effectLst/>
                <a:latin typeface="Roboto Mono"/>
              </a:rPr>
              <a:t>&lt;/html&gt;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2882483" y="5166561"/>
            <a:ext cx="6485927" cy="119000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B78E7"/>
                </a:solidFill>
                <a:effectLst/>
                <a:latin typeface="Roboto Mono"/>
              </a:rPr>
              <a:t/>
            </a:r>
            <a:br>
              <a:rPr kumimoji="0" lang="en-US" altLang="en-US" sz="1600" b="0" i="0" u="none" strike="noStrike" cap="none" normalizeH="0" baseline="0" dirty="0" smtClean="0">
                <a:ln>
                  <a:noFill/>
                </a:ln>
                <a:solidFill>
                  <a:srgbClr val="3B78E7"/>
                </a:solidFill>
                <a:effectLst/>
                <a:latin typeface="Roboto Mono"/>
              </a:rPr>
            </a:br>
            <a:r>
              <a:rPr kumimoji="0" lang="en-US" altLang="en-US" sz="1600" b="0" i="0" u="none" strike="noStrike" cap="none" normalizeH="0" baseline="0" dirty="0" smtClean="0">
                <a:ln>
                  <a:noFill/>
                </a:ln>
                <a:solidFill>
                  <a:srgbClr val="3B78E7"/>
                </a:solidFill>
                <a:effectLst/>
                <a:latin typeface="Roboto Mono"/>
              </a:rPr>
              <a:t>&lt;html&gt;&lt;head&gt;&lt;style&gt;</a:t>
            </a:r>
            <a:r>
              <a:rPr kumimoji="0" lang="en-US" altLang="en-US" sz="1600" b="0" i="0" u="none" strike="noStrike" cap="none" normalizeH="0" baseline="0" dirty="0" smtClean="0">
                <a:ln>
                  <a:noFill/>
                </a:ln>
                <a:solidFill>
                  <a:srgbClr val="37474F"/>
                </a:solidFill>
                <a:effectLst/>
                <a:latin typeface="Roboto Mono"/>
              </a:rPr>
              <a:t>.awesome-container{</a:t>
            </a:r>
            <a:r>
              <a:rPr kumimoji="0" lang="en-US" altLang="en-US" sz="1600" b="0" i="0" u="none" strike="noStrike" cap="none" normalizeH="0" baseline="0" dirty="0" smtClean="0">
                <a:ln>
                  <a:noFill/>
                </a:ln>
                <a:solidFill>
                  <a:srgbClr val="3B78E7"/>
                </a:solidFill>
                <a:effectLst/>
                <a:latin typeface="Roboto Mono"/>
              </a:rPr>
              <a:t>font-size</a:t>
            </a:r>
            <a:r>
              <a:rPr kumimoji="0" lang="en-US" altLang="en-US" sz="1600" b="0" i="0" u="none" strike="noStrike" cap="none" normalizeH="0" baseline="0" dirty="0" smtClean="0">
                <a:ln>
                  <a:noFill/>
                </a:ln>
                <a:solidFill>
                  <a:srgbClr val="37474F"/>
                </a:solidFill>
                <a:effectLst/>
                <a:latin typeface="Roboto Mono"/>
              </a:rPr>
              <a:t>:</a:t>
            </a:r>
            <a:r>
              <a:rPr kumimoji="0" lang="en-US" altLang="en-US" sz="1600" b="0" i="0" u="none" strike="noStrike" cap="none" normalizeH="0" baseline="0" dirty="0" smtClean="0">
                <a:ln>
                  <a:noFill/>
                </a:ln>
                <a:solidFill>
                  <a:srgbClr val="C53929"/>
                </a:solidFill>
                <a:effectLst/>
                <a:latin typeface="Roboto Mono"/>
              </a:rPr>
              <a:t>120%</a:t>
            </a:r>
            <a:r>
              <a:rPr kumimoji="0" lang="en-US" altLang="en-US" sz="1600" b="0" i="0" u="none" strike="noStrike" cap="none" normalizeH="0" baseline="0" dirty="0" smtClean="0">
                <a:ln>
                  <a:noFill/>
                </a:ln>
                <a:solidFill>
                  <a:srgbClr val="37474F"/>
                </a:solidFill>
                <a:effectLst/>
                <a:latin typeface="Roboto Mono"/>
              </a:rPr>
              <a:t>;</a:t>
            </a:r>
            <a:r>
              <a:rPr kumimoji="0" lang="en-US" altLang="en-US" sz="1600" b="0" i="0" u="none" strike="noStrike" cap="none" normalizeH="0" baseline="0" dirty="0" smtClean="0">
                <a:ln>
                  <a:noFill/>
                </a:ln>
                <a:solidFill>
                  <a:srgbClr val="3B78E7"/>
                </a:solidFill>
                <a:effectLst/>
                <a:latin typeface="Roboto Mono"/>
              </a:rPr>
              <a:t>width</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C53929"/>
                </a:solidFill>
                <a:effectLst/>
                <a:latin typeface="Roboto Mono"/>
              </a:rPr>
              <a:t>50%</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B78E7"/>
                </a:solidFill>
                <a:effectLst/>
                <a:latin typeface="Roboto Mono"/>
              </a:rPr>
              <a:t>&lt;/style&gt;&lt;/head&gt;&lt;body&gt;&lt;div&gt;</a:t>
            </a:r>
            <a:r>
              <a:rPr kumimoji="0" lang="en-US" altLang="en-US" sz="1600" b="0" i="0" u="none" strike="noStrike" cap="none" normalizeH="0" baseline="0" dirty="0" smtClean="0">
                <a:ln>
                  <a:noFill/>
                </a:ln>
                <a:solidFill>
                  <a:srgbClr val="37474F"/>
                </a:solidFill>
                <a:effectLst/>
                <a:latin typeface="Roboto Mono"/>
              </a:rPr>
              <a:t>…</a:t>
            </a:r>
            <a:r>
              <a:rPr kumimoji="0" lang="en-US" altLang="en-US" sz="1600" b="0" i="0" u="none" strike="noStrike" cap="none" normalizeH="0" baseline="0" dirty="0" smtClean="0">
                <a:ln>
                  <a:noFill/>
                </a:ln>
                <a:solidFill>
                  <a:srgbClr val="3B78E7"/>
                </a:solidFill>
                <a:effectLst/>
                <a:latin typeface="Roboto Mono"/>
              </a:rPr>
              <a:t>&lt;/div&gt;&lt;script&gt;</a:t>
            </a:r>
            <a:r>
              <a:rPr kumimoji="0" lang="en-US" altLang="en-US" sz="1600" b="0" i="0" u="none" strike="noStrike" cap="none" normalizeH="0" baseline="0" dirty="0" err="1" smtClean="0">
                <a:ln>
                  <a:noFill/>
                </a:ln>
                <a:solidFill>
                  <a:srgbClr val="37474F"/>
                </a:solidFill>
                <a:effectLst/>
                <a:latin typeface="Roboto Mono"/>
              </a:rPr>
              <a:t>awesomeAnalytics</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B78E7"/>
                </a:solidFill>
                <a:effectLst/>
                <a:latin typeface="Roboto Mono"/>
              </a:rPr>
              <a:t>&lt;/script&gt;&lt;/body&gt;&lt;/html&gt;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964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compression with </a:t>
            </a:r>
            <a:r>
              <a:rPr lang="en-US" dirty="0" smtClean="0"/>
              <a:t>GZIP</a:t>
            </a:r>
            <a:endParaRPr lang="en-US" dirty="0"/>
          </a:p>
        </p:txBody>
      </p:sp>
      <p:sp>
        <p:nvSpPr>
          <p:cNvPr id="3" name="Content Placeholder 2"/>
          <p:cNvSpPr>
            <a:spLocks noGrp="1"/>
          </p:cNvSpPr>
          <p:nvPr>
            <p:ph idx="1"/>
          </p:nvPr>
        </p:nvSpPr>
        <p:spPr/>
        <p:txBody>
          <a:bodyPr>
            <a:normAutofit fontScale="77500" lnSpcReduction="20000"/>
          </a:bodyPr>
          <a:lstStyle/>
          <a:p>
            <a:r>
              <a:rPr lang="en-US" dirty="0"/>
              <a:t>GZIP performs best on text-based assets: CSS, JavaScript, HTML.</a:t>
            </a:r>
          </a:p>
          <a:p>
            <a:r>
              <a:rPr lang="en-US" dirty="0"/>
              <a:t>All modern browsers support GZIP compression and will automatically request it.</a:t>
            </a:r>
          </a:p>
          <a:p>
            <a:r>
              <a:rPr lang="en-US" dirty="0"/>
              <a:t>Your server must be configured to enable GZIP compression.</a:t>
            </a:r>
          </a:p>
          <a:p>
            <a:r>
              <a:rPr lang="en-US" dirty="0"/>
              <a:t>Some CDNs require special care to ensure that GZIP is enabled.</a:t>
            </a:r>
          </a:p>
          <a:p>
            <a:r>
              <a:rPr lang="en-US" dirty="0">
                <a:hlinkClick r:id="rId2"/>
              </a:rPr>
              <a:t>GZIP</a:t>
            </a:r>
            <a:r>
              <a:rPr lang="en-US" dirty="0"/>
              <a:t> is a generic compressor that can be applied to any stream of bytes. Under the hood, it remembers some of the previously seen content and attempts to find and replace duplicate data fragments in an efficient way. (If you're curious, here's a </a:t>
            </a:r>
            <a:r>
              <a:rPr lang="en-US" dirty="0">
                <a:hlinkClick r:id="rId3"/>
              </a:rPr>
              <a:t>great low-level explanation of GZIP</a:t>
            </a:r>
            <a:r>
              <a:rPr lang="en-US" dirty="0"/>
              <a:t>.) However, in practice, GZIP performs best on text-based content, often achieving compression rates of as high as 70-90% for larger files, whereas running GZIP on assets that are already compressed via alternative algorithms (for example, most image formats) yields little to no improvement.</a:t>
            </a:r>
          </a:p>
          <a:p>
            <a:r>
              <a:rPr lang="en-US" dirty="0"/>
              <a:t>All modern browsers support and automatically negotiate GZIP compression for all HTTP requests. You must ensure that the server is properly configured to serve the compressed resource when the client requests it.</a:t>
            </a:r>
          </a:p>
          <a:p>
            <a:endParaRPr lang="en-US" dirty="0"/>
          </a:p>
        </p:txBody>
      </p:sp>
    </p:spTree>
    <p:extLst>
      <p:ext uri="{BB962C8B-B14F-4D97-AF65-F5344CB8AC3E}">
        <p14:creationId xmlns:p14="http://schemas.microsoft.com/office/powerpoint/2010/main" val="6042069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23550803"/>
              </p:ext>
            </p:extLst>
          </p:nvPr>
        </p:nvGraphicFramePr>
        <p:xfrm>
          <a:off x="2503853" y="510846"/>
          <a:ext cx="7683056" cy="4357770"/>
        </p:xfrm>
        <a:graphic>
          <a:graphicData uri="http://schemas.openxmlformats.org/drawingml/2006/table">
            <a:tbl>
              <a:tblPr/>
              <a:tblGrid>
                <a:gridCol w="1920764">
                  <a:extLst>
                    <a:ext uri="{9D8B030D-6E8A-4147-A177-3AD203B41FA5}">
                      <a16:colId xmlns:a16="http://schemas.microsoft.com/office/drawing/2014/main" val="3402930005"/>
                    </a:ext>
                  </a:extLst>
                </a:gridCol>
                <a:gridCol w="1920764">
                  <a:extLst>
                    <a:ext uri="{9D8B030D-6E8A-4147-A177-3AD203B41FA5}">
                      <a16:colId xmlns:a16="http://schemas.microsoft.com/office/drawing/2014/main" val="666149688"/>
                    </a:ext>
                  </a:extLst>
                </a:gridCol>
                <a:gridCol w="1920764">
                  <a:extLst>
                    <a:ext uri="{9D8B030D-6E8A-4147-A177-3AD203B41FA5}">
                      <a16:colId xmlns:a16="http://schemas.microsoft.com/office/drawing/2014/main" val="920816757"/>
                    </a:ext>
                  </a:extLst>
                </a:gridCol>
                <a:gridCol w="1920764">
                  <a:extLst>
                    <a:ext uri="{9D8B030D-6E8A-4147-A177-3AD203B41FA5}">
                      <a16:colId xmlns:a16="http://schemas.microsoft.com/office/drawing/2014/main" val="1125270946"/>
                    </a:ext>
                  </a:extLst>
                </a:gridCol>
              </a:tblGrid>
              <a:tr h="430826">
                <a:tc>
                  <a:txBody>
                    <a:bodyPr/>
                    <a:lstStyle/>
                    <a:p>
                      <a:pPr algn="l" fontAlgn="ctr"/>
                      <a:r>
                        <a:rPr lang="en-US" sz="1700" b="0" i="0">
                          <a:solidFill>
                            <a:sysClr val="windowText" lastClr="000000"/>
                          </a:solidFill>
                          <a:effectLst/>
                          <a:latin typeface="Roboto" panose="02000000000000000000" pitchFamily="2" charset="0"/>
                        </a:rPr>
                        <a:t>Library</a:t>
                      </a:r>
                    </a:p>
                  </a:txBody>
                  <a:tcPr marL="71804" marR="71804" marT="71804" marB="7180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700" b="0" i="0">
                          <a:solidFill>
                            <a:sysClr val="windowText" lastClr="000000"/>
                          </a:solidFill>
                          <a:effectLst/>
                          <a:latin typeface="Roboto" panose="02000000000000000000" pitchFamily="2" charset="0"/>
                        </a:rPr>
                        <a:t>Size</a:t>
                      </a:r>
                    </a:p>
                  </a:txBody>
                  <a:tcPr marL="71804" marR="71804" marT="71804" marB="7180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700" b="0" i="0">
                          <a:solidFill>
                            <a:sysClr val="windowText" lastClr="000000"/>
                          </a:solidFill>
                          <a:effectLst/>
                          <a:latin typeface="Roboto" panose="02000000000000000000" pitchFamily="2" charset="0"/>
                        </a:rPr>
                        <a:t>Compressed size</a:t>
                      </a:r>
                    </a:p>
                  </a:txBody>
                  <a:tcPr marL="71804" marR="71804" marT="71804" marB="7180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700" b="0" i="0">
                          <a:solidFill>
                            <a:sysClr val="windowText" lastClr="000000"/>
                          </a:solidFill>
                          <a:effectLst/>
                          <a:latin typeface="Roboto" panose="02000000000000000000" pitchFamily="2" charset="0"/>
                        </a:rPr>
                        <a:t>Compression ratio</a:t>
                      </a:r>
                    </a:p>
                  </a:txBody>
                  <a:tcPr marL="71804" marR="71804" marT="71804" marB="7180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9232382"/>
                  </a:ext>
                </a:extLst>
              </a:tr>
              <a:tr h="393128">
                <a:tc>
                  <a:txBody>
                    <a:bodyPr/>
                    <a:lstStyle/>
                    <a:p>
                      <a:pPr algn="l" fontAlgn="t"/>
                      <a:r>
                        <a:rPr lang="en-US" sz="1700" dirty="0">
                          <a:solidFill>
                            <a:sysClr val="windowText" lastClr="000000"/>
                          </a:solidFill>
                          <a:effectLst/>
                        </a:rPr>
                        <a:t>jquery-1.11.0.js</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a:solidFill>
                            <a:sysClr val="windowText" lastClr="000000"/>
                          </a:solidFill>
                          <a:effectLst/>
                        </a:rPr>
                        <a:t>276 KB</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a:solidFill>
                            <a:sysClr val="windowText" lastClr="000000"/>
                          </a:solidFill>
                          <a:effectLst/>
                        </a:rPr>
                        <a:t>82 KB</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a:solidFill>
                            <a:sysClr val="windowText" lastClr="000000"/>
                          </a:solidFill>
                          <a:effectLst/>
                        </a:rPr>
                        <a:t>70%</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1457031"/>
                  </a:ext>
                </a:extLst>
              </a:tr>
              <a:tr h="393128">
                <a:tc>
                  <a:txBody>
                    <a:bodyPr/>
                    <a:lstStyle/>
                    <a:p>
                      <a:pPr algn="l" fontAlgn="t"/>
                      <a:r>
                        <a:rPr lang="en-US" sz="1700" dirty="0">
                          <a:solidFill>
                            <a:sysClr val="windowText" lastClr="000000"/>
                          </a:solidFill>
                          <a:effectLst/>
                        </a:rPr>
                        <a:t>jquery-1.11.0.min.js</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a:solidFill>
                            <a:sysClr val="windowText" lastClr="000000"/>
                          </a:solidFill>
                          <a:effectLst/>
                        </a:rPr>
                        <a:t>94 KB</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a:solidFill>
                            <a:sysClr val="windowText" lastClr="000000"/>
                          </a:solidFill>
                          <a:effectLst/>
                        </a:rPr>
                        <a:t>33 KB</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a:solidFill>
                            <a:sysClr val="windowText" lastClr="000000"/>
                          </a:solidFill>
                          <a:effectLst/>
                        </a:rPr>
                        <a:t>65%</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7011944"/>
                  </a:ext>
                </a:extLst>
              </a:tr>
              <a:tr h="393128">
                <a:tc>
                  <a:txBody>
                    <a:bodyPr/>
                    <a:lstStyle/>
                    <a:p>
                      <a:pPr algn="l" fontAlgn="t"/>
                      <a:r>
                        <a:rPr lang="en-US" sz="1700" dirty="0">
                          <a:solidFill>
                            <a:sysClr val="windowText" lastClr="000000"/>
                          </a:solidFill>
                          <a:effectLst/>
                        </a:rPr>
                        <a:t>angular-1.2.15.js</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a:solidFill>
                            <a:sysClr val="windowText" lastClr="000000"/>
                          </a:solidFill>
                          <a:effectLst/>
                        </a:rPr>
                        <a:t>729 KB</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a:solidFill>
                            <a:sysClr val="windowText" lastClr="000000"/>
                          </a:solidFill>
                          <a:effectLst/>
                        </a:rPr>
                        <a:t>182 KB</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a:solidFill>
                            <a:sysClr val="windowText" lastClr="000000"/>
                          </a:solidFill>
                          <a:effectLst/>
                        </a:rPr>
                        <a:t>75%</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04880646"/>
                  </a:ext>
                </a:extLst>
              </a:tr>
              <a:tr h="651624">
                <a:tc>
                  <a:txBody>
                    <a:bodyPr/>
                    <a:lstStyle/>
                    <a:p>
                      <a:pPr algn="l" fontAlgn="t"/>
                      <a:r>
                        <a:rPr lang="en-US" sz="1700" dirty="0">
                          <a:solidFill>
                            <a:sysClr val="windowText" lastClr="000000"/>
                          </a:solidFill>
                          <a:effectLst/>
                        </a:rPr>
                        <a:t>angular-1.2.15.min.js</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a:solidFill>
                            <a:sysClr val="windowText" lastClr="000000"/>
                          </a:solidFill>
                          <a:effectLst/>
                        </a:rPr>
                        <a:t>101 KB</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a:solidFill>
                            <a:sysClr val="windowText" lastClr="000000"/>
                          </a:solidFill>
                          <a:effectLst/>
                        </a:rPr>
                        <a:t>37 KB</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a:solidFill>
                            <a:sysClr val="windowText" lastClr="000000"/>
                          </a:solidFill>
                          <a:effectLst/>
                        </a:rPr>
                        <a:t>63%</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9252682"/>
                  </a:ext>
                </a:extLst>
              </a:tr>
              <a:tr h="393128">
                <a:tc>
                  <a:txBody>
                    <a:bodyPr/>
                    <a:lstStyle/>
                    <a:p>
                      <a:pPr algn="l" fontAlgn="t"/>
                      <a:r>
                        <a:rPr lang="en-US" sz="1700" dirty="0">
                          <a:solidFill>
                            <a:sysClr val="windowText" lastClr="000000"/>
                          </a:solidFill>
                          <a:effectLst/>
                        </a:rPr>
                        <a:t>bootstrap-3.1.1.css</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a:solidFill>
                            <a:sysClr val="windowText" lastClr="000000"/>
                          </a:solidFill>
                          <a:effectLst/>
                        </a:rPr>
                        <a:t>118 KB</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a:solidFill>
                            <a:sysClr val="windowText" lastClr="000000"/>
                          </a:solidFill>
                          <a:effectLst/>
                        </a:rPr>
                        <a:t>18 KB</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a:solidFill>
                            <a:sysClr val="windowText" lastClr="000000"/>
                          </a:solidFill>
                          <a:effectLst/>
                        </a:rPr>
                        <a:t>85%</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8977212"/>
                  </a:ext>
                </a:extLst>
              </a:tr>
              <a:tr h="651624">
                <a:tc>
                  <a:txBody>
                    <a:bodyPr/>
                    <a:lstStyle/>
                    <a:p>
                      <a:pPr algn="l" fontAlgn="t"/>
                      <a:r>
                        <a:rPr lang="en-US" sz="1700" dirty="0">
                          <a:solidFill>
                            <a:sysClr val="windowText" lastClr="000000"/>
                          </a:solidFill>
                          <a:effectLst/>
                        </a:rPr>
                        <a:t>bootstrap-3.1.1.min.css</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a:solidFill>
                            <a:sysClr val="windowText" lastClr="000000"/>
                          </a:solidFill>
                          <a:effectLst/>
                        </a:rPr>
                        <a:t>98 KB</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a:solidFill>
                            <a:sysClr val="windowText" lastClr="000000"/>
                          </a:solidFill>
                          <a:effectLst/>
                        </a:rPr>
                        <a:t>17 KB</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a:solidFill>
                            <a:sysClr val="windowText" lastClr="000000"/>
                          </a:solidFill>
                          <a:effectLst/>
                        </a:rPr>
                        <a:t>83%</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3649201"/>
                  </a:ext>
                </a:extLst>
              </a:tr>
              <a:tr h="393128">
                <a:tc>
                  <a:txBody>
                    <a:bodyPr/>
                    <a:lstStyle/>
                    <a:p>
                      <a:pPr algn="l" fontAlgn="t"/>
                      <a:r>
                        <a:rPr lang="en-US" sz="1700" dirty="0">
                          <a:solidFill>
                            <a:sysClr val="windowText" lastClr="000000"/>
                          </a:solidFill>
                          <a:effectLst/>
                        </a:rPr>
                        <a:t>foundation-5.css</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a:solidFill>
                            <a:sysClr val="windowText" lastClr="000000"/>
                          </a:solidFill>
                          <a:effectLst/>
                        </a:rPr>
                        <a:t>186 KB</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a:solidFill>
                            <a:sysClr val="windowText" lastClr="000000"/>
                          </a:solidFill>
                          <a:effectLst/>
                        </a:rPr>
                        <a:t>22 KB</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a:solidFill>
                            <a:sysClr val="windowText" lastClr="000000"/>
                          </a:solidFill>
                          <a:effectLst/>
                        </a:rPr>
                        <a:t>88%</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9871109"/>
                  </a:ext>
                </a:extLst>
              </a:tr>
              <a:tr h="651624">
                <a:tc>
                  <a:txBody>
                    <a:bodyPr/>
                    <a:lstStyle/>
                    <a:p>
                      <a:pPr algn="l" fontAlgn="t"/>
                      <a:r>
                        <a:rPr lang="en-US" sz="1700">
                          <a:solidFill>
                            <a:sysClr val="windowText" lastClr="000000"/>
                          </a:solidFill>
                          <a:effectLst/>
                        </a:rPr>
                        <a:t>foundation-5.min.css</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dirty="0">
                          <a:solidFill>
                            <a:sysClr val="windowText" lastClr="000000"/>
                          </a:solidFill>
                          <a:effectLst/>
                        </a:rPr>
                        <a:t>146 KB</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a:solidFill>
                            <a:sysClr val="windowText" lastClr="000000"/>
                          </a:solidFill>
                          <a:effectLst/>
                        </a:rPr>
                        <a:t>18 KB</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dirty="0">
                          <a:solidFill>
                            <a:sysClr val="windowText" lastClr="000000"/>
                          </a:solidFill>
                          <a:effectLst/>
                        </a:rPr>
                        <a:t>88%</a:t>
                      </a:r>
                    </a:p>
                  </a:txBody>
                  <a:tcPr marL="71804" marR="71804" marT="62829" marB="7180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1100555"/>
                  </a:ext>
                </a:extLst>
              </a:tr>
            </a:tbl>
          </a:graphicData>
        </a:graphic>
      </p:graphicFrame>
    </p:spTree>
    <p:extLst>
      <p:ext uri="{BB962C8B-B14F-4D97-AF65-F5344CB8AC3E}">
        <p14:creationId xmlns:p14="http://schemas.microsoft.com/office/powerpoint/2010/main" val="42919663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The above table shows the savings that GZIP compression produces for a few of the most popular JavaScript libraries and CSS frameworks. The savings range from 60 to 88%, and the combination of minified files (identified by “.min” in their filenames), plus GZIP, offers even more savings.</a:t>
            </a:r>
          </a:p>
          <a:p>
            <a:r>
              <a:rPr lang="en-US" b="1" dirty="0"/>
              <a:t>Apply content-specific optimizations first: CSS, JS, and HTML </a:t>
            </a:r>
            <a:r>
              <a:rPr lang="en-US" b="1" dirty="0" err="1"/>
              <a:t>minifiers</a:t>
            </a:r>
            <a:r>
              <a:rPr lang="en-US" b="1" dirty="0"/>
              <a:t>.</a:t>
            </a:r>
            <a:endParaRPr lang="en-US" dirty="0"/>
          </a:p>
          <a:p>
            <a:r>
              <a:rPr lang="en-US" b="1" dirty="0"/>
              <a:t>Apply GZIP to compress the minified output.</a:t>
            </a:r>
            <a:endParaRPr lang="en-US" dirty="0"/>
          </a:p>
          <a:p>
            <a:r>
              <a:rPr lang="en-US" dirty="0"/>
              <a:t>Enabling GZIP is one of the simplest and highest-payoff optimizations to implement, and yet, many people don't implement it. Most web servers compress content on your behalf, and you just need to verify that the server is correctly configured to compress all the content types that benefit from GZIP compression.</a:t>
            </a:r>
          </a:p>
          <a:p>
            <a:endParaRPr lang="en-US" dirty="0"/>
          </a:p>
        </p:txBody>
      </p:sp>
    </p:spTree>
    <p:extLst>
      <p:ext uri="{BB962C8B-B14F-4D97-AF65-F5344CB8AC3E}">
        <p14:creationId xmlns:p14="http://schemas.microsoft.com/office/powerpoint/2010/main" val="297185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a:t>
            </a:r>
            <a:r>
              <a:rPr lang="en-US" dirty="0" smtClean="0"/>
              <a:t>Optimization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735182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Eliminating and replacing </a:t>
            </a:r>
            <a:r>
              <a:rPr lang="en-US" dirty="0" smtClean="0"/>
              <a:t>images</a:t>
            </a:r>
            <a:endParaRPr lang="en-US" dirty="0"/>
          </a:p>
        </p:txBody>
      </p:sp>
      <p:sp>
        <p:nvSpPr>
          <p:cNvPr id="3" name="Content Placeholder 2"/>
          <p:cNvSpPr>
            <a:spLocks noGrp="1"/>
          </p:cNvSpPr>
          <p:nvPr>
            <p:ph idx="1"/>
          </p:nvPr>
        </p:nvSpPr>
        <p:spPr/>
        <p:txBody>
          <a:bodyPr>
            <a:normAutofit lnSpcReduction="10000"/>
          </a:bodyPr>
          <a:lstStyle/>
          <a:p>
            <a:r>
              <a:rPr lang="en-US" dirty="0"/>
              <a:t>Eliminate unnecessary image resources</a:t>
            </a:r>
          </a:p>
          <a:p>
            <a:r>
              <a:rPr lang="en-US" dirty="0"/>
              <a:t>Leverage CSS3 effects where possible</a:t>
            </a:r>
          </a:p>
          <a:p>
            <a:r>
              <a:rPr lang="en-US" dirty="0"/>
              <a:t>Use web fonts instead of encoding text in images</a:t>
            </a:r>
          </a:p>
          <a:p>
            <a:r>
              <a:rPr lang="en-US" b="1" dirty="0"/>
              <a:t>CSS effects</a:t>
            </a:r>
            <a:r>
              <a:rPr lang="en-US" dirty="0"/>
              <a:t> (gradients, shadows, etc.) and CSS animations can be used to produce resolution-independent assets that always look sharp at every resolution and zoom level, often at a fraction of the bytes required by an image file.</a:t>
            </a:r>
          </a:p>
          <a:p>
            <a:r>
              <a:rPr lang="en-US" b="1" dirty="0"/>
              <a:t>Web fonts</a:t>
            </a:r>
            <a:r>
              <a:rPr lang="en-US" dirty="0"/>
              <a:t> enable use of beautiful typefaces while preserving the ability to select, search, and resize text - a significant improvement in usability.</a:t>
            </a:r>
          </a:p>
          <a:p>
            <a:endParaRPr lang="en-US" dirty="0"/>
          </a:p>
        </p:txBody>
      </p:sp>
    </p:spTree>
    <p:extLst>
      <p:ext uri="{BB962C8B-B14F-4D97-AF65-F5344CB8AC3E}">
        <p14:creationId xmlns:p14="http://schemas.microsoft.com/office/powerpoint/2010/main" val="5290518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vs. Raster </a:t>
            </a:r>
            <a:r>
              <a:rPr lang="en-US" dirty="0" smtClean="0"/>
              <a:t>images</a:t>
            </a:r>
            <a:endParaRPr lang="en-US" dirty="0"/>
          </a:p>
        </p:txBody>
      </p:sp>
      <p:sp>
        <p:nvSpPr>
          <p:cNvPr id="3" name="Content Placeholder 2"/>
          <p:cNvSpPr>
            <a:spLocks noGrp="1"/>
          </p:cNvSpPr>
          <p:nvPr>
            <p:ph idx="1"/>
          </p:nvPr>
        </p:nvSpPr>
        <p:spPr/>
        <p:txBody>
          <a:bodyPr/>
          <a:lstStyle/>
          <a:p>
            <a:r>
              <a:rPr lang="en-US" dirty="0"/>
              <a:t>Vector images are ideal for images that consist of geometric shapes</a:t>
            </a:r>
          </a:p>
          <a:p>
            <a:r>
              <a:rPr lang="en-US" dirty="0"/>
              <a:t>Vector images are zoom and resolution-independent</a:t>
            </a:r>
          </a:p>
          <a:p>
            <a:r>
              <a:rPr lang="en-US" dirty="0"/>
              <a:t>Raster images should be used for complex scenes with lots of irregular shapes and details</a:t>
            </a:r>
          </a:p>
          <a:p>
            <a:endParaRPr lang="en-US" dirty="0"/>
          </a:p>
        </p:txBody>
      </p:sp>
    </p:spTree>
    <p:extLst>
      <p:ext uri="{BB962C8B-B14F-4D97-AF65-F5344CB8AC3E}">
        <p14:creationId xmlns:p14="http://schemas.microsoft.com/office/powerpoint/2010/main" val="34151468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Optimizing vector </a:t>
            </a:r>
            <a:r>
              <a:rPr lang="en-US" dirty="0" smtClean="0"/>
              <a:t>images</a:t>
            </a:r>
            <a:endParaRPr lang="en-US" dirty="0"/>
          </a:p>
        </p:txBody>
      </p:sp>
      <p:sp>
        <p:nvSpPr>
          <p:cNvPr id="3" name="Content Placeholder 2"/>
          <p:cNvSpPr>
            <a:spLocks noGrp="1"/>
          </p:cNvSpPr>
          <p:nvPr>
            <p:ph idx="1"/>
          </p:nvPr>
        </p:nvSpPr>
        <p:spPr/>
        <p:txBody>
          <a:bodyPr/>
          <a:lstStyle/>
          <a:p>
            <a:r>
              <a:rPr lang="en-US" dirty="0"/>
              <a:t>SVG is an XML-based image format</a:t>
            </a:r>
          </a:p>
          <a:p>
            <a:r>
              <a:rPr lang="en-US" dirty="0"/>
              <a:t>SVG files should be minified to reduce their size</a:t>
            </a:r>
          </a:p>
          <a:p>
            <a:r>
              <a:rPr lang="en-US" dirty="0"/>
              <a:t>SVG files should be compressed with GZIP</a:t>
            </a:r>
          </a:p>
          <a:p>
            <a:endParaRPr lang="en-US" dirty="0"/>
          </a:p>
        </p:txBody>
      </p:sp>
    </p:spTree>
    <p:extLst>
      <p:ext uri="{BB962C8B-B14F-4D97-AF65-F5344CB8AC3E}">
        <p14:creationId xmlns:p14="http://schemas.microsoft.com/office/powerpoint/2010/main" val="3481621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ru-RU" dirty="0"/>
              <a:t>Как пользователи реагируют на </a:t>
            </a:r>
            <a:r>
              <a:rPr lang="ru-RU" dirty="0" smtClean="0"/>
              <a:t>задержки производительности</a:t>
            </a:r>
            <a:endParaRPr lang="en-US" dirty="0"/>
          </a:p>
        </p:txBody>
      </p:sp>
      <p:sp>
        <p:nvSpPr>
          <p:cNvPr id="18" name="Right Arrow 17"/>
          <p:cNvSpPr/>
          <p:nvPr/>
        </p:nvSpPr>
        <p:spPr>
          <a:xfrm>
            <a:off x="939800" y="4917440"/>
            <a:ext cx="10637520" cy="37592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p>
        </p:txBody>
      </p:sp>
      <p:sp>
        <p:nvSpPr>
          <p:cNvPr id="22" name="Rectangle 21"/>
          <p:cNvSpPr/>
          <p:nvPr/>
        </p:nvSpPr>
        <p:spPr>
          <a:xfrm>
            <a:off x="1229360" y="4826000"/>
            <a:ext cx="60960" cy="558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a:p>
        </p:txBody>
      </p:sp>
      <p:sp>
        <p:nvSpPr>
          <p:cNvPr id="23" name="Rectangle 22"/>
          <p:cNvSpPr/>
          <p:nvPr/>
        </p:nvSpPr>
        <p:spPr>
          <a:xfrm>
            <a:off x="9580880" y="4826000"/>
            <a:ext cx="60960" cy="558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a:p>
        </p:txBody>
      </p:sp>
      <p:sp>
        <p:nvSpPr>
          <p:cNvPr id="27" name="Content Placeholder 2"/>
          <p:cNvSpPr>
            <a:spLocks noGrp="1"/>
          </p:cNvSpPr>
          <p:nvPr>
            <p:ph idx="1"/>
          </p:nvPr>
        </p:nvSpPr>
        <p:spPr>
          <a:xfrm>
            <a:off x="929640" y="5293360"/>
            <a:ext cx="787400" cy="512064"/>
          </a:xfrm>
        </p:spPr>
        <p:txBody>
          <a:bodyPr>
            <a:normAutofit/>
          </a:bodyPr>
          <a:lstStyle/>
          <a:p>
            <a:r>
              <a:rPr lang="ru-RU" sz="2400" b="1" dirty="0">
                <a:cs typeface="Trebuchet MS"/>
              </a:rPr>
              <a:t>0мс</a:t>
            </a:r>
            <a:endParaRPr lang="en-US" dirty="0"/>
          </a:p>
        </p:txBody>
      </p:sp>
      <p:sp>
        <p:nvSpPr>
          <p:cNvPr id="28" name="Content Placeholder 2"/>
          <p:cNvSpPr txBox="1">
            <a:spLocks/>
          </p:cNvSpPr>
          <p:nvPr/>
        </p:nvSpPr>
        <p:spPr>
          <a:xfrm>
            <a:off x="9151946" y="5293360"/>
            <a:ext cx="918829" cy="577088"/>
          </a:xfrm>
          <a:prstGeom prst="rect">
            <a:avLst/>
          </a:prstGeom>
        </p:spPr>
        <p:txBody>
          <a:bodyPr vert="horz" lIns="91440" tIns="45720" rIns="91440" bIns="4572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2400" b="1" dirty="0">
                <a:cs typeface="Trebuchet MS"/>
              </a:rPr>
              <a:t>16мс</a:t>
            </a:r>
            <a:endParaRPr lang="en-US" sz="1867"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1480" y="1412240"/>
            <a:ext cx="3341624" cy="3341624"/>
          </a:xfrm>
          <a:prstGeom prst="rect">
            <a:avLst/>
          </a:prstGeom>
        </p:spPr>
      </p:pic>
    </p:spTree>
    <p:extLst>
      <p:ext uri="{BB962C8B-B14F-4D97-AF65-F5344CB8AC3E}">
        <p14:creationId xmlns:p14="http://schemas.microsoft.com/office/powerpoint/2010/main" val="564877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Optimizing raster </a:t>
            </a:r>
            <a:r>
              <a:rPr lang="en-US" dirty="0" smtClean="0"/>
              <a:t>images</a:t>
            </a:r>
            <a:endParaRPr lang="en-US" dirty="0"/>
          </a:p>
        </p:txBody>
      </p:sp>
      <p:sp>
        <p:nvSpPr>
          <p:cNvPr id="3" name="Content Placeholder 2"/>
          <p:cNvSpPr>
            <a:spLocks noGrp="1"/>
          </p:cNvSpPr>
          <p:nvPr>
            <p:ph idx="1"/>
          </p:nvPr>
        </p:nvSpPr>
        <p:spPr/>
        <p:txBody>
          <a:bodyPr/>
          <a:lstStyle/>
          <a:p>
            <a:r>
              <a:rPr lang="en-US" dirty="0"/>
              <a:t>A raster image is a grid of pixels</a:t>
            </a:r>
          </a:p>
          <a:p>
            <a:r>
              <a:rPr lang="en-US" dirty="0"/>
              <a:t>Each pixel encodes color and transparency information</a:t>
            </a:r>
          </a:p>
          <a:p>
            <a:r>
              <a:rPr lang="en-US" dirty="0"/>
              <a:t>Image compressors use a variety of techniques to reduce the number of required bits per pixel to reduce file size of the image</a:t>
            </a:r>
          </a:p>
        </p:txBody>
      </p:sp>
    </p:spTree>
    <p:extLst>
      <p:ext uri="{BB962C8B-B14F-4D97-AF65-F5344CB8AC3E}">
        <p14:creationId xmlns:p14="http://schemas.microsoft.com/office/powerpoint/2010/main" val="39495955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the right image </a:t>
            </a:r>
            <a:r>
              <a:rPr lang="en-US" dirty="0" smtClean="0"/>
              <a:t>format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886888"/>
            <a:ext cx="5762625" cy="3305175"/>
          </a:xfrm>
        </p:spPr>
      </p:pic>
      <p:sp>
        <p:nvSpPr>
          <p:cNvPr id="5" name="Rectangle 4"/>
          <p:cNvSpPr/>
          <p:nvPr/>
        </p:nvSpPr>
        <p:spPr>
          <a:xfrm>
            <a:off x="333375" y="1514595"/>
            <a:ext cx="9079779" cy="5078313"/>
          </a:xfrm>
          <a:prstGeom prst="rect">
            <a:avLst/>
          </a:prstGeom>
        </p:spPr>
        <p:txBody>
          <a:bodyPr wrap="square">
            <a:spAutoFit/>
          </a:bodyPr>
          <a:lstStyle/>
          <a:p>
            <a:pPr>
              <a:buFont typeface="+mj-lt"/>
              <a:buAutoNum type="arabicPeriod"/>
            </a:pPr>
            <a:r>
              <a:rPr lang="en-US" b="1" i="0" dirty="0" smtClean="0">
                <a:solidFill>
                  <a:srgbClr val="212121"/>
                </a:solidFill>
                <a:effectLst/>
                <a:latin typeface="Roboto" panose="02000000000000000000" pitchFamily="2" charset="0"/>
              </a:rPr>
              <a:t>Do you need animation? If so, GIF is the only universal choice.</a:t>
            </a:r>
            <a:endParaRPr lang="en-US" b="0" i="0" dirty="0" smtClean="0">
              <a:solidFill>
                <a:srgbClr val="212121"/>
              </a:solidFill>
              <a:effectLst/>
              <a:latin typeface="Roboto" panose="02000000000000000000" pitchFamily="2" charset="0"/>
            </a:endParaRPr>
          </a:p>
          <a:p>
            <a:pPr marL="742950" lvl="1" indent="-285750">
              <a:buFont typeface="+mj-lt"/>
              <a:buAutoNum type="arabicPeriod"/>
            </a:pPr>
            <a:r>
              <a:rPr lang="en-US" b="0" i="0" dirty="0" smtClean="0">
                <a:solidFill>
                  <a:srgbClr val="212121"/>
                </a:solidFill>
                <a:effectLst/>
                <a:latin typeface="Roboto" panose="02000000000000000000" pitchFamily="2" charset="0"/>
              </a:rPr>
              <a:t>GIF limits the color palette to at most 256 colors, which makes it a poor choice for most images. Further, PNG-8 delivers better compression for images with a small palette. As a result, GIF is the right answer only when animation is required.</a:t>
            </a:r>
          </a:p>
          <a:p>
            <a:pPr>
              <a:buFont typeface="+mj-lt"/>
              <a:buAutoNum type="arabicPeriod"/>
            </a:pPr>
            <a:r>
              <a:rPr lang="en-US" b="1" i="0" dirty="0" smtClean="0">
                <a:solidFill>
                  <a:srgbClr val="212121"/>
                </a:solidFill>
                <a:effectLst/>
                <a:latin typeface="Roboto" panose="02000000000000000000" pitchFamily="2" charset="0"/>
              </a:rPr>
              <a:t>Do you need to preserve fine detail with highest resolution? Use PNG.</a:t>
            </a:r>
            <a:endParaRPr lang="en-US" b="0" i="0" dirty="0" smtClean="0">
              <a:solidFill>
                <a:srgbClr val="212121"/>
              </a:solidFill>
              <a:effectLst/>
              <a:latin typeface="Roboto" panose="02000000000000000000" pitchFamily="2" charset="0"/>
            </a:endParaRPr>
          </a:p>
          <a:p>
            <a:pPr marL="742950" lvl="1" indent="-285750">
              <a:buFont typeface="+mj-lt"/>
              <a:buAutoNum type="arabicPeriod"/>
            </a:pPr>
            <a:r>
              <a:rPr lang="en-US" b="0" i="0" dirty="0" smtClean="0">
                <a:solidFill>
                  <a:srgbClr val="212121"/>
                </a:solidFill>
                <a:effectLst/>
                <a:latin typeface="Roboto" panose="02000000000000000000" pitchFamily="2" charset="0"/>
              </a:rPr>
              <a:t>PNG does not apply any </a:t>
            </a:r>
            <a:r>
              <a:rPr lang="en-US" b="0" i="0" dirty="0" err="1" smtClean="0">
                <a:solidFill>
                  <a:srgbClr val="212121"/>
                </a:solidFill>
                <a:effectLst/>
                <a:latin typeface="Roboto" panose="02000000000000000000" pitchFamily="2" charset="0"/>
              </a:rPr>
              <a:t>lossy</a:t>
            </a:r>
            <a:r>
              <a:rPr lang="en-US" b="0" i="0" dirty="0" smtClean="0">
                <a:solidFill>
                  <a:srgbClr val="212121"/>
                </a:solidFill>
                <a:effectLst/>
                <a:latin typeface="Roboto" panose="02000000000000000000" pitchFamily="2" charset="0"/>
              </a:rPr>
              <a:t> compression algorithms beyond the choice of the size of the color palette. As a result, it will produce the highest quality image, but at a cost of significantly higher </a:t>
            </a:r>
            <a:r>
              <a:rPr lang="en-US" b="0" i="0" dirty="0" err="1" smtClean="0">
                <a:solidFill>
                  <a:srgbClr val="212121"/>
                </a:solidFill>
                <a:effectLst/>
                <a:latin typeface="Roboto" panose="02000000000000000000" pitchFamily="2" charset="0"/>
              </a:rPr>
              <a:t>filesize</a:t>
            </a:r>
            <a:r>
              <a:rPr lang="en-US" b="0" i="0" dirty="0" smtClean="0">
                <a:solidFill>
                  <a:srgbClr val="212121"/>
                </a:solidFill>
                <a:effectLst/>
                <a:latin typeface="Roboto" panose="02000000000000000000" pitchFamily="2" charset="0"/>
              </a:rPr>
              <a:t> than other formats. Use judiciously.</a:t>
            </a:r>
          </a:p>
          <a:p>
            <a:pPr marL="742950" lvl="1" indent="-285750">
              <a:buFont typeface="+mj-lt"/>
              <a:buAutoNum type="arabicPeriod"/>
            </a:pPr>
            <a:r>
              <a:rPr lang="en-US" b="0" i="0" dirty="0" smtClean="0">
                <a:solidFill>
                  <a:srgbClr val="212121"/>
                </a:solidFill>
                <a:effectLst/>
                <a:latin typeface="Roboto" panose="02000000000000000000" pitchFamily="2" charset="0"/>
              </a:rPr>
              <a:t>If the image asset contains imagery composed of geometric shapes, consider converting it to a vector (SVG) format!</a:t>
            </a:r>
          </a:p>
          <a:p>
            <a:pPr marL="742950" lvl="1" indent="-285750">
              <a:buFont typeface="+mj-lt"/>
              <a:buAutoNum type="arabicPeriod"/>
            </a:pPr>
            <a:r>
              <a:rPr lang="en-US" b="0" i="0" dirty="0" smtClean="0">
                <a:solidFill>
                  <a:srgbClr val="212121"/>
                </a:solidFill>
                <a:effectLst/>
                <a:latin typeface="Roboto" panose="02000000000000000000" pitchFamily="2" charset="0"/>
              </a:rPr>
              <a:t>If the image asset contains text, stop and reconsider. Text in images is not selectable, searchable, or "</a:t>
            </a:r>
            <a:r>
              <a:rPr lang="en-US" b="0" i="0" dirty="0" err="1" smtClean="0">
                <a:solidFill>
                  <a:srgbClr val="212121"/>
                </a:solidFill>
                <a:effectLst/>
                <a:latin typeface="Roboto" panose="02000000000000000000" pitchFamily="2" charset="0"/>
              </a:rPr>
              <a:t>zoomable</a:t>
            </a:r>
            <a:r>
              <a:rPr lang="en-US" b="0" i="0" dirty="0" smtClean="0">
                <a:solidFill>
                  <a:srgbClr val="212121"/>
                </a:solidFill>
                <a:effectLst/>
                <a:latin typeface="Roboto" panose="02000000000000000000" pitchFamily="2" charset="0"/>
              </a:rPr>
              <a:t>". If you need to convey a custom look (for branding or other reasons), use a web font instead.</a:t>
            </a:r>
          </a:p>
          <a:p>
            <a:pPr>
              <a:buFont typeface="+mj-lt"/>
              <a:buAutoNum type="arabicPeriod"/>
            </a:pPr>
            <a:r>
              <a:rPr lang="en-US" b="1" i="0" dirty="0" smtClean="0">
                <a:solidFill>
                  <a:srgbClr val="212121"/>
                </a:solidFill>
                <a:effectLst/>
                <a:latin typeface="Roboto" panose="02000000000000000000" pitchFamily="2" charset="0"/>
              </a:rPr>
              <a:t>Are you optimizing a photo, screenshot, or a similar image asset? Use JPEG.</a:t>
            </a:r>
            <a:endParaRPr lang="en-US" b="0" i="0" dirty="0" smtClean="0">
              <a:solidFill>
                <a:srgbClr val="212121"/>
              </a:solidFill>
              <a:effectLst/>
              <a:latin typeface="Roboto" panose="02000000000000000000" pitchFamily="2" charset="0"/>
            </a:endParaRPr>
          </a:p>
          <a:p>
            <a:pPr marL="742950" lvl="1" indent="-285750">
              <a:buFont typeface="+mj-lt"/>
              <a:buAutoNum type="arabicPeriod"/>
            </a:pPr>
            <a:r>
              <a:rPr lang="en-US" b="0" i="0" dirty="0" smtClean="0">
                <a:solidFill>
                  <a:srgbClr val="212121"/>
                </a:solidFill>
                <a:effectLst/>
                <a:latin typeface="Roboto" panose="02000000000000000000" pitchFamily="2" charset="0"/>
              </a:rPr>
              <a:t>JPEG uses a combination of </a:t>
            </a:r>
            <a:r>
              <a:rPr lang="en-US" b="0" i="0" dirty="0" err="1" smtClean="0">
                <a:solidFill>
                  <a:srgbClr val="212121"/>
                </a:solidFill>
                <a:effectLst/>
                <a:latin typeface="Roboto" panose="02000000000000000000" pitchFamily="2" charset="0"/>
              </a:rPr>
              <a:t>lossy</a:t>
            </a:r>
            <a:r>
              <a:rPr lang="en-US" b="0" i="0" dirty="0" smtClean="0">
                <a:solidFill>
                  <a:srgbClr val="212121"/>
                </a:solidFill>
                <a:effectLst/>
                <a:latin typeface="Roboto" panose="02000000000000000000" pitchFamily="2" charset="0"/>
              </a:rPr>
              <a:t> and lossless optimization to reduce </a:t>
            </a:r>
            <a:r>
              <a:rPr lang="en-US" b="0" i="0" dirty="0" err="1" smtClean="0">
                <a:solidFill>
                  <a:srgbClr val="212121"/>
                </a:solidFill>
                <a:effectLst/>
                <a:latin typeface="Roboto" panose="02000000000000000000" pitchFamily="2" charset="0"/>
              </a:rPr>
              <a:t>filesize</a:t>
            </a:r>
            <a:r>
              <a:rPr lang="en-US" b="0" i="0" dirty="0" smtClean="0">
                <a:solidFill>
                  <a:srgbClr val="212121"/>
                </a:solidFill>
                <a:effectLst/>
                <a:latin typeface="Roboto" panose="02000000000000000000" pitchFamily="2" charset="0"/>
              </a:rPr>
              <a:t> of the image asset. Try several JPEG quality levels to find the best quality vs. </a:t>
            </a:r>
            <a:r>
              <a:rPr lang="en-US" b="0" i="0" dirty="0" err="1" smtClean="0">
                <a:solidFill>
                  <a:srgbClr val="212121"/>
                </a:solidFill>
                <a:effectLst/>
                <a:latin typeface="Roboto" panose="02000000000000000000" pitchFamily="2" charset="0"/>
              </a:rPr>
              <a:t>filesize</a:t>
            </a:r>
            <a:r>
              <a:rPr lang="en-US" b="0" i="0" dirty="0" smtClean="0">
                <a:solidFill>
                  <a:srgbClr val="212121"/>
                </a:solidFill>
                <a:effectLst/>
                <a:latin typeface="Roboto" panose="02000000000000000000" pitchFamily="2" charset="0"/>
              </a:rPr>
              <a:t> tradeoff for your asset.</a:t>
            </a:r>
            <a:endParaRPr lang="en-US"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23684689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Delivering scaled image </a:t>
            </a:r>
            <a:r>
              <a:rPr lang="en-US" dirty="0" smtClean="0"/>
              <a:t>assets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Delivering scaled assets is one of the simplest and most effective optimizations</a:t>
            </a:r>
          </a:p>
          <a:p>
            <a:r>
              <a:rPr lang="en-US" dirty="0"/>
              <a:t>Pay close attention to large assets as they result in high overhead</a:t>
            </a:r>
          </a:p>
          <a:p>
            <a:r>
              <a:rPr lang="en-US" dirty="0"/>
              <a:t>Reduce the number of unnecessary pixels by scaling your images to their display size</a:t>
            </a:r>
          </a:p>
          <a:p>
            <a:r>
              <a:rPr lang="en-US" dirty="0"/>
              <a:t>As a result, one of the simplest and most effective image optimization techniques is to ensure that we are not shipping any more pixels than needed to display the asset at its intended size in the browser. Sounds simple, right? Unfortunately, most pages fail this test for many of their image assets: typically, they ship larger assets and rely on the browser to rescale them - which also consumes extra CPU resources - and display them at a lower resolution.</a:t>
            </a:r>
          </a:p>
        </p:txBody>
      </p:sp>
    </p:spTree>
    <p:extLst>
      <p:ext uri="{BB962C8B-B14F-4D97-AF65-F5344CB8AC3E}">
        <p14:creationId xmlns:p14="http://schemas.microsoft.com/office/powerpoint/2010/main" val="31194600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optimization </a:t>
            </a:r>
            <a:r>
              <a:rPr lang="en-US" dirty="0" smtClean="0"/>
              <a:t>checklist</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Prefer vector formats:</a:t>
            </a:r>
            <a:r>
              <a:rPr lang="en-US" dirty="0"/>
              <a:t> vector images are resolution and scale independent, which makes them a perfect fit for the multi-device and high-resolution world.</a:t>
            </a:r>
          </a:p>
          <a:p>
            <a:r>
              <a:rPr lang="en-US" b="1" dirty="0"/>
              <a:t>Minify and compress SVG assets:</a:t>
            </a:r>
            <a:r>
              <a:rPr lang="en-US" dirty="0"/>
              <a:t> XML markup produced by most drawing applications often contains unnecessary metadata which can be removed; ensure that your servers are configured to apply GZIP compression for SVG assets.</a:t>
            </a:r>
          </a:p>
          <a:p>
            <a:r>
              <a:rPr lang="en-US" b="1" dirty="0"/>
              <a:t>Pick best raster image format:</a:t>
            </a:r>
            <a:r>
              <a:rPr lang="en-US" dirty="0"/>
              <a:t> determine your functional requirements and select the one that suits each particular asset.</a:t>
            </a:r>
          </a:p>
          <a:p>
            <a:r>
              <a:rPr lang="en-US" b="1" dirty="0"/>
              <a:t>Experiment with optimal quality settings for raster formats:</a:t>
            </a:r>
            <a:r>
              <a:rPr lang="en-US" dirty="0"/>
              <a:t> don't be afraid to dial down the "quality" settings, the results are often very good and byte savings are significant.</a:t>
            </a:r>
          </a:p>
          <a:p>
            <a:r>
              <a:rPr lang="en-US" b="1" dirty="0"/>
              <a:t>Remove unnecessary image metadata:</a:t>
            </a:r>
            <a:r>
              <a:rPr lang="en-US" dirty="0"/>
              <a:t> many raster images contain unnecessary metadata about the asset: geo information, camera information, and so on. Use appropriate tools to strip this data.</a:t>
            </a:r>
          </a:p>
          <a:p>
            <a:r>
              <a:rPr lang="en-US" b="1" dirty="0"/>
              <a:t>Serve scaled images:</a:t>
            </a:r>
            <a:r>
              <a:rPr lang="en-US" dirty="0"/>
              <a:t> resize images on the server and ensure that the "display" size is as close as possible to the "natural" size of the image. Pay close to attention to large images in particular, as they account for largest overhead when resized!</a:t>
            </a:r>
          </a:p>
          <a:p>
            <a:r>
              <a:rPr lang="en-US" b="1" dirty="0"/>
              <a:t>Automate, automate, automate:</a:t>
            </a:r>
            <a:r>
              <a:rPr lang="en-US" dirty="0"/>
              <a:t> invest into automated tools and infrastructure that will ensure that all of your image assets are always optimized.</a:t>
            </a:r>
          </a:p>
          <a:p>
            <a:endParaRPr lang="en-US" dirty="0"/>
          </a:p>
        </p:txBody>
      </p:sp>
    </p:spTree>
    <p:extLst>
      <p:ext uri="{BB962C8B-B14F-4D97-AF65-F5344CB8AC3E}">
        <p14:creationId xmlns:p14="http://schemas.microsoft.com/office/powerpoint/2010/main" val="8554729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details</a:t>
            </a:r>
            <a:endParaRPr lang="en-US" dirty="0"/>
          </a:p>
        </p:txBody>
      </p:sp>
      <p:sp>
        <p:nvSpPr>
          <p:cNvPr id="3" name="Content Placeholder 2"/>
          <p:cNvSpPr>
            <a:spLocks noGrp="1"/>
          </p:cNvSpPr>
          <p:nvPr>
            <p:ph idx="1"/>
          </p:nvPr>
        </p:nvSpPr>
        <p:spPr/>
        <p:txBody>
          <a:bodyPr/>
          <a:lstStyle/>
          <a:p>
            <a:r>
              <a:rPr lang="en-US" dirty="0" smtClean="0"/>
              <a:t>https://developers.google.com/web/fundamentals/performance/optimizing-content-efficiency/automating-image-optimization/</a:t>
            </a:r>
            <a:endParaRPr lang="en-US" dirty="0"/>
          </a:p>
        </p:txBody>
      </p:sp>
    </p:spTree>
    <p:extLst>
      <p:ext uri="{BB962C8B-B14F-4D97-AF65-F5344CB8AC3E}">
        <p14:creationId xmlns:p14="http://schemas.microsoft.com/office/powerpoint/2010/main" val="2589547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a:t>
            </a:r>
            <a:r>
              <a:rPr lang="en-US" dirty="0" smtClean="0"/>
              <a:t> optimization</a:t>
            </a:r>
            <a:endParaRPr lang="en-US" dirty="0"/>
          </a:p>
        </p:txBody>
      </p:sp>
      <p:sp>
        <p:nvSpPr>
          <p:cNvPr id="3" name="Content Placeholder 2"/>
          <p:cNvSpPr>
            <a:spLocks noGrp="1"/>
          </p:cNvSpPr>
          <p:nvPr>
            <p:ph idx="1"/>
          </p:nvPr>
        </p:nvSpPr>
        <p:spPr/>
        <p:txBody>
          <a:bodyPr/>
          <a:lstStyle/>
          <a:p>
            <a:r>
              <a:rPr lang="en-US" dirty="0" smtClean="0"/>
              <a:t>https://developers.google.com/web/fundamentals/performance/optimizing-content-efficiency/javascript-startup-optimization/</a:t>
            </a:r>
            <a:endParaRPr lang="en-US" dirty="0"/>
          </a:p>
        </p:txBody>
      </p:sp>
    </p:spTree>
    <p:extLst>
      <p:ext uri="{BB962C8B-B14F-4D97-AF65-F5344CB8AC3E}">
        <p14:creationId xmlns:p14="http://schemas.microsoft.com/office/powerpoint/2010/main" val="808857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t>
            </a:r>
            <a:r>
              <a:rPr lang="en-US" dirty="0"/>
              <a:t>Font Optimization</a:t>
            </a:r>
          </a:p>
        </p:txBody>
      </p:sp>
      <p:sp>
        <p:nvSpPr>
          <p:cNvPr id="3" name="Content Placeholder 2"/>
          <p:cNvSpPr>
            <a:spLocks noGrp="1"/>
          </p:cNvSpPr>
          <p:nvPr>
            <p:ph idx="1"/>
          </p:nvPr>
        </p:nvSpPr>
        <p:spPr/>
        <p:txBody>
          <a:bodyPr/>
          <a:lstStyle/>
          <a:p>
            <a:r>
              <a:rPr lang="en-US" dirty="0"/>
              <a:t>Unicode fonts can contain thousands of glyphs.</a:t>
            </a:r>
          </a:p>
          <a:p>
            <a:r>
              <a:rPr lang="en-US" dirty="0"/>
              <a:t>There are four font formats: WOFF2, WOFF, EOT, and TTF.</a:t>
            </a:r>
          </a:p>
          <a:p>
            <a:r>
              <a:rPr lang="en-US" dirty="0"/>
              <a:t>Some font formats require the use of compression.</a:t>
            </a:r>
          </a:p>
          <a:p>
            <a:endParaRPr lang="en-US" dirty="0"/>
          </a:p>
        </p:txBody>
      </p:sp>
    </p:spTree>
    <p:extLst>
      <p:ext uri="{BB962C8B-B14F-4D97-AF65-F5344CB8AC3E}">
        <p14:creationId xmlns:p14="http://schemas.microsoft.com/office/powerpoint/2010/main" val="37569801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err="1"/>
              <a:t>Webfont</a:t>
            </a:r>
            <a:r>
              <a:rPr lang="en-US" dirty="0"/>
              <a:t> formats</a:t>
            </a:r>
          </a:p>
          <a:p>
            <a:r>
              <a:rPr lang="en-US" dirty="0"/>
              <a:t>Today there are four font container formats in use on the web: </a:t>
            </a:r>
            <a:r>
              <a:rPr lang="en-US" dirty="0">
                <a:hlinkClick r:id="rId2"/>
              </a:rPr>
              <a:t>EOT</a:t>
            </a:r>
            <a:r>
              <a:rPr lang="en-US" dirty="0"/>
              <a:t>, </a:t>
            </a:r>
            <a:r>
              <a:rPr lang="en-US" dirty="0">
                <a:hlinkClick r:id="rId3"/>
              </a:rPr>
              <a:t>TTF</a:t>
            </a:r>
            <a:r>
              <a:rPr lang="en-US" dirty="0"/>
              <a:t>, </a:t>
            </a:r>
            <a:r>
              <a:rPr lang="en-US" dirty="0">
                <a:hlinkClick r:id="rId4"/>
              </a:rPr>
              <a:t>WOFF</a:t>
            </a:r>
            <a:r>
              <a:rPr lang="en-US" dirty="0"/>
              <a:t>, and </a:t>
            </a:r>
            <a:r>
              <a:rPr lang="en-US" dirty="0">
                <a:hlinkClick r:id="rId5"/>
              </a:rPr>
              <a:t>WOFF2</a:t>
            </a:r>
            <a:r>
              <a:rPr lang="en-US" dirty="0"/>
              <a:t>. Unfortunately, despite the wide range of choices, there isn't a single universal format that works across all old and new browsers: EOT is </a:t>
            </a:r>
            <a:r>
              <a:rPr lang="en-US" dirty="0">
                <a:hlinkClick r:id="rId6"/>
              </a:rPr>
              <a:t>IE only</a:t>
            </a:r>
            <a:r>
              <a:rPr lang="en-US" dirty="0"/>
              <a:t>, TTF has </a:t>
            </a:r>
            <a:r>
              <a:rPr lang="en-US" dirty="0">
                <a:hlinkClick r:id="rId7"/>
              </a:rPr>
              <a:t>partial IE support</a:t>
            </a:r>
            <a:r>
              <a:rPr lang="en-US" dirty="0"/>
              <a:t>, WOFF enjoys the widest support but is </a:t>
            </a:r>
            <a:r>
              <a:rPr lang="en-US" dirty="0">
                <a:hlinkClick r:id="rId8"/>
              </a:rPr>
              <a:t>not available in some older browsers</a:t>
            </a:r>
            <a:r>
              <a:rPr lang="en-US" dirty="0"/>
              <a:t>, and WOFF 2.0 support is a </a:t>
            </a:r>
            <a:r>
              <a:rPr lang="en-US" dirty="0">
                <a:hlinkClick r:id="rId9"/>
              </a:rPr>
              <a:t>work in progress for many browsers</a:t>
            </a:r>
            <a:r>
              <a:rPr lang="en-US" dirty="0"/>
              <a:t>.</a:t>
            </a:r>
          </a:p>
          <a:p>
            <a:r>
              <a:rPr lang="en-US" dirty="0"/>
              <a:t>So, where does that leave us? There isn't a single format that works in all browsers, which means that we need to deliver multiple formats to provide a consistent experience:</a:t>
            </a:r>
          </a:p>
          <a:p>
            <a:r>
              <a:rPr lang="en-US" dirty="0"/>
              <a:t>Serve WOFF 2.0 variant to browsers that support it.</a:t>
            </a:r>
          </a:p>
          <a:p>
            <a:r>
              <a:rPr lang="en-US" dirty="0"/>
              <a:t>Serve WOFF variant to the majority of browsers.</a:t>
            </a:r>
          </a:p>
          <a:p>
            <a:r>
              <a:rPr lang="en-US" dirty="0"/>
              <a:t>Serve TTF variant to old Android (below 4.4) browsers.</a:t>
            </a:r>
          </a:p>
          <a:p>
            <a:r>
              <a:rPr lang="en-US" dirty="0"/>
              <a:t>Serve EOT variant to old IE (below IE9) browsers.</a:t>
            </a:r>
          </a:p>
          <a:p>
            <a:endParaRPr lang="en-US" dirty="0"/>
          </a:p>
        </p:txBody>
      </p:sp>
    </p:spTree>
    <p:extLst>
      <p:ext uri="{BB962C8B-B14F-4D97-AF65-F5344CB8AC3E}">
        <p14:creationId xmlns:p14="http://schemas.microsoft.com/office/powerpoint/2010/main" val="3661456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font size with </a:t>
            </a:r>
            <a:r>
              <a:rPr lang="en-US" dirty="0" smtClean="0"/>
              <a:t>compression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Reducing font size with compression</a:t>
            </a:r>
          </a:p>
          <a:p>
            <a:r>
              <a:rPr lang="en-US" dirty="0"/>
              <a:t>A font is a collection of glyphs, each of which is a set of paths describing the letter form. The individual glyphs are different, but they contain a lot of similar information that can be compressed with GZIP or a compatible compressor:</a:t>
            </a:r>
          </a:p>
          <a:p>
            <a:r>
              <a:rPr lang="en-US" dirty="0"/>
              <a:t>EOT and TTF formats are not compressed by default. Ensure that your servers are configured to apply </a:t>
            </a:r>
            <a:r>
              <a:rPr lang="en-US" dirty="0">
                <a:hlinkClick r:id="rId2"/>
              </a:rPr>
              <a:t>GZIP compression</a:t>
            </a:r>
            <a:r>
              <a:rPr lang="en-US" dirty="0"/>
              <a:t> when delivering these formats.</a:t>
            </a:r>
          </a:p>
          <a:p>
            <a:r>
              <a:rPr lang="en-US" dirty="0"/>
              <a:t>WOFF has built-in compression. Ensure that your WOFF compressor is using optimal compression settings.</a:t>
            </a:r>
          </a:p>
          <a:p>
            <a:r>
              <a:rPr lang="en-US" dirty="0"/>
              <a:t>WOFF2 uses custom preprocessing and compression algorithms to deliver ~30% file-size reduction over other formats. For more information, see </a:t>
            </a:r>
            <a:r>
              <a:rPr lang="en-US" dirty="0">
                <a:hlinkClick r:id="rId3"/>
              </a:rPr>
              <a:t>the WOFF 2.0 evaluation report</a:t>
            </a:r>
            <a:r>
              <a:rPr lang="en-US" dirty="0"/>
              <a:t>.</a:t>
            </a:r>
          </a:p>
          <a:p>
            <a:endParaRPr lang="en-US" dirty="0"/>
          </a:p>
        </p:txBody>
      </p:sp>
    </p:spTree>
    <p:extLst>
      <p:ext uri="{BB962C8B-B14F-4D97-AF65-F5344CB8AC3E}">
        <p14:creationId xmlns:p14="http://schemas.microsoft.com/office/powerpoint/2010/main" val="32875774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Format </a:t>
            </a:r>
            <a:r>
              <a:rPr lang="en-US" dirty="0" smtClean="0"/>
              <a:t>selection</a:t>
            </a:r>
            <a:endParaRPr lang="en-US" dirty="0"/>
          </a:p>
        </p:txBody>
      </p:sp>
      <p:sp>
        <p:nvSpPr>
          <p:cNvPr id="3" name="Content Placeholder 2"/>
          <p:cNvSpPr>
            <a:spLocks noGrp="1"/>
          </p:cNvSpPr>
          <p:nvPr>
            <p:ph idx="1"/>
          </p:nvPr>
        </p:nvSpPr>
        <p:spPr>
          <a:xfrm>
            <a:off x="838200" y="1254125"/>
            <a:ext cx="10515600" cy="2660650"/>
          </a:xfrm>
        </p:spPr>
        <p:txBody>
          <a:bodyPr/>
          <a:lstStyle/>
          <a:p>
            <a:r>
              <a:rPr lang="en-US" dirty="0" smtClean="0"/>
              <a:t>Use the format() hint to specify multiple font formats.</a:t>
            </a:r>
          </a:p>
          <a:p>
            <a:r>
              <a:rPr lang="en-US" dirty="0" smtClean="0"/>
              <a:t>Subset large Unicode fonts to improve performance. Use Unicode-range </a:t>
            </a:r>
            <a:r>
              <a:rPr lang="en-US" dirty="0" err="1" smtClean="0"/>
              <a:t>subsetting</a:t>
            </a:r>
            <a:r>
              <a:rPr lang="en-US" dirty="0" smtClean="0"/>
              <a:t> and provide a manual </a:t>
            </a:r>
            <a:r>
              <a:rPr lang="en-US" dirty="0" err="1" smtClean="0"/>
              <a:t>subsetting</a:t>
            </a:r>
            <a:r>
              <a:rPr lang="en-US" dirty="0" smtClean="0"/>
              <a:t> fallback for older browsers.</a:t>
            </a:r>
          </a:p>
          <a:p>
            <a:r>
              <a:rPr lang="en-US" dirty="0" smtClean="0"/>
              <a:t>Reduce the number of stylistic font variants to improve the page- and text-rendering performance.</a:t>
            </a:r>
            <a:endParaRPr lang="en-US" dirty="0"/>
          </a:p>
        </p:txBody>
      </p:sp>
    </p:spTree>
    <p:extLst>
      <p:ext uri="{BB962C8B-B14F-4D97-AF65-F5344CB8AC3E}">
        <p14:creationId xmlns:p14="http://schemas.microsoft.com/office/powerpoint/2010/main" val="3846211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ru-RU" dirty="0"/>
              <a:t>Как пользователи реагируют на </a:t>
            </a:r>
            <a:r>
              <a:rPr lang="ru-RU" dirty="0" smtClean="0"/>
              <a:t>задержки производительности</a:t>
            </a:r>
            <a:endParaRPr lang="en-US" dirty="0"/>
          </a:p>
        </p:txBody>
      </p:sp>
      <p:sp>
        <p:nvSpPr>
          <p:cNvPr id="18" name="Right Arrow 17"/>
          <p:cNvSpPr/>
          <p:nvPr/>
        </p:nvSpPr>
        <p:spPr>
          <a:xfrm>
            <a:off x="939800" y="4917440"/>
            <a:ext cx="10637520" cy="37592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p>
        </p:txBody>
      </p:sp>
      <p:sp>
        <p:nvSpPr>
          <p:cNvPr id="22" name="Rectangle 21"/>
          <p:cNvSpPr/>
          <p:nvPr/>
        </p:nvSpPr>
        <p:spPr>
          <a:xfrm>
            <a:off x="1229360" y="4826000"/>
            <a:ext cx="60960" cy="558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a:p>
        </p:txBody>
      </p:sp>
      <p:sp>
        <p:nvSpPr>
          <p:cNvPr id="23" name="Rectangle 22"/>
          <p:cNvSpPr/>
          <p:nvPr/>
        </p:nvSpPr>
        <p:spPr>
          <a:xfrm>
            <a:off x="9580880" y="4826000"/>
            <a:ext cx="60960" cy="558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a:p>
        </p:txBody>
      </p:sp>
      <p:sp>
        <p:nvSpPr>
          <p:cNvPr id="27" name="Content Placeholder 2"/>
          <p:cNvSpPr>
            <a:spLocks noGrp="1"/>
          </p:cNvSpPr>
          <p:nvPr>
            <p:ph idx="1"/>
          </p:nvPr>
        </p:nvSpPr>
        <p:spPr>
          <a:xfrm>
            <a:off x="929640" y="5293360"/>
            <a:ext cx="787400" cy="512064"/>
          </a:xfrm>
        </p:spPr>
        <p:txBody>
          <a:bodyPr>
            <a:normAutofit/>
          </a:bodyPr>
          <a:lstStyle/>
          <a:p>
            <a:r>
              <a:rPr lang="ru-RU" sz="2400" b="1" dirty="0">
                <a:cs typeface="Trebuchet MS"/>
              </a:rPr>
              <a:t>0мс</a:t>
            </a:r>
            <a:endParaRPr lang="en-US" dirty="0"/>
          </a:p>
        </p:txBody>
      </p:sp>
      <p:sp>
        <p:nvSpPr>
          <p:cNvPr id="28" name="Content Placeholder 2"/>
          <p:cNvSpPr txBox="1">
            <a:spLocks/>
          </p:cNvSpPr>
          <p:nvPr/>
        </p:nvSpPr>
        <p:spPr>
          <a:xfrm>
            <a:off x="9129411" y="5293360"/>
            <a:ext cx="1122029" cy="577088"/>
          </a:xfrm>
          <a:prstGeom prst="rect">
            <a:avLst/>
          </a:prstGeom>
        </p:spPr>
        <p:txBody>
          <a:bodyPr vert="horz" lIns="91440" tIns="45720" rIns="91440" bIns="4572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2400" b="1" dirty="0">
                <a:cs typeface="Trebuchet MS"/>
              </a:rPr>
              <a:t>100мс</a:t>
            </a:r>
            <a:endParaRPr lang="en-US" sz="1867"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1480" y="1412240"/>
            <a:ext cx="3341624" cy="3341624"/>
          </a:xfrm>
          <a:prstGeom prst="rect">
            <a:avLst/>
          </a:prstGeom>
        </p:spPr>
      </p:pic>
    </p:spTree>
    <p:extLst>
      <p:ext uri="{BB962C8B-B14F-4D97-AF65-F5344CB8AC3E}">
        <p14:creationId xmlns:p14="http://schemas.microsoft.com/office/powerpoint/2010/main" val="1310942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3"/>
          <p:cNvSpPr>
            <a:spLocks noChangeArrowheads="1"/>
          </p:cNvSpPr>
          <p:nvPr/>
        </p:nvSpPr>
        <p:spPr bwMode="auto">
          <a:xfrm>
            <a:off x="1285875" y="2596438"/>
            <a:ext cx="5781675" cy="343677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53929"/>
                </a:solidFill>
                <a:effectLst/>
                <a:latin typeface="Roboto Mono"/>
              </a:rPr>
              <a:t>@font</a:t>
            </a:r>
            <a:r>
              <a:rPr kumimoji="0" lang="en-US" altLang="en-US" sz="1000" b="0" i="0" u="none" strike="noStrike" cap="none" normalizeH="0" baseline="0" dirty="0" smtClean="0">
                <a:ln>
                  <a:noFill/>
                </a:ln>
                <a:solidFill>
                  <a:srgbClr val="37474F"/>
                </a:solidFill>
                <a:effectLst/>
                <a:latin typeface="Roboto Mono"/>
              </a:rPr>
              <a:t>-face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font-family: </a:t>
            </a:r>
            <a:r>
              <a:rPr kumimoji="0" lang="en-US" altLang="en-US" sz="1000" b="0" i="0" u="none" strike="noStrike" cap="none" normalizeH="0" baseline="0" dirty="0" smtClean="0">
                <a:ln>
                  <a:noFill/>
                </a:ln>
                <a:solidFill>
                  <a:srgbClr val="0D904F"/>
                </a:solidFill>
                <a:effectLst/>
                <a:latin typeface="Roboto Mono"/>
              </a:rPr>
              <a:t>'Awesome Font'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font-style: normal;</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font-weight: </a:t>
            </a:r>
            <a:r>
              <a:rPr kumimoji="0" lang="en-US" altLang="en-US" sz="1000" b="0" i="0" u="none" strike="noStrike" cap="none" normalizeH="0" baseline="0" dirty="0" smtClean="0">
                <a:ln>
                  <a:noFill/>
                </a:ln>
                <a:solidFill>
                  <a:srgbClr val="C53929"/>
                </a:solidFill>
                <a:effectLst/>
                <a:latin typeface="Roboto Mono"/>
              </a:rPr>
              <a:t>400</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src</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local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'Awesome Font'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'/fonts/awesome.woff2'</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'woff2'</a:t>
            </a: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t>
            </a:r>
            <a:r>
              <a:rPr kumimoji="0" lang="en-US" altLang="en-US" sz="1000" b="0" i="0" u="none" strike="noStrike" cap="none" normalizeH="0" baseline="0" dirty="0" err="1" smtClean="0">
                <a:ln>
                  <a:noFill/>
                </a:ln>
                <a:solidFill>
                  <a:srgbClr val="0D904F"/>
                </a:solidFill>
                <a:effectLst/>
                <a:latin typeface="Roboto Mono"/>
              </a:rPr>
              <a:t>awesome.woff</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err="1" smtClean="0">
                <a:ln>
                  <a:noFill/>
                </a:ln>
                <a:solidFill>
                  <a:srgbClr val="0D904F"/>
                </a:solidFill>
                <a:effectLst/>
                <a:latin typeface="Roboto Mono"/>
              </a:rPr>
              <a:t>woff</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'/fonts/awesome.ttf'</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err="1" smtClean="0">
                <a:ln>
                  <a:noFill/>
                </a:ln>
                <a:solidFill>
                  <a:srgbClr val="0D904F"/>
                </a:solidFill>
                <a:effectLst/>
                <a:latin typeface="Roboto Mono"/>
              </a:rPr>
              <a:t>truetype</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t>
            </a:r>
            <a:r>
              <a:rPr kumimoji="0" lang="en-US" altLang="en-US" sz="1000" b="0" i="0" u="none" strike="noStrike" cap="none" normalizeH="0" baseline="0" dirty="0" err="1" smtClean="0">
                <a:ln>
                  <a:noFill/>
                </a:ln>
                <a:solidFill>
                  <a:srgbClr val="0D904F"/>
                </a:solidFill>
                <a:effectLst/>
                <a:latin typeface="Roboto Mono"/>
              </a:rPr>
              <a:t>awesome.eot</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'embedded-</a:t>
            </a:r>
            <a:r>
              <a:rPr kumimoji="0" lang="en-US" altLang="en-US" sz="1000" b="0" i="0" u="none" strike="noStrike" cap="none" normalizeH="0" baseline="0" dirty="0" err="1" smtClean="0">
                <a:ln>
                  <a:noFill/>
                </a:ln>
                <a:solidFill>
                  <a:srgbClr val="0D904F"/>
                </a:solidFill>
                <a:effectLst/>
                <a:latin typeface="Roboto Mono"/>
              </a:rPr>
              <a:t>opentype</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C53929"/>
                </a:solidFill>
                <a:effectLst/>
                <a:latin typeface="Roboto Mono"/>
              </a:rPr>
              <a:t>@font</a:t>
            </a:r>
            <a:r>
              <a:rPr kumimoji="0" lang="en-US" altLang="en-US" sz="1000" b="0" i="0" u="none" strike="noStrike" cap="none" normalizeH="0" baseline="0" dirty="0" smtClean="0">
                <a:ln>
                  <a:noFill/>
                </a:ln>
                <a:solidFill>
                  <a:srgbClr val="37474F"/>
                </a:solidFill>
                <a:effectLst/>
                <a:latin typeface="Roboto Mono"/>
              </a:rPr>
              <a:t>-face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font-family: </a:t>
            </a:r>
            <a:r>
              <a:rPr kumimoji="0" lang="en-US" altLang="en-US" sz="1000" b="0" i="0" u="none" strike="noStrike" cap="none" normalizeH="0" baseline="0" dirty="0" smtClean="0">
                <a:ln>
                  <a:noFill/>
                </a:ln>
                <a:solidFill>
                  <a:srgbClr val="0D904F"/>
                </a:solidFill>
                <a:effectLst/>
                <a:latin typeface="Roboto Mono"/>
              </a:rPr>
              <a:t>'Awesome Font'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font-style: italic;</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font-weight: </a:t>
            </a:r>
            <a:r>
              <a:rPr kumimoji="0" lang="en-US" altLang="en-US" sz="1000" b="0" i="0" u="none" strike="noStrike" cap="none" normalizeH="0" baseline="0" dirty="0" smtClean="0">
                <a:ln>
                  <a:noFill/>
                </a:ln>
                <a:solidFill>
                  <a:srgbClr val="C53929"/>
                </a:solidFill>
                <a:effectLst/>
                <a:latin typeface="Roboto Mono"/>
              </a:rPr>
              <a:t>400</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src</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local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'Awesome Font Italic'</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'/fonts/awesome-i.woff2'</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'woff2'</a:t>
            </a: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'/fonts/awesome-</a:t>
            </a:r>
            <a:r>
              <a:rPr kumimoji="0" lang="en-US" altLang="en-US" sz="1000" b="0" i="0" u="none" strike="noStrike" cap="none" normalizeH="0" baseline="0" dirty="0" err="1" smtClean="0">
                <a:ln>
                  <a:noFill/>
                </a:ln>
                <a:solidFill>
                  <a:srgbClr val="0D904F"/>
                </a:solidFill>
                <a:effectLst/>
                <a:latin typeface="Roboto Mono"/>
              </a:rPr>
              <a:t>i.woff</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err="1" smtClean="0">
                <a:ln>
                  <a:noFill/>
                </a:ln>
                <a:solidFill>
                  <a:srgbClr val="0D904F"/>
                </a:solidFill>
                <a:effectLst/>
                <a:latin typeface="Roboto Mono"/>
              </a:rPr>
              <a:t>woff</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'/fonts/awesome-i.ttf'</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err="1" smtClean="0">
                <a:ln>
                  <a:noFill/>
                </a:ln>
                <a:solidFill>
                  <a:srgbClr val="0D904F"/>
                </a:solidFill>
                <a:effectLst/>
                <a:latin typeface="Roboto Mono"/>
              </a:rPr>
              <a:t>truetype</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'/fonts/awesome-</a:t>
            </a:r>
            <a:r>
              <a:rPr kumimoji="0" lang="en-US" altLang="en-US" sz="1000" b="0" i="0" u="none" strike="noStrike" cap="none" normalizeH="0" baseline="0" dirty="0" err="1" smtClean="0">
                <a:ln>
                  <a:noFill/>
                </a:ln>
                <a:solidFill>
                  <a:srgbClr val="0D904F"/>
                </a:solidFill>
                <a:effectLst/>
                <a:latin typeface="Roboto Mono"/>
              </a:rPr>
              <a:t>i.eot</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'embedded-</a:t>
            </a:r>
            <a:r>
              <a:rPr kumimoji="0" lang="en-US" altLang="en-US" sz="1000" b="0" i="0" u="none" strike="noStrike" cap="none" normalizeH="0" baseline="0" dirty="0" err="1" smtClean="0">
                <a:ln>
                  <a:noFill/>
                </a:ln>
                <a:solidFill>
                  <a:srgbClr val="0D904F"/>
                </a:solidFill>
                <a:effectLst/>
                <a:latin typeface="Roboto Mono"/>
              </a:rPr>
              <a:t>opentype</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55324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text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Audit and monitor your font use: don't use too many fonts on your pages, and, for each font, minimize the number of used variants. This helps produce a more consistent and a faster experience for your users.</a:t>
            </a:r>
          </a:p>
          <a:p>
            <a:r>
              <a:rPr lang="en-US" dirty="0" smtClean="0"/>
              <a:t>Subset your font resources: many fonts can be subset, or split into multiple </a:t>
            </a:r>
            <a:r>
              <a:rPr lang="en-US" dirty="0" err="1" smtClean="0"/>
              <a:t>unicode</a:t>
            </a:r>
            <a:r>
              <a:rPr lang="en-US" dirty="0" smtClean="0"/>
              <a:t>-ranges to deliver just the glyphs that a particular page requires. This reduces the file size and improves the download speed of the resource. However, when defining the subsets, be careful to optimize for font re-use. For example, don't download a different but overlapping set of characters on each page. A good practice is to subset based on script: for example, Latin, Cyrillic, and so on.</a:t>
            </a:r>
          </a:p>
          <a:p>
            <a:r>
              <a:rPr lang="en-US" dirty="0" smtClean="0"/>
              <a:t>Deliver optimized font formats to each browser: provide each font in WOFF2, WOFF, EOT, and TTF formats. Make sure to apply GZIP compression to the EOT and TTF formats, because they are not compressed by default.</a:t>
            </a:r>
          </a:p>
          <a:p>
            <a:r>
              <a:rPr lang="en-US" dirty="0" smtClean="0"/>
              <a:t>Give precedence to local() in your </a:t>
            </a:r>
            <a:r>
              <a:rPr lang="en-US" dirty="0" err="1" smtClean="0"/>
              <a:t>src</a:t>
            </a:r>
            <a:r>
              <a:rPr lang="en-US" dirty="0" smtClean="0"/>
              <a:t> list: listing local('Font Name') first in your </a:t>
            </a:r>
            <a:r>
              <a:rPr lang="en-US" dirty="0" err="1" smtClean="0"/>
              <a:t>src</a:t>
            </a:r>
            <a:r>
              <a:rPr lang="en-US" dirty="0" smtClean="0"/>
              <a:t> list ensures that HTTP requests aren't made for fonts that are already installed.</a:t>
            </a:r>
          </a:p>
          <a:p>
            <a:r>
              <a:rPr lang="en-US" dirty="0" smtClean="0"/>
              <a:t>Customize font loading and rendering using &lt;link </a:t>
            </a:r>
            <a:r>
              <a:rPr lang="en-US" dirty="0" err="1" smtClean="0"/>
              <a:t>rel</a:t>
            </a:r>
            <a:r>
              <a:rPr lang="en-US" dirty="0" smtClean="0"/>
              <a:t>="preload"&gt;, font-display, or the Font Loading API: default </a:t>
            </a:r>
            <a:r>
              <a:rPr lang="en-US" dirty="0" err="1" smtClean="0"/>
              <a:t>lazyloading</a:t>
            </a:r>
            <a:r>
              <a:rPr lang="en-US" dirty="0" smtClean="0"/>
              <a:t> behavior may result in delayed text rendering. These web platform features allow you to override this behavior for particular fonts, and to specify custom rendering and timeout strategies for different content on the page.</a:t>
            </a:r>
          </a:p>
          <a:p>
            <a:r>
              <a:rPr lang="en-US" dirty="0" smtClean="0"/>
              <a:t>Specify revalidation and optimal caching policies: fonts are static resources that are infrequently updated. Make sure that your servers provide a long-lived max-age timestamp and a revalidation token to allow for efficient font reuse between different pages. If using a service worker, a cache-first strategy is appropriate.</a:t>
            </a:r>
            <a:endParaRPr lang="en-US" dirty="0"/>
          </a:p>
        </p:txBody>
      </p:sp>
    </p:spTree>
    <p:extLst>
      <p:ext uri="{BB962C8B-B14F-4D97-AF65-F5344CB8AC3E}">
        <p14:creationId xmlns:p14="http://schemas.microsoft.com/office/powerpoint/2010/main" val="6591231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cache</a:t>
            </a:r>
            <a:endParaRPr lang="en-US" dirty="0"/>
          </a:p>
        </p:txBody>
      </p:sp>
      <p:sp>
        <p:nvSpPr>
          <p:cNvPr id="3" name="Content Placeholder 2"/>
          <p:cNvSpPr>
            <a:spLocks noGrp="1"/>
          </p:cNvSpPr>
          <p:nvPr>
            <p:ph idx="1"/>
          </p:nvPr>
        </p:nvSpPr>
        <p:spPr/>
        <p:txBody>
          <a:bodyPr/>
          <a:lstStyle/>
          <a:p>
            <a:r>
              <a:rPr lang="en-US" dirty="0" smtClean="0"/>
              <a:t>A lot of text, short speaking about attributes</a:t>
            </a:r>
          </a:p>
          <a:p>
            <a:endParaRPr lang="en-US" dirty="0"/>
          </a:p>
        </p:txBody>
      </p:sp>
    </p:spTree>
    <p:extLst>
      <p:ext uri="{BB962C8B-B14F-4D97-AF65-F5344CB8AC3E}">
        <p14:creationId xmlns:p14="http://schemas.microsoft.com/office/powerpoint/2010/main" val="4929585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Rendering </a:t>
            </a:r>
            <a:r>
              <a:rPr lang="en-US" dirty="0" smtClean="0"/>
              <a:t>Path</a:t>
            </a:r>
            <a:endParaRPr lang="en-US" dirty="0"/>
          </a:p>
        </p:txBody>
      </p:sp>
      <p:sp>
        <p:nvSpPr>
          <p:cNvPr id="3" name="Content Placeholder 2"/>
          <p:cNvSpPr>
            <a:spLocks noGrp="1"/>
          </p:cNvSpPr>
          <p:nvPr>
            <p:ph idx="1"/>
          </p:nvPr>
        </p:nvSpPr>
        <p:spPr/>
        <p:txBody>
          <a:bodyPr/>
          <a:lstStyle/>
          <a:p>
            <a:r>
              <a:rPr lang="en-US" dirty="0"/>
              <a:t>Optimizing for performance is all about understanding what happens in these intermediate steps between receiving the HTML, CSS, and JavaScript bytes and the required processing to turn them into rendered pixels - that's the </a:t>
            </a:r>
            <a:r>
              <a:rPr lang="en-US" b="1" dirty="0"/>
              <a:t>critical rendering path</a:t>
            </a:r>
            <a:r>
              <a:rPr lang="en-US" dirty="0"/>
              <a:t>.</a:t>
            </a:r>
          </a:p>
        </p:txBody>
      </p:sp>
    </p:spTree>
    <p:extLst>
      <p:ext uri="{BB962C8B-B14F-4D97-AF65-F5344CB8AC3E}">
        <p14:creationId xmlns:p14="http://schemas.microsoft.com/office/powerpoint/2010/main" val="104559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5437" y="953294"/>
            <a:ext cx="8672513" cy="4258190"/>
          </a:xfrm>
        </p:spPr>
      </p:pic>
    </p:spTree>
    <p:extLst>
      <p:ext uri="{BB962C8B-B14F-4D97-AF65-F5344CB8AC3E}">
        <p14:creationId xmlns:p14="http://schemas.microsoft.com/office/powerpoint/2010/main" val="32371115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render a page</a:t>
            </a:r>
            <a:endParaRPr lang="en-US" dirty="0"/>
          </a:p>
        </p:txBody>
      </p:sp>
      <p:sp>
        <p:nvSpPr>
          <p:cNvPr id="3" name="Content Placeholder 2"/>
          <p:cNvSpPr>
            <a:spLocks noGrp="1"/>
          </p:cNvSpPr>
          <p:nvPr>
            <p:ph idx="1"/>
          </p:nvPr>
        </p:nvSpPr>
        <p:spPr/>
        <p:txBody>
          <a:bodyPr/>
          <a:lstStyle/>
          <a:p>
            <a:r>
              <a:rPr lang="en-US" dirty="0"/>
              <a:t>Process HTML markup and build the DOM tree.</a:t>
            </a:r>
          </a:p>
          <a:p>
            <a:r>
              <a:rPr lang="en-US" dirty="0"/>
              <a:t>Process CSS markup and build the CSSOM tree.</a:t>
            </a:r>
          </a:p>
          <a:p>
            <a:r>
              <a:rPr lang="en-US" dirty="0"/>
              <a:t>Combine the DOM and CSSOM into a render tree.</a:t>
            </a:r>
          </a:p>
          <a:p>
            <a:r>
              <a:rPr lang="en-US" dirty="0"/>
              <a:t>Run layout on the render tree to compute geometry of each node.</a:t>
            </a:r>
          </a:p>
          <a:p>
            <a:r>
              <a:rPr lang="en-US" dirty="0"/>
              <a:t>Paint the individual nodes to the screen.</a:t>
            </a:r>
          </a:p>
          <a:p>
            <a:pPr marL="0" indent="0">
              <a:buNone/>
            </a:pPr>
            <a:r>
              <a:rPr lang="en-US" b="1" i="1" dirty="0"/>
              <a:t>Optimizing the critical rendering path</a:t>
            </a:r>
            <a:r>
              <a:rPr lang="en-US" b="1" dirty="0"/>
              <a:t> is the process of minimizing the total amount of time spent performing steps 1 through 5 in the above sequence.</a:t>
            </a:r>
            <a:endParaRPr lang="en-US" dirty="0"/>
          </a:p>
          <a:p>
            <a:pPr marL="0" indent="0">
              <a:buNone/>
            </a:pPr>
            <a:r>
              <a:rPr lang="ru-RU" dirty="0" smtClean="0"/>
              <a:t>Возможно подробнее о каждом шаге</a:t>
            </a:r>
            <a:endParaRPr lang="en-US" dirty="0"/>
          </a:p>
        </p:txBody>
      </p:sp>
    </p:spTree>
    <p:extLst>
      <p:ext uri="{BB962C8B-B14F-4D97-AF65-F5344CB8AC3E}">
        <p14:creationId xmlns:p14="http://schemas.microsoft.com/office/powerpoint/2010/main" val="9348899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 Blocking </a:t>
            </a:r>
            <a:r>
              <a:rPr lang="en-US" dirty="0" smtClean="0"/>
              <a:t>CSS</a:t>
            </a:r>
            <a:endParaRPr lang="en-US" dirty="0"/>
          </a:p>
        </p:txBody>
      </p:sp>
      <p:sp>
        <p:nvSpPr>
          <p:cNvPr id="3" name="Content Placeholder 2"/>
          <p:cNvSpPr>
            <a:spLocks noGrp="1"/>
          </p:cNvSpPr>
          <p:nvPr>
            <p:ph idx="1"/>
          </p:nvPr>
        </p:nvSpPr>
        <p:spPr/>
        <p:txBody>
          <a:bodyPr>
            <a:normAutofit fontScale="92500" lnSpcReduction="10000"/>
          </a:bodyPr>
          <a:lstStyle/>
          <a:p>
            <a:r>
              <a:rPr lang="en-US" dirty="0"/>
              <a:t>By default, CSS is treated as a render blocking resource.</a:t>
            </a:r>
          </a:p>
          <a:p>
            <a:r>
              <a:rPr lang="en-US" dirty="0"/>
              <a:t>Media types and media queries allow us to mark some CSS resources as non-render blocking.</a:t>
            </a:r>
          </a:p>
          <a:p>
            <a:r>
              <a:rPr lang="en-US" dirty="0"/>
              <a:t>The browser downloads all CSS resources, regardless of blocking or non-blocking behavior.</a:t>
            </a:r>
          </a:p>
          <a:p>
            <a:endParaRPr lang="ru-RU" dirty="0" smtClean="0"/>
          </a:p>
          <a:p>
            <a:pPr marL="0" indent="0">
              <a:buNone/>
            </a:pPr>
            <a:r>
              <a:rPr lang="en-US" dirty="0"/>
              <a:t>By using media queries, we can tailor our presentation to specific use cases, such as display versus print, and also to dynamic conditions such as changes in screen orientation, resize events, and more. </a:t>
            </a:r>
            <a:r>
              <a:rPr lang="en-US" b="1" dirty="0"/>
              <a:t>When declaring your style sheet assets, pay close attention to the media type and queries; they greatly impact critical rendering path performance.</a:t>
            </a:r>
            <a:endParaRPr lang="en-US" dirty="0"/>
          </a:p>
        </p:txBody>
      </p:sp>
    </p:spTree>
    <p:extLst>
      <p:ext uri="{BB962C8B-B14F-4D97-AF65-F5344CB8AC3E}">
        <p14:creationId xmlns:p14="http://schemas.microsoft.com/office/powerpoint/2010/main" val="24714205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t>
            </a:r>
            <a:r>
              <a:rPr lang="en-US" dirty="0"/>
              <a:t>Interactivity with JavaScript</a:t>
            </a:r>
          </a:p>
        </p:txBody>
      </p:sp>
      <p:sp>
        <p:nvSpPr>
          <p:cNvPr id="3" name="Content Placeholder 2"/>
          <p:cNvSpPr>
            <a:spLocks noGrp="1"/>
          </p:cNvSpPr>
          <p:nvPr>
            <p:ph idx="1"/>
          </p:nvPr>
        </p:nvSpPr>
        <p:spPr/>
        <p:txBody>
          <a:bodyPr/>
          <a:lstStyle/>
          <a:p>
            <a:r>
              <a:rPr lang="en-US" dirty="0"/>
              <a:t>JavaScript can query and modify the DOM and the CSSOM.</a:t>
            </a:r>
          </a:p>
          <a:p>
            <a:r>
              <a:rPr lang="en-US" dirty="0"/>
              <a:t>JavaScript execution blocks on the CSSOM.</a:t>
            </a:r>
          </a:p>
          <a:p>
            <a:r>
              <a:rPr lang="en-US" dirty="0"/>
              <a:t>JavaScript blocks DOM construction unless explicitly declared as </a:t>
            </a:r>
            <a:r>
              <a:rPr lang="en-US" dirty="0" err="1"/>
              <a:t>async</a:t>
            </a:r>
            <a:r>
              <a:rPr lang="en-US" dirty="0"/>
              <a:t>.</a:t>
            </a:r>
          </a:p>
        </p:txBody>
      </p:sp>
      <p:sp>
        <p:nvSpPr>
          <p:cNvPr id="4" name="Rectangle 3"/>
          <p:cNvSpPr/>
          <p:nvPr/>
        </p:nvSpPr>
        <p:spPr>
          <a:xfrm>
            <a:off x="2790825" y="3836164"/>
            <a:ext cx="6096000" cy="2862322"/>
          </a:xfrm>
          <a:prstGeom prst="rect">
            <a:avLst/>
          </a:prstGeom>
        </p:spPr>
        <p:txBody>
          <a:bodyPr>
            <a:spAutoFit/>
          </a:bodyPr>
          <a:lstStyle/>
          <a:p>
            <a:r>
              <a:rPr lang="en-US" b="0" i="0" dirty="0" smtClean="0">
                <a:solidFill>
                  <a:srgbClr val="212121"/>
                </a:solidFill>
                <a:effectLst/>
                <a:latin typeface="Roboto" panose="02000000000000000000" pitchFamily="2" charset="0"/>
              </a:rPr>
              <a:t>JavaScript introduces a lot of new dependencies between the DOM, the CSSOM, and JavaScript execution. This can cause the browser significant delays in processing and rendering the page on the screen:</a:t>
            </a:r>
          </a:p>
          <a:p>
            <a:pPr>
              <a:buFont typeface="Arial" panose="020B0604020202020204" pitchFamily="34" charset="0"/>
              <a:buChar char="•"/>
            </a:pPr>
            <a:r>
              <a:rPr lang="en-US" b="0" i="0" dirty="0" smtClean="0">
                <a:solidFill>
                  <a:srgbClr val="212121"/>
                </a:solidFill>
                <a:effectLst/>
                <a:latin typeface="Roboto" panose="02000000000000000000" pitchFamily="2" charset="0"/>
              </a:rPr>
              <a:t>The location of the script in the document is significant.</a:t>
            </a:r>
          </a:p>
          <a:p>
            <a:pPr>
              <a:buFont typeface="Arial" panose="020B0604020202020204" pitchFamily="34" charset="0"/>
              <a:buChar char="•"/>
            </a:pPr>
            <a:r>
              <a:rPr lang="en-US" b="0" i="0" dirty="0" smtClean="0">
                <a:solidFill>
                  <a:srgbClr val="212121"/>
                </a:solidFill>
                <a:effectLst/>
                <a:latin typeface="Roboto" panose="02000000000000000000" pitchFamily="2" charset="0"/>
              </a:rPr>
              <a:t>When the browser encounters a script tag, DOM construction pauses until the script finishes executing.</a:t>
            </a:r>
          </a:p>
          <a:p>
            <a:pPr>
              <a:buFont typeface="Arial" panose="020B0604020202020204" pitchFamily="34" charset="0"/>
              <a:buChar char="•"/>
            </a:pPr>
            <a:r>
              <a:rPr lang="en-US" b="0" i="0" dirty="0" smtClean="0">
                <a:solidFill>
                  <a:srgbClr val="212121"/>
                </a:solidFill>
                <a:effectLst/>
                <a:latin typeface="Roboto" panose="02000000000000000000" pitchFamily="2" charset="0"/>
              </a:rPr>
              <a:t>JavaScript can query and modify the DOM and the CSSOM.</a:t>
            </a:r>
          </a:p>
          <a:p>
            <a:pPr>
              <a:buFont typeface="Arial" panose="020B0604020202020204" pitchFamily="34" charset="0"/>
              <a:buChar char="•"/>
            </a:pPr>
            <a:r>
              <a:rPr lang="en-US" b="0" i="0" dirty="0" smtClean="0">
                <a:solidFill>
                  <a:srgbClr val="212121"/>
                </a:solidFill>
                <a:effectLst/>
                <a:latin typeface="Roboto" panose="02000000000000000000" pitchFamily="2" charset="0"/>
              </a:rPr>
              <a:t>JavaScript execution pauses until the CSSOM is ready.</a:t>
            </a:r>
            <a:endParaRPr lang="en-US"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38787923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Add &lt;script&gt; tags to the end of body to prevent </a:t>
            </a:r>
            <a:r>
              <a:rPr lang="en-US" dirty="0" smtClean="0"/>
              <a:t>blocking</a:t>
            </a:r>
          </a:p>
          <a:p>
            <a:r>
              <a:rPr lang="en-US" dirty="0"/>
              <a:t>By default, JavaScript execution is "parser blocking": when the browser encounters a script in the document it must pause DOM construction, hand over control to the JavaScript runtime, and let the script execute before proceeding with DOM construction</a:t>
            </a:r>
            <a:r>
              <a:rPr lang="en-US" dirty="0" smtClean="0"/>
              <a:t>. Use "</a:t>
            </a:r>
            <a:r>
              <a:rPr lang="en-US" dirty="0" err="1" smtClean="0"/>
              <a:t>async</a:t>
            </a:r>
            <a:r>
              <a:rPr lang="en-US" dirty="0" smtClean="0"/>
              <a:t>" if script don't rely on DOM and other scripts</a:t>
            </a:r>
          </a:p>
          <a:p>
            <a:r>
              <a:rPr lang="en-US" dirty="0"/>
              <a:t>Use "defer" to preserve script order and execute them after document loading</a:t>
            </a:r>
            <a:endParaRPr lang="en-US" dirty="0" smtClean="0"/>
          </a:p>
        </p:txBody>
      </p:sp>
    </p:spTree>
    <p:extLst>
      <p:ext uri="{BB962C8B-B14F-4D97-AF65-F5344CB8AC3E}">
        <p14:creationId xmlns:p14="http://schemas.microsoft.com/office/powerpoint/2010/main" val="25825485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the Critical Rendering </a:t>
            </a:r>
            <a:r>
              <a:rPr lang="en-US" dirty="0" smtClean="0"/>
              <a:t>Path</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57355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ru-RU" dirty="0"/>
              <a:t>Как пользователи реагируют на задержки производительности</a:t>
            </a:r>
            <a:endParaRPr lang="en-US" dirty="0"/>
          </a:p>
        </p:txBody>
      </p:sp>
      <p:sp>
        <p:nvSpPr>
          <p:cNvPr id="4" name="Right Arrow 3"/>
          <p:cNvSpPr/>
          <p:nvPr/>
        </p:nvSpPr>
        <p:spPr>
          <a:xfrm>
            <a:off x="939800" y="4917440"/>
            <a:ext cx="10637520" cy="37592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p>
        </p:txBody>
      </p:sp>
      <p:sp>
        <p:nvSpPr>
          <p:cNvPr id="5" name="Rectangle 4"/>
          <p:cNvSpPr/>
          <p:nvPr/>
        </p:nvSpPr>
        <p:spPr>
          <a:xfrm>
            <a:off x="1229360" y="4826000"/>
            <a:ext cx="60960" cy="558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a:p>
        </p:txBody>
      </p:sp>
      <p:sp>
        <p:nvSpPr>
          <p:cNvPr id="6" name="Rectangle 5"/>
          <p:cNvSpPr/>
          <p:nvPr/>
        </p:nvSpPr>
        <p:spPr>
          <a:xfrm>
            <a:off x="3332480" y="4826000"/>
            <a:ext cx="60960" cy="558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a:p>
        </p:txBody>
      </p:sp>
      <p:sp>
        <p:nvSpPr>
          <p:cNvPr id="7" name="Content Placeholder 2"/>
          <p:cNvSpPr>
            <a:spLocks noGrp="1"/>
          </p:cNvSpPr>
          <p:nvPr>
            <p:ph idx="1"/>
          </p:nvPr>
        </p:nvSpPr>
        <p:spPr>
          <a:xfrm>
            <a:off x="929640" y="5293360"/>
            <a:ext cx="787400" cy="512064"/>
          </a:xfrm>
        </p:spPr>
        <p:txBody>
          <a:bodyPr>
            <a:normAutofit/>
          </a:bodyPr>
          <a:lstStyle/>
          <a:p>
            <a:r>
              <a:rPr lang="ru-RU" sz="2400" b="1" dirty="0">
                <a:cs typeface="Trebuchet MS"/>
              </a:rPr>
              <a:t>0мс</a:t>
            </a:r>
            <a:endParaRPr lang="en-US" dirty="0"/>
          </a:p>
        </p:txBody>
      </p:sp>
      <p:sp>
        <p:nvSpPr>
          <p:cNvPr id="8" name="Content Placeholder 2"/>
          <p:cNvSpPr txBox="1">
            <a:spLocks/>
          </p:cNvSpPr>
          <p:nvPr/>
        </p:nvSpPr>
        <p:spPr>
          <a:xfrm>
            <a:off x="2827346" y="5293360"/>
            <a:ext cx="1071229" cy="577088"/>
          </a:xfrm>
          <a:prstGeom prst="rect">
            <a:avLst/>
          </a:prstGeom>
        </p:spPr>
        <p:txBody>
          <a:bodyPr vert="horz" lIns="91440" tIns="45720" rIns="91440" bIns="4572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2400" b="1" dirty="0">
                <a:cs typeface="Trebuchet MS"/>
              </a:rPr>
              <a:t>100мс</a:t>
            </a:r>
            <a:endParaRPr lang="en-US" sz="1867"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200" y="3241040"/>
            <a:ext cx="1676400" cy="1676400"/>
          </a:xfrm>
          <a:prstGeom prst="rect">
            <a:avLst/>
          </a:prstGeom>
        </p:spPr>
      </p:pic>
      <p:sp>
        <p:nvSpPr>
          <p:cNvPr id="15" name="Rectangle 14"/>
          <p:cNvSpPr/>
          <p:nvPr/>
        </p:nvSpPr>
        <p:spPr>
          <a:xfrm>
            <a:off x="8548989" y="4836160"/>
            <a:ext cx="60960" cy="558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a:p>
        </p:txBody>
      </p:sp>
      <p:sp>
        <p:nvSpPr>
          <p:cNvPr id="16" name="Content Placeholder 2"/>
          <p:cNvSpPr txBox="1">
            <a:spLocks/>
          </p:cNvSpPr>
          <p:nvPr/>
        </p:nvSpPr>
        <p:spPr>
          <a:xfrm>
            <a:off x="8043855" y="5303520"/>
            <a:ext cx="1071229" cy="577088"/>
          </a:xfrm>
          <a:prstGeom prst="rect">
            <a:avLst/>
          </a:prstGeom>
        </p:spPr>
        <p:txBody>
          <a:bodyPr vert="horz" lIns="91440" tIns="45720" rIns="91440" bIns="4572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2400" b="1" dirty="0">
                <a:cs typeface="Trebuchet MS"/>
              </a:rPr>
              <a:t>3</a:t>
            </a:r>
            <a:r>
              <a:rPr lang="ru-RU" sz="2400" b="1" dirty="0">
                <a:cs typeface="Trebuchet MS"/>
              </a:rPr>
              <a:t>00мс</a:t>
            </a:r>
            <a:endParaRPr lang="en-US" sz="1867"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982" y="2788344"/>
            <a:ext cx="2136465" cy="2129097"/>
          </a:xfrm>
          <a:prstGeom prst="rect">
            <a:avLst/>
          </a:prstGeom>
        </p:spPr>
      </p:pic>
    </p:spTree>
    <p:extLst>
      <p:ext uri="{BB962C8B-B14F-4D97-AF65-F5344CB8AC3E}">
        <p14:creationId xmlns:p14="http://schemas.microsoft.com/office/powerpoint/2010/main" val="9973621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Auditing a page with Lighthouse</a:t>
            </a:r>
            <a:br>
              <a:rPr lang="en-US" dirty="0"/>
            </a:br>
            <a:r>
              <a:rPr lang="ru-RU" dirty="0" smtClean="0"/>
              <a:t>можно пропустить</a:t>
            </a:r>
            <a:endParaRPr lang="en-US" dirty="0"/>
          </a:p>
        </p:txBody>
      </p:sp>
      <p:sp>
        <p:nvSpPr>
          <p:cNvPr id="3" name="Content Placeholder 2"/>
          <p:cNvSpPr>
            <a:spLocks noGrp="1"/>
          </p:cNvSpPr>
          <p:nvPr>
            <p:ph idx="1"/>
          </p:nvPr>
        </p:nvSpPr>
        <p:spPr>
          <a:xfrm>
            <a:off x="838200" y="1825625"/>
            <a:ext cx="4562475" cy="4351338"/>
          </a:xfrm>
        </p:spPr>
        <p:txBody>
          <a:bodyPr>
            <a:normAutofit lnSpcReduction="10000"/>
          </a:bodyPr>
          <a:lstStyle/>
          <a:p>
            <a:r>
              <a:rPr lang="en-US" dirty="0"/>
              <a:t>Lighthouse is a web app auditing tool that runs a series of tests against a given page, and then displays the page's results in a consolidated report. You can run Lighthouse as a Chrome Extension or NPM module, which is useful for integrating Lighthouse with continuous integration systems.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887" y="1825625"/>
            <a:ext cx="6486525" cy="4438650"/>
          </a:xfrm>
          <a:prstGeom prst="rect">
            <a:avLst/>
          </a:prstGeom>
        </p:spPr>
      </p:pic>
    </p:spTree>
    <p:extLst>
      <p:ext uri="{BB962C8B-B14F-4D97-AF65-F5344CB8AC3E}">
        <p14:creationId xmlns:p14="http://schemas.microsoft.com/office/powerpoint/2010/main" val="40816411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Instrumenting your code with the Navigation Timing </a:t>
            </a:r>
            <a:r>
              <a:rPr lang="en-US" dirty="0" smtClean="0"/>
              <a:t>API</a:t>
            </a:r>
            <a:endParaRPr lang="en-US" dirty="0"/>
          </a:p>
        </p:txBody>
      </p:sp>
      <p:sp>
        <p:nvSpPr>
          <p:cNvPr id="3" name="Content Placeholder 2"/>
          <p:cNvSpPr>
            <a:spLocks noGrp="1"/>
          </p:cNvSpPr>
          <p:nvPr>
            <p:ph idx="1"/>
          </p:nvPr>
        </p:nvSpPr>
        <p:spPr/>
        <p:txBody>
          <a:bodyPr/>
          <a:lstStyle/>
          <a:p>
            <a:r>
              <a:rPr lang="en-US" dirty="0"/>
              <a:t>The combination of the Navigation Timing API and other browser events emitted as the page loads allows you to capture and record the real-world CRP performance of any 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987" y="3148013"/>
            <a:ext cx="3633788" cy="3330100"/>
          </a:xfrm>
          <a:prstGeom prst="rect">
            <a:avLst/>
          </a:prstGeom>
        </p:spPr>
      </p:pic>
    </p:spTree>
    <p:extLst>
      <p:ext uri="{BB962C8B-B14F-4D97-AF65-F5344CB8AC3E}">
        <p14:creationId xmlns:p14="http://schemas.microsoft.com/office/powerpoint/2010/main" val="34040149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err="1" smtClean="0"/>
              <a:t>domLoading</a:t>
            </a:r>
            <a:r>
              <a:rPr lang="en-US" dirty="0" smtClean="0"/>
              <a:t>: this is the starting timestamp of the entire process, the browser is about to start parsing the first received bytes of the HTML document.</a:t>
            </a:r>
          </a:p>
          <a:p>
            <a:r>
              <a:rPr lang="en-US" dirty="0" err="1" smtClean="0"/>
              <a:t>domInteractive</a:t>
            </a:r>
            <a:r>
              <a:rPr lang="en-US" dirty="0" smtClean="0"/>
              <a:t>: marks the point when the browser has finished parsing all of the HTML and DOM construction is complete.</a:t>
            </a:r>
          </a:p>
          <a:p>
            <a:r>
              <a:rPr lang="en-US" dirty="0" err="1" smtClean="0"/>
              <a:t>domContentLoaded</a:t>
            </a:r>
            <a:r>
              <a:rPr lang="en-US" dirty="0" smtClean="0"/>
              <a:t>: marks the point when both the DOM is ready and there are no stylesheets that are blocking JavaScript execution - meaning we can now (potentially) construct the render tree.</a:t>
            </a:r>
          </a:p>
          <a:p>
            <a:r>
              <a:rPr lang="en-US" dirty="0" smtClean="0"/>
              <a:t>Many JavaScript frameworks wait for this event before they start executing their own logic. For this reason the browser captures the </a:t>
            </a:r>
            <a:r>
              <a:rPr lang="en-US" dirty="0" err="1" smtClean="0"/>
              <a:t>EventStart</a:t>
            </a:r>
            <a:r>
              <a:rPr lang="en-US" dirty="0" smtClean="0"/>
              <a:t> and </a:t>
            </a:r>
            <a:r>
              <a:rPr lang="en-US" dirty="0" err="1" smtClean="0"/>
              <a:t>EventEnd</a:t>
            </a:r>
            <a:r>
              <a:rPr lang="en-US" dirty="0" smtClean="0"/>
              <a:t> timestamps to allow us to track how long this execution took.</a:t>
            </a:r>
          </a:p>
          <a:p>
            <a:r>
              <a:rPr lang="en-US" dirty="0" err="1" smtClean="0"/>
              <a:t>domComplete</a:t>
            </a:r>
            <a:r>
              <a:rPr lang="en-US" dirty="0" smtClean="0"/>
              <a:t>: as the name implies, all of the processing is complete and all of the resources on the page (images, etc.) have finished downloading - in other words, the loading spinner has stopped spinning.</a:t>
            </a:r>
          </a:p>
          <a:p>
            <a:r>
              <a:rPr lang="en-US" dirty="0" err="1" smtClean="0"/>
              <a:t>loadEvent</a:t>
            </a:r>
            <a:r>
              <a:rPr lang="en-US" dirty="0" smtClean="0"/>
              <a:t>: as a final step in every page load the browser fires an </a:t>
            </a:r>
            <a:r>
              <a:rPr lang="en-US" dirty="0" err="1" smtClean="0"/>
              <a:t>onload</a:t>
            </a:r>
            <a:r>
              <a:rPr lang="en-US" dirty="0" smtClean="0"/>
              <a:t> event which can trigger additional application logic.</a:t>
            </a:r>
          </a:p>
          <a:p>
            <a:r>
              <a:rPr lang="en-US" dirty="0" smtClean="0"/>
              <a:t>The HTML specification dictates specific conditions for each and every event: when it should be fired, which conditions should be met, and so on. For our purposes, we'll focus on a few key milestones related to the critical rendering path:</a:t>
            </a:r>
          </a:p>
          <a:p>
            <a:endParaRPr lang="en-US" dirty="0" smtClean="0"/>
          </a:p>
          <a:p>
            <a:r>
              <a:rPr lang="en-US" dirty="0" err="1" smtClean="0"/>
              <a:t>domInteractive</a:t>
            </a:r>
            <a:r>
              <a:rPr lang="en-US" dirty="0" smtClean="0"/>
              <a:t> marks when DOM is ready.</a:t>
            </a:r>
          </a:p>
          <a:p>
            <a:r>
              <a:rPr lang="en-US" dirty="0" err="1" smtClean="0"/>
              <a:t>domContentLoaded</a:t>
            </a:r>
            <a:r>
              <a:rPr lang="en-US" dirty="0" smtClean="0"/>
              <a:t> typically marks when both the DOM and CSSOM are ready.</a:t>
            </a:r>
          </a:p>
          <a:p>
            <a:r>
              <a:rPr lang="en-US" dirty="0" smtClean="0"/>
              <a:t>If there is no parser blocking JavaScript then </a:t>
            </a:r>
            <a:r>
              <a:rPr lang="en-US" dirty="0" err="1" smtClean="0"/>
              <a:t>DOMContentLoaded</a:t>
            </a:r>
            <a:r>
              <a:rPr lang="en-US" dirty="0" smtClean="0"/>
              <a:t> will fire immediately after </a:t>
            </a:r>
            <a:r>
              <a:rPr lang="en-US" dirty="0" err="1" smtClean="0"/>
              <a:t>domInteractive</a:t>
            </a:r>
            <a:r>
              <a:rPr lang="en-US" dirty="0" smtClean="0"/>
              <a:t>.</a:t>
            </a:r>
          </a:p>
          <a:p>
            <a:r>
              <a:rPr lang="en-US" dirty="0" err="1" smtClean="0"/>
              <a:t>domComplete</a:t>
            </a:r>
            <a:r>
              <a:rPr lang="en-US" dirty="0" smtClean="0"/>
              <a:t> marks when the page and all of its </a:t>
            </a:r>
            <a:r>
              <a:rPr lang="en-US" dirty="0" err="1" smtClean="0"/>
              <a:t>subresources</a:t>
            </a:r>
            <a:r>
              <a:rPr lang="en-US" dirty="0" smtClean="0"/>
              <a:t> are ready.</a:t>
            </a:r>
            <a:endParaRPr lang="en-US" dirty="0"/>
          </a:p>
        </p:txBody>
      </p:sp>
    </p:spTree>
    <p:extLst>
      <p:ext uri="{BB962C8B-B14F-4D97-AF65-F5344CB8AC3E}">
        <p14:creationId xmlns:p14="http://schemas.microsoft.com/office/powerpoint/2010/main" val="37114766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Analyzing Critical Rendering Path </a:t>
            </a:r>
            <a:r>
              <a:rPr lang="en-US" dirty="0" smtClean="0"/>
              <a:t>Performance</a:t>
            </a:r>
            <a:endParaRPr lang="en-US" dirty="0"/>
          </a:p>
        </p:txBody>
      </p:sp>
      <p:sp>
        <p:nvSpPr>
          <p:cNvPr id="3" name="Content Placeholder 2"/>
          <p:cNvSpPr>
            <a:spLocks noGrp="1"/>
          </p:cNvSpPr>
          <p:nvPr>
            <p:ph idx="1"/>
          </p:nvPr>
        </p:nvSpPr>
        <p:spPr/>
        <p:txBody>
          <a:bodyPr/>
          <a:lstStyle/>
          <a:p>
            <a:r>
              <a:rPr lang="en-US" dirty="0" err="1" smtClean="0"/>
              <a:t>Smth</a:t>
            </a:r>
            <a:r>
              <a:rPr lang="en-US" dirty="0" smtClean="0"/>
              <a:t> really important</a:t>
            </a:r>
          </a:p>
          <a:p>
            <a:r>
              <a:rPr lang="en-US" dirty="0" smtClean="0"/>
              <a:t>https://developers.google.com/web/fundamentals/performance/critical-rendering-path/analyzing-crp</a:t>
            </a:r>
            <a:endParaRPr lang="en-US" dirty="0"/>
          </a:p>
        </p:txBody>
      </p:sp>
    </p:spTree>
    <p:extLst>
      <p:ext uri="{BB962C8B-B14F-4D97-AF65-F5344CB8AC3E}">
        <p14:creationId xmlns:p14="http://schemas.microsoft.com/office/powerpoint/2010/main" val="3698647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Optimizing the Critical Rendering </a:t>
            </a:r>
            <a:r>
              <a:rPr lang="en-US" dirty="0" smtClean="0"/>
              <a:t>Path</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786666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To </a:t>
            </a:r>
            <a:r>
              <a:rPr lang="en-US" dirty="0"/>
              <a:t>deliver the fastest possible time to first render, we need to minimize three variables:</a:t>
            </a:r>
          </a:p>
          <a:p>
            <a:r>
              <a:rPr lang="en-US" dirty="0"/>
              <a:t>The number of critical resources.</a:t>
            </a:r>
          </a:p>
          <a:p>
            <a:r>
              <a:rPr lang="en-US" dirty="0"/>
              <a:t>The critical path length.</a:t>
            </a:r>
          </a:p>
          <a:p>
            <a:r>
              <a:rPr lang="en-US" dirty="0"/>
              <a:t>The number of critical bytes.</a:t>
            </a:r>
          </a:p>
          <a:p>
            <a:r>
              <a:rPr lang="en-US" dirty="0"/>
              <a:t>A critical resource is a resource that could block initial rendering of the page. The fewer of these resources, the less work for the browser, the CPU, and other resources.</a:t>
            </a:r>
          </a:p>
          <a:p>
            <a:r>
              <a:rPr lang="en-US" dirty="0"/>
              <a:t>Similarly, the critical path length is a function of the dependency graph between the critical resources and their </a:t>
            </a:r>
            <a:r>
              <a:rPr lang="en-US" dirty="0" err="1"/>
              <a:t>bytesize</a:t>
            </a:r>
            <a:r>
              <a:rPr lang="en-US" dirty="0"/>
              <a:t>: some resource downloads can only be initiated after a previous resource has been processed, and the larger the resource the more roundtrips it takes to download.</a:t>
            </a:r>
          </a:p>
          <a:p>
            <a:r>
              <a:rPr lang="en-US" dirty="0"/>
              <a:t>Finally, the fewer critical bytes the browser has to download, the faster it can process content and render it visible on the screen. To reduce the number of bytes, we can reduce the number of resources (eliminate them or make them non-critical) and ensure that we minimize the transfer size by compressing and optimizing each resource.</a:t>
            </a:r>
          </a:p>
          <a:p>
            <a:r>
              <a:rPr lang="en-US" b="1" dirty="0"/>
              <a:t>The general sequence of steps to optimize the critical rendering path is:</a:t>
            </a:r>
            <a:endParaRPr lang="en-US" dirty="0"/>
          </a:p>
          <a:p>
            <a:r>
              <a:rPr lang="en-US" dirty="0"/>
              <a:t>Analyze and characterize your critical path: number of resources, bytes, length.</a:t>
            </a:r>
          </a:p>
          <a:p>
            <a:r>
              <a:rPr lang="en-US" dirty="0"/>
              <a:t>Minimize number of critical resources: eliminate them, defer their download, mark them as </a:t>
            </a:r>
            <a:r>
              <a:rPr lang="en-US" dirty="0" err="1"/>
              <a:t>async</a:t>
            </a:r>
            <a:r>
              <a:rPr lang="en-US" dirty="0"/>
              <a:t>, and so on.</a:t>
            </a:r>
          </a:p>
          <a:p>
            <a:r>
              <a:rPr lang="en-US" dirty="0"/>
              <a:t>Optimize the number of critical bytes to reduce the download time (number of roundtrips).</a:t>
            </a:r>
          </a:p>
          <a:p>
            <a:r>
              <a:rPr lang="en-US" dirty="0"/>
              <a:t>Optimize the order in which the remaining critical resources are loaded: download all critical assets as early as possible to shorten the critical path length.</a:t>
            </a:r>
          </a:p>
          <a:p>
            <a:endParaRPr lang="en-US" dirty="0"/>
          </a:p>
        </p:txBody>
      </p:sp>
    </p:spTree>
    <p:extLst>
      <p:ext uri="{BB962C8B-B14F-4D97-AF65-F5344CB8AC3E}">
        <p14:creationId xmlns:p14="http://schemas.microsoft.com/office/powerpoint/2010/main" val="9500787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https://developers.google.com/web/fundamentals/performance/critical-rendering-path/page-speed-rules-and-recommendations</a:t>
            </a:r>
            <a:endParaRPr lang="en-US" dirty="0"/>
          </a:p>
        </p:txBody>
      </p:sp>
    </p:spTree>
    <p:extLst>
      <p:ext uri="{BB962C8B-B14F-4D97-AF65-F5344CB8AC3E}">
        <p14:creationId xmlns:p14="http://schemas.microsoft.com/office/powerpoint/2010/main" val="42184947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performance</a:t>
            </a:r>
            <a:endParaRPr lang="en-US" dirty="0"/>
          </a:p>
        </p:txBody>
      </p:sp>
    </p:spTree>
    <p:extLst>
      <p:ext uri="{BB962C8B-B14F-4D97-AF65-F5344CB8AC3E}">
        <p14:creationId xmlns:p14="http://schemas.microsoft.com/office/powerpoint/2010/main" val="35039768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 list</a:t>
            </a:r>
            <a:endParaRPr lang="en-US" dirty="0"/>
          </a:p>
        </p:txBody>
      </p:sp>
      <p:sp>
        <p:nvSpPr>
          <p:cNvPr id="3" name="Content Placeholder 2"/>
          <p:cNvSpPr>
            <a:spLocks noGrp="1"/>
          </p:cNvSpPr>
          <p:nvPr>
            <p:ph idx="1"/>
          </p:nvPr>
        </p:nvSpPr>
        <p:spPr/>
        <p:txBody>
          <a:bodyPr>
            <a:normAutofit fontScale="62500" lnSpcReduction="20000"/>
          </a:bodyPr>
          <a:lstStyle/>
          <a:p>
            <a:r>
              <a:rPr lang="ru-RU" strike="sngStrike" dirty="0" smtClean="0"/>
              <a:t>Правильная шкала ожиданий пользователя</a:t>
            </a:r>
            <a:endParaRPr lang="en-US" strike="sngStrike" dirty="0" smtClean="0"/>
          </a:p>
          <a:p>
            <a:r>
              <a:rPr lang="en-US" dirty="0" smtClean="0"/>
              <a:t>joke about long loading</a:t>
            </a:r>
          </a:p>
          <a:p>
            <a:r>
              <a:rPr lang="en-US" dirty="0" smtClean="0"/>
              <a:t>Eliminating Unnecessary Downloads – </a:t>
            </a:r>
            <a:r>
              <a:rPr lang="ru-RU" dirty="0" smtClean="0"/>
              <a:t>переводчик и </a:t>
            </a:r>
            <a:r>
              <a:rPr lang="en-US" dirty="0" err="1" smtClean="0"/>
              <a:t>debounce</a:t>
            </a:r>
            <a:r>
              <a:rPr lang="en-US" dirty="0" smtClean="0"/>
              <a:t> + </a:t>
            </a:r>
            <a:r>
              <a:rPr lang="ru-RU" dirty="0" smtClean="0"/>
              <a:t>подсчет запросов + </a:t>
            </a:r>
            <a:r>
              <a:rPr lang="en-US" dirty="0" smtClean="0"/>
              <a:t>kb size</a:t>
            </a:r>
          </a:p>
          <a:p>
            <a:r>
              <a:rPr lang="en-US" dirty="0" smtClean="0"/>
              <a:t>Made examples on rail</a:t>
            </a:r>
          </a:p>
          <a:p>
            <a:r>
              <a:rPr lang="en-US" dirty="0" smtClean="0"/>
              <a:t>1. measuring critical rendering path – methods, examples</a:t>
            </a:r>
          </a:p>
          <a:p>
            <a:r>
              <a:rPr lang="en-US" dirty="0" smtClean="0">
                <a:hlinkClick r:id="rId2"/>
              </a:rPr>
              <a:t>https://www.youtube.com/watch?v=GP7U6LW2zDY&amp;feature=youtu.be&amp;t=14m45s</a:t>
            </a:r>
            <a:endParaRPr lang="en-US" dirty="0" smtClean="0"/>
          </a:p>
          <a:p>
            <a:r>
              <a:rPr lang="en-US" dirty="0" smtClean="0"/>
              <a:t>Examples of content optimization (</a:t>
            </a:r>
            <a:r>
              <a:rPr lang="en-US" dirty="0" err="1" smtClean="0"/>
              <a:t>uglify</a:t>
            </a:r>
            <a:r>
              <a:rPr lang="en-US" dirty="0" smtClean="0"/>
              <a:t>, </a:t>
            </a:r>
            <a:r>
              <a:rPr lang="en-US" dirty="0" err="1" smtClean="0"/>
              <a:t>gzip</a:t>
            </a:r>
            <a:r>
              <a:rPr lang="en-US" dirty="0" smtClean="0"/>
              <a:t>)</a:t>
            </a:r>
          </a:p>
          <a:p>
            <a:r>
              <a:rPr lang="en-US" dirty="0" smtClean="0"/>
              <a:t>Image handling + optimization (</a:t>
            </a:r>
            <a:r>
              <a:rPr lang="en-US" dirty="0" err="1" smtClean="0"/>
              <a:t>svg</a:t>
            </a:r>
            <a:r>
              <a:rPr lang="en-US" dirty="0" smtClean="0"/>
              <a:t>, raster examples)</a:t>
            </a:r>
          </a:p>
          <a:p>
            <a:r>
              <a:rPr lang="en-US" dirty="0" smtClean="0"/>
              <a:t>Examples of image scaling</a:t>
            </a:r>
          </a:p>
          <a:p>
            <a:r>
              <a:rPr lang="en-US" dirty="0" smtClean="0"/>
              <a:t>http cache</a:t>
            </a:r>
            <a:r>
              <a:rPr lang="en-US" strike="sngStrike" dirty="0" smtClean="0"/>
              <a:t> text </a:t>
            </a:r>
            <a:r>
              <a:rPr lang="en-US" dirty="0" smtClean="0"/>
              <a:t>+ examples</a:t>
            </a:r>
          </a:p>
          <a:p>
            <a:r>
              <a:rPr lang="en-US" dirty="0" smtClean="0"/>
              <a:t>Rendering performance</a:t>
            </a:r>
          </a:p>
          <a:p>
            <a:r>
              <a:rPr lang="en-US" dirty="0"/>
              <a:t>Find and Fix Web App Performance </a:t>
            </a:r>
            <a:r>
              <a:rPr lang="en-US" dirty="0" smtClean="0"/>
              <a:t>Issues https://developers.google.com/web/fundamentals/codelabs/web-perf/#exercise_4_memory_waste</a:t>
            </a:r>
            <a:endParaRPr lang="en-US" dirty="0"/>
          </a:p>
        </p:txBody>
      </p:sp>
    </p:spTree>
    <p:extLst>
      <p:ext uri="{BB962C8B-B14F-4D97-AF65-F5344CB8AC3E}">
        <p14:creationId xmlns:p14="http://schemas.microsoft.com/office/powerpoint/2010/main" val="3422942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ru-RU" dirty="0"/>
              <a:t>Как пользователи реагируют на задержки производительности</a:t>
            </a:r>
            <a:endParaRPr lang="en-US" dirty="0"/>
          </a:p>
        </p:txBody>
      </p:sp>
      <p:sp>
        <p:nvSpPr>
          <p:cNvPr id="4" name="Right Arrow 3"/>
          <p:cNvSpPr/>
          <p:nvPr/>
        </p:nvSpPr>
        <p:spPr>
          <a:xfrm>
            <a:off x="939800" y="4917440"/>
            <a:ext cx="10637520" cy="37592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p>
        </p:txBody>
      </p:sp>
      <p:sp>
        <p:nvSpPr>
          <p:cNvPr id="5" name="Rectangle 4"/>
          <p:cNvSpPr/>
          <p:nvPr/>
        </p:nvSpPr>
        <p:spPr>
          <a:xfrm>
            <a:off x="1229360" y="4826000"/>
            <a:ext cx="60960" cy="558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a:p>
        </p:txBody>
      </p:sp>
      <p:sp>
        <p:nvSpPr>
          <p:cNvPr id="6" name="Rectangle 5"/>
          <p:cNvSpPr/>
          <p:nvPr/>
        </p:nvSpPr>
        <p:spPr>
          <a:xfrm>
            <a:off x="2222175" y="4826000"/>
            <a:ext cx="60960" cy="558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a:p>
        </p:txBody>
      </p:sp>
      <p:sp>
        <p:nvSpPr>
          <p:cNvPr id="7" name="Content Placeholder 2"/>
          <p:cNvSpPr>
            <a:spLocks noGrp="1"/>
          </p:cNvSpPr>
          <p:nvPr>
            <p:ph idx="1"/>
          </p:nvPr>
        </p:nvSpPr>
        <p:spPr>
          <a:xfrm>
            <a:off x="929640" y="5293360"/>
            <a:ext cx="787400" cy="512064"/>
          </a:xfrm>
        </p:spPr>
        <p:txBody>
          <a:bodyPr>
            <a:normAutofit/>
          </a:bodyPr>
          <a:lstStyle/>
          <a:p>
            <a:r>
              <a:rPr lang="ru-RU" sz="2400" b="1" dirty="0">
                <a:cs typeface="Trebuchet MS"/>
              </a:rPr>
              <a:t>0мс</a:t>
            </a:r>
            <a:endParaRPr lang="en-US" dirty="0"/>
          </a:p>
        </p:txBody>
      </p:sp>
      <p:sp>
        <p:nvSpPr>
          <p:cNvPr id="8" name="Content Placeholder 2"/>
          <p:cNvSpPr txBox="1">
            <a:spLocks/>
          </p:cNvSpPr>
          <p:nvPr/>
        </p:nvSpPr>
        <p:spPr>
          <a:xfrm>
            <a:off x="1717040" y="5293360"/>
            <a:ext cx="1071229" cy="577088"/>
          </a:xfrm>
          <a:prstGeom prst="rect">
            <a:avLst/>
          </a:prstGeom>
        </p:spPr>
        <p:txBody>
          <a:bodyPr vert="horz" lIns="91440" tIns="45720" rIns="91440" bIns="4572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2400" b="1" dirty="0">
                <a:cs typeface="Trebuchet MS"/>
              </a:rPr>
              <a:t>100мс</a:t>
            </a:r>
            <a:endParaRPr lang="en-US" sz="1867"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8411" y="4020312"/>
            <a:ext cx="894080" cy="89408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86347" y="4013947"/>
            <a:ext cx="900503" cy="897397"/>
          </a:xfrm>
          <a:prstGeom prst="rect">
            <a:avLst/>
          </a:prstGeom>
        </p:spPr>
      </p:pic>
      <p:sp>
        <p:nvSpPr>
          <p:cNvPr id="30" name="Rectangle 29"/>
          <p:cNvSpPr/>
          <p:nvPr/>
        </p:nvSpPr>
        <p:spPr>
          <a:xfrm>
            <a:off x="2222175" y="4826000"/>
            <a:ext cx="60960" cy="558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a:p>
        </p:txBody>
      </p:sp>
      <p:sp>
        <p:nvSpPr>
          <p:cNvPr id="33" name="Rectangle 32"/>
          <p:cNvSpPr/>
          <p:nvPr/>
        </p:nvSpPr>
        <p:spPr>
          <a:xfrm>
            <a:off x="4190063" y="4826000"/>
            <a:ext cx="60960" cy="558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a:p>
        </p:txBody>
      </p:sp>
      <p:sp>
        <p:nvSpPr>
          <p:cNvPr id="48" name="Content Placeholder 2"/>
          <p:cNvSpPr txBox="1">
            <a:spLocks/>
          </p:cNvSpPr>
          <p:nvPr/>
        </p:nvSpPr>
        <p:spPr>
          <a:xfrm>
            <a:off x="3684928" y="5291328"/>
            <a:ext cx="1071229" cy="577088"/>
          </a:xfrm>
          <a:prstGeom prst="rect">
            <a:avLst/>
          </a:prstGeom>
        </p:spPr>
        <p:txBody>
          <a:bodyPr vert="horz" lIns="91440" tIns="45720" rIns="91440" bIns="4572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2400" b="1" dirty="0">
                <a:cs typeface="Trebuchet MS"/>
              </a:rPr>
              <a:t>300мс</a:t>
            </a:r>
            <a:endParaRPr lang="en-US" sz="1867" dirty="0"/>
          </a:p>
        </p:txBody>
      </p:sp>
      <p:sp>
        <p:nvSpPr>
          <p:cNvPr id="51" name="Rectangle 50"/>
          <p:cNvSpPr/>
          <p:nvPr/>
        </p:nvSpPr>
        <p:spPr>
          <a:xfrm>
            <a:off x="11100631" y="4826000"/>
            <a:ext cx="60960" cy="558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a:p>
        </p:txBody>
      </p:sp>
      <p:sp>
        <p:nvSpPr>
          <p:cNvPr id="52" name="Content Placeholder 2"/>
          <p:cNvSpPr txBox="1">
            <a:spLocks/>
          </p:cNvSpPr>
          <p:nvPr/>
        </p:nvSpPr>
        <p:spPr>
          <a:xfrm>
            <a:off x="10596188" y="5299456"/>
            <a:ext cx="1130805" cy="577088"/>
          </a:xfrm>
          <a:prstGeom prst="rect">
            <a:avLst/>
          </a:prstGeom>
        </p:spPr>
        <p:txBody>
          <a:bodyPr vert="horz" lIns="91440" tIns="45720" rIns="91440" bIns="45720" rtlCol="0">
            <a:normAutofit fontScale="925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2400" b="1" dirty="0">
                <a:cs typeface="Trebuchet MS"/>
              </a:rPr>
              <a:t>1000мс</a:t>
            </a:r>
            <a:endParaRPr lang="en-US" sz="1867"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0550" y="3260792"/>
            <a:ext cx="1650553" cy="1650553"/>
          </a:xfrm>
          <a:prstGeom prst="rect">
            <a:avLst/>
          </a:prstGeom>
        </p:spPr>
      </p:pic>
    </p:spTree>
    <p:extLst>
      <p:ext uri="{BB962C8B-B14F-4D97-AF65-F5344CB8AC3E}">
        <p14:creationId xmlns:p14="http://schemas.microsoft.com/office/powerpoint/2010/main" val="354690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ru-RU" dirty="0"/>
              <a:t>Как пользователи реагируют на задержки производительности</a:t>
            </a:r>
            <a:endParaRPr lang="en-US" dirty="0"/>
          </a:p>
        </p:txBody>
      </p:sp>
      <p:sp>
        <p:nvSpPr>
          <p:cNvPr id="4" name="Right Arrow 3"/>
          <p:cNvSpPr/>
          <p:nvPr/>
        </p:nvSpPr>
        <p:spPr>
          <a:xfrm>
            <a:off x="939800" y="4917440"/>
            <a:ext cx="10637520" cy="37592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p>
        </p:txBody>
      </p:sp>
      <p:sp>
        <p:nvSpPr>
          <p:cNvPr id="5" name="Rectangle 4"/>
          <p:cNvSpPr/>
          <p:nvPr/>
        </p:nvSpPr>
        <p:spPr>
          <a:xfrm>
            <a:off x="1229360" y="4826000"/>
            <a:ext cx="60960" cy="558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a:p>
        </p:txBody>
      </p:sp>
      <p:sp>
        <p:nvSpPr>
          <p:cNvPr id="6" name="Rectangle 5"/>
          <p:cNvSpPr/>
          <p:nvPr/>
        </p:nvSpPr>
        <p:spPr>
          <a:xfrm>
            <a:off x="2222175" y="4826000"/>
            <a:ext cx="60960" cy="558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a:p>
        </p:txBody>
      </p:sp>
      <p:sp>
        <p:nvSpPr>
          <p:cNvPr id="7" name="Content Placeholder 2"/>
          <p:cNvSpPr>
            <a:spLocks noGrp="1"/>
          </p:cNvSpPr>
          <p:nvPr>
            <p:ph idx="1"/>
          </p:nvPr>
        </p:nvSpPr>
        <p:spPr>
          <a:xfrm>
            <a:off x="929640" y="5293360"/>
            <a:ext cx="787400" cy="512064"/>
          </a:xfrm>
        </p:spPr>
        <p:txBody>
          <a:bodyPr>
            <a:normAutofit/>
          </a:bodyPr>
          <a:lstStyle/>
          <a:p>
            <a:r>
              <a:rPr lang="ru-RU" sz="2400" b="1" dirty="0">
                <a:cs typeface="Trebuchet MS"/>
              </a:rPr>
              <a:t>0мс</a:t>
            </a:r>
            <a:endParaRPr lang="en-US" dirty="0"/>
          </a:p>
        </p:txBody>
      </p:sp>
      <p:sp>
        <p:nvSpPr>
          <p:cNvPr id="8" name="Content Placeholder 2"/>
          <p:cNvSpPr txBox="1">
            <a:spLocks/>
          </p:cNvSpPr>
          <p:nvPr/>
        </p:nvSpPr>
        <p:spPr>
          <a:xfrm>
            <a:off x="1717040" y="5293360"/>
            <a:ext cx="1071229" cy="577088"/>
          </a:xfrm>
          <a:prstGeom prst="rect">
            <a:avLst/>
          </a:prstGeom>
        </p:spPr>
        <p:txBody>
          <a:bodyPr vert="horz" lIns="91440" tIns="45720" rIns="91440" bIns="4572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2400" b="1" dirty="0">
                <a:cs typeface="Trebuchet MS"/>
              </a:rPr>
              <a:t>300мс</a:t>
            </a:r>
            <a:endParaRPr lang="en-US" sz="1867"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1673" y="4013947"/>
            <a:ext cx="900503" cy="897397"/>
          </a:xfrm>
          <a:prstGeom prst="rect">
            <a:avLst/>
          </a:prstGeom>
        </p:spPr>
      </p:pic>
      <p:sp>
        <p:nvSpPr>
          <p:cNvPr id="30" name="Rectangle 29"/>
          <p:cNvSpPr/>
          <p:nvPr/>
        </p:nvSpPr>
        <p:spPr>
          <a:xfrm>
            <a:off x="2222175" y="4826000"/>
            <a:ext cx="60960" cy="558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a:p>
        </p:txBody>
      </p:sp>
      <p:sp>
        <p:nvSpPr>
          <p:cNvPr id="33" name="Rectangle 32"/>
          <p:cNvSpPr/>
          <p:nvPr/>
        </p:nvSpPr>
        <p:spPr>
          <a:xfrm>
            <a:off x="4190063" y="4826000"/>
            <a:ext cx="60960" cy="558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a:p>
        </p:txBody>
      </p:sp>
      <p:sp>
        <p:nvSpPr>
          <p:cNvPr id="48" name="Content Placeholder 2"/>
          <p:cNvSpPr txBox="1">
            <a:spLocks/>
          </p:cNvSpPr>
          <p:nvPr/>
        </p:nvSpPr>
        <p:spPr>
          <a:xfrm>
            <a:off x="3583966" y="5293360"/>
            <a:ext cx="1273153" cy="577088"/>
          </a:xfrm>
          <a:prstGeom prst="rect">
            <a:avLst/>
          </a:prstGeom>
        </p:spPr>
        <p:txBody>
          <a:bodyPr vert="horz" lIns="91440" tIns="45720" rIns="91440" bIns="4572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2400" b="1" dirty="0">
                <a:cs typeface="Trebuchet MS"/>
              </a:rPr>
              <a:t>1000мс</a:t>
            </a:r>
            <a:endParaRPr lang="en-US" sz="1867"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8165" y="3977525"/>
            <a:ext cx="936867" cy="936867"/>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1961" y="3263840"/>
            <a:ext cx="1667807" cy="1650553"/>
          </a:xfrm>
          <a:prstGeom prst="rect">
            <a:avLst/>
          </a:prstGeom>
        </p:spPr>
      </p:pic>
    </p:spTree>
    <p:extLst>
      <p:ext uri="{BB962C8B-B14F-4D97-AF65-F5344CB8AC3E}">
        <p14:creationId xmlns:p14="http://schemas.microsoft.com/office/powerpoint/2010/main" val="1191123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ru-RU" dirty="0"/>
              <a:t>Как пользователи реагируют на задержки производительности</a:t>
            </a:r>
            <a:endParaRPr lang="en-US" dirty="0"/>
          </a:p>
        </p:txBody>
      </p:sp>
      <p:sp>
        <p:nvSpPr>
          <p:cNvPr id="4" name="Right Arrow 3"/>
          <p:cNvSpPr/>
          <p:nvPr/>
        </p:nvSpPr>
        <p:spPr>
          <a:xfrm>
            <a:off x="939800" y="4917440"/>
            <a:ext cx="10637520" cy="37592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p>
        </p:txBody>
      </p:sp>
      <p:sp>
        <p:nvSpPr>
          <p:cNvPr id="5" name="Rectangle 4"/>
          <p:cNvSpPr/>
          <p:nvPr/>
        </p:nvSpPr>
        <p:spPr>
          <a:xfrm>
            <a:off x="1229360" y="4826000"/>
            <a:ext cx="60960" cy="558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a:p>
        </p:txBody>
      </p:sp>
      <p:sp>
        <p:nvSpPr>
          <p:cNvPr id="8" name="Content Placeholder 2"/>
          <p:cNvSpPr txBox="1">
            <a:spLocks/>
          </p:cNvSpPr>
          <p:nvPr/>
        </p:nvSpPr>
        <p:spPr>
          <a:xfrm>
            <a:off x="1262287" y="5476240"/>
            <a:ext cx="1239520" cy="577088"/>
          </a:xfrm>
          <a:prstGeom prst="rect">
            <a:avLst/>
          </a:prstGeom>
        </p:spPr>
        <p:txBody>
          <a:bodyPr vert="horz" lIns="91440" tIns="45720" rIns="91440" bIns="4572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2400" b="1" dirty="0">
                <a:cs typeface="Trebuchet MS"/>
              </a:rPr>
              <a:t>1000мс</a:t>
            </a:r>
            <a:endParaRPr lang="en-US" sz="1867" dirty="0"/>
          </a:p>
        </p:txBody>
      </p:sp>
      <p:sp>
        <p:nvSpPr>
          <p:cNvPr id="62" name="Rectangle 61"/>
          <p:cNvSpPr/>
          <p:nvPr/>
        </p:nvSpPr>
        <p:spPr>
          <a:xfrm>
            <a:off x="5913120" y="4826000"/>
            <a:ext cx="60960" cy="558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a:p>
        </p:txBody>
      </p:sp>
      <p:sp>
        <p:nvSpPr>
          <p:cNvPr id="73" name="Rectangle 72"/>
          <p:cNvSpPr/>
          <p:nvPr/>
        </p:nvSpPr>
        <p:spPr>
          <a:xfrm>
            <a:off x="1826259" y="4826000"/>
            <a:ext cx="60960" cy="558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a:p>
        </p:txBody>
      </p:sp>
      <p:sp>
        <p:nvSpPr>
          <p:cNvPr id="76" name="Content Placeholder 2"/>
          <p:cNvSpPr txBox="1">
            <a:spLocks/>
          </p:cNvSpPr>
          <p:nvPr/>
        </p:nvSpPr>
        <p:spPr>
          <a:xfrm>
            <a:off x="5245099" y="5476240"/>
            <a:ext cx="1397003" cy="577088"/>
          </a:xfrm>
          <a:prstGeom prst="rect">
            <a:avLst/>
          </a:prstGeom>
        </p:spPr>
        <p:txBody>
          <a:bodyPr vert="horz" lIns="91440" tIns="45720" rIns="91440" bIns="4572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2400" b="1" dirty="0">
                <a:cs typeface="Trebuchet MS"/>
              </a:rPr>
              <a:t>10000мс</a:t>
            </a:r>
            <a:endParaRPr lang="en-US" sz="1867" dirty="0"/>
          </a:p>
        </p:txBody>
      </p:sp>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6267" y="3882883"/>
            <a:ext cx="952976" cy="943117"/>
          </a:xfrm>
          <a:prstGeom prst="rect">
            <a:avLst/>
          </a:prstGeom>
        </p:spPr>
      </p:pic>
      <p:pic>
        <p:nvPicPr>
          <p:cNvPr id="78" name="Picture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3843" y="3889133"/>
            <a:ext cx="936867" cy="936867"/>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3953" y="3010573"/>
            <a:ext cx="1809167" cy="1815427"/>
          </a:xfrm>
          <a:prstGeom prst="rect">
            <a:avLst/>
          </a:prstGeom>
        </p:spPr>
      </p:pic>
    </p:spTree>
    <p:extLst>
      <p:ext uri="{BB962C8B-B14F-4D97-AF65-F5344CB8AC3E}">
        <p14:creationId xmlns:p14="http://schemas.microsoft.com/office/powerpoint/2010/main" val="3211426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0"/>
            <a:ext cx="12192000" cy="932688"/>
          </a:xfrm>
        </p:spPr>
        <p:txBody>
          <a:bodyPr/>
          <a:lstStyle/>
          <a:p>
            <a:pPr algn="just"/>
            <a:r>
              <a:rPr lang="ru-RU" dirty="0" smtClean="0"/>
              <a:t>Как пользователи реагируют на задержки</a:t>
            </a:r>
            <a:endParaRPr lang="en-US" dirty="0"/>
          </a:p>
        </p:txBody>
      </p:sp>
      <p:graphicFrame>
        <p:nvGraphicFramePr>
          <p:cNvPr id="14" name="Content Placeholder 33"/>
          <p:cNvGraphicFramePr>
            <a:graphicFrameLocks noGrp="1"/>
          </p:cNvGraphicFramePr>
          <p:nvPr>
            <p:ph idx="1"/>
            <p:extLst/>
          </p:nvPr>
        </p:nvGraphicFramePr>
        <p:xfrm>
          <a:off x="1254035" y="1254906"/>
          <a:ext cx="9683931" cy="4894509"/>
        </p:xfrm>
        <a:graphic>
          <a:graphicData uri="http://schemas.openxmlformats.org/drawingml/2006/table">
            <a:tbl>
              <a:tblPr firstRow="1" bandRow="1">
                <a:tableStyleId>{9DCAF9ED-07DC-4A11-8D7F-57B35C25682E}</a:tableStyleId>
              </a:tblPr>
              <a:tblGrid>
                <a:gridCol w="2124891">
                  <a:extLst>
                    <a:ext uri="{9D8B030D-6E8A-4147-A177-3AD203B41FA5}">
                      <a16:colId xmlns:a16="http://schemas.microsoft.com/office/drawing/2014/main" val="20000"/>
                    </a:ext>
                  </a:extLst>
                </a:gridCol>
                <a:gridCol w="7559040">
                  <a:extLst>
                    <a:ext uri="{9D8B030D-6E8A-4147-A177-3AD203B41FA5}">
                      <a16:colId xmlns:a16="http://schemas.microsoft.com/office/drawing/2014/main" val="20001"/>
                    </a:ext>
                  </a:extLst>
                </a:gridCol>
              </a:tblGrid>
              <a:tr h="314960">
                <a:tc gridSpan="2">
                  <a:txBody>
                    <a:bodyPr/>
                    <a:lstStyle/>
                    <a:p>
                      <a:r>
                        <a:rPr lang="en-US" sz="1500" dirty="0" smtClean="0"/>
                        <a:t>User Perception Of Performance Delays</a:t>
                      </a:r>
                    </a:p>
                  </a:txBody>
                  <a:tcPr marL="121920" marR="121920" anchor="ctr"/>
                </a:tc>
                <a:tc h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dirty="0" smtClean="0"/>
                    </a:p>
                  </a:txBody>
                  <a:tcPr marT="34290" marB="34290" anchor="ctr"/>
                </a:tc>
                <a:extLst>
                  <a:ext uri="{0D108BD9-81ED-4DB2-BD59-A6C34878D82A}">
                    <a16:rowId xmlns:a16="http://schemas.microsoft.com/office/drawing/2014/main" val="10000"/>
                  </a:ext>
                </a:extLst>
              </a:tr>
              <a:tr h="1325016">
                <a:tc>
                  <a:txBody>
                    <a:bodyPr/>
                    <a:lstStyle/>
                    <a:p>
                      <a:pPr algn="l" fontAlgn="t"/>
                      <a:r>
                        <a:rPr lang="en-US" sz="1500" b="0" dirty="0" smtClean="0">
                          <a:solidFill>
                            <a:schemeClr val="tx1"/>
                          </a:solidFill>
                          <a:effectLst/>
                        </a:rPr>
                        <a:t>0 to 16ms</a:t>
                      </a:r>
                      <a:endParaRPr lang="en-US" sz="1500" b="0" dirty="0">
                        <a:solidFill>
                          <a:schemeClr val="tx1"/>
                        </a:solidFill>
                        <a:effectLst/>
                      </a:endParaRPr>
                    </a:p>
                  </a:txBody>
                  <a:tcPr marL="121920" marR="121920"/>
                </a:tc>
                <a:tc>
                  <a:txBody>
                    <a:bodyPr/>
                    <a:lstStyle/>
                    <a:p>
                      <a:pPr algn="l" fontAlgn="t"/>
                      <a:r>
                        <a:rPr lang="en-US" sz="1500" b="0" dirty="0" smtClean="0">
                          <a:solidFill>
                            <a:schemeClr val="tx1"/>
                          </a:solidFill>
                          <a:effectLst/>
                        </a:rPr>
                        <a:t>Users are exceptionally good at tracking motion, and they dislike it when animations aren't smooth. They perceive animations as smooth so long as 60 new frames are rendered every second. That's 16ms per frame, including the time it takes for the browser to paint the new frame to the screen, leaving an app about 10ms to produce a frame.</a:t>
                      </a:r>
                    </a:p>
                    <a:p>
                      <a:endParaRPr lang="en-US" sz="1500" dirty="0"/>
                    </a:p>
                  </a:txBody>
                  <a:tcPr marL="121920" marR="121920"/>
                </a:tc>
                <a:extLst>
                  <a:ext uri="{0D108BD9-81ED-4DB2-BD59-A6C34878D82A}">
                    <a16:rowId xmlns:a16="http://schemas.microsoft.com/office/drawing/2014/main" val="10001"/>
                  </a:ext>
                </a:extLst>
              </a:tr>
              <a:tr h="609669">
                <a:tc>
                  <a:txBody>
                    <a:bodyPr/>
                    <a:lstStyle/>
                    <a:p>
                      <a:pPr algn="l" fontAlgn="t"/>
                      <a:r>
                        <a:rPr lang="en-US" sz="1500" b="0" dirty="0" smtClean="0">
                          <a:solidFill>
                            <a:schemeClr val="tx1"/>
                          </a:solidFill>
                          <a:effectLst/>
                        </a:rPr>
                        <a:t>0 to 100ms</a:t>
                      </a:r>
                      <a:endParaRPr lang="en-US" sz="1500" b="0" dirty="0">
                        <a:solidFill>
                          <a:schemeClr val="tx1"/>
                        </a:solidFill>
                        <a:effectLst/>
                      </a:endParaRPr>
                    </a:p>
                  </a:txBody>
                  <a:tcPr marL="121920" marR="121920"/>
                </a:tc>
                <a:tc>
                  <a:txBody>
                    <a:bodyPr/>
                    <a:lstStyle/>
                    <a:p>
                      <a:pPr algn="l" fontAlgn="t"/>
                      <a:r>
                        <a:rPr lang="en-US" sz="1500" b="0" dirty="0" smtClean="0">
                          <a:solidFill>
                            <a:schemeClr val="tx1"/>
                          </a:solidFill>
                          <a:effectLst/>
                        </a:rPr>
                        <a:t>Respond to user actions within this time window and users feel like the result is immediate. Any longer, and the connection between action and reaction is broken.</a:t>
                      </a:r>
                      <a:endParaRPr lang="en-US" sz="1500" b="0" dirty="0">
                        <a:solidFill>
                          <a:schemeClr val="tx1"/>
                        </a:solidFill>
                        <a:effectLst/>
                      </a:endParaRPr>
                    </a:p>
                  </a:txBody>
                  <a:tcPr marL="121920" marR="121920"/>
                </a:tc>
                <a:extLst>
                  <a:ext uri="{0D108BD9-81ED-4DB2-BD59-A6C34878D82A}">
                    <a16:rowId xmlns:a16="http://schemas.microsoft.com/office/drawing/2014/main" val="10002"/>
                  </a:ext>
                </a:extLst>
              </a:tr>
              <a:tr h="453101">
                <a:tc>
                  <a:txBody>
                    <a:bodyPr/>
                    <a:lstStyle/>
                    <a:p>
                      <a:pPr algn="l" fontAlgn="t"/>
                      <a:r>
                        <a:rPr lang="en-US" sz="1500" b="0" dirty="0" smtClean="0">
                          <a:solidFill>
                            <a:schemeClr val="tx1"/>
                          </a:solidFill>
                          <a:effectLst/>
                        </a:rPr>
                        <a:t>100 to 300ms</a:t>
                      </a:r>
                      <a:endParaRPr lang="en-US" sz="1500" b="0" dirty="0">
                        <a:solidFill>
                          <a:schemeClr val="tx1"/>
                        </a:solidFill>
                        <a:effectLst/>
                      </a:endParaRPr>
                    </a:p>
                  </a:txBody>
                  <a:tcPr marL="121920" marR="121920"/>
                </a:tc>
                <a:tc>
                  <a:txBody>
                    <a:bodyPr/>
                    <a:lstStyle/>
                    <a:p>
                      <a:pPr algn="l" fontAlgn="t"/>
                      <a:r>
                        <a:rPr lang="en-US" sz="1500" b="0" dirty="0" smtClean="0">
                          <a:solidFill>
                            <a:schemeClr val="tx1"/>
                          </a:solidFill>
                          <a:effectLst/>
                        </a:rPr>
                        <a:t>Users experience a slight perceptible delay.</a:t>
                      </a:r>
                      <a:endParaRPr lang="en-US" sz="1500" b="0" dirty="0">
                        <a:solidFill>
                          <a:schemeClr val="tx1"/>
                        </a:solidFill>
                        <a:effectLst/>
                      </a:endParaRPr>
                    </a:p>
                  </a:txBody>
                  <a:tcPr marL="121920" marR="121920"/>
                </a:tc>
                <a:extLst>
                  <a:ext uri="{0D108BD9-81ED-4DB2-BD59-A6C34878D82A}">
                    <a16:rowId xmlns:a16="http://schemas.microsoft.com/office/drawing/2014/main" val="10003"/>
                  </a:ext>
                </a:extLst>
              </a:tr>
              <a:tr h="788507">
                <a:tc>
                  <a:txBody>
                    <a:bodyPr/>
                    <a:lstStyle/>
                    <a:p>
                      <a:pPr marL="0" marR="0" lvl="0" indent="0" algn="l" defTabSz="342900" rtl="0" eaLnBrk="1" fontAlgn="t" latinLnBrk="0" hangingPunct="1">
                        <a:lnSpc>
                          <a:spcPct val="100000"/>
                        </a:lnSpc>
                        <a:spcBef>
                          <a:spcPts val="0"/>
                        </a:spcBef>
                        <a:spcAft>
                          <a:spcPts val="0"/>
                        </a:spcAft>
                        <a:buClrTx/>
                        <a:buSzTx/>
                        <a:buFontTx/>
                        <a:buNone/>
                        <a:tabLst/>
                        <a:defRPr/>
                      </a:pPr>
                      <a:r>
                        <a:rPr lang="en-US" sz="1500" b="0" dirty="0" smtClean="0">
                          <a:solidFill>
                            <a:schemeClr val="tx1"/>
                          </a:solidFill>
                          <a:effectLst/>
                        </a:rPr>
                        <a:t>300 to 1000ms</a:t>
                      </a:r>
                    </a:p>
                    <a:p>
                      <a:pPr algn="l" fontAlgn="t"/>
                      <a:endParaRPr lang="en-US" sz="1500" b="0" dirty="0">
                        <a:solidFill>
                          <a:schemeClr val="tx1"/>
                        </a:solidFill>
                        <a:effectLst/>
                      </a:endParaRPr>
                    </a:p>
                  </a:txBody>
                  <a:tcPr marL="121920" marR="121920"/>
                </a:tc>
                <a:tc>
                  <a:txBody>
                    <a:bodyPr/>
                    <a:lstStyle/>
                    <a:p>
                      <a:pPr marL="0" marR="0" lvl="0" indent="0" algn="l" defTabSz="342900" rtl="0" eaLnBrk="1" fontAlgn="t" latinLnBrk="0" hangingPunct="1">
                        <a:lnSpc>
                          <a:spcPct val="100000"/>
                        </a:lnSpc>
                        <a:spcBef>
                          <a:spcPts val="0"/>
                        </a:spcBef>
                        <a:spcAft>
                          <a:spcPts val="0"/>
                        </a:spcAft>
                        <a:buClrTx/>
                        <a:buSzTx/>
                        <a:buFontTx/>
                        <a:buNone/>
                        <a:tabLst/>
                        <a:defRPr/>
                      </a:pPr>
                      <a:r>
                        <a:rPr lang="en-US" sz="1500" b="0" dirty="0" smtClean="0">
                          <a:solidFill>
                            <a:schemeClr val="tx1"/>
                          </a:solidFill>
                          <a:effectLst/>
                        </a:rPr>
                        <a:t>Within this window, things feel part of a natural and continuous progression of tasks. For most users on the web, loading pages or changing views represents a task.</a:t>
                      </a:r>
                    </a:p>
                    <a:p>
                      <a:pPr algn="l" fontAlgn="t"/>
                      <a:endParaRPr lang="en-US" sz="1500" b="0" dirty="0">
                        <a:solidFill>
                          <a:schemeClr val="tx1"/>
                        </a:solidFill>
                        <a:effectLst/>
                      </a:endParaRPr>
                    </a:p>
                  </a:txBody>
                  <a:tcPr marL="121920" marR="121920"/>
                </a:tc>
                <a:extLst>
                  <a:ext uri="{0D108BD9-81ED-4DB2-BD59-A6C34878D82A}">
                    <a16:rowId xmlns:a16="http://schemas.microsoft.com/office/drawing/2014/main" val="1889373554"/>
                  </a:ext>
                </a:extLst>
              </a:tr>
              <a:tr h="609669">
                <a:tc>
                  <a:txBody>
                    <a:bodyPr/>
                    <a:lstStyle/>
                    <a:p>
                      <a:pPr algn="l" fontAlgn="t"/>
                      <a:r>
                        <a:rPr lang="en-US" sz="1500" b="0" dirty="0" smtClean="0">
                          <a:solidFill>
                            <a:schemeClr val="tx1"/>
                          </a:solidFill>
                          <a:effectLst/>
                        </a:rPr>
                        <a:t>1000ms or more</a:t>
                      </a:r>
                      <a:endParaRPr lang="en-US" sz="1500" b="0" dirty="0">
                        <a:solidFill>
                          <a:schemeClr val="tx1"/>
                        </a:solidFill>
                        <a:effectLst/>
                      </a:endParaRPr>
                    </a:p>
                  </a:txBody>
                  <a:tcPr marL="121920" marR="121920"/>
                </a:tc>
                <a:tc>
                  <a:txBody>
                    <a:bodyPr/>
                    <a:lstStyle/>
                    <a:p>
                      <a:pPr algn="l" fontAlgn="t"/>
                      <a:r>
                        <a:rPr lang="en-US" sz="1500" b="0" dirty="0" smtClean="0">
                          <a:solidFill>
                            <a:schemeClr val="tx1"/>
                          </a:solidFill>
                          <a:effectLst/>
                        </a:rPr>
                        <a:t>Within this window, things feel part of a natural and continuous progression of tasks. For most users on the web, loading pages or changing views represents a task.</a:t>
                      </a:r>
                      <a:endParaRPr lang="en-US" sz="1500" b="0" dirty="0">
                        <a:solidFill>
                          <a:schemeClr val="tx1"/>
                        </a:solidFill>
                        <a:effectLst/>
                      </a:endParaRPr>
                    </a:p>
                  </a:txBody>
                  <a:tcPr marL="121920" marR="121920"/>
                </a:tc>
                <a:extLst>
                  <a:ext uri="{0D108BD9-81ED-4DB2-BD59-A6C34878D82A}">
                    <a16:rowId xmlns:a16="http://schemas.microsoft.com/office/drawing/2014/main" val="10004"/>
                  </a:ext>
                </a:extLst>
              </a:tr>
              <a:tr h="788507">
                <a:tc>
                  <a:txBody>
                    <a:bodyPr/>
                    <a:lstStyle/>
                    <a:p>
                      <a:pPr marL="0" marR="0" lvl="0" indent="0" algn="l" defTabSz="342900" rtl="0" eaLnBrk="1" fontAlgn="t" latinLnBrk="0" hangingPunct="1">
                        <a:lnSpc>
                          <a:spcPct val="100000"/>
                        </a:lnSpc>
                        <a:spcBef>
                          <a:spcPts val="0"/>
                        </a:spcBef>
                        <a:spcAft>
                          <a:spcPts val="0"/>
                        </a:spcAft>
                        <a:buClrTx/>
                        <a:buSzTx/>
                        <a:buFontTx/>
                        <a:buNone/>
                        <a:tabLst/>
                        <a:defRPr/>
                      </a:pPr>
                      <a:r>
                        <a:rPr lang="en-US" sz="1500" b="0" dirty="0" smtClean="0">
                          <a:solidFill>
                            <a:schemeClr val="tx1"/>
                          </a:solidFill>
                          <a:effectLst/>
                        </a:rPr>
                        <a:t>10000ms or more</a:t>
                      </a:r>
                    </a:p>
                  </a:txBody>
                  <a:tcPr marL="121920" marR="12192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b="0" dirty="0" smtClean="0">
                          <a:solidFill>
                            <a:schemeClr val="tx1"/>
                          </a:solidFill>
                          <a:effectLst/>
                        </a:rPr>
                        <a:t>Users are frustrated and are likely to abandon tasks. They may or may not come back later.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500" dirty="0" smtClean="0"/>
                    </a:p>
                  </a:txBody>
                  <a:tcPr marL="121920" marR="121920"/>
                </a:tc>
                <a:extLst>
                  <a:ext uri="{0D108BD9-81ED-4DB2-BD59-A6C34878D82A}">
                    <a16:rowId xmlns:a16="http://schemas.microsoft.com/office/drawing/2014/main" val="191552278"/>
                  </a:ext>
                </a:extLst>
              </a:tr>
            </a:tbl>
          </a:graphicData>
        </a:graphic>
      </p:graphicFrame>
    </p:spTree>
    <p:extLst>
      <p:ext uri="{BB962C8B-B14F-4D97-AF65-F5344CB8AC3E}">
        <p14:creationId xmlns:p14="http://schemas.microsoft.com/office/powerpoint/2010/main" val="2376330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11494</TotalTime>
  <Words>4322</Words>
  <Application>Microsoft Office PowerPoint</Application>
  <PresentationFormat>Widescreen</PresentationFormat>
  <Paragraphs>362</Paragraphs>
  <Slides>58</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Arial Black</vt:lpstr>
      <vt:lpstr>Calibri</vt:lpstr>
      <vt:lpstr>Calibri Light</vt:lpstr>
      <vt:lpstr>Roboto</vt:lpstr>
      <vt:lpstr>Roboto Mono</vt:lpstr>
      <vt:lpstr>Trebuchet MS</vt:lpstr>
      <vt:lpstr>Office Theme</vt:lpstr>
      <vt:lpstr>Performance and Web</vt:lpstr>
      <vt:lpstr>Measure Performance with the RAIL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 optimization</vt:lpstr>
      <vt:lpstr>PowerPoint Presentation</vt:lpstr>
      <vt:lpstr>Eliminating Unnecessary Downloads</vt:lpstr>
      <vt:lpstr>PowerPoint Presentation</vt:lpstr>
      <vt:lpstr>Minification: preprocessing &amp; context-specific optimizations </vt:lpstr>
      <vt:lpstr>PowerPoint Presentation</vt:lpstr>
      <vt:lpstr>Text compression with GZIP</vt:lpstr>
      <vt:lpstr>PowerPoint Presentation</vt:lpstr>
      <vt:lpstr>PowerPoint Presentation</vt:lpstr>
      <vt:lpstr>Image Optimization</vt:lpstr>
      <vt:lpstr>Eliminating and replacing images</vt:lpstr>
      <vt:lpstr>Vector vs. Raster images</vt:lpstr>
      <vt:lpstr>Optimizing vector images</vt:lpstr>
      <vt:lpstr>Optimizing raster images</vt:lpstr>
      <vt:lpstr>Selecting the right image format</vt:lpstr>
      <vt:lpstr>Delivering scaled image assets</vt:lpstr>
      <vt:lpstr>Image optimization checklist</vt:lpstr>
      <vt:lpstr>Some more details</vt:lpstr>
      <vt:lpstr>Js optimization</vt:lpstr>
      <vt:lpstr>Web Font Optimization</vt:lpstr>
      <vt:lpstr>PowerPoint Presentation</vt:lpstr>
      <vt:lpstr>Reducing font size with compression</vt:lpstr>
      <vt:lpstr>Format selection</vt:lpstr>
      <vt:lpstr>PowerPoint Presentation</vt:lpstr>
      <vt:lpstr>Some more text</vt:lpstr>
      <vt:lpstr>Http cache</vt:lpstr>
      <vt:lpstr>Critical Rendering Path</vt:lpstr>
      <vt:lpstr>PowerPoint Presentation</vt:lpstr>
      <vt:lpstr>Steps to render a page</vt:lpstr>
      <vt:lpstr>Render Blocking CSS</vt:lpstr>
      <vt:lpstr>Adding Interactivity with JavaScript</vt:lpstr>
      <vt:lpstr>PowerPoint Presentation</vt:lpstr>
      <vt:lpstr>Measuring the Critical Rendering Path</vt:lpstr>
      <vt:lpstr>Auditing a page with Lighthouse можно пропустить</vt:lpstr>
      <vt:lpstr>Instrumenting your code with the Navigation Timing API</vt:lpstr>
      <vt:lpstr>PowerPoint Presentation</vt:lpstr>
      <vt:lpstr>Analyzing Critical Rendering Path Performance</vt:lpstr>
      <vt:lpstr>Optimizing the Critical Rendering Path</vt:lpstr>
      <vt:lpstr>PowerPoint Presentation</vt:lpstr>
      <vt:lpstr>conclusion</vt:lpstr>
      <vt:lpstr>Rendering performance</vt:lpstr>
      <vt:lpstr>to-do list</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and Javascript</dc:title>
  <dc:creator>Mikhail Osipov</dc:creator>
  <cp:lastModifiedBy>Mikhail Osipov</cp:lastModifiedBy>
  <cp:revision>45</cp:revision>
  <dcterms:created xsi:type="dcterms:W3CDTF">2018-01-26T11:51:06Z</dcterms:created>
  <dcterms:modified xsi:type="dcterms:W3CDTF">2018-02-06T06:37:34Z</dcterms:modified>
</cp:coreProperties>
</file>