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43"/>
  </p:notesMasterIdLst>
  <p:handoutMasterIdLst>
    <p:handoutMasterId r:id="rId44"/>
  </p:handoutMasterIdLst>
  <p:sldIdLst>
    <p:sldId id="448" r:id="rId5"/>
    <p:sldId id="468" r:id="rId6"/>
    <p:sldId id="502" r:id="rId7"/>
    <p:sldId id="512" r:id="rId8"/>
    <p:sldId id="513" r:id="rId9"/>
    <p:sldId id="514" r:id="rId10"/>
    <p:sldId id="515" r:id="rId11"/>
    <p:sldId id="516" r:id="rId12"/>
    <p:sldId id="470" r:id="rId13"/>
    <p:sldId id="517" r:id="rId14"/>
    <p:sldId id="471" r:id="rId15"/>
    <p:sldId id="518" r:id="rId16"/>
    <p:sldId id="476" r:id="rId17"/>
    <p:sldId id="475" r:id="rId18"/>
    <p:sldId id="477" r:id="rId19"/>
    <p:sldId id="478" r:id="rId20"/>
    <p:sldId id="479" r:id="rId21"/>
    <p:sldId id="480" r:id="rId22"/>
    <p:sldId id="481" r:id="rId23"/>
    <p:sldId id="483" r:id="rId24"/>
    <p:sldId id="484" r:id="rId25"/>
    <p:sldId id="485" r:id="rId26"/>
    <p:sldId id="487" r:id="rId27"/>
    <p:sldId id="488" r:id="rId28"/>
    <p:sldId id="491" r:id="rId29"/>
    <p:sldId id="492" r:id="rId30"/>
    <p:sldId id="495" r:id="rId31"/>
    <p:sldId id="497" r:id="rId32"/>
    <p:sldId id="496" r:id="rId33"/>
    <p:sldId id="493" r:id="rId34"/>
    <p:sldId id="489" r:id="rId35"/>
    <p:sldId id="498" r:id="rId36"/>
    <p:sldId id="499" r:id="rId37"/>
    <p:sldId id="500" r:id="rId38"/>
    <p:sldId id="490" r:id="rId39"/>
    <p:sldId id="501" r:id="rId40"/>
    <p:sldId id="494" r:id="rId41"/>
    <p:sldId id="414" r:id="rId42"/>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2326" autoAdjust="0"/>
  </p:normalViewPr>
  <p:slideViewPr>
    <p:cSldViewPr snapToGrid="0">
      <p:cViewPr varScale="1">
        <p:scale>
          <a:sx n="142" d="100"/>
          <a:sy n="142" d="100"/>
        </p:scale>
        <p:origin x="126" y="288"/>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s.google.com/web/fundamentals/performance/critical-rendering-path/"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Gzi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w3.org/TR/css-font-loading/#font-face-set-check"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chemeClr val="tx1"/>
                </a:solidFill>
              </a:rPr>
              <a:t>Response</a:t>
            </a:r>
            <a:r>
              <a:rPr lang="en-US" dirty="0" smtClean="0"/>
              <a:t>: </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2342957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Idle:</a:t>
            </a:r>
          </a:p>
          <a:p>
            <a:pPr marL="285750" indent="-285750">
              <a:buFont typeface="Arial" panose="020B0604020202020204" pitchFamily="34" charset="0"/>
              <a:buChar char="•"/>
            </a:pPr>
            <a:r>
              <a:rPr lang="en-US" dirty="0" smtClean="0"/>
              <a:t>Use idle time to complete deferred work. For example, for the initial page load, load as little data as possible, then use idle time to load the rest.</a:t>
            </a:r>
          </a:p>
          <a:p>
            <a:pPr marL="285750" indent="-285750">
              <a:buFont typeface="Arial" panose="020B0604020202020204" pitchFamily="34" charset="0"/>
              <a:buChar char="•"/>
            </a:pPr>
            <a:r>
              <a:rPr lang="en-US" dirty="0" smtClean="0"/>
              <a:t>Perform work during idle time in 50ms or less. Any longer, and you risk interfering with the app's ability to respond to user input within 50ms.</a:t>
            </a:r>
          </a:p>
          <a:p>
            <a:pPr marL="285750" indent="-285750">
              <a:buFont typeface="Arial" panose="020B0604020202020204" pitchFamily="34" charset="0"/>
              <a:buChar char="•"/>
            </a:pPr>
            <a:r>
              <a:rPr lang="en-US" dirty="0" smtClean="0"/>
              <a:t>If a user interacts with a page during idle time work, the user interaction should always take the highest priority and interrupt the idle time work.</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82201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Load</a:t>
            </a:r>
            <a:endParaRPr lang="en-US"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Test your load performance on the mobile devices and network connections that are common among your users. If your business has information on what devices and network connections your users are on, then you can use that combination and set your own loading performance targets. </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Keep in mind that although your typical mobile user's device might claim that it's on a 2G, 3G, or 4G connection, in reality the </a:t>
            </a:r>
            <a:r>
              <a:rPr lang="en-US" sz="900" b="0" i="1" kern="1200" dirty="0" smtClean="0">
                <a:solidFill>
                  <a:schemeClr val="tx1"/>
                </a:solidFill>
                <a:effectLst/>
                <a:latin typeface="+mn-lt"/>
                <a:ea typeface="+mn-ea"/>
                <a:cs typeface="+mn-cs"/>
              </a:rPr>
              <a:t>effective connection speed</a:t>
            </a:r>
            <a:r>
              <a:rPr lang="en-US" sz="900" b="0" i="0" kern="1200" dirty="0" smtClean="0">
                <a:solidFill>
                  <a:schemeClr val="tx1"/>
                </a:solidFill>
                <a:effectLst/>
                <a:latin typeface="+mn-lt"/>
                <a:ea typeface="+mn-ea"/>
                <a:cs typeface="+mn-cs"/>
              </a:rPr>
              <a:t> is often significantly slower, due to packet loss and network variance.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Focus on optimizing the </a:t>
            </a:r>
            <a:r>
              <a:rPr lang="en-US" sz="900" b="0" i="0" u="none" strike="noStrike" kern="1200" dirty="0" smtClean="0">
                <a:solidFill>
                  <a:schemeClr val="tx1"/>
                </a:solidFill>
                <a:effectLst/>
                <a:latin typeface="+mn-lt"/>
                <a:ea typeface="+mn-ea"/>
                <a:cs typeface="+mn-cs"/>
                <a:hlinkClick r:id="rId3"/>
              </a:rPr>
              <a:t>Critical Rendering Path</a:t>
            </a:r>
            <a:r>
              <a:rPr lang="en-US" sz="900" b="0" i="0" kern="1200" dirty="0" smtClean="0">
                <a:solidFill>
                  <a:schemeClr val="tx1"/>
                </a:solidFill>
                <a:effectLst/>
                <a:latin typeface="+mn-lt"/>
                <a:ea typeface="+mn-ea"/>
                <a:cs typeface="+mn-cs"/>
              </a:rPr>
              <a:t> to unblock rendering.</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don't have to load everything in under 5 seconds to produce the perception of a complete load. Enable progressive rendering and do some work in the background. Defer non-essential loads to periods of idle time.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77629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Unlike their desktop counterparts, web applications do not require a separate installation process: enter the URL and we are up and running -- that’s a key feature of the web. However, to make this happen </a:t>
            </a:r>
            <a:r>
              <a:rPr lang="en-US" sz="900" b="1" i="0" kern="1200" dirty="0" smtClean="0">
                <a:solidFill>
                  <a:schemeClr val="tx1"/>
                </a:solidFill>
                <a:effectLst/>
                <a:latin typeface="+mn-lt"/>
                <a:ea typeface="+mn-ea"/>
                <a:cs typeface="+mn-cs"/>
              </a:rPr>
              <a:t>we often have to fetch dozens, and sometime hundreds, of various resources, all of which can add up to megabytes of data and must come together in hundreds of milliseconds to facilitate the instant web experience we are aiming for.</a:t>
            </a:r>
            <a:endParaRPr lang="en-US" sz="900" b="0" i="0" kern="1200" dirty="0" smtClean="0">
              <a:solidFill>
                <a:schemeClr val="tx1"/>
              </a:solidFill>
              <a:effectLst/>
              <a:latin typeface="+mn-lt"/>
              <a:ea typeface="+mn-ea"/>
              <a:cs typeface="+mn-cs"/>
            </a:endParaRP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Achieving an instant web experience in light of these requirements is no small feat, which is why optimizing content efficiency is critical: eliminating unnecessary downloads, optimizing transfer encoding of each resource through various compression techniques, and leveraging caching whenever possible to eliminate redundant downloads.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080297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You've always included resource X on your pages, but does the cost of downloading and displaying it offset the value it delivers to the user? Can you measure and prove its value?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the resource (especially if it's a third-party resource) deliver consistent performance? Is this resource in the critical path, or need to be? If the resource is in the critical path, could it be a single point of failure for the site? That is, if the resource is unavailable, does it affect performance and the user experience of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Does this resource need or have an SLA? Does this resource follow performance best practices: compression, caching, and so on?</a:t>
            </a:r>
          </a:p>
          <a:p>
            <a:pPr marL="171450" indent="-171450">
              <a:buFont typeface="Arial" panose="020B0604020202020204" pitchFamily="34" charset="0"/>
              <a:buChar char="•"/>
            </a:pPr>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Site A has decided to display a photo carousel on its homepage to allow the visitor to preview multiple photos with a quick click. All of the photos are loaded when the page is loaded, and the user advances through the photos.</a:t>
            </a:r>
          </a:p>
          <a:p>
            <a:pPr lvl="1"/>
            <a:r>
              <a:rPr lang="en-US" sz="900" b="1" i="0" kern="1200" dirty="0" smtClean="0">
                <a:solidFill>
                  <a:schemeClr val="tx1"/>
                </a:solidFill>
                <a:effectLst/>
                <a:latin typeface="+mn-lt"/>
                <a:ea typeface="+mn-ea"/>
                <a:cs typeface="+mn-cs"/>
              </a:rPr>
              <a:t>Question:</a:t>
            </a:r>
            <a:r>
              <a:rPr lang="en-US" sz="900" b="0" i="0" kern="1200" dirty="0" smtClean="0">
                <a:solidFill>
                  <a:schemeClr val="tx1"/>
                </a:solidFill>
                <a:effectLst/>
                <a:latin typeface="+mn-lt"/>
                <a:ea typeface="+mn-ea"/>
                <a:cs typeface="+mn-cs"/>
              </a:rPr>
              <a:t> Have you measured how many users view multiple photos in the carousel? You might be incurring high overhead by downloading resources that most visitors never view.</a:t>
            </a:r>
          </a:p>
          <a:p>
            <a:r>
              <a:rPr lang="en-US" sz="900" b="0" i="0" kern="1200" dirty="0" smtClean="0">
                <a:solidFill>
                  <a:schemeClr val="tx1"/>
                </a:solidFill>
                <a:effectLst/>
                <a:latin typeface="+mn-lt"/>
                <a:ea typeface="+mn-ea"/>
                <a:cs typeface="+mn-cs"/>
              </a:rPr>
              <a:t>Site B has decided to install a third-party widget to display related content, improve social engagement, or provide some other service.</a:t>
            </a:r>
          </a:p>
          <a:p>
            <a:pPr lvl="1"/>
            <a:r>
              <a:rPr lang="en-US" sz="900" b="1" i="0" kern="1200" dirty="0" smtClean="0">
                <a:solidFill>
                  <a:schemeClr val="tx1"/>
                </a:solidFill>
                <a:effectLst/>
                <a:latin typeface="+mn-lt"/>
                <a:ea typeface="+mn-ea"/>
                <a:cs typeface="+mn-cs"/>
              </a:rPr>
              <a:t>Question:</a:t>
            </a:r>
            <a:r>
              <a:rPr lang="en-US" sz="900" b="0" i="0" kern="1200" dirty="0" smtClean="0">
                <a:solidFill>
                  <a:schemeClr val="tx1"/>
                </a:solidFill>
                <a:effectLst/>
                <a:latin typeface="+mn-lt"/>
                <a:ea typeface="+mn-ea"/>
                <a:cs typeface="+mn-cs"/>
              </a:rPr>
              <a:t> Have you tracked how many visitors use the widget or click-through on the content that the widget provides? Is the engagement that this widget generates enough to justify its overhead?</a:t>
            </a:r>
          </a:p>
          <a:p>
            <a:pPr marL="171450" indent="-171450">
              <a:buFont typeface="Arial" panose="020B0604020202020204" pitchFamily="34" charset="0"/>
              <a:buChar char="•"/>
            </a:pPr>
            <a:endParaRPr lang="en-US" sz="9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63236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87533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smtClean="0">
                <a:solidFill>
                  <a:schemeClr val="tx1"/>
                </a:solidFill>
                <a:effectLst/>
                <a:latin typeface="+mn-lt"/>
                <a:ea typeface="+mn-ea"/>
                <a:cs typeface="+mn-cs"/>
                <a:hlinkClick r:id="rId3"/>
              </a:rPr>
              <a:t>GZIP</a:t>
            </a:r>
            <a:r>
              <a:rPr lang="en-US" sz="900" b="0" i="0" kern="1200" dirty="0" smtClean="0">
                <a:solidFill>
                  <a:schemeClr val="tx1"/>
                </a:solidFill>
                <a:effectLst/>
                <a:latin typeface="+mn-lt"/>
                <a:ea typeface="+mn-ea"/>
                <a:cs typeface="+mn-cs"/>
              </a:rPr>
              <a:t> is a generic compressor that can be applied to any stream of bytes. Under the hood, it remembers some of the previously seen content and attempts to find and replace duplicate data fragments in an efficient way</a:t>
            </a:r>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12674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i="0" kern="1200" dirty="0" smtClean="0">
                <a:solidFill>
                  <a:schemeClr val="tx1"/>
                </a:solidFill>
                <a:effectLst/>
                <a:latin typeface="+mn-lt"/>
                <a:ea typeface="+mn-ea"/>
                <a:cs typeface="+mn-cs"/>
              </a:rPr>
              <a:t>Prefer vector formats:</a:t>
            </a:r>
            <a:r>
              <a:rPr lang="en-US" sz="900" b="0" i="0" kern="1200" dirty="0" smtClean="0">
                <a:solidFill>
                  <a:schemeClr val="tx1"/>
                </a:solidFill>
                <a:effectLst/>
                <a:latin typeface="+mn-lt"/>
                <a:ea typeface="+mn-ea"/>
                <a:cs typeface="+mn-cs"/>
              </a:rPr>
              <a:t> vector images are resolution and scale independent, which makes them a perfect fit for the multi-device and high-resolution world.</a:t>
            </a:r>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266031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dirty="0" smtClean="0"/>
              <a:t>gifsicle - create and optimize GIF images</a:t>
            </a:r>
          </a:p>
          <a:p>
            <a:pPr fontAlgn="t"/>
            <a:r>
              <a:rPr lang="en-US" dirty="0" smtClean="0"/>
              <a:t>jpegtran - optimize JPEG images</a:t>
            </a:r>
          </a:p>
          <a:p>
            <a:pPr fontAlgn="t"/>
            <a:r>
              <a:rPr lang="en-US" dirty="0" smtClean="0"/>
              <a:t>optipng - lossless PNG optimization</a:t>
            </a:r>
          </a:p>
          <a:p>
            <a:pPr fontAlgn="t"/>
            <a:r>
              <a:rPr lang="en-US" dirty="0" smtClean="0"/>
              <a:t>pngquant - </a:t>
            </a:r>
            <a:r>
              <a:rPr lang="en-US" dirty="0" err="1" smtClean="0"/>
              <a:t>lossy</a:t>
            </a:r>
            <a:r>
              <a:rPr lang="en-US" dirty="0" smtClean="0"/>
              <a:t> PNG optimization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5055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The </a:t>
            </a:r>
            <a:r>
              <a:rPr lang="en-US" dirty="0" smtClean="0"/>
              <a:t>@font-face</a:t>
            </a:r>
            <a:r>
              <a:rPr lang="en-US" sz="900" b="0" i="0" kern="1200" dirty="0" smtClean="0">
                <a:solidFill>
                  <a:schemeClr val="tx1"/>
                </a:solidFill>
                <a:effectLst/>
                <a:latin typeface="+mn-lt"/>
                <a:ea typeface="+mn-ea"/>
                <a:cs typeface="+mn-cs"/>
              </a:rPr>
              <a:t> CSS at-rule allows you to define the location of a particular font resource, its style characteristics, and the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for which it should be used. A combination of such `@font-face declarations can be used to construct a "font family," which the browser will use to evaluate which font resources need to be downloaded and applied to the current page.</a:t>
            </a:r>
            <a:endParaRPr lang="ru-RU" sz="900" b="0" i="0" kern="1200" dirty="0" smtClean="0">
              <a:solidFill>
                <a:schemeClr val="tx1"/>
              </a:solidFill>
              <a:effectLst/>
              <a:latin typeface="+mn-lt"/>
              <a:ea typeface="+mn-ea"/>
              <a:cs typeface="+mn-cs"/>
            </a:endParaRPr>
          </a:p>
          <a:p>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smtClean="0">
                <a:solidFill>
                  <a:schemeClr val="tx1"/>
                </a:solidFill>
                <a:effectLst/>
                <a:latin typeface="+mn-lt"/>
                <a:ea typeface="+mn-ea"/>
                <a:cs typeface="+mn-cs"/>
              </a:rPr>
              <a:t>local</a:t>
            </a:r>
            <a:r>
              <a:rPr lang="en-US" sz="900" b="0" i="0" kern="1200" dirty="0" smtClean="0">
                <a:solidFill>
                  <a:schemeClr val="tx1"/>
                </a:solidFill>
                <a:effectLst/>
                <a:latin typeface="+mn-lt"/>
                <a:ea typeface="+mn-ea"/>
                <a:cs typeface="+mn-cs"/>
              </a:rPr>
              <a:t>() directive allows you to reference, load, and use locally installed fonts.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The </a:t>
            </a:r>
            <a:r>
              <a:rPr lang="en-US" sz="900" b="1" i="0" kern="1200" dirty="0" err="1" smtClean="0">
                <a:solidFill>
                  <a:schemeClr val="tx1"/>
                </a:solidFill>
                <a:effectLst/>
                <a:latin typeface="+mn-lt"/>
                <a:ea typeface="+mn-ea"/>
                <a:cs typeface="+mn-cs"/>
              </a:rPr>
              <a:t>url</a:t>
            </a:r>
            <a:r>
              <a:rPr lang="en-US" sz="900" b="0" i="0" kern="1200" dirty="0" smtClean="0">
                <a:solidFill>
                  <a:schemeClr val="tx1"/>
                </a:solidFill>
                <a:effectLst/>
                <a:latin typeface="+mn-lt"/>
                <a:ea typeface="+mn-ea"/>
                <a:cs typeface="+mn-cs"/>
              </a:rPr>
              <a:t>() directive allows you to load external fonts, and are allowed to contain an optional format() hint indicating the format of the font referenced by the provided URL.</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168678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ru-RU" sz="9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900" b="0" i="0" kern="1200" dirty="0" smtClean="0">
                <a:solidFill>
                  <a:schemeClr val="tx1"/>
                </a:solidFill>
                <a:effectLst/>
                <a:latin typeface="+mn-lt"/>
                <a:ea typeface="+mn-ea"/>
                <a:cs typeface="+mn-cs"/>
              </a:rPr>
              <a:t>In addition to font properties such as style, weight, and stretch, the </a:t>
            </a:r>
            <a:r>
              <a:rPr lang="en-US" dirty="0" smtClean="0"/>
              <a:t>@font-face</a:t>
            </a:r>
            <a:r>
              <a:rPr lang="en-US" sz="900" b="0" i="0" kern="1200" dirty="0" smtClean="0">
                <a:solidFill>
                  <a:schemeClr val="tx1"/>
                </a:solidFill>
                <a:effectLst/>
                <a:latin typeface="+mn-lt"/>
                <a:ea typeface="+mn-ea"/>
                <a:cs typeface="+mn-cs"/>
              </a:rPr>
              <a:t> rule allows us to define a set of Unicode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supported by each resource. This enables us to split a large Unicode font into smaller subsets (for example, Latin, Cyrillic, and Greek subsets) and only download the glyphs required to render the text on a particular page.</a:t>
            </a:r>
            <a:endParaRPr lang="ru-RU" sz="9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Single </a:t>
            </a:r>
            <a:r>
              <a:rPr lang="en-US" sz="900" b="0" i="0" kern="1200" dirty="0" err="1" smtClean="0">
                <a:solidFill>
                  <a:schemeClr val="tx1"/>
                </a:solidFill>
                <a:effectLst/>
                <a:latin typeface="+mn-lt"/>
                <a:ea typeface="+mn-ea"/>
                <a:cs typeface="+mn-cs"/>
              </a:rPr>
              <a:t>codepoint</a:t>
            </a:r>
            <a:r>
              <a:rPr lang="en-US" sz="900" b="0" i="0" kern="1200" dirty="0" smtClean="0">
                <a:solidFill>
                  <a:schemeClr val="tx1"/>
                </a:solidFill>
                <a:effectLst/>
                <a:latin typeface="+mn-lt"/>
                <a:ea typeface="+mn-ea"/>
                <a:cs typeface="+mn-cs"/>
              </a:rPr>
              <a:t> (for example, U+416)</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Interval range (for example, U+400-4ff): indicates the start and end </a:t>
            </a:r>
            <a:r>
              <a:rPr lang="en-US" sz="900" b="0" i="0" kern="1200" dirty="0" err="1" smtClean="0">
                <a:solidFill>
                  <a:schemeClr val="tx1"/>
                </a:solidFill>
                <a:effectLst/>
                <a:latin typeface="+mn-lt"/>
                <a:ea typeface="+mn-ea"/>
                <a:cs typeface="+mn-cs"/>
              </a:rPr>
              <a:t>codepoints</a:t>
            </a:r>
            <a:r>
              <a:rPr lang="en-US" sz="900" b="0" i="0" kern="1200" dirty="0" smtClean="0">
                <a:solidFill>
                  <a:schemeClr val="tx1"/>
                </a:solidFill>
                <a:effectLst/>
                <a:latin typeface="+mn-lt"/>
                <a:ea typeface="+mn-ea"/>
                <a:cs typeface="+mn-cs"/>
              </a:rPr>
              <a:t> of a range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Wildcard range (for example, U+4??): ? characters indicate any hexadecimal digit</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08538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Пользователи исключительно хорошо отслеживают движение, и им не нравится, когда анимация неплавная.</a:t>
            </a:r>
          </a:p>
          <a:p>
            <a:r>
              <a:rPr lang="ru-RU" dirty="0" smtClean="0"/>
              <a:t>Анимация кажется им гладкой, если каждую секунду визуализируются 60 новых кадров.</a:t>
            </a:r>
          </a:p>
          <a:p>
            <a:r>
              <a:rPr lang="ru-RU" dirty="0" smtClean="0"/>
              <a:t>Это 16 мс на кадр, включая время, необходимое браузеру для рисования нового кадра на экране, оставляя приложению около 10 мс для создания кадра.</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262692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Caution:</a:t>
            </a:r>
            <a:r>
              <a:rPr lang="en-US" sz="900" b="0" i="0" kern="1200" dirty="0" smtClean="0">
                <a:solidFill>
                  <a:schemeClr val="tx1"/>
                </a:solidFill>
                <a:effectLst/>
                <a:latin typeface="+mn-lt"/>
                <a:ea typeface="+mn-ea"/>
                <a:cs typeface="+mn-cs"/>
              </a:rPr>
              <a:t>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make an unconditional, high-priority request for the </a:t>
            </a:r>
            <a:r>
              <a:rPr lang="en-US" sz="900" b="0" i="0" kern="1200" dirty="0" err="1" smtClean="0">
                <a:solidFill>
                  <a:schemeClr val="tx1"/>
                </a:solidFill>
                <a:effectLst/>
                <a:latin typeface="+mn-lt"/>
                <a:ea typeface="+mn-ea"/>
                <a:cs typeface="+mn-cs"/>
              </a:rPr>
              <a:t>Webfont's</a:t>
            </a:r>
            <a:r>
              <a:rPr lang="en-US" sz="900" b="0" i="0" kern="1200" dirty="0" smtClean="0">
                <a:solidFill>
                  <a:schemeClr val="tx1"/>
                </a:solidFill>
                <a:effectLst/>
                <a:latin typeface="+mn-lt"/>
                <a:ea typeface="+mn-ea"/>
                <a:cs typeface="+mn-cs"/>
              </a:rPr>
              <a:t> URL, regardless of whether it actually ends up being needed on the page. If there's a reasonable chance that the remote copy of the Webfont won't be needed—for instance, because the @font-face definition includes a local() entry for a common font like </a:t>
            </a:r>
            <a:r>
              <a:rPr lang="en-US" sz="900" b="0" i="0" kern="1200" dirty="0" err="1" smtClean="0">
                <a:solidFill>
                  <a:schemeClr val="tx1"/>
                </a:solidFill>
                <a:effectLst/>
                <a:latin typeface="+mn-lt"/>
                <a:ea typeface="+mn-ea"/>
                <a:cs typeface="+mn-cs"/>
              </a:rPr>
              <a:t>Roboto</a:t>
            </a:r>
            <a:r>
              <a:rPr lang="en-US" sz="900" b="0" i="0" kern="1200" dirty="0" smtClean="0">
                <a:solidFill>
                  <a:schemeClr val="tx1"/>
                </a:solidFill>
                <a:effectLst/>
                <a:latin typeface="+mn-lt"/>
                <a:ea typeface="+mn-ea"/>
                <a:cs typeface="+mn-cs"/>
              </a:rPr>
              <a:t>—then using &lt;link </a:t>
            </a:r>
            <a:r>
              <a:rPr lang="en-US" sz="900" b="0" i="0" kern="1200" dirty="0" err="1" smtClean="0">
                <a:solidFill>
                  <a:schemeClr val="tx1"/>
                </a:solidFill>
                <a:effectLst/>
                <a:latin typeface="+mn-lt"/>
                <a:ea typeface="+mn-ea"/>
                <a:cs typeface="+mn-cs"/>
              </a:rPr>
              <a:t>rel</a:t>
            </a:r>
            <a:r>
              <a:rPr lang="en-US" sz="900" b="0" i="0" kern="1200" dirty="0" smtClean="0">
                <a:solidFill>
                  <a:schemeClr val="tx1"/>
                </a:solidFill>
                <a:effectLst/>
                <a:latin typeface="+mn-lt"/>
                <a:ea typeface="+mn-ea"/>
                <a:cs typeface="+mn-cs"/>
              </a:rPr>
              <a:t>="preload"&gt; will result in a wasted request. Some browsers will display a warning in their Developer Tools Console when a resource is preloaded but not actually used.</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2531141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900" b="0" i="0" kern="1200" dirty="0" smtClean="0">
                <a:solidFill>
                  <a:schemeClr val="tx1"/>
                </a:solidFill>
                <a:effectLst/>
                <a:latin typeface="+mn-lt"/>
                <a:ea typeface="+mn-ea"/>
                <a:cs typeface="+mn-cs"/>
              </a:rPr>
              <a:t>The browser requests the HTML document.</a:t>
            </a:r>
          </a:p>
          <a:p>
            <a:pPr marL="228600" indent="-228600">
              <a:buFont typeface="+mj-lt"/>
              <a:buAutoNum type="arabicPeriod"/>
            </a:pPr>
            <a:r>
              <a:rPr lang="en-US" sz="900" b="0" i="0" kern="1200" dirty="0" smtClean="0">
                <a:solidFill>
                  <a:schemeClr val="tx1"/>
                </a:solidFill>
                <a:effectLst/>
                <a:latin typeface="+mn-lt"/>
                <a:ea typeface="+mn-ea"/>
                <a:cs typeface="+mn-cs"/>
              </a:rPr>
              <a:t>The browser begins parsing the HTML response and constructing the DOM.</a:t>
            </a:r>
          </a:p>
          <a:p>
            <a:pPr marL="228600" indent="-228600">
              <a:buFont typeface="+mj-lt"/>
              <a:buAutoNum type="arabicPeriod"/>
            </a:pPr>
            <a:r>
              <a:rPr lang="en-US" sz="900" b="0" i="0" kern="1200" dirty="0" smtClean="0">
                <a:solidFill>
                  <a:schemeClr val="tx1"/>
                </a:solidFill>
                <a:effectLst/>
                <a:latin typeface="+mn-lt"/>
                <a:ea typeface="+mn-ea"/>
                <a:cs typeface="+mn-cs"/>
              </a:rPr>
              <a:t>The browser discovers CSS, JS, and other resources and dispatches requests.</a:t>
            </a:r>
          </a:p>
          <a:p>
            <a:pPr marL="228600" indent="-228600">
              <a:buFont typeface="+mj-lt"/>
              <a:buAutoNum type="arabicPeriod"/>
            </a:pPr>
            <a:r>
              <a:rPr lang="en-US" sz="900" b="0" i="0" kern="1200" dirty="0" smtClean="0">
                <a:solidFill>
                  <a:schemeClr val="tx1"/>
                </a:solidFill>
                <a:effectLst/>
                <a:latin typeface="+mn-lt"/>
                <a:ea typeface="+mn-ea"/>
                <a:cs typeface="+mn-cs"/>
              </a:rPr>
              <a:t>The browser constructs the CSSOM after all of the CSS content is received and combines it with the DOM tree to construct the render tree.</a:t>
            </a:r>
          </a:p>
          <a:p>
            <a:pPr marL="514350" lvl="1" indent="-171450">
              <a:buFont typeface="Arial" panose="020B0604020202020204" pitchFamily="34" charset="0"/>
              <a:buChar char="•"/>
            </a:pPr>
            <a:r>
              <a:rPr lang="en-US" sz="900" b="0" i="0" kern="1200" dirty="0" smtClean="0">
                <a:solidFill>
                  <a:schemeClr val="tx1"/>
                </a:solidFill>
                <a:effectLst/>
                <a:latin typeface="+mn-lt"/>
                <a:ea typeface="+mn-ea"/>
                <a:cs typeface="+mn-cs"/>
              </a:rPr>
              <a:t>Font requests are dispatched after the render tree indicates which font variants are needed to render the specified text on the page.</a:t>
            </a:r>
          </a:p>
          <a:p>
            <a:pPr marL="228600" indent="-228600">
              <a:buFont typeface="+mj-lt"/>
              <a:buAutoNum type="arabicPeriod"/>
            </a:pPr>
            <a:r>
              <a:rPr lang="en-US" sz="900" b="0" i="0" kern="1200" dirty="0" smtClean="0">
                <a:solidFill>
                  <a:schemeClr val="tx1"/>
                </a:solidFill>
                <a:effectLst/>
                <a:latin typeface="+mn-lt"/>
                <a:ea typeface="+mn-ea"/>
                <a:cs typeface="+mn-cs"/>
              </a:rPr>
              <a:t>The browser performs layout and paints content to the screen.</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If the font is not yet available, the browser may not render any text pixels.</a:t>
            </a:r>
          </a:p>
          <a:p>
            <a:pPr marL="571500" lvl="1" indent="-228600">
              <a:buFont typeface="Arial" panose="020B0604020202020204" pitchFamily="34" charset="0"/>
              <a:buChar char="•"/>
            </a:pPr>
            <a:r>
              <a:rPr lang="en-US" sz="900" b="0" i="0" kern="1200" dirty="0" smtClean="0">
                <a:solidFill>
                  <a:schemeClr val="tx1"/>
                </a:solidFill>
                <a:effectLst/>
                <a:latin typeface="+mn-lt"/>
                <a:ea typeface="+mn-ea"/>
                <a:cs typeface="+mn-cs"/>
              </a:rPr>
              <a:t>After the font is available, the browser paints the text pixels.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87825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smtClean="0">
                <a:solidFill>
                  <a:schemeClr val="tx1"/>
                </a:solidFill>
                <a:effectLst/>
                <a:latin typeface="+mn-lt"/>
                <a:ea typeface="+mn-ea"/>
                <a:cs typeface="+mn-cs"/>
              </a:rPr>
              <a:t>auto</a:t>
            </a:r>
            <a:r>
              <a:rPr lang="en-US" sz="900" b="0" i="0" kern="1200" dirty="0" smtClean="0">
                <a:solidFill>
                  <a:schemeClr val="tx1"/>
                </a:solidFill>
                <a:effectLst/>
                <a:latin typeface="+mn-lt"/>
                <a:ea typeface="+mn-ea"/>
                <a:cs typeface="+mn-cs"/>
              </a:rPr>
              <a:t> uses whatever font display strategy the user-agent uses. Most browsers currently have a default strategy similar to block.</a:t>
            </a:r>
          </a:p>
          <a:p>
            <a:r>
              <a:rPr lang="en-US" sz="900" b="1" i="0" kern="1200" dirty="0" smtClean="0">
                <a:solidFill>
                  <a:schemeClr val="tx1"/>
                </a:solidFill>
                <a:effectLst/>
                <a:latin typeface="+mn-lt"/>
                <a:ea typeface="+mn-ea"/>
                <a:cs typeface="+mn-cs"/>
              </a:rPr>
              <a:t>block</a:t>
            </a:r>
            <a:r>
              <a:rPr lang="en-US" sz="900" b="0" i="0" kern="1200" dirty="0" smtClean="0">
                <a:solidFill>
                  <a:schemeClr val="tx1"/>
                </a:solidFill>
                <a:effectLst/>
                <a:latin typeface="+mn-lt"/>
                <a:ea typeface="+mn-ea"/>
                <a:cs typeface="+mn-cs"/>
              </a:rPr>
              <a:t> gives the font face a short block period (3s is recommended in most cases) and an infinite swap period. In other words, the browser draws "invisible" text at first if the font is not loaded, but swaps the font face in as soon as it loads. To do this the browser creates an anonymous font face with metrics similar to the selected font but with all glyphs containing no "ink." This value should only be used if rendering text in a particular typeface is required for the page to be usable.</a:t>
            </a:r>
          </a:p>
          <a:p>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gives the font face a zero second block period and an infinite swap period. This means the browser draws text immediately with a fallback if the font face isn’t loaded, but swaps the font face in as soon as it loads. Similar to block, this value should only be used when rendering text in a particular font is important for the page, but rendering in any font will still get a correct message across. Logo text is a good candidate for </a:t>
            </a:r>
            <a:r>
              <a:rPr lang="en-US" sz="900" b="1" i="0" kern="1200" dirty="0" smtClean="0">
                <a:solidFill>
                  <a:schemeClr val="tx1"/>
                </a:solidFill>
                <a:effectLst/>
                <a:latin typeface="+mn-lt"/>
                <a:ea typeface="+mn-ea"/>
                <a:cs typeface="+mn-cs"/>
              </a:rPr>
              <a:t>swap</a:t>
            </a:r>
            <a:r>
              <a:rPr lang="en-US" sz="900" b="0" i="0" kern="1200" dirty="0" smtClean="0">
                <a:solidFill>
                  <a:schemeClr val="tx1"/>
                </a:solidFill>
                <a:effectLst/>
                <a:latin typeface="+mn-lt"/>
                <a:ea typeface="+mn-ea"/>
                <a:cs typeface="+mn-cs"/>
              </a:rPr>
              <a:t> since displaying a company’s name using a reasonable fallback will get the message across but you’d eventually use the official typeface.</a:t>
            </a:r>
          </a:p>
          <a:p>
            <a:r>
              <a:rPr lang="en-US" sz="900" b="1" i="0" kern="1200" dirty="0" smtClean="0">
                <a:solidFill>
                  <a:schemeClr val="tx1"/>
                </a:solidFill>
                <a:effectLst/>
                <a:latin typeface="+mn-lt"/>
                <a:ea typeface="+mn-ea"/>
                <a:cs typeface="+mn-cs"/>
              </a:rPr>
              <a:t>fallback</a:t>
            </a:r>
            <a:r>
              <a:rPr lang="en-US" sz="900" b="0" i="0" kern="1200" dirty="0" smtClean="0">
                <a:solidFill>
                  <a:schemeClr val="tx1"/>
                </a:solidFill>
                <a:effectLst/>
                <a:latin typeface="+mn-lt"/>
                <a:ea typeface="+mn-ea"/>
                <a:cs typeface="+mn-cs"/>
              </a:rPr>
              <a:t> gives the font face an extremely small block period (100ms or less is recommended in most cases) and a short swap period (three seconds is recommended in most cases). In other words, the font face is rendered with a fallback at first if it’s not loaded, but the font is swapped as soon as it loads. However, if too much time passes, the fallback will be used for the rest of the page’s lifetime. fallback is a good candidate for things like body text where you’d like the user to start reading as soon as possible and don’t want to disturb their experience by shifting text around as a new font loads in.</a:t>
            </a:r>
          </a:p>
          <a:p>
            <a:r>
              <a:rPr lang="en-US" sz="900" b="1" i="0" kern="1200" dirty="0" smtClean="0">
                <a:solidFill>
                  <a:schemeClr val="tx1"/>
                </a:solidFill>
                <a:effectLst/>
                <a:latin typeface="+mn-lt"/>
                <a:ea typeface="+mn-ea"/>
                <a:cs typeface="+mn-cs"/>
              </a:rPr>
              <a:t>optional</a:t>
            </a:r>
            <a:r>
              <a:rPr lang="en-US" sz="900" b="0" i="0" kern="1200" dirty="0" smtClean="0">
                <a:solidFill>
                  <a:schemeClr val="tx1"/>
                </a:solidFill>
                <a:effectLst/>
                <a:latin typeface="+mn-lt"/>
                <a:ea typeface="+mn-ea"/>
                <a:cs typeface="+mn-cs"/>
              </a:rPr>
              <a:t> gives the font face an extremely small block period (100ms or less is recommended in most cases) and a zero second swap period. Similar to fallback, this is a good choice for when the downloading font is more of a "nice to have" but not critical to the experience. The optional value leaves it up to the browser to decide whether to initiate the font download, which it may choose not to do or it may do it as a low priority depending on what it thinks would be best for the user. This can be beneficial in situations where the user is on a weak connection and pulling down a font may not be the best use of resources.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2274920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Further, because you can check the font status (via the </a:t>
            </a:r>
            <a:r>
              <a:rPr lang="en-US" sz="900" b="0" i="0" u="none" strike="noStrike" kern="1200" dirty="0" smtClean="0">
                <a:solidFill>
                  <a:schemeClr val="tx1"/>
                </a:solidFill>
                <a:effectLst/>
                <a:latin typeface="+mn-lt"/>
                <a:ea typeface="+mn-ea"/>
                <a:cs typeface="+mn-cs"/>
                <a:hlinkClick r:id="rId3"/>
              </a:rPr>
              <a:t>check()</a:t>
            </a:r>
            <a:r>
              <a:rPr lang="en-US" sz="900" b="0" i="0" kern="1200" dirty="0" smtClean="0">
                <a:solidFill>
                  <a:schemeClr val="tx1"/>
                </a:solidFill>
                <a:effectLst/>
                <a:latin typeface="+mn-lt"/>
                <a:ea typeface="+mn-ea"/>
                <a:cs typeface="+mn-cs"/>
              </a:rPr>
              <a:t>) method and track its download progress, you can also define a custom strategy for rendering text on your pages:</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hold all text rendering until the font is available.</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implement a custom timeout for each font.</a:t>
            </a:r>
          </a:p>
          <a:p>
            <a:pPr marL="171450" indent="-171450">
              <a:buFont typeface="Arial" panose="020B0604020202020204" pitchFamily="34" charset="0"/>
              <a:buChar char="•"/>
            </a:pPr>
            <a:r>
              <a:rPr lang="en-US" sz="900" b="0" i="0" kern="1200" dirty="0" smtClean="0">
                <a:solidFill>
                  <a:schemeClr val="tx1"/>
                </a:solidFill>
                <a:effectLst/>
                <a:latin typeface="+mn-lt"/>
                <a:ea typeface="+mn-ea"/>
                <a:cs typeface="+mn-cs"/>
              </a:rPr>
              <a:t>You can use the fallback font to unblock rendering and inject a new style that uses the desired font after the font is available.</a:t>
            </a:r>
          </a:p>
          <a:p>
            <a:r>
              <a:rPr lang="en-US" sz="900" b="0" i="0" kern="1200" dirty="0" smtClean="0">
                <a:solidFill>
                  <a:schemeClr val="tx1"/>
                </a:solidFill>
                <a:effectLst/>
                <a:latin typeface="+mn-lt"/>
                <a:ea typeface="+mn-ea"/>
                <a:cs typeface="+mn-cs"/>
              </a:rPr>
              <a:t>Best of all, you can also mix and match the above strategies for different content on the page. For example, you can delay text rendering on some sections until the font is available, use a fallback font, and then re-render after the font download has finished, specify different timeouts, and so on.</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3167176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900" kern="1200" dirty="0" smtClean="0">
                <a:solidFill>
                  <a:schemeClr val="tx1"/>
                </a:solidFill>
                <a:latin typeface="+mn-lt"/>
                <a:ea typeface="+mn-ea"/>
                <a:cs typeface="+mn-cs"/>
              </a:rPr>
              <a:t>На сервере генерируется специальный маркер, который отдаётся в заголовке вместе с ресурсом. При новом запросе (когда время жизни кеша истекло) браузер отправляет этот маркер на сервер (заголовок "If-None-Match"). В случае, если ресурс не изменился, то приходит ответ с кодом 304, и скачивать ничего не надо.</a:t>
            </a:r>
          </a:p>
          <a:p>
            <a:r>
              <a:rPr lang="ru-RU" sz="900" kern="1200" dirty="0" smtClean="0">
                <a:solidFill>
                  <a:schemeClr val="tx1"/>
                </a:solidFill>
                <a:latin typeface="+mn-lt"/>
                <a:ea typeface="+mn-ea"/>
                <a:cs typeface="+mn-cs"/>
              </a:rPr>
              <a:t>Все, что нам нужно сделать, - проверить, действительно ли сервер отправляет нужные маркеры ETag.</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419495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Each resource can define its caching policy via the Cache-Control HTTP header.</a:t>
            </a:r>
          </a:p>
          <a:p>
            <a:r>
              <a:rPr lang="en-US" sz="900" b="0" i="0" kern="1200" dirty="0" smtClean="0">
                <a:solidFill>
                  <a:schemeClr val="tx1"/>
                </a:solidFill>
                <a:effectLst/>
                <a:latin typeface="+mn-lt"/>
                <a:ea typeface="+mn-ea"/>
                <a:cs typeface="+mn-cs"/>
              </a:rPr>
              <a:t>Cache-Control directives control who can cache the response, under which conditions, and for how long.</a:t>
            </a:r>
          </a:p>
          <a:p>
            <a:r>
              <a:rPr lang="en-US" b="1" dirty="0" smtClean="0"/>
              <a:t>no-store</a:t>
            </a:r>
            <a:r>
              <a:rPr lang="en-US" baseline="0" dirty="0" smtClean="0"/>
              <a:t> </a:t>
            </a:r>
            <a:r>
              <a:rPr lang="en-US" sz="900" b="0" i="0" kern="1200" dirty="0" smtClean="0">
                <a:solidFill>
                  <a:schemeClr val="tx1"/>
                </a:solidFill>
                <a:effectLst/>
                <a:latin typeface="+mn-lt"/>
                <a:ea typeface="+mn-ea"/>
                <a:cs typeface="+mn-cs"/>
              </a:rPr>
              <a:t>It simply disallows the browser and all intermediate caches from storing any version of the returned response</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51407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В течение</a:t>
            </a:r>
            <a:r>
              <a:rPr lang="ru-RU" baseline="0" dirty="0" smtClean="0"/>
              <a:t> этого временного окна необходимо ответить на действия пользователя, пользователям кажется, что результат мгновенный. Перейти эту черту, и связь между действием и реакцией (ответом) нарушится.</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33583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Пользователи испытывают небольшую заметную задержку.</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98089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ru-RU" dirty="0" smtClean="0"/>
              <a:t>В</a:t>
            </a:r>
            <a:r>
              <a:rPr lang="ru-RU" baseline="0" dirty="0" smtClean="0"/>
              <a:t> рамках этого окна загрузка страницы и ее изменение кажется частью естественного и непрерывного процесса.</a:t>
            </a:r>
            <a:endParaRPr lang="en-US" dirty="0" smtClean="0"/>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92076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После 1000 миллисекунд (1 секунда) пользователи теряют сосредоточенность на задаче, которую они выполняют.</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03555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ru-RU" sz="900" b="0" i="0" kern="1200" dirty="0" smtClean="0">
                <a:solidFill>
                  <a:schemeClr val="tx1"/>
                </a:solidFill>
                <a:effectLst/>
                <a:latin typeface="+mn-lt"/>
                <a:ea typeface="+mn-ea"/>
                <a:cs typeface="+mn-cs"/>
              </a:rPr>
              <a:t>Пользователи разочарованы и могут покинуть</a:t>
            </a:r>
            <a:r>
              <a:rPr lang="ru-RU" sz="900" b="0" i="0" kern="1200" baseline="0" dirty="0" smtClean="0">
                <a:solidFill>
                  <a:schemeClr val="tx1"/>
                </a:solidFill>
                <a:effectLst/>
                <a:latin typeface="+mn-lt"/>
                <a:ea typeface="+mn-ea"/>
                <a:cs typeface="+mn-cs"/>
              </a:rPr>
              <a:t> страницу</a:t>
            </a:r>
            <a:r>
              <a:rPr lang="ru-RU" sz="900" b="0" i="0" kern="1200" dirty="0" smtClean="0">
                <a:solidFill>
                  <a:schemeClr val="tx1"/>
                </a:solidFill>
                <a:effectLst/>
                <a:latin typeface="+mn-lt"/>
                <a:ea typeface="+mn-ea"/>
                <a:cs typeface="+mn-cs"/>
              </a:rPr>
              <a:t>. Они могут вернуться или не вернуться позже.</a:t>
            </a:r>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586769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Отвечайте</a:t>
            </a:r>
            <a:r>
              <a:rPr lang="ru-RU" baseline="0" dirty="0" smtClean="0"/>
              <a:t> на действия пользователя в пределах </a:t>
            </a:r>
            <a:r>
              <a:rPr lang="en-US" baseline="0" dirty="0" smtClean="0"/>
              <a:t>100ms.</a:t>
            </a:r>
            <a:endParaRPr lang="ru-RU" baseline="0" dirty="0" smtClean="0"/>
          </a:p>
          <a:p>
            <a:r>
              <a:rPr lang="ru-RU" baseline="0" dirty="0" smtClean="0"/>
              <a:t>Пользователи проводят большую часть времени, в ожидании, когда сайт ответит на их запрос, а не когда сайт загружается.</a:t>
            </a:r>
          </a:p>
          <a:p>
            <a:pPr marL="171450" indent="-171450">
              <a:buFont typeface="Arial" panose="020B0604020202020204" pitchFamily="34" charset="0"/>
              <a:buChar char="•"/>
            </a:pPr>
            <a:r>
              <a:rPr lang="ru-RU" baseline="0" dirty="0" smtClean="0"/>
              <a:t>Отвечайте пользователю в пределах 50 мс, иначе связь между действием и реакцией прервется</a:t>
            </a:r>
          </a:p>
          <a:p>
            <a:pPr marL="171450" indent="-171450">
              <a:buFont typeface="Arial" panose="020B0604020202020204" pitchFamily="34" charset="0"/>
              <a:buChar char="•"/>
            </a:pPr>
            <a:r>
              <a:rPr lang="ru-RU" baseline="0" dirty="0" smtClean="0"/>
              <a:t>Если ответ на действие длится дольше 50 мс, всегда оставляйте </a:t>
            </a:r>
            <a:r>
              <a:rPr lang="en-US" baseline="0" dirty="0" smtClean="0"/>
              <a:t>feedback </a:t>
            </a:r>
            <a:r>
              <a:rPr lang="ru-RU" baseline="0" dirty="0" smtClean="0"/>
              <a:t>(обратную связь, ответ)</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86626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smtClean="0"/>
              <a:t>Для</a:t>
            </a:r>
            <a:r>
              <a:rPr lang="ru-RU" baseline="0" dirty="0" smtClean="0"/>
              <a:t> каждого кадра анимации у вас есть 10мс. Технически, максимум – 16мс (1000мс </a:t>
            </a:r>
            <a:r>
              <a:rPr lang="en-US" baseline="0" dirty="0" smtClean="0"/>
              <a:t>/ 60fps)</a:t>
            </a:r>
            <a:r>
              <a:rPr lang="ru-RU" baseline="0" dirty="0" smtClean="0"/>
              <a:t>, но браузеру нужно 6 мс для отрисовки каждого фрейма.</a:t>
            </a:r>
            <a:endParaRPr lang="en-US" baseline="0" dirty="0" smtClean="0"/>
          </a:p>
          <a:p>
            <a:pPr marL="171450" indent="-171450">
              <a:buFont typeface="Arial" panose="020B0604020202020204" pitchFamily="34" charset="0"/>
              <a:buChar char="•"/>
            </a:pPr>
            <a:r>
              <a:rPr lang="ru-RU" baseline="0" dirty="0" smtClean="0"/>
              <a:t>Стремитесь к визуальной гладкости. Пользователи замечают, когда меняется частота кадров</a:t>
            </a:r>
          </a:p>
          <a:p>
            <a:endParaRPr lang="en-US" dirty="0" smtClean="0"/>
          </a:p>
          <a:p>
            <a:r>
              <a:rPr lang="ru-RU" dirty="0" smtClean="0"/>
              <a:t>Сюда</a:t>
            </a:r>
            <a:r>
              <a:rPr lang="ru-RU" baseline="0" dirty="0" smtClean="0"/>
              <a:t> же относится тема </a:t>
            </a:r>
            <a:r>
              <a:rPr lang="en-US" baseline="0" dirty="0" smtClean="0"/>
              <a:t>Rendering Performance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2966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368" y="-11545"/>
            <a:ext cx="6898105" cy="5173578"/>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858001" y="-11545"/>
            <a:ext cx="2338293" cy="5173578"/>
          </a:xfrm>
          <a:prstGeom prst="rect">
            <a:avLst/>
          </a:prstGeom>
        </p:spPr>
      </p:pic>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366699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 Steps">
    <p:spTree>
      <p:nvGrpSpPr>
        <p:cNvPr id="1" name=""/>
        <p:cNvGrpSpPr/>
        <p:nvPr/>
      </p:nvGrpSpPr>
      <p:grpSpPr>
        <a:xfrm>
          <a:off x="0" y="0"/>
          <a:ext cx="0" cy="0"/>
          <a:chOff x="0" y="0"/>
          <a:chExt cx="0" cy="0"/>
        </a:xfrm>
      </p:grpSpPr>
      <p:sp>
        <p:nvSpPr>
          <p:cNvPr id="15" name="Rectangle 14"/>
          <p:cNvSpPr/>
          <p:nvPr userDrawn="1"/>
        </p:nvSpPr>
        <p:spPr>
          <a:xfrm>
            <a:off x="-1" y="704274"/>
            <a:ext cx="9144000" cy="283464"/>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Oval 4"/>
          <p:cNvSpPr/>
          <p:nvPr/>
        </p:nvSpPr>
        <p:spPr>
          <a:xfrm>
            <a:off x="950590"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3233307"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2</a:t>
            </a:r>
            <a:endParaRPr lang="en-US" sz="1500" dirty="0">
              <a:solidFill>
                <a:schemeClr val="bg1"/>
              </a:solidFill>
              <a:latin typeface="Arial Black"/>
              <a:cs typeface="Arial Black"/>
            </a:endParaRPr>
          </a:p>
        </p:txBody>
      </p:sp>
      <p:sp>
        <p:nvSpPr>
          <p:cNvPr id="18" name="Oval 17"/>
          <p:cNvSpPr/>
          <p:nvPr/>
        </p:nvSpPr>
        <p:spPr>
          <a:xfrm>
            <a:off x="5527516"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3</a:t>
            </a:r>
            <a:endParaRPr lang="en-US" sz="1500" dirty="0">
              <a:solidFill>
                <a:schemeClr val="bg1"/>
              </a:solidFill>
              <a:latin typeface="Arial Black"/>
              <a:cs typeface="Arial Black"/>
            </a:endParaRPr>
          </a:p>
        </p:txBody>
      </p:sp>
      <p:sp>
        <p:nvSpPr>
          <p:cNvPr id="23" name="Oval 22"/>
          <p:cNvSpPr/>
          <p:nvPr/>
        </p:nvSpPr>
        <p:spPr>
          <a:xfrm>
            <a:off x="7802023" y="844038"/>
            <a:ext cx="374223" cy="348437"/>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hu-HU" sz="1500" dirty="0">
                <a:solidFill>
                  <a:schemeClr val="bg1"/>
                </a:solidFill>
                <a:latin typeface="Arial Black"/>
                <a:cs typeface="Arial Black"/>
              </a:rPr>
              <a:t>4</a:t>
            </a:r>
            <a:endParaRPr lang="en-US" sz="1500" dirty="0">
              <a:solidFill>
                <a:schemeClr val="bg1"/>
              </a:solidFill>
              <a:latin typeface="Arial Black"/>
              <a:cs typeface="Arial Black"/>
            </a:endParaRPr>
          </a:p>
        </p:txBody>
      </p: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9" name="Text Placeholder 28"/>
          <p:cNvSpPr>
            <a:spLocks noGrp="1"/>
          </p:cNvSpPr>
          <p:nvPr>
            <p:ph type="body" sz="quarter" idx="11" hasCustomPrompt="1"/>
          </p:nvPr>
        </p:nvSpPr>
        <p:spPr>
          <a:xfrm>
            <a:off x="242888" y="1373188"/>
            <a:ext cx="1800225" cy="2921000"/>
          </a:xfrm>
          <a:prstGeom prst="rect">
            <a:avLst/>
          </a:prstGeom>
        </p:spPr>
        <p:txBody>
          <a:bodyPr vert="horz"/>
          <a:lstStyle>
            <a:lvl1pPr marL="0" indent="0">
              <a:lnSpc>
                <a:spcPct val="120000"/>
              </a:lnSpc>
              <a:spcBef>
                <a:spcPts val="0"/>
              </a:spcBef>
              <a:spcAft>
                <a:spcPts val="750"/>
              </a:spcAft>
              <a:buClr>
                <a:srgbClr val="2FC2D9"/>
              </a:buClr>
              <a:buFont typeface="Arial"/>
              <a:buNone/>
              <a:defRPr sz="1200"/>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0" name="Text Placeholder 28"/>
          <p:cNvSpPr>
            <a:spLocks noGrp="1"/>
          </p:cNvSpPr>
          <p:nvPr>
            <p:ph type="body" sz="quarter" idx="12" hasCustomPrompt="1"/>
          </p:nvPr>
        </p:nvSpPr>
        <p:spPr>
          <a:xfrm>
            <a:off x="2528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1" name="Text Placeholder 28"/>
          <p:cNvSpPr>
            <a:spLocks noGrp="1"/>
          </p:cNvSpPr>
          <p:nvPr>
            <p:ph type="body" sz="quarter" idx="13" hasCustomPrompt="1"/>
          </p:nvPr>
        </p:nvSpPr>
        <p:spPr>
          <a:xfrm>
            <a:off x="4814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
        <p:nvSpPr>
          <p:cNvPr id="32" name="Text Placeholder 28"/>
          <p:cNvSpPr>
            <a:spLocks noGrp="1"/>
          </p:cNvSpPr>
          <p:nvPr>
            <p:ph type="body" sz="quarter" idx="14" hasCustomPrompt="1"/>
          </p:nvPr>
        </p:nvSpPr>
        <p:spPr>
          <a:xfrm>
            <a:off x="7100888" y="1373188"/>
            <a:ext cx="1800225" cy="2921000"/>
          </a:xfrm>
          <a:prstGeom prst="rect">
            <a:avLst/>
          </a:prstGeom>
        </p:spPr>
        <p:txBody>
          <a:bodyPr vert="horz"/>
          <a:lstStyle>
            <a:lvl1pPr marL="0" indent="0" algn="l" defTabSz="342900" rtl="0" eaLnBrk="1" latinLnBrk="0" hangingPunct="1">
              <a:lnSpc>
                <a:spcPts val="1200"/>
              </a:lnSpc>
              <a:spcBef>
                <a:spcPts val="0"/>
              </a:spcBef>
              <a:spcAft>
                <a:spcPts val="975"/>
              </a:spcAft>
              <a:buClr>
                <a:srgbClr val="2FC2D9"/>
              </a:buClr>
              <a:buFont typeface="Arial"/>
              <a:buNone/>
              <a:defRPr lang="en-US" sz="1100" kern="1200" dirty="0" smtClean="0">
                <a:solidFill>
                  <a:srgbClr val="444444"/>
                </a:solidFill>
                <a:latin typeface="Trebuchet MS"/>
                <a:ea typeface="+mn-ea"/>
                <a:cs typeface="Trebuchet MS"/>
              </a:defRPr>
            </a:lvl1pPr>
          </a:lstStyle>
          <a:p>
            <a:pPr algn="ctr">
              <a:lnSpc>
                <a:spcPts val="1350"/>
              </a:lnSpc>
            </a:pPr>
            <a:r>
              <a:rPr lang="en-US" sz="1200" cap="all" dirty="0" err="1" smtClean="0">
                <a:solidFill>
                  <a:srgbClr val="444444"/>
                </a:solidFill>
                <a:latin typeface="Arial Black"/>
                <a:cs typeface="Arial Black"/>
              </a:rPr>
              <a:t>Lorem</a:t>
            </a:r>
            <a:r>
              <a:rPr lang="en-US" sz="1200" cap="all" dirty="0" smtClean="0">
                <a:solidFill>
                  <a:srgbClr val="444444"/>
                </a:solidFill>
                <a:latin typeface="Arial Black"/>
                <a:cs typeface="Arial Black"/>
              </a:rPr>
              <a:t> </a:t>
            </a:r>
            <a:br>
              <a:rPr lang="en-US" sz="1200" cap="all" dirty="0" smtClean="0">
                <a:solidFill>
                  <a:srgbClr val="444444"/>
                </a:solidFill>
                <a:latin typeface="Arial Black"/>
                <a:cs typeface="Arial Black"/>
              </a:rPr>
            </a:br>
            <a:r>
              <a:rPr lang="en-US" sz="1200" cap="all" dirty="0" err="1" smtClean="0">
                <a:solidFill>
                  <a:srgbClr val="444444"/>
                </a:solidFill>
                <a:latin typeface="Arial Black"/>
                <a:cs typeface="Arial Black"/>
              </a:rPr>
              <a:t>ipsum</a:t>
            </a:r>
            <a:r>
              <a:rPr lang="en-US" sz="1200" cap="all" dirty="0" smtClean="0">
                <a:solidFill>
                  <a:srgbClr val="444444"/>
                </a:solidFill>
                <a:latin typeface="Arial Black"/>
                <a:cs typeface="Arial Black"/>
              </a:rPr>
              <a:t> dolor </a:t>
            </a:r>
            <a:br>
              <a:rPr lang="en-US" sz="1200" cap="all" dirty="0" smtClean="0">
                <a:solidFill>
                  <a:srgbClr val="444444"/>
                </a:solidFill>
                <a:latin typeface="Arial Black"/>
                <a:cs typeface="Arial Black"/>
              </a:rPr>
            </a:br>
            <a:r>
              <a:rPr lang="en-US" sz="1200" cap="all" dirty="0" smtClean="0">
                <a:solidFill>
                  <a:srgbClr val="444444"/>
                </a:solidFill>
                <a:latin typeface="Arial Black"/>
                <a:cs typeface="Arial Black"/>
              </a:rPr>
              <a:t>sit </a:t>
            </a:r>
            <a:r>
              <a:rPr lang="en-US" sz="1200" cap="all" dirty="0" err="1" smtClean="0">
                <a:solidFill>
                  <a:srgbClr val="444444"/>
                </a:solidFill>
                <a:latin typeface="Arial Black"/>
                <a:cs typeface="Arial Black"/>
              </a:rPr>
              <a:t>amet</a:t>
            </a:r>
            <a:endParaRPr lang="en-US" sz="1200" cap="all" dirty="0" smtClean="0">
              <a:solidFill>
                <a:srgbClr val="444444"/>
              </a:solidFill>
              <a:latin typeface="Arial Black"/>
              <a:cs typeface="Arial Black"/>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Sed</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diam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nonummy</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nibh</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tincidunt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ut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laoreet</a:t>
            </a:r>
            <a:r>
              <a:rPr lang="en-US" sz="1100" dirty="0" smtClean="0">
                <a:solidFill>
                  <a:srgbClr val="444444"/>
                </a:solidFill>
                <a:latin typeface="Trebuchet MS"/>
                <a:cs typeface="Trebuchet MS"/>
              </a:rPr>
              <a:t> magna </a:t>
            </a:r>
            <a:r>
              <a:rPr lang="en-US" sz="1100" dirty="0" err="1" smtClean="0">
                <a:solidFill>
                  <a:srgbClr val="444444"/>
                </a:solidFill>
                <a:latin typeface="Trebuchet MS"/>
                <a:cs typeface="Trebuchet MS"/>
              </a:rPr>
              <a:t>erat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volutpat</a:t>
            </a:r>
            <a:endParaRPr lang="en-US" sz="1100" dirty="0" smtClean="0">
              <a:solidFill>
                <a:srgbClr val="444444"/>
              </a:solidFill>
              <a:latin typeface="Trebuchet MS"/>
              <a:cs typeface="Trebuchet MS"/>
            </a:endParaRPr>
          </a:p>
          <a:p>
            <a:pPr marL="128588" indent="-128588">
              <a:lnSpc>
                <a:spcPts val="1200"/>
              </a:lnSpc>
              <a:spcAft>
                <a:spcPts val="975"/>
              </a:spcAft>
              <a:buClr>
                <a:srgbClr val="2FC2D9"/>
              </a:buClr>
              <a:buFont typeface="Arial"/>
              <a:buChar char="•"/>
            </a:pPr>
            <a:r>
              <a:rPr lang="en-US" sz="1100" dirty="0" err="1" smtClean="0">
                <a:solidFill>
                  <a:srgbClr val="444444"/>
                </a:solidFill>
                <a:latin typeface="Trebuchet MS"/>
                <a:cs typeface="Trebuchet MS"/>
              </a:rPr>
              <a:t>Lorem</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ipsum</a:t>
            </a:r>
            <a:r>
              <a:rPr lang="en-US" sz="1100" dirty="0" smtClean="0">
                <a:solidFill>
                  <a:srgbClr val="444444"/>
                </a:solidFill>
                <a:latin typeface="Trebuchet MS"/>
                <a:cs typeface="Trebuchet MS"/>
              </a:rPr>
              <a:t> dolor sit </a:t>
            </a:r>
            <a:r>
              <a:rPr lang="en-US" sz="1100" dirty="0" err="1" smtClean="0">
                <a:solidFill>
                  <a:srgbClr val="444444"/>
                </a:solidFill>
                <a:latin typeface="Trebuchet MS"/>
                <a:cs typeface="Trebuchet MS"/>
              </a:rPr>
              <a:t>amet</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consec</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tetuer</a:t>
            </a:r>
            <a:r>
              <a:rPr lang="en-US" sz="1100" dirty="0" smtClean="0">
                <a:solidFill>
                  <a:srgbClr val="444444"/>
                </a:solidFill>
                <a:latin typeface="Trebuchet MS"/>
                <a:cs typeface="Trebuchet MS"/>
              </a:rPr>
              <a:t> </a:t>
            </a:r>
            <a:r>
              <a:rPr lang="en-US" sz="1100" dirty="0" err="1" smtClean="0">
                <a:solidFill>
                  <a:srgbClr val="444444"/>
                </a:solidFill>
                <a:latin typeface="Trebuchet MS"/>
                <a:cs typeface="Trebuchet MS"/>
              </a:rPr>
              <a:t>adipiscing</a:t>
            </a:r>
            <a:r>
              <a:rPr lang="en-US" sz="1100" dirty="0" smtClean="0">
                <a:solidFill>
                  <a:srgbClr val="444444"/>
                </a:solidFill>
                <a:latin typeface="Trebuchet MS"/>
                <a:cs typeface="Trebuchet MS"/>
              </a:rPr>
              <a:t> </a:t>
            </a:r>
          </a:p>
          <a:p>
            <a:pPr algn="ctr">
              <a:lnSpc>
                <a:spcPts val="1350"/>
              </a:lnSpc>
            </a:pPr>
            <a:endParaRPr lang="en-US" sz="1200" cap="all" dirty="0">
              <a:solidFill>
                <a:srgbClr val="444444"/>
              </a:solidFill>
              <a:latin typeface="Arial Black"/>
              <a:cs typeface="Arial Black"/>
            </a:endParaRPr>
          </a:p>
        </p:txBody>
      </p:sp>
    </p:spTree>
    <p:extLst>
      <p:ext uri="{BB962C8B-B14F-4D97-AF65-F5344CB8AC3E}">
        <p14:creationId xmlns:p14="http://schemas.microsoft.com/office/powerpoint/2010/main" val="118810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Steps">
    <p:spTree>
      <p:nvGrpSpPr>
        <p:cNvPr id="1" name=""/>
        <p:cNvGrpSpPr/>
        <p:nvPr/>
      </p:nvGrpSpPr>
      <p:grpSpPr>
        <a:xfrm>
          <a:off x="0" y="0"/>
          <a:ext cx="0" cy="0"/>
          <a:chOff x="0" y="0"/>
          <a:chExt cx="0" cy="0"/>
        </a:xfrm>
      </p:grpSpPr>
      <p:sp>
        <p:nvSpPr>
          <p:cNvPr id="3" name="Rectangle 2"/>
          <p:cNvSpPr/>
          <p:nvPr userDrawn="1"/>
        </p:nvSpPr>
        <p:spPr>
          <a:xfrm>
            <a:off x="0" y="704274"/>
            <a:ext cx="778669" cy="41563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342900" rtl="0" eaLnBrk="1" fontAlgn="auto" latinLnBrk="0" hangingPunct="1">
              <a:lnSpc>
                <a:spcPct val="100000"/>
              </a:lnSpc>
              <a:spcBef>
                <a:spcPct val="20000"/>
              </a:spcBef>
              <a:spcAft>
                <a:spcPts val="0"/>
              </a:spcAft>
              <a:buClr>
                <a:schemeClr val="accent2"/>
              </a:buClr>
              <a:buSzTx/>
              <a:buFont typeface="Arial"/>
              <a:buNone/>
              <a:tabLst/>
              <a:defRPr sz="2000" baseline="0">
                <a:latin typeface="Arial Black"/>
                <a:cs typeface="Arial Black"/>
              </a:defRPr>
            </a:lvl1pPr>
          </a:lstStyle>
          <a:p>
            <a:pPr marL="0" marR="0" lvl="0" indent="0" algn="l" defTabSz="342900" rtl="0" eaLnBrk="1" fontAlgn="auto" latinLnBrk="0" hangingPunct="1">
              <a:lnSpc>
                <a:spcPct val="100000"/>
              </a:lnSpc>
              <a:spcBef>
                <a:spcPct val="20000"/>
              </a:spcBef>
              <a:spcAft>
                <a:spcPts val="0"/>
              </a:spcAft>
              <a:buClr>
                <a:schemeClr val="accent2"/>
              </a:buClr>
              <a:buSzTx/>
              <a:buFont typeface="Arial"/>
              <a:buNone/>
              <a:tabLst/>
              <a:defRPr/>
            </a:pPr>
            <a:r>
              <a:rPr lang="en-US" dirty="0" smtClean="0"/>
              <a:t>CLICK TO ADD TITLE</a:t>
            </a:r>
          </a:p>
        </p:txBody>
      </p:sp>
      <p:sp>
        <p:nvSpPr>
          <p:cNvPr id="4" name="Oval 3"/>
          <p:cNvSpPr/>
          <p:nvPr userDrawn="1"/>
        </p:nvSpPr>
        <p:spPr>
          <a:xfrm>
            <a:off x="601266" y="2608236"/>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347518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601266" y="1222782"/>
            <a:ext cx="348437" cy="348436"/>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089728"/>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601266" y="3993690"/>
            <a:ext cx="348437" cy="348437"/>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119620" y="92407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6" name="Text Placeholder 25"/>
          <p:cNvSpPr>
            <a:spLocks noGrp="1"/>
          </p:cNvSpPr>
          <p:nvPr>
            <p:ph type="body" sz="quarter" idx="18" hasCustomPrompt="1"/>
          </p:nvPr>
        </p:nvSpPr>
        <p:spPr>
          <a:xfrm>
            <a:off x="2944813" y="92407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119620" y="2309525"/>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28" name="Text Placeholder 25"/>
          <p:cNvSpPr>
            <a:spLocks noGrp="1"/>
          </p:cNvSpPr>
          <p:nvPr>
            <p:ph type="body" sz="quarter" idx="20" hasCustomPrompt="1"/>
          </p:nvPr>
        </p:nvSpPr>
        <p:spPr>
          <a:xfrm>
            <a:off x="2944813" y="2309526"/>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119620" y="3694980"/>
            <a:ext cx="1536192" cy="960120"/>
          </a:xfrm>
          <a:prstGeom prst="rect">
            <a:avLst/>
          </a:prstGeom>
        </p:spPr>
        <p:txBody>
          <a:bodyPr vert="horz" anchor="ctr" anchorCtr="0">
            <a:noAutofit/>
          </a:bodyPr>
          <a:lstStyle>
            <a:lvl1pPr marL="0" indent="0">
              <a:spcBef>
                <a:spcPts val="0"/>
              </a:spcBef>
              <a:buNone/>
              <a:defRPr sz="1200">
                <a:latin typeface="Arial Black"/>
              </a:defRPr>
            </a:lvl1pPr>
          </a:lstStyle>
          <a:p>
            <a:pPr>
              <a:lnSpc>
                <a:spcPct val="120000"/>
              </a:lnSpc>
            </a:pPr>
            <a:r>
              <a:rPr lang="en-US" sz="1200" dirty="0" smtClean="0">
                <a:solidFill>
                  <a:srgbClr val="444444"/>
                </a:solidFill>
                <a:latin typeface="Arial Black"/>
                <a:cs typeface="Arial Black"/>
              </a:rPr>
              <a:t>LOREM IPSUM DOLOR SIT AMET DIAM</a:t>
            </a:r>
            <a:endParaRPr lang="en-US" sz="1200" dirty="0">
              <a:solidFill>
                <a:srgbClr val="444444"/>
              </a:solidFill>
              <a:latin typeface="Arial Black"/>
              <a:cs typeface="Arial Black"/>
            </a:endParaRPr>
          </a:p>
        </p:txBody>
      </p:sp>
      <p:sp>
        <p:nvSpPr>
          <p:cNvPr id="30" name="Text Placeholder 25"/>
          <p:cNvSpPr>
            <a:spLocks noGrp="1"/>
          </p:cNvSpPr>
          <p:nvPr>
            <p:ph type="body" sz="quarter" idx="22" hasCustomPrompt="1"/>
          </p:nvPr>
        </p:nvSpPr>
        <p:spPr>
          <a:xfrm>
            <a:off x="2944813" y="3694981"/>
            <a:ext cx="5806440" cy="960119"/>
          </a:xfrm>
          <a:prstGeom prst="rect">
            <a:avLst/>
          </a:prstGeom>
        </p:spPr>
        <p:txBody>
          <a:bodyPr vert="horz" anchor="ctr" anchorCtr="0"/>
          <a:lstStyle>
            <a:lvl1pPr marL="128588" indent="-128588">
              <a:lnSpc>
                <a:spcPct val="120000"/>
              </a:lnSpc>
              <a:spcBef>
                <a:spcPts val="0"/>
              </a:spcBef>
              <a:spcAft>
                <a:spcPts val="750"/>
              </a:spcAft>
              <a:buClr>
                <a:srgbClr val="2FC2D9"/>
              </a:buClr>
              <a:buFont typeface="Arial"/>
              <a:buChar char="•"/>
              <a:defRPr lang="en-US" sz="12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Sed</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diam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nonummy</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nibh</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tincidunt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ut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laoreet</a:t>
            </a:r>
            <a:r>
              <a:rPr lang="en-US" sz="1200" dirty="0" smtClean="0">
                <a:solidFill>
                  <a:srgbClr val="444444"/>
                </a:solidFill>
                <a:latin typeface="+mn-lt"/>
                <a:cs typeface="Trebuchet MS"/>
              </a:rPr>
              <a:t> magna </a:t>
            </a:r>
            <a:r>
              <a:rPr lang="en-US" sz="1200" dirty="0" err="1" smtClean="0">
                <a:solidFill>
                  <a:srgbClr val="444444"/>
                </a:solidFill>
                <a:latin typeface="+mn-lt"/>
                <a:cs typeface="Trebuchet MS"/>
              </a:rPr>
              <a:t>erat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volutpat</a:t>
            </a:r>
            <a:endParaRPr lang="en-US" sz="1200" dirty="0" smtClean="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200" dirty="0" err="1" smtClean="0">
                <a:solidFill>
                  <a:srgbClr val="444444"/>
                </a:solidFill>
                <a:latin typeface="+mn-lt"/>
                <a:cs typeface="Trebuchet MS"/>
              </a:rPr>
              <a:t>Lorem</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ipsum</a:t>
            </a:r>
            <a:r>
              <a:rPr lang="en-US" sz="1200" dirty="0" smtClean="0">
                <a:solidFill>
                  <a:srgbClr val="444444"/>
                </a:solidFill>
                <a:latin typeface="+mn-lt"/>
                <a:cs typeface="Trebuchet MS"/>
              </a:rPr>
              <a:t> dolor sit </a:t>
            </a:r>
            <a:r>
              <a:rPr lang="en-US" sz="1200" dirty="0" err="1" smtClean="0">
                <a:solidFill>
                  <a:srgbClr val="444444"/>
                </a:solidFill>
                <a:latin typeface="+mn-lt"/>
                <a:cs typeface="Trebuchet MS"/>
              </a:rPr>
              <a:t>amet</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consectetuer</a:t>
            </a:r>
            <a:r>
              <a:rPr lang="en-US" sz="1200" dirty="0" smtClean="0">
                <a:solidFill>
                  <a:srgbClr val="444444"/>
                </a:solidFill>
                <a:latin typeface="+mn-lt"/>
                <a:cs typeface="Trebuchet MS"/>
              </a:rPr>
              <a:t> </a:t>
            </a:r>
            <a:r>
              <a:rPr lang="en-US" sz="1200" dirty="0" err="1" smtClean="0">
                <a:solidFill>
                  <a:srgbClr val="444444"/>
                </a:solidFill>
                <a:latin typeface="+mn-lt"/>
                <a:cs typeface="Trebuchet MS"/>
              </a:rPr>
              <a:t>adipiscing</a:t>
            </a:r>
            <a:r>
              <a:rPr lang="en-US" sz="1200" dirty="0" smtClean="0">
                <a:solidFill>
                  <a:srgbClr val="444444"/>
                </a:solidFill>
                <a:latin typeface="+mn-lt"/>
                <a:cs typeface="Trebuchet MS"/>
              </a:rPr>
              <a:t> </a:t>
            </a:r>
          </a:p>
        </p:txBody>
      </p:sp>
    </p:spTree>
    <p:extLst>
      <p:ext uri="{BB962C8B-B14F-4D97-AF65-F5344CB8AC3E}">
        <p14:creationId xmlns:p14="http://schemas.microsoft.com/office/powerpoint/2010/main" val="36787187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Members">
    <p:spTree>
      <p:nvGrpSpPr>
        <p:cNvPr id="1" name=""/>
        <p:cNvGrpSpPr/>
        <p:nvPr/>
      </p:nvGrpSpPr>
      <p:grpSpPr>
        <a:xfrm>
          <a:off x="0" y="0"/>
          <a:ext cx="0" cy="0"/>
          <a:chOff x="0" y="0"/>
          <a:chExt cx="0" cy="0"/>
        </a:xfrm>
      </p:grpSpPr>
      <p:cxnSp>
        <p:nvCxnSpPr>
          <p:cNvPr id="9" name="Straight Connector 8"/>
          <p:cNvCxnSpPr/>
          <p:nvPr userDrawn="1"/>
        </p:nvCxnSpPr>
        <p:spPr>
          <a:xfrm flipV="1">
            <a:off x="2284359" y="699517"/>
            <a:ext cx="0" cy="415215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0359" y="708318"/>
            <a:ext cx="1" cy="4143353"/>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4717" y="699516"/>
            <a:ext cx="1" cy="41521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7"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24" name="Text Placeholder 2"/>
          <p:cNvSpPr>
            <a:spLocks noGrp="1"/>
          </p:cNvSpPr>
          <p:nvPr>
            <p:ph type="body" sz="quarter" idx="11" hasCustomPrompt="1"/>
          </p:nvPr>
        </p:nvSpPr>
        <p:spPr>
          <a:xfrm>
            <a:off x="292351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3681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12" name="Text Placeholder 11"/>
          <p:cNvSpPr>
            <a:spLocks noGrp="1"/>
          </p:cNvSpPr>
          <p:nvPr>
            <p:ph type="body" sz="quarter" idx="17" hasCustomPrompt="1"/>
          </p:nvPr>
        </p:nvSpPr>
        <p:spPr>
          <a:xfrm>
            <a:off x="252845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28" name="Picture Placeholder 3"/>
          <p:cNvSpPr>
            <a:spLocks noGrp="1"/>
          </p:cNvSpPr>
          <p:nvPr>
            <p:ph type="pic" sz="quarter" idx="18" hasCustomPrompt="1"/>
          </p:nvPr>
        </p:nvSpPr>
        <p:spPr>
          <a:xfrm>
            <a:off x="692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649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62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5" name="Text Placeholder 11"/>
          <p:cNvSpPr>
            <a:spLocks noGrp="1"/>
          </p:cNvSpPr>
          <p:nvPr>
            <p:ph type="body" sz="quarter" idx="21" hasCustomPrompt="1"/>
          </p:nvPr>
        </p:nvSpPr>
        <p:spPr>
          <a:xfrm>
            <a:off x="254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37" name="Text Placeholder 2"/>
          <p:cNvSpPr>
            <a:spLocks noGrp="1"/>
          </p:cNvSpPr>
          <p:nvPr>
            <p:ph type="body" sz="quarter" idx="23" hasCustomPrompt="1"/>
          </p:nvPr>
        </p:nvSpPr>
        <p:spPr>
          <a:xfrm>
            <a:off x="5221057"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34358"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9" name="Text Placeholder 11"/>
          <p:cNvSpPr>
            <a:spLocks noGrp="1"/>
          </p:cNvSpPr>
          <p:nvPr>
            <p:ph type="body" sz="quarter" idx="25" hasCustomPrompt="1"/>
          </p:nvPr>
        </p:nvSpPr>
        <p:spPr>
          <a:xfrm>
            <a:off x="4826000"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1" name="Text Placeholder 2"/>
          <p:cNvSpPr>
            <a:spLocks noGrp="1"/>
          </p:cNvSpPr>
          <p:nvPr>
            <p:ph type="body" sz="quarter" idx="27" hasCustomPrompt="1"/>
          </p:nvPr>
        </p:nvSpPr>
        <p:spPr>
          <a:xfrm>
            <a:off x="7518602" y="1937726"/>
            <a:ext cx="992036" cy="264688"/>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0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31903" y="2216156"/>
            <a:ext cx="1973262" cy="254572"/>
          </a:xfrm>
          <a:prstGeom prst="rect">
            <a:avLst/>
          </a:prstGeom>
        </p:spPr>
        <p:txBody>
          <a:bodyPr vert="horz"/>
          <a:lstStyle>
            <a:lvl1pPr marL="0" indent="0" algn="ctr">
              <a:buNone/>
              <a:defRPr sz="8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3" name="Text Placeholder 11"/>
          <p:cNvSpPr>
            <a:spLocks noGrp="1"/>
          </p:cNvSpPr>
          <p:nvPr>
            <p:ph type="body" sz="quarter" idx="29" hasCustomPrompt="1"/>
          </p:nvPr>
        </p:nvSpPr>
        <p:spPr>
          <a:xfrm>
            <a:off x="7123545" y="2632075"/>
            <a:ext cx="1777278" cy="2009775"/>
          </a:xfrm>
          <a:prstGeom prst="rect">
            <a:avLst/>
          </a:prstGeom>
        </p:spPr>
        <p:txBody>
          <a:bodyPr vert="horz"/>
          <a:lstStyle>
            <a:lvl1pPr marL="0" indent="0">
              <a:buNone/>
              <a:defRPr sz="1050"/>
            </a:lvl1pPr>
          </a:lstStyle>
          <a:p>
            <a:pPr lvl="0">
              <a:lnSpc>
                <a:spcPct val="110000"/>
              </a:lnSpc>
            </a:pPr>
            <a:r>
              <a:rPr lang="en-US" sz="1100" dirty="0" err="1" smtClean="0">
                <a:solidFill>
                  <a:srgbClr val="444444"/>
                </a:solidFill>
              </a:rPr>
              <a:t>Lorem</a:t>
            </a:r>
            <a:r>
              <a:rPr lang="en-US" sz="1100" dirty="0" smtClean="0">
                <a:solidFill>
                  <a:srgbClr val="444444"/>
                </a:solidFill>
              </a:rPr>
              <a:t> </a:t>
            </a:r>
            <a:r>
              <a:rPr lang="en-US" sz="1100" dirty="0" err="1" smtClean="0">
                <a:solidFill>
                  <a:srgbClr val="444444"/>
                </a:solidFill>
              </a:rPr>
              <a:t>ipsum</a:t>
            </a:r>
            <a:r>
              <a:rPr lang="en-US" sz="1100" dirty="0" smtClean="0">
                <a:solidFill>
                  <a:srgbClr val="444444"/>
                </a:solidFill>
              </a:rPr>
              <a:t> dolor sit </a:t>
            </a:r>
            <a:r>
              <a:rPr lang="en-US" sz="1100" dirty="0" err="1" smtClean="0">
                <a:solidFill>
                  <a:srgbClr val="444444"/>
                </a:solidFill>
              </a:rPr>
              <a:t>amet</a:t>
            </a:r>
            <a:r>
              <a:rPr lang="en-US" sz="1100" dirty="0" smtClean="0">
                <a:solidFill>
                  <a:srgbClr val="444444"/>
                </a:solidFill>
              </a:rPr>
              <a:t>, </a:t>
            </a:r>
            <a:r>
              <a:rPr lang="en-US" sz="1100" dirty="0" err="1" smtClean="0">
                <a:solidFill>
                  <a:srgbClr val="444444"/>
                </a:solidFill>
              </a:rPr>
              <a:t>consectetur</a:t>
            </a:r>
            <a:r>
              <a:rPr lang="en-US" sz="1100" dirty="0" smtClean="0">
                <a:solidFill>
                  <a:srgbClr val="444444"/>
                </a:solidFill>
              </a:rPr>
              <a:t> </a:t>
            </a:r>
            <a:r>
              <a:rPr lang="en-US" sz="1100" dirty="0" err="1" smtClean="0">
                <a:solidFill>
                  <a:srgbClr val="444444"/>
                </a:solidFill>
              </a:rPr>
              <a:t>adipiscing</a:t>
            </a:r>
            <a:r>
              <a:rPr lang="en-US" sz="1100" dirty="0" smtClean="0">
                <a:solidFill>
                  <a:srgbClr val="444444"/>
                </a:solidFill>
              </a:rPr>
              <a:t> </a:t>
            </a:r>
            <a:r>
              <a:rPr lang="en-US" sz="1100" dirty="0" err="1" smtClean="0">
                <a:solidFill>
                  <a:srgbClr val="444444"/>
                </a:solidFill>
              </a:rPr>
              <a:t>elit</a:t>
            </a:r>
            <a:r>
              <a:rPr lang="en-US" sz="1100" dirty="0" smtClean="0">
                <a:solidFill>
                  <a:srgbClr val="444444"/>
                </a:solidFill>
              </a:rPr>
              <a:t>. </a:t>
            </a:r>
            <a:endParaRPr lang="en-US" dirty="0"/>
          </a:p>
        </p:txBody>
      </p:sp>
      <p:sp>
        <p:nvSpPr>
          <p:cNvPr id="44" name="Picture Placeholder 3"/>
          <p:cNvSpPr>
            <a:spLocks noGrp="1"/>
          </p:cNvSpPr>
          <p:nvPr>
            <p:ph type="pic" sz="quarter" idx="30" hasCustomPrompt="1"/>
          </p:nvPr>
        </p:nvSpPr>
        <p:spPr>
          <a:xfrm>
            <a:off x="2966892"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264438"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527347" y="900545"/>
            <a:ext cx="912380" cy="923637"/>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Tree>
    <p:extLst>
      <p:ext uri="{BB962C8B-B14F-4D97-AF65-F5344CB8AC3E}">
        <p14:creationId xmlns:p14="http://schemas.microsoft.com/office/powerpoint/2010/main" val="1607960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id">
    <p:spTree>
      <p:nvGrpSpPr>
        <p:cNvPr id="1" name=""/>
        <p:cNvGrpSpPr/>
        <p:nvPr/>
      </p:nvGrpSpPr>
      <p:grpSpPr>
        <a:xfrm>
          <a:off x="0" y="0"/>
          <a:ext cx="0" cy="0"/>
          <a:chOff x="0" y="0"/>
          <a:chExt cx="0" cy="0"/>
        </a:xfrm>
      </p:grpSpPr>
      <p:cxnSp>
        <p:nvCxnSpPr>
          <p:cNvPr id="3" name="Straight Connector 2"/>
          <p:cNvCxnSpPr/>
          <p:nvPr userDrawn="1"/>
        </p:nvCxnSpPr>
        <p:spPr>
          <a:xfrm flipV="1">
            <a:off x="3048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flipV="1">
            <a:off x="6096000" y="696243"/>
            <a:ext cx="0" cy="4152848"/>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5" name="Text Placeholder 6"/>
          <p:cNvSpPr>
            <a:spLocks noGrp="1"/>
          </p:cNvSpPr>
          <p:nvPr userDrawn="1">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cxnSp>
        <p:nvCxnSpPr>
          <p:cNvPr id="4" name="Straight Connector 3"/>
          <p:cNvCxnSpPr/>
          <p:nvPr userDrawn="1"/>
        </p:nvCxnSpPr>
        <p:spPr>
          <a:xfrm flipH="1">
            <a:off x="0" y="2800350"/>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lnSpc>
                <a:spcPct val="85000"/>
              </a:lnSpc>
            </a:pPr>
            <a:endParaRPr lang="en-US" sz="1400" dirty="0"/>
          </a:p>
        </p:txBody>
      </p:sp>
      <p:sp>
        <p:nvSpPr>
          <p:cNvPr id="6" name="Text Placeholder 2"/>
          <p:cNvSpPr>
            <a:spLocks noGrp="1"/>
          </p:cNvSpPr>
          <p:nvPr>
            <p:ph idx="1" hasCustomPrompt="1"/>
          </p:nvPr>
        </p:nvSpPr>
        <p:spPr>
          <a:xfrm>
            <a:off x="626532" y="2398060"/>
            <a:ext cx="7574494" cy="2191404"/>
          </a:xfrm>
          <a:prstGeom prst="rect">
            <a:avLst/>
          </a:prstGeom>
        </p:spPr>
        <p:txBody>
          <a:bodyPr vert="horz" lIns="68580" tIns="34290" rIns="68580" bIns="34290" rtlCol="0">
            <a:noAutofit/>
          </a:bodyPr>
          <a:lstStyle>
            <a:lvl1pPr marL="0" indent="0">
              <a:lnSpc>
                <a:spcPct val="85000"/>
              </a:lnSpc>
              <a:spcBef>
                <a:spcPts val="0"/>
              </a:spcBef>
              <a:buFontTx/>
              <a:buNone/>
              <a:defRPr sz="340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238103" y="-141032"/>
            <a:ext cx="9627732" cy="55880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ase Study (No Image)">
    <p:spTree>
      <p:nvGrpSpPr>
        <p:cNvPr id="1" name=""/>
        <p:cNvGrpSpPr/>
        <p:nvPr/>
      </p:nvGrpSpPr>
      <p:grpSpPr>
        <a:xfrm>
          <a:off x="0" y="0"/>
          <a:ext cx="0" cy="0"/>
          <a:chOff x="0" y="0"/>
          <a:chExt cx="0" cy="0"/>
        </a:xfrm>
      </p:grpSpPr>
      <p:sp>
        <p:nvSpPr>
          <p:cNvPr id="17"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2" name="Rectangle 11"/>
          <p:cNvSpPr/>
          <p:nvPr userDrawn="1"/>
        </p:nvSpPr>
        <p:spPr>
          <a:xfrm>
            <a:off x="0" y="-3"/>
            <a:ext cx="9144000" cy="697493"/>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13" name="Title Placeholder 1"/>
          <p:cNvSpPr>
            <a:spLocks noGrp="1"/>
          </p:cNvSpPr>
          <p:nvPr>
            <p:ph type="title" hasCustomPrompt="1"/>
          </p:nvPr>
        </p:nvSpPr>
        <p:spPr>
          <a:xfrm>
            <a:off x="1808738" y="89634"/>
            <a:ext cx="6457956" cy="543650"/>
          </a:xfrm>
          <a:prstGeom prst="rect">
            <a:avLst/>
          </a:prstGeom>
        </p:spPr>
        <p:txBody>
          <a:bodyPr vert="horz" lIns="68580" tIns="0" rIns="68580" bIns="3429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246350"/>
            <a:ext cx="0" cy="20574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707789"/>
            <a:ext cx="0" cy="4198874"/>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3" name="Content Placeholder 22"/>
          <p:cNvSpPr>
            <a:spLocks noGrp="1"/>
          </p:cNvSpPr>
          <p:nvPr>
            <p:ph sz="quarter" idx="10" hasCustomPrompt="1"/>
          </p:nvPr>
        </p:nvSpPr>
        <p:spPr>
          <a:xfrm>
            <a:off x="363537" y="1332310"/>
            <a:ext cx="3931920" cy="2743200"/>
          </a:xfrm>
          <a:prstGeom prst="rect">
            <a:avLst/>
          </a:prstGeom>
        </p:spPr>
        <p:txBody>
          <a:bodyPr lIns="68580" tIns="34290" rIns="68580" bIns="34290">
            <a:noAutofit/>
          </a:bodyPr>
          <a:lstStyle>
            <a:lvl1pPr marL="0" indent="0">
              <a:lnSpc>
                <a:spcPct val="130000"/>
              </a:lnSpc>
              <a:spcBef>
                <a:spcPts val="0"/>
              </a:spcBef>
              <a:spcAft>
                <a:spcPts val="975"/>
              </a:spcAft>
              <a:buNone/>
              <a:defRPr sz="1400"/>
            </a:lvl1pPr>
            <a:lvl2pPr>
              <a:defRPr sz="1000"/>
            </a:lvl2pPr>
            <a:lvl3pPr>
              <a:defRPr sz="1000"/>
            </a:lvl3pPr>
            <a:lvl4pPr>
              <a:defRPr sz="1000"/>
            </a:lvl4pPr>
            <a:lvl5pPr>
              <a:defRPr sz="10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a:t>
            </a:r>
            <a:endParaRPr lang="en-US" dirty="0"/>
          </a:p>
        </p:txBody>
      </p:sp>
      <p:sp>
        <p:nvSpPr>
          <p:cNvPr id="4" name="Picture Placeholder 3"/>
          <p:cNvSpPr>
            <a:spLocks noGrp="1"/>
          </p:cNvSpPr>
          <p:nvPr>
            <p:ph type="pic" sz="quarter" idx="13" hasCustomPrompt="1"/>
          </p:nvPr>
        </p:nvSpPr>
        <p:spPr>
          <a:xfrm>
            <a:off x="257299" y="152004"/>
            <a:ext cx="1236221" cy="406796"/>
          </a:xfrm>
          <a:prstGeom prst="rect">
            <a:avLst/>
          </a:prstGeom>
        </p:spPr>
        <p:txBody>
          <a:bodyPr lIns="68580" tIns="34290" rIns="68580" bIns="34290">
            <a:normAutofit/>
          </a:bodyPr>
          <a:lstStyle>
            <a:lvl1pPr marL="0" indent="0">
              <a:buNone/>
              <a:defRPr sz="900" baseline="0"/>
            </a:lvl1pPr>
          </a:lstStyle>
          <a:p>
            <a:r>
              <a:rPr lang="en-US" dirty="0" smtClean="0"/>
              <a:t>Insert logo</a:t>
            </a:r>
            <a:endParaRPr lang="en-US" dirty="0"/>
          </a:p>
        </p:txBody>
      </p:sp>
      <p:sp>
        <p:nvSpPr>
          <p:cNvPr id="18" name="Text Placeholder 2"/>
          <p:cNvSpPr>
            <a:spLocks noGrp="1"/>
          </p:cNvSpPr>
          <p:nvPr>
            <p:ph type="body" sz="quarter" idx="16" hasCustomPrompt="1"/>
          </p:nvPr>
        </p:nvSpPr>
        <p:spPr>
          <a:xfrm>
            <a:off x="4816966"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
        <p:nvSpPr>
          <p:cNvPr id="19" name="Content Placeholder 22"/>
          <p:cNvSpPr>
            <a:spLocks noGrp="1"/>
          </p:cNvSpPr>
          <p:nvPr>
            <p:ph sz="quarter" idx="17" hasCustomPrompt="1"/>
          </p:nvPr>
        </p:nvSpPr>
        <p:spPr>
          <a:xfrm>
            <a:off x="4762355" y="1332310"/>
            <a:ext cx="3931920" cy="2743200"/>
          </a:xfrm>
          <a:prstGeom prst="rect">
            <a:avLst/>
          </a:prstGeom>
        </p:spPr>
        <p:txBody>
          <a:bodyPr lIns="68580" tIns="34290" rIns="68580" bIns="34290">
            <a:noAutofit/>
          </a:bodyPr>
          <a:lstStyle>
            <a:lvl1pPr marL="128016" marR="0" indent="-128016"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000"/>
            </a:lvl2pPr>
            <a:lvl3pPr>
              <a:defRPr sz="1000"/>
            </a:lvl3pPr>
            <a:lvl4pPr>
              <a:defRPr sz="1000"/>
            </a:lvl4pPr>
            <a:lvl5pPr>
              <a:defRPr sz="10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Tree>
    <p:extLst>
      <p:ext uri="{BB962C8B-B14F-4D97-AF65-F5344CB8AC3E}">
        <p14:creationId xmlns:p14="http://schemas.microsoft.com/office/powerpoint/2010/main" val="3899584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ctr"/>
          <a:lstStyle>
            <a:lvl1pPr marL="0" indent="0" algn="ctr">
              <a:buNone/>
              <a:defRPr/>
            </a:lvl1pPr>
          </a:lstStyle>
          <a:p>
            <a:pPr lvl="0"/>
            <a:r>
              <a:rPr lang="en-US" dirty="0" smtClean="0"/>
              <a:t>Insert Case Study Image</a:t>
            </a:r>
          </a:p>
        </p:txBody>
      </p:sp>
      <p:sp>
        <p:nvSpPr>
          <p:cNvPr id="9" name="Rectangle 8"/>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5"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CLIENT NAME</a:t>
            </a:r>
            <a:endParaRPr lang="en-US" dirty="0"/>
          </a:p>
        </p:txBody>
      </p:sp>
    </p:spTree>
    <p:extLst>
      <p:ext uri="{BB962C8B-B14F-4D97-AF65-F5344CB8AC3E}">
        <p14:creationId xmlns:p14="http://schemas.microsoft.com/office/powerpoint/2010/main" val="2528589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graphicFrame>
        <p:nvGraphicFramePr>
          <p:cNvPr id="3" name="Table 2"/>
          <p:cNvGraphicFramePr>
            <a:graphicFrameLocks noGrp="1"/>
          </p:cNvGraphicFramePr>
          <p:nvPr userDrawn="1">
            <p:extLst>
              <p:ext uri="{D42A27DB-BD31-4B8C-83A1-F6EECF244321}">
                <p14:modId xmlns:p14="http://schemas.microsoft.com/office/powerpoint/2010/main" val="1266110866"/>
              </p:ext>
            </p:extLst>
          </p:nvPr>
        </p:nvGraphicFramePr>
        <p:xfrm>
          <a:off x="-1" y="701330"/>
          <a:ext cx="9144000" cy="414776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272070">
                <a:tc>
                  <a:txBody>
                    <a:bodyPr/>
                    <a:lstStyle/>
                    <a:p>
                      <a:pPr algn="ctr"/>
                      <a:r>
                        <a:rPr lang="en-US" sz="900" b="1" i="0" dirty="0" smtClean="0">
                          <a:solidFill>
                            <a:schemeClr val="bg1"/>
                          </a:solidFill>
                          <a:latin typeface="Trebuchet MS"/>
                          <a:cs typeface="Trebuchet MS"/>
                        </a:rPr>
                        <a:t>M1</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M2</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M3</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900" b="1" i="0" dirty="0" smtClean="0">
                          <a:solidFill>
                            <a:schemeClr val="bg1"/>
                          </a:solidFill>
                          <a:latin typeface="Trebuchet MS"/>
                          <a:cs typeface="Trebuchet MS"/>
                        </a:rPr>
                        <a:t>M4</a:t>
                      </a:r>
                      <a:endParaRPr lang="en-US" sz="900" b="1" i="0" dirty="0">
                        <a:solidFill>
                          <a:schemeClr val="bg1"/>
                        </a:solidFill>
                        <a:latin typeface="Trebuchet MS"/>
                        <a:cs typeface="Trebuchet MS"/>
                      </a:endParaRP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M5</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M6</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M7</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M8</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M9</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M10</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M11</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i="0" dirty="0" smtClean="0">
                          <a:solidFill>
                            <a:schemeClr val="bg1"/>
                          </a:solidFill>
                          <a:latin typeface="Trebuchet MS"/>
                          <a:cs typeface="Trebuchet MS"/>
                        </a:rPr>
                        <a:t>M12</a:t>
                      </a:r>
                    </a:p>
                  </a:txBody>
                  <a:tcPr marL="68580" marR="68580" marT="34290" marB="3429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75692">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400" dirty="0"/>
                    </a:p>
                  </a:txBody>
                  <a:tcPr marL="68580" marR="68580" marT="34290" marB="3429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82800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683204"/>
            <a:ext cx="4114800" cy="418338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079897"/>
            <a:ext cx="4343400" cy="3429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55374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marL="130302" marR="0" lvl="0" indent="-130302" algn="l" defTabSz="342900" rtl="0" eaLnBrk="1" fontAlgn="auto" latinLnBrk="0" hangingPunct="1">
              <a:lnSpc>
                <a:spcPts val="1800"/>
              </a:lnSpc>
              <a:spcBef>
                <a:spcPts val="0"/>
              </a:spcBef>
              <a:spcAft>
                <a:spcPts val="1050"/>
              </a:spcAft>
              <a:buClr>
                <a:schemeClr val="accent2"/>
              </a:buClr>
              <a:buSzTx/>
              <a:buFont typeface="Arial"/>
              <a:buChar char="•"/>
              <a:tabLst/>
              <a:defRPr/>
            </a:pPr>
            <a:r>
              <a:rPr lang="en-US" dirty="0" smtClean="0"/>
              <a:t>Click to add bulleted list</a:t>
            </a:r>
          </a:p>
        </p:txBody>
      </p:sp>
      <p:sp>
        <p:nvSpPr>
          <p:cNvPr id="6" name="Text Placeholder 6"/>
          <p:cNvSpPr>
            <a:spLocks noGrp="1"/>
          </p:cNvSpPr>
          <p:nvPr>
            <p:ph type="body" sz="quarter" idx="11"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9" name="Text Placeholder 2"/>
          <p:cNvSpPr>
            <a:spLocks noGrp="1"/>
          </p:cNvSpPr>
          <p:nvPr>
            <p:ph type="body" sz="quarter" idx="12" hasCustomPrompt="1"/>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11" r:id="rId19"/>
    <p:sldLayoutId id="2147483749" r:id="rId20"/>
    <p:sldLayoutId id="2147483766" r:id="rId2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p:spPr>
      </p:pic>
      <p:sp>
        <p:nvSpPr>
          <p:cNvPr id="3" name="Text Placeholder 2"/>
          <p:cNvSpPr>
            <a:spLocks noGrp="1"/>
          </p:cNvSpPr>
          <p:nvPr>
            <p:ph type="body" sz="quarter" idx="15"/>
          </p:nvPr>
        </p:nvSpPr>
        <p:spPr>
          <a:xfrm>
            <a:off x="631825" y="1556683"/>
            <a:ext cx="6910388" cy="586314"/>
          </a:xfrm>
        </p:spPr>
        <p:txBody>
          <a:bodyPr/>
          <a:lstStyle/>
          <a:p>
            <a:r>
              <a:rPr lang="en-US" dirty="0" smtClean="0"/>
              <a:t>Web performance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JANUARY 31, 2018</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cs typeface="Trebuchet MS"/>
              </a:rPr>
              <a:t>Animation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10" y="872298"/>
            <a:ext cx="1685925" cy="1524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10" y="2569080"/>
            <a:ext cx="1685925" cy="1524000"/>
          </a:xfrm>
          <a:prstGeom prst="rect">
            <a:avLst/>
          </a:prstGeom>
        </p:spPr>
      </p:pic>
    </p:spTree>
    <p:extLst>
      <p:ext uri="{BB962C8B-B14F-4D97-AF65-F5344CB8AC3E}">
        <p14:creationId xmlns:p14="http://schemas.microsoft.com/office/powerpoint/2010/main" val="1979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utoRev="1" fill="hold" nodeType="withEffect">
                                  <p:stCondLst>
                                    <p:cond delay="0"/>
                                  </p:stCondLst>
                                  <p:childTnLst>
                                    <p:animMotion origin="layout" path="M 2.22222E-6 -2.59259E-6 L 0.7276 -0.00679 " pathEditMode="relative" rAng="0" ptsTypes="AA">
                                      <p:cBhvr>
                                        <p:cTn id="6" dur="3000" fill="hold"/>
                                        <p:tgtEl>
                                          <p:spTgt spid="6"/>
                                        </p:tgtEl>
                                        <p:attrNameLst>
                                          <p:attrName>ppt_x</p:attrName>
                                          <p:attrName>ppt_y</p:attrName>
                                        </p:attrNameLst>
                                      </p:cBhvr>
                                      <p:rCtr x="36372" y="-3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cs typeface="Trebuchet MS"/>
              </a:rPr>
              <a:t>Idle</a:t>
            </a:r>
            <a:endParaRPr lang="en-US" dirty="0"/>
          </a:p>
        </p:txBody>
      </p:sp>
      <p:sp>
        <p:nvSpPr>
          <p:cNvPr id="3" name="Content Placeholder 2"/>
          <p:cNvSpPr>
            <a:spLocks noGrp="1"/>
          </p:cNvSpPr>
          <p:nvPr>
            <p:ph idx="1"/>
          </p:nvPr>
        </p:nvSpPr>
        <p:spPr>
          <a:xfrm>
            <a:off x="352473" y="1078992"/>
            <a:ext cx="8339328" cy="1861718"/>
          </a:xfrm>
        </p:spPr>
        <p:txBody>
          <a:bodyPr>
            <a:normAutofit/>
          </a:bodyPr>
          <a:lstStyle/>
          <a:p>
            <a:r>
              <a:rPr lang="en-US" dirty="0">
                <a:cs typeface="Trebuchet MS"/>
              </a:rPr>
              <a:t>Idle: maximize idle </a:t>
            </a:r>
            <a:r>
              <a:rPr lang="en-US" dirty="0" smtClean="0">
                <a:cs typeface="Trebuchet MS"/>
              </a:rPr>
              <a:t>time</a:t>
            </a:r>
          </a:p>
          <a:p>
            <a:r>
              <a:rPr lang="en-US" dirty="0"/>
              <a:t>Use idle time to complete deferred </a:t>
            </a:r>
            <a:r>
              <a:rPr lang="en-US" dirty="0" smtClean="0"/>
              <a:t>work</a:t>
            </a:r>
          </a:p>
          <a:p>
            <a:endParaRPr lang="en-US" b="1" dirty="0">
              <a:cs typeface="Trebuchet MS"/>
            </a:endParaRPr>
          </a:p>
          <a:p>
            <a:endParaRPr lang="en-US" dirty="0"/>
          </a:p>
        </p:txBody>
      </p:sp>
    </p:spTree>
    <p:extLst>
      <p:ext uri="{BB962C8B-B14F-4D97-AF65-F5344CB8AC3E}">
        <p14:creationId xmlns:p14="http://schemas.microsoft.com/office/powerpoint/2010/main" val="2565568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cs typeface="Trebuchet MS"/>
              </a:rPr>
              <a:t>Load</a:t>
            </a:r>
            <a:endParaRPr lang="en-US" dirty="0"/>
          </a:p>
        </p:txBody>
      </p:sp>
      <p:sp>
        <p:nvSpPr>
          <p:cNvPr id="3" name="Content Placeholder 2"/>
          <p:cNvSpPr>
            <a:spLocks noGrp="1"/>
          </p:cNvSpPr>
          <p:nvPr>
            <p:ph idx="1"/>
          </p:nvPr>
        </p:nvSpPr>
        <p:spPr/>
        <p:txBody>
          <a:bodyPr/>
          <a:lstStyle/>
          <a:p>
            <a:pPr>
              <a:lnSpc>
                <a:spcPct val="130000"/>
              </a:lnSpc>
            </a:pPr>
            <a:r>
              <a:rPr lang="en-US" dirty="0" smtClean="0">
                <a:cs typeface="Trebuchet MS"/>
              </a:rPr>
              <a:t>Deliver </a:t>
            </a:r>
            <a:r>
              <a:rPr lang="en-US" dirty="0">
                <a:cs typeface="Trebuchet MS"/>
              </a:rPr>
              <a:t>content and become interactive in under 5 seconds</a:t>
            </a:r>
          </a:p>
          <a:p>
            <a:r>
              <a:rPr lang="en-US" dirty="0"/>
              <a:t>When pages load slowly, user attention wanders, and users perceive the task as broken. Sites that load quickly have longer average sessions, lower bounce rates, and higher ad </a:t>
            </a:r>
            <a:r>
              <a:rPr lang="en-US" dirty="0" err="1"/>
              <a:t>viewability</a:t>
            </a:r>
            <a:r>
              <a:rPr lang="en-US" dirty="0"/>
              <a:t>.</a:t>
            </a:r>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275" y="2070886"/>
            <a:ext cx="4829604" cy="2391386"/>
          </a:xfrm>
          <a:prstGeom prst="rect">
            <a:avLst/>
          </a:prstGeom>
        </p:spPr>
      </p:pic>
    </p:spTree>
    <p:extLst>
      <p:ext uri="{BB962C8B-B14F-4D97-AF65-F5344CB8AC3E}">
        <p14:creationId xmlns:p14="http://schemas.microsoft.com/office/powerpoint/2010/main" val="1372251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dirty="0"/>
              <a:t>The more web applications are growing in their scope, ambition, and functionality the more the amount of data downloaded by each application continues to increase at a steady pace. To deliver great performance we need to optimize delivery of each and every byte!</a:t>
            </a:r>
          </a:p>
        </p:txBody>
      </p:sp>
    </p:spTree>
    <p:extLst>
      <p:ext uri="{BB962C8B-B14F-4D97-AF65-F5344CB8AC3E}">
        <p14:creationId xmlns:p14="http://schemas.microsoft.com/office/powerpoint/2010/main" val="225296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a:xfrm>
            <a:off x="352473" y="3577132"/>
            <a:ext cx="8339328" cy="1375258"/>
          </a:xfrm>
        </p:spPr>
        <p:txBody>
          <a:bodyPr/>
          <a:lstStyle/>
          <a:p>
            <a:r>
              <a:rPr lang="en-US" dirty="0" smtClean="0">
                <a:solidFill>
                  <a:srgbClr val="212121"/>
                </a:solidFill>
                <a:latin typeface="Roboto" panose="02000000000000000000" pitchFamily="2" charset="0"/>
              </a:rPr>
              <a:t>The </a:t>
            </a:r>
            <a:r>
              <a:rPr lang="en-US" dirty="0">
                <a:solidFill>
                  <a:srgbClr val="212121"/>
                </a:solidFill>
                <a:latin typeface="Roboto" panose="02000000000000000000" pitchFamily="2" charset="0"/>
              </a:rPr>
              <a:t>trend in growth of number of downloaded bytes for popular destinations on the web between January 2013 and January 2014</a:t>
            </a:r>
            <a:endParaRPr lang="en-US" dirty="0"/>
          </a:p>
        </p:txBody>
      </p:sp>
      <p:graphicFrame>
        <p:nvGraphicFramePr>
          <p:cNvPr id="4" name="Content Placeholder 33"/>
          <p:cNvGraphicFramePr>
            <a:graphicFrameLocks/>
          </p:cNvGraphicFramePr>
          <p:nvPr>
            <p:extLst>
              <p:ext uri="{D42A27DB-BD31-4B8C-83A1-F6EECF244321}">
                <p14:modId xmlns:p14="http://schemas.microsoft.com/office/powerpoint/2010/main" val="3756382422"/>
              </p:ext>
            </p:extLst>
          </p:nvPr>
        </p:nvGraphicFramePr>
        <p:xfrm>
          <a:off x="381143" y="1032008"/>
          <a:ext cx="8281988" cy="2449112"/>
        </p:xfrm>
        <a:graphic>
          <a:graphicData uri="http://schemas.openxmlformats.org/drawingml/2006/table">
            <a:tbl>
              <a:tblPr firstRow="1" bandRow="1">
                <a:tableStyleId>{9DCAF9ED-07DC-4A11-8D7F-57B35C25682E}</a:tableStyleId>
              </a:tblPr>
              <a:tblGrid>
                <a:gridCol w="2070497">
                  <a:extLst>
                    <a:ext uri="{9D8B030D-6E8A-4147-A177-3AD203B41FA5}">
                      <a16:colId xmlns:a16="http://schemas.microsoft.com/office/drawing/2014/main" val="20000"/>
                    </a:ext>
                  </a:extLst>
                </a:gridCol>
                <a:gridCol w="2070497">
                  <a:extLst>
                    <a:ext uri="{9D8B030D-6E8A-4147-A177-3AD203B41FA5}">
                      <a16:colId xmlns:a16="http://schemas.microsoft.com/office/drawing/2014/main" val="20001"/>
                    </a:ext>
                  </a:extLst>
                </a:gridCol>
                <a:gridCol w="2070497">
                  <a:extLst>
                    <a:ext uri="{9D8B030D-6E8A-4147-A177-3AD203B41FA5}">
                      <a16:colId xmlns:a16="http://schemas.microsoft.com/office/drawing/2014/main" val="20002"/>
                    </a:ext>
                  </a:extLst>
                </a:gridCol>
                <a:gridCol w="2070497">
                  <a:extLst>
                    <a:ext uri="{9D8B030D-6E8A-4147-A177-3AD203B41FA5}">
                      <a16:colId xmlns:a16="http://schemas.microsoft.com/office/drawing/2014/main" val="20003"/>
                    </a:ext>
                  </a:extLst>
                </a:gridCol>
              </a:tblGrid>
              <a:tr h="348852">
                <a:tc>
                  <a:txBody>
                    <a:bodyPr/>
                    <a:lstStyle/>
                    <a:p>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50th percentile</a:t>
                      </a:r>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75th percentile</a:t>
                      </a:r>
                      <a:endParaRPr lang="en-US" sz="1100" dirty="0"/>
                    </a:p>
                  </a:txBody>
                  <a:tcPr marT="34290" marB="3429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90th percentile</a:t>
                      </a:r>
                    </a:p>
                  </a:txBody>
                  <a:tcPr marT="34290" marB="34290" anchor="ctr"/>
                </a:tc>
                <a:extLst>
                  <a:ext uri="{0D108BD9-81ED-4DB2-BD59-A6C34878D82A}">
                    <a16:rowId xmlns:a16="http://schemas.microsoft.com/office/drawing/2014/main" val="10000"/>
                  </a:ext>
                </a:extLst>
              </a:tr>
              <a:tr h="525065">
                <a:tc>
                  <a:txBody>
                    <a:bodyPr/>
                    <a:lstStyle/>
                    <a:p>
                      <a:pPr algn="l" fontAlgn="t"/>
                      <a:r>
                        <a:rPr lang="en-US" dirty="0">
                          <a:solidFill>
                            <a:srgbClr val="212121"/>
                          </a:solidFill>
                          <a:effectLst/>
                        </a:rPr>
                        <a:t>HTML</a:t>
                      </a:r>
                    </a:p>
                  </a:txBody>
                  <a:tcPr marL="76200" marR="76200" marT="66675" marB="76200"/>
                </a:tc>
                <a:tc>
                  <a:txBody>
                    <a:bodyPr/>
                    <a:lstStyle/>
                    <a:p>
                      <a:pPr algn="l" fontAlgn="t"/>
                      <a:r>
                        <a:rPr lang="en-US" dirty="0">
                          <a:solidFill>
                            <a:srgbClr val="212121"/>
                          </a:solidFill>
                          <a:effectLst/>
                        </a:rPr>
                        <a:t>13 KB</a:t>
                      </a:r>
                    </a:p>
                  </a:txBody>
                  <a:tcPr marL="76200" marR="76200" marT="66675" marB="76200"/>
                </a:tc>
                <a:tc>
                  <a:txBody>
                    <a:bodyPr/>
                    <a:lstStyle/>
                    <a:p>
                      <a:pPr algn="l" fontAlgn="t"/>
                      <a:r>
                        <a:rPr lang="en-US">
                          <a:solidFill>
                            <a:srgbClr val="212121"/>
                          </a:solidFill>
                          <a:effectLst/>
                        </a:rPr>
                        <a:t>26 KB</a:t>
                      </a:r>
                    </a:p>
                  </a:txBody>
                  <a:tcPr marL="76200" marR="76200" marT="66675" marB="76200"/>
                </a:tc>
                <a:tc>
                  <a:txBody>
                    <a:bodyPr/>
                    <a:lstStyle/>
                    <a:p>
                      <a:pPr algn="l" fontAlgn="t"/>
                      <a:r>
                        <a:rPr lang="en-US" dirty="0">
                          <a:solidFill>
                            <a:srgbClr val="212121"/>
                          </a:solidFill>
                          <a:effectLst/>
                        </a:rPr>
                        <a:t>54 KB</a:t>
                      </a:r>
                    </a:p>
                  </a:txBody>
                  <a:tcPr marL="76200" marR="76200" marT="66675" marB="76200"/>
                </a:tc>
                <a:extLst>
                  <a:ext uri="{0D108BD9-81ED-4DB2-BD59-A6C34878D82A}">
                    <a16:rowId xmlns:a16="http://schemas.microsoft.com/office/drawing/2014/main" val="10001"/>
                  </a:ext>
                </a:extLst>
              </a:tr>
              <a:tr h="525065">
                <a:tc>
                  <a:txBody>
                    <a:bodyPr/>
                    <a:lstStyle/>
                    <a:p>
                      <a:pPr algn="l" fontAlgn="t"/>
                      <a:r>
                        <a:rPr lang="en-US" dirty="0">
                          <a:solidFill>
                            <a:srgbClr val="212121"/>
                          </a:solidFill>
                          <a:effectLst/>
                        </a:rPr>
                        <a:t>Images</a:t>
                      </a:r>
                    </a:p>
                  </a:txBody>
                  <a:tcPr marL="76200" marR="76200" marT="66675" marB="76200"/>
                </a:tc>
                <a:tc>
                  <a:txBody>
                    <a:bodyPr/>
                    <a:lstStyle/>
                    <a:p>
                      <a:pPr algn="l" fontAlgn="t"/>
                      <a:r>
                        <a:rPr lang="en-US">
                          <a:solidFill>
                            <a:srgbClr val="212121"/>
                          </a:solidFill>
                          <a:effectLst/>
                        </a:rPr>
                        <a:t>528 KB</a:t>
                      </a:r>
                    </a:p>
                  </a:txBody>
                  <a:tcPr marL="76200" marR="76200" marT="66675" marB="76200"/>
                </a:tc>
                <a:tc>
                  <a:txBody>
                    <a:bodyPr/>
                    <a:lstStyle/>
                    <a:p>
                      <a:pPr algn="l" fontAlgn="t"/>
                      <a:r>
                        <a:rPr lang="en-US" dirty="0">
                          <a:solidFill>
                            <a:srgbClr val="212121"/>
                          </a:solidFill>
                          <a:effectLst/>
                        </a:rPr>
                        <a:t>1213 KB</a:t>
                      </a:r>
                    </a:p>
                  </a:txBody>
                  <a:tcPr marL="76200" marR="76200" marT="66675" marB="76200"/>
                </a:tc>
                <a:tc>
                  <a:txBody>
                    <a:bodyPr/>
                    <a:lstStyle/>
                    <a:p>
                      <a:pPr algn="l" fontAlgn="t"/>
                      <a:r>
                        <a:rPr lang="en-US" dirty="0">
                          <a:solidFill>
                            <a:srgbClr val="212121"/>
                          </a:solidFill>
                          <a:effectLst/>
                        </a:rPr>
                        <a:t>2384 KB</a:t>
                      </a:r>
                    </a:p>
                  </a:txBody>
                  <a:tcPr marL="76200" marR="76200" marT="66675" marB="76200"/>
                </a:tc>
                <a:extLst>
                  <a:ext uri="{0D108BD9-81ED-4DB2-BD59-A6C34878D82A}">
                    <a16:rowId xmlns:a16="http://schemas.microsoft.com/office/drawing/2014/main" val="10002"/>
                  </a:ext>
                </a:extLst>
              </a:tr>
              <a:tr h="525065">
                <a:tc>
                  <a:txBody>
                    <a:bodyPr/>
                    <a:lstStyle/>
                    <a:p>
                      <a:pPr algn="l" fontAlgn="t"/>
                      <a:r>
                        <a:rPr lang="en-US">
                          <a:solidFill>
                            <a:srgbClr val="212121"/>
                          </a:solidFill>
                          <a:effectLst/>
                        </a:rPr>
                        <a:t>JavaScript</a:t>
                      </a:r>
                    </a:p>
                  </a:txBody>
                  <a:tcPr marL="76200" marR="76200" marT="66675" marB="76200"/>
                </a:tc>
                <a:tc>
                  <a:txBody>
                    <a:bodyPr/>
                    <a:lstStyle/>
                    <a:p>
                      <a:pPr algn="l" fontAlgn="t"/>
                      <a:r>
                        <a:rPr lang="en-US">
                          <a:solidFill>
                            <a:srgbClr val="212121"/>
                          </a:solidFill>
                          <a:effectLst/>
                        </a:rPr>
                        <a:t>207 KB</a:t>
                      </a:r>
                    </a:p>
                  </a:txBody>
                  <a:tcPr marL="76200" marR="76200" marT="66675" marB="76200"/>
                </a:tc>
                <a:tc>
                  <a:txBody>
                    <a:bodyPr/>
                    <a:lstStyle/>
                    <a:p>
                      <a:pPr algn="l" fontAlgn="t"/>
                      <a:r>
                        <a:rPr lang="en-US">
                          <a:solidFill>
                            <a:srgbClr val="212121"/>
                          </a:solidFill>
                          <a:effectLst/>
                        </a:rPr>
                        <a:t>385 KB</a:t>
                      </a:r>
                    </a:p>
                  </a:txBody>
                  <a:tcPr marL="76200" marR="76200" marT="66675" marB="76200"/>
                </a:tc>
                <a:tc>
                  <a:txBody>
                    <a:bodyPr/>
                    <a:lstStyle/>
                    <a:p>
                      <a:pPr algn="l" fontAlgn="t"/>
                      <a:r>
                        <a:rPr lang="en-US" dirty="0">
                          <a:solidFill>
                            <a:srgbClr val="212121"/>
                          </a:solidFill>
                          <a:effectLst/>
                        </a:rPr>
                        <a:t>587 KB</a:t>
                      </a:r>
                    </a:p>
                  </a:txBody>
                  <a:tcPr marL="76200" marR="76200" marT="66675" marB="76200"/>
                </a:tc>
                <a:extLst>
                  <a:ext uri="{0D108BD9-81ED-4DB2-BD59-A6C34878D82A}">
                    <a16:rowId xmlns:a16="http://schemas.microsoft.com/office/drawing/2014/main" val="10003"/>
                  </a:ext>
                </a:extLst>
              </a:tr>
              <a:tr h="525065">
                <a:tc>
                  <a:txBody>
                    <a:bodyPr/>
                    <a:lstStyle/>
                    <a:p>
                      <a:pPr algn="l" fontAlgn="t"/>
                      <a:r>
                        <a:rPr lang="en-US">
                          <a:solidFill>
                            <a:srgbClr val="212121"/>
                          </a:solidFill>
                          <a:effectLst/>
                        </a:rPr>
                        <a:t>CSS</a:t>
                      </a:r>
                    </a:p>
                  </a:txBody>
                  <a:tcPr marL="76200" marR="76200" marT="66675" marB="76200"/>
                </a:tc>
                <a:tc>
                  <a:txBody>
                    <a:bodyPr/>
                    <a:lstStyle/>
                    <a:p>
                      <a:pPr algn="l" fontAlgn="t"/>
                      <a:r>
                        <a:rPr lang="en-US">
                          <a:solidFill>
                            <a:srgbClr val="212121"/>
                          </a:solidFill>
                          <a:effectLst/>
                        </a:rPr>
                        <a:t>24 KB</a:t>
                      </a:r>
                    </a:p>
                  </a:txBody>
                  <a:tcPr marL="76200" marR="76200" marT="66675" marB="76200"/>
                </a:tc>
                <a:tc>
                  <a:txBody>
                    <a:bodyPr/>
                    <a:lstStyle/>
                    <a:p>
                      <a:pPr algn="l" fontAlgn="t"/>
                      <a:r>
                        <a:rPr lang="en-US" dirty="0">
                          <a:solidFill>
                            <a:srgbClr val="212121"/>
                          </a:solidFill>
                          <a:effectLst/>
                        </a:rPr>
                        <a:t>53 KB</a:t>
                      </a:r>
                    </a:p>
                  </a:txBody>
                  <a:tcPr marL="76200" marR="76200" marT="66675" marB="76200"/>
                </a:tc>
                <a:tc>
                  <a:txBody>
                    <a:bodyPr/>
                    <a:lstStyle/>
                    <a:p>
                      <a:pPr algn="l" fontAlgn="t"/>
                      <a:r>
                        <a:rPr lang="en-US" dirty="0">
                          <a:solidFill>
                            <a:srgbClr val="212121"/>
                          </a:solidFill>
                          <a:effectLst/>
                        </a:rPr>
                        <a:t>108 KB</a:t>
                      </a:r>
                    </a:p>
                  </a:txBody>
                  <a:tcPr marL="76200" marR="76200" marT="66675"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969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lstStyle/>
          <a:p>
            <a:r>
              <a:rPr lang="en-US" sz="1800" dirty="0" smtClean="0"/>
              <a:t>Eliminating Unnecessary Downloads</a:t>
            </a:r>
          </a:p>
          <a:p>
            <a:endParaRPr lang="en-US" sz="1800" dirty="0" smtClean="0"/>
          </a:p>
          <a:p>
            <a:r>
              <a:rPr lang="en-US" dirty="0"/>
              <a:t>The fastest and best-optimized resource is a resource not sent. You should eliminate unnecessary resources from your application. It’s a good practice to question, and periodically revisit, the implicit and explicit assumptions with your team. </a:t>
            </a:r>
            <a:endParaRPr lang="en-US" dirty="0" smtClean="0"/>
          </a:p>
          <a:p>
            <a:endParaRPr lang="en-US" dirty="0"/>
          </a:p>
          <a:p>
            <a:r>
              <a:rPr lang="en-US" dirty="0"/>
              <a:t>Too often, pages contain resources that are unnecessary, or worse, that hinder page performance without delivering much value to the visitor or to the site they're hosted </a:t>
            </a:r>
            <a:r>
              <a:rPr lang="en-US" dirty="0" smtClean="0"/>
              <a:t>on.</a:t>
            </a:r>
            <a:endParaRPr lang="en-US" dirty="0"/>
          </a:p>
        </p:txBody>
      </p:sp>
    </p:spTree>
    <p:extLst>
      <p:ext uri="{BB962C8B-B14F-4D97-AF65-F5344CB8AC3E}">
        <p14:creationId xmlns:p14="http://schemas.microsoft.com/office/powerpoint/2010/main" val="110915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Text resources optimization</a:t>
            </a:r>
          </a:p>
          <a:p>
            <a:endParaRPr lang="en-US" sz="1800" dirty="0" smtClean="0"/>
          </a:p>
          <a:p>
            <a:r>
              <a:rPr lang="en-US" dirty="0" err="1" smtClean="0"/>
              <a:t>Minification</a:t>
            </a:r>
            <a:r>
              <a:rPr lang="en-US" dirty="0"/>
              <a:t>: preprocessing &amp; context-specific </a:t>
            </a:r>
            <a:r>
              <a:rPr lang="en-US" dirty="0" smtClean="0"/>
              <a:t>optimizations</a:t>
            </a:r>
          </a:p>
          <a:p>
            <a:endParaRPr lang="en-US" dirty="0" smtClean="0"/>
          </a:p>
          <a:p>
            <a:pPr marL="285750" indent="-285750">
              <a:buFont typeface="Arial" panose="020B0604020202020204" pitchFamily="34" charset="0"/>
              <a:buChar char="•"/>
            </a:pPr>
            <a:r>
              <a:rPr lang="en-US" dirty="0" smtClean="0"/>
              <a:t>Deletion of code comments (</a:t>
            </a:r>
            <a:r>
              <a:rPr lang="en-US" dirty="0"/>
              <a:t>CSS (/* … */), HTML (&lt;!-- … --&gt;), and JavaScript (// </a:t>
            </a:r>
            <a:r>
              <a:rPr lang="en-US" dirty="0" smtClean="0"/>
              <a:t>…))</a:t>
            </a:r>
          </a:p>
          <a:p>
            <a:pPr marL="285750" indent="-285750">
              <a:buFont typeface="Arial" panose="020B0604020202020204" pitchFamily="34" charset="0"/>
              <a:buChar char="•"/>
            </a:pPr>
            <a:r>
              <a:rPr lang="en-US" dirty="0" smtClean="0"/>
              <a:t>Collapsing the few CSS-rules </a:t>
            </a:r>
            <a:r>
              <a:rPr lang="en-US" dirty="0"/>
              <a:t>into one without affecting any other styles, saving more </a:t>
            </a:r>
            <a:r>
              <a:rPr lang="en-US" dirty="0" smtClean="0"/>
              <a:t>bytes with a CSS-compressor.</a:t>
            </a:r>
            <a:endParaRPr lang="en-US" dirty="0"/>
          </a:p>
          <a:p>
            <a:pPr marL="285750" indent="-285750">
              <a:buFont typeface="Arial" panose="020B0604020202020204" pitchFamily="34" charset="0"/>
              <a:buChar char="•"/>
            </a:pPr>
            <a:r>
              <a:rPr lang="en-US" dirty="0" smtClean="0"/>
              <a:t>Deletion of whitespaces (spaces </a:t>
            </a:r>
            <a:r>
              <a:rPr lang="en-US" dirty="0"/>
              <a:t>and </a:t>
            </a:r>
            <a:r>
              <a:rPr lang="en-US" dirty="0" smtClean="0"/>
              <a:t>tabs)</a:t>
            </a:r>
            <a:endParaRPr lang="en-US" dirty="0"/>
          </a:p>
          <a:p>
            <a:r>
              <a:rPr lang="en-US" sz="1800" dirty="0"/>
              <a:t/>
            </a:r>
            <a:br>
              <a:rPr lang="en-US" sz="1800" dirty="0"/>
            </a:br>
            <a:endParaRPr lang="en-US" sz="1800" dirty="0"/>
          </a:p>
        </p:txBody>
      </p:sp>
    </p:spTree>
    <p:extLst>
      <p:ext uri="{BB962C8B-B14F-4D97-AF65-F5344CB8AC3E}">
        <p14:creationId xmlns:p14="http://schemas.microsoft.com/office/powerpoint/2010/main" val="58209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5" name="Rectangle 3"/>
          <p:cNvSpPr>
            <a:spLocks noGrp="1" noChangeArrowheads="1"/>
          </p:cNvSpPr>
          <p:nvPr>
            <p:ph idx="1"/>
          </p:nvPr>
        </p:nvSpPr>
        <p:spPr bwMode="auto">
          <a:xfrm>
            <a:off x="2109599" y="783783"/>
            <a:ext cx="4957025" cy="40190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awesome-container is only used on the landing page */</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font-size</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120%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.awesome-container { </a:t>
            </a:r>
            <a:r>
              <a:rPr kumimoji="0" lang="en-US" altLang="en-US" b="0" i="0" u="none" strike="noStrike" cap="none" normalizeH="0" baseline="0" dirty="0" smtClean="0">
                <a:ln>
                  <a:noFill/>
                </a:ln>
                <a:solidFill>
                  <a:srgbClr val="3B78E7"/>
                </a:solidFill>
                <a:effectLst/>
                <a:latin typeface="Roboto Mono"/>
              </a:rPr>
              <a:t>width</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C53929"/>
                </a:solidFill>
                <a:effectLst/>
                <a:latin typeface="Roboto Mono"/>
              </a:rPr>
              <a:t>50%</a:t>
            </a:r>
            <a:r>
              <a:rPr kumimoji="0" lang="en-US" altLang="en-US" b="0" i="0" u="none" strike="noStrike" cap="none" normalizeH="0" baseline="0" dirty="0" smtClean="0">
                <a:ln>
                  <a:noFill/>
                </a:ln>
                <a:solidFill>
                  <a:srgbClr val="37474F"/>
                </a:solidFill>
                <a:effectLst/>
                <a:latin typeface="Roboto Mono"/>
              </a:rPr>
              <a:t>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&lt;/style&gt;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&lt;/head&gt;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START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a:t>
            </a:r>
            <a:r>
              <a:rPr kumimoji="0" lang="en-US" altLang="en-US" b="0" i="0" u="none" strike="noStrike" cap="none" normalizeH="0" baseline="0" dirty="0" smtClean="0">
                <a:ln>
                  <a:noFill/>
                </a:ln>
                <a:solidFill>
                  <a:srgbClr val="3B78E7"/>
                </a:solidFill>
                <a:effectLst/>
                <a:latin typeface="Roboto Mono"/>
              </a:rPr>
              <a:t>&lt;/div&gt;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&lt;!-- awesome container content: END --&gt;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err="1" smtClean="0">
                <a:ln>
                  <a:noFill/>
                </a:ln>
                <a:solidFill>
                  <a:srgbClr val="37474F"/>
                </a:solidFill>
                <a:effectLst/>
                <a:latin typeface="Roboto Mono"/>
              </a:rPr>
              <a:t>awesomeAnalytics</a:t>
            </a: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D81B60"/>
                </a:solidFill>
                <a:effectLst/>
                <a:latin typeface="Roboto Mono"/>
              </a:rPr>
              <a:t>// beacon conversion metrics</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&lt;/script&gt;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7474F"/>
                </a:solidFill>
                <a:effectLst/>
                <a:latin typeface="Roboto Mono"/>
              </a:rPr>
              <a:t> </a:t>
            </a:r>
            <a:r>
              <a:rPr kumimoji="0" lang="en-US" altLang="en-US" b="0" i="0" u="none" strike="noStrike" cap="none" normalizeH="0" baseline="0" dirty="0" smtClean="0">
                <a:ln>
                  <a:noFill/>
                </a:ln>
                <a:solidFill>
                  <a:srgbClr val="3B78E7"/>
                </a:solidFill>
                <a:effectLst/>
                <a:latin typeface="Roboto Mono"/>
              </a:rPr>
              <a:t>&lt;/body&gt;</a:t>
            </a:r>
            <a:r>
              <a:rPr kumimoji="0" lang="en-US" altLang="en-US" b="0" i="0" u="none" strike="noStrike" cap="none" normalizeH="0" baseline="0" dirty="0" smtClean="0">
                <a:ln>
                  <a:noFill/>
                </a:ln>
                <a:solidFill>
                  <a:srgbClr val="37474F"/>
                </a:solidFill>
                <a:effectLst/>
                <a:latin typeface="Roboto Mono"/>
              </a:rPr>
              <a:t/>
            </a:r>
            <a:br>
              <a:rPr kumimoji="0" lang="en-US" altLang="en-US" b="0" i="0" u="none" strike="noStrike" cap="none" normalizeH="0" baseline="0" dirty="0" smtClean="0">
                <a:ln>
                  <a:noFill/>
                </a:ln>
                <a:solidFill>
                  <a:srgbClr val="37474F"/>
                </a:solidFill>
                <a:effectLst/>
                <a:latin typeface="Roboto Mono"/>
              </a:rPr>
            </a:br>
            <a:r>
              <a:rPr kumimoji="0" lang="en-US" altLang="en-US" b="0" i="0" u="none" strike="noStrike" cap="none" normalizeH="0" baseline="0" dirty="0" smtClean="0">
                <a:ln>
                  <a:noFill/>
                </a:ln>
                <a:solidFill>
                  <a:srgbClr val="3B78E7"/>
                </a:solidFill>
                <a:effectLst/>
                <a:latin typeface="Roboto Mono"/>
              </a:rPr>
              <a:t>&lt;/html&gt;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23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4" name="Rectangle 4"/>
          <p:cNvSpPr>
            <a:spLocks noChangeArrowheads="1"/>
          </p:cNvSpPr>
          <p:nvPr/>
        </p:nvSpPr>
        <p:spPr bwMode="auto">
          <a:xfrm>
            <a:off x="1329036" y="2244072"/>
            <a:ext cx="6485927" cy="94378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B78E7"/>
                </a:solidFill>
                <a:effectLst/>
                <a:latin typeface="Roboto Mono"/>
              </a:rPr>
              <a:t>&lt;html&gt;&lt;head&gt;&lt;style&gt;</a:t>
            </a:r>
            <a:r>
              <a:rPr kumimoji="0" lang="en-US" altLang="en-US" sz="1600" b="0" i="0" u="none" strike="noStrike" cap="none" normalizeH="0" baseline="0" dirty="0" smtClean="0">
                <a:ln>
                  <a:noFill/>
                </a:ln>
                <a:solidFill>
                  <a:srgbClr val="37474F"/>
                </a:solidFill>
                <a:effectLst/>
                <a:latin typeface="Roboto Mono"/>
              </a:rPr>
              <a:t>.awesome-container{</a:t>
            </a:r>
            <a:r>
              <a:rPr kumimoji="0" lang="en-US" altLang="en-US" sz="1600" b="0" i="0" u="none" strike="noStrike" cap="none" normalizeH="0" baseline="0" dirty="0" smtClean="0">
                <a:ln>
                  <a:noFill/>
                </a:ln>
                <a:solidFill>
                  <a:srgbClr val="3B78E7"/>
                </a:solidFill>
                <a:effectLst/>
                <a:latin typeface="Roboto Mono"/>
              </a:rPr>
              <a:t>font-size</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C53929"/>
                </a:solidFill>
                <a:effectLst/>
                <a:latin typeface="Roboto Mono"/>
              </a:rPr>
              <a:t>120%</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width</a:t>
            </a:r>
            <a:r>
              <a:rPr kumimoji="0" lang="en-US" altLang="en-US" sz="1600" b="0" i="0" u="none" strike="noStrike" cap="none" normalizeH="0" baseline="0" dirty="0" smtClean="0">
                <a:ln>
                  <a:noFill/>
                </a:ln>
                <a:solidFill>
                  <a:srgbClr val="37474F"/>
                </a:solidFill>
                <a:effectLst/>
                <a:latin typeface="Roboto Mono"/>
              </a:rPr>
              <a:t>: </a:t>
            </a:r>
            <a:r>
              <a:rPr kumimoji="0" lang="en-US" altLang="en-US" sz="1600" b="0" i="0" u="none" strike="noStrike" cap="none" normalizeH="0" baseline="0" dirty="0" smtClean="0">
                <a:ln>
                  <a:noFill/>
                </a:ln>
                <a:solidFill>
                  <a:srgbClr val="C53929"/>
                </a:solidFill>
                <a:effectLst/>
                <a:latin typeface="Roboto Mono"/>
              </a:rPr>
              <a:t>50%</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&lt;/style&gt;&lt;/head&gt;&lt;body&gt;&lt;div&gt;</a:t>
            </a:r>
            <a:r>
              <a:rPr kumimoji="0" lang="en-US" altLang="en-US" sz="1600" b="0" i="0" u="none" strike="noStrike" cap="none" normalizeH="0" baseline="0" dirty="0" smtClean="0">
                <a:ln>
                  <a:noFill/>
                </a:ln>
                <a:solidFill>
                  <a:srgbClr val="37474F"/>
                </a:solidFill>
                <a:effectLst/>
                <a:latin typeface="Roboto Mono"/>
              </a:rPr>
              <a:t>…</a:t>
            </a:r>
            <a:r>
              <a:rPr kumimoji="0" lang="en-US" altLang="en-US" sz="1600" b="0" i="0" u="none" strike="noStrike" cap="none" normalizeH="0" baseline="0" dirty="0" smtClean="0">
                <a:ln>
                  <a:noFill/>
                </a:ln>
                <a:solidFill>
                  <a:srgbClr val="3B78E7"/>
                </a:solidFill>
                <a:effectLst/>
                <a:latin typeface="Roboto Mono"/>
              </a:rPr>
              <a:t>&lt;/div&gt;&lt;script&gt;</a:t>
            </a:r>
            <a:r>
              <a:rPr kumimoji="0" lang="en-US" altLang="en-US" sz="1600" b="0" i="0" u="none" strike="noStrike" cap="none" normalizeH="0" baseline="0" dirty="0" err="1" smtClean="0">
                <a:ln>
                  <a:noFill/>
                </a:ln>
                <a:solidFill>
                  <a:srgbClr val="37474F"/>
                </a:solidFill>
                <a:effectLst/>
                <a:latin typeface="Roboto Mono"/>
              </a:rPr>
              <a:t>awesomeAnalytics</a:t>
            </a:r>
            <a:r>
              <a:rPr kumimoji="0" lang="en-US" altLang="en-US" sz="1600" b="0" i="0" u="none" strike="noStrike" cap="none" normalizeH="0" baseline="0" dirty="0" smtClean="0">
                <a:ln>
                  <a:noFill/>
                </a:ln>
                <a:solidFill>
                  <a:srgbClr val="37474F"/>
                </a:solidFill>
                <a:effectLst/>
                <a:latin typeface="Roboto Mono"/>
              </a:rPr>
              <a:t>();</a:t>
            </a:r>
            <a:br>
              <a:rPr kumimoji="0" lang="en-US" altLang="en-US" sz="1600" b="0" i="0" u="none" strike="noStrike" cap="none" normalizeH="0" baseline="0" dirty="0" smtClean="0">
                <a:ln>
                  <a:noFill/>
                </a:ln>
                <a:solidFill>
                  <a:srgbClr val="37474F"/>
                </a:solidFill>
                <a:effectLst/>
                <a:latin typeface="Roboto Mono"/>
              </a:rPr>
            </a:br>
            <a:r>
              <a:rPr kumimoji="0" lang="en-US" altLang="en-US" sz="1600" b="0" i="0" u="none" strike="noStrike" cap="none" normalizeH="0" baseline="0" dirty="0" smtClean="0">
                <a:ln>
                  <a:noFill/>
                </a:ln>
                <a:solidFill>
                  <a:srgbClr val="3B78E7"/>
                </a:solidFill>
                <a:effectLst/>
                <a:latin typeface="Roboto Mono"/>
              </a:rPr>
              <a:t>&lt;/script&gt;&lt;/body&gt;&lt;/html&gt;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321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Content optimization</a:t>
            </a:r>
          </a:p>
        </p:txBody>
      </p:sp>
      <p:sp>
        <p:nvSpPr>
          <p:cNvPr id="3" name="Content Placeholder 2"/>
          <p:cNvSpPr>
            <a:spLocks noGrp="1"/>
          </p:cNvSpPr>
          <p:nvPr>
            <p:ph idx="1"/>
          </p:nvPr>
        </p:nvSpPr>
        <p:spPr/>
        <p:txBody>
          <a:bodyPr/>
          <a:lstStyle/>
          <a:p>
            <a:r>
              <a:rPr lang="en-US" sz="1800" dirty="0"/>
              <a:t>Text compression with </a:t>
            </a:r>
            <a:r>
              <a:rPr lang="en-US" sz="1800" dirty="0" smtClean="0"/>
              <a:t>GZIP</a:t>
            </a:r>
          </a:p>
          <a:p>
            <a:endParaRPr lang="en-US" sz="1800" dirty="0"/>
          </a:p>
          <a:p>
            <a:pPr marL="285750" indent="-285750">
              <a:buFont typeface="Arial" panose="020B0604020202020204" pitchFamily="34" charset="0"/>
              <a:buChar char="•"/>
            </a:pPr>
            <a:r>
              <a:rPr lang="en-US" dirty="0" smtClean="0"/>
              <a:t>Compression ratio </a:t>
            </a:r>
            <a:r>
              <a:rPr lang="en-US" dirty="0"/>
              <a:t>from 60 to 88</a:t>
            </a:r>
            <a:r>
              <a:rPr lang="en-US" dirty="0" smtClean="0"/>
              <a:t>%</a:t>
            </a:r>
            <a:endParaRPr lang="ru-RU" dirty="0" smtClean="0"/>
          </a:p>
          <a:p>
            <a:pPr marL="285750" indent="-285750">
              <a:buFont typeface="Arial" panose="020B0604020202020204" pitchFamily="34" charset="0"/>
              <a:buChar char="•"/>
            </a:pPr>
            <a:r>
              <a:rPr lang="en-US" dirty="0" smtClean="0"/>
              <a:t>Supported by all modern browsers</a:t>
            </a:r>
            <a:endParaRPr lang="en-US" dirty="0"/>
          </a:p>
          <a:p>
            <a:endParaRPr lang="en-US" dirty="0"/>
          </a:p>
        </p:txBody>
      </p:sp>
    </p:spTree>
    <p:extLst>
      <p:ext uri="{BB962C8B-B14F-4D97-AF65-F5344CB8AC3E}">
        <p14:creationId xmlns:p14="http://schemas.microsoft.com/office/powerpoint/2010/main" val="233456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RAIL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31" y="1043601"/>
            <a:ext cx="8339138" cy="3023687"/>
          </a:xfrm>
        </p:spPr>
      </p:pic>
    </p:spTree>
    <p:extLst>
      <p:ext uri="{BB962C8B-B14F-4D97-AF65-F5344CB8AC3E}">
        <p14:creationId xmlns:p14="http://schemas.microsoft.com/office/powerpoint/2010/main" val="1016785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a:t>
            </a:r>
            <a:r>
              <a:rPr lang="en-US" dirty="0" smtClean="0"/>
              <a:t>optimization</a:t>
            </a:r>
            <a:endParaRPr lang="en-US" dirty="0"/>
          </a:p>
        </p:txBody>
      </p:sp>
      <p:sp>
        <p:nvSpPr>
          <p:cNvPr id="3" name="Content Placeholder 2"/>
          <p:cNvSpPr>
            <a:spLocks noGrp="1"/>
          </p:cNvSpPr>
          <p:nvPr>
            <p:ph idx="1"/>
          </p:nvPr>
        </p:nvSpPr>
        <p:spPr/>
        <p:txBody>
          <a:bodyPr>
            <a:normAutofit/>
          </a:bodyPr>
          <a:lstStyle/>
          <a:p>
            <a:r>
              <a:rPr lang="en-US" sz="1800" dirty="0" smtClean="0"/>
              <a:t>Optimizing vector images</a:t>
            </a:r>
          </a:p>
          <a:p>
            <a:endParaRPr lang="en-US" sz="1800" dirty="0" smtClean="0"/>
          </a:p>
          <a:p>
            <a:r>
              <a:rPr lang="en-US" dirty="0"/>
              <a:t>SVG files should be minified to reduce their size</a:t>
            </a:r>
          </a:p>
          <a:p>
            <a:r>
              <a:rPr lang="en-US" dirty="0"/>
              <a:t>SVG files should be compressed with GZIP</a:t>
            </a:r>
          </a:p>
          <a:p>
            <a:endParaRPr lang="en-US" sz="1800" dirty="0"/>
          </a:p>
        </p:txBody>
      </p:sp>
    </p:spTree>
    <p:extLst>
      <p:ext uri="{BB962C8B-B14F-4D97-AF65-F5344CB8AC3E}">
        <p14:creationId xmlns:p14="http://schemas.microsoft.com/office/powerpoint/2010/main" val="37400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p:txBody>
          <a:bodyPr>
            <a:normAutofit/>
          </a:bodyPr>
          <a:lstStyle/>
          <a:p>
            <a:r>
              <a:rPr lang="en-US" sz="1800" dirty="0"/>
              <a:t>Optimizing </a:t>
            </a:r>
            <a:r>
              <a:rPr lang="en-US" sz="1800" dirty="0" smtClean="0"/>
              <a:t>raster images</a:t>
            </a:r>
          </a:p>
          <a:p>
            <a:r>
              <a:rPr lang="en-US" dirty="0"/>
              <a:t>Selecting the right image format</a:t>
            </a:r>
          </a:p>
          <a:p>
            <a:endParaRPr lang="en-US" dirty="0"/>
          </a:p>
        </p:txBody>
      </p:sp>
    </p:spTree>
    <p:extLst>
      <p:ext uri="{BB962C8B-B14F-4D97-AF65-F5344CB8AC3E}">
        <p14:creationId xmlns:p14="http://schemas.microsoft.com/office/powerpoint/2010/main" val="841368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687" y="1118044"/>
            <a:ext cx="5762625" cy="3305175"/>
          </a:xfrm>
          <a:prstGeom prst="rect">
            <a:avLst/>
          </a:prstGeom>
        </p:spPr>
      </p:pic>
    </p:spTree>
    <p:extLst>
      <p:ext uri="{BB962C8B-B14F-4D97-AF65-F5344CB8AC3E}">
        <p14:creationId xmlns:p14="http://schemas.microsoft.com/office/powerpoint/2010/main" val="1088015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p:txBody>
          <a:bodyPr/>
          <a:lstStyle/>
          <a:p>
            <a:r>
              <a:rPr lang="en-US" sz="1800" dirty="0" smtClean="0"/>
              <a:t>Tools</a:t>
            </a:r>
          </a:p>
          <a:p>
            <a:endParaRPr lang="en-US" sz="1800" dirty="0" smtClean="0"/>
          </a:p>
          <a:p>
            <a:pPr fontAlgn="t"/>
            <a:r>
              <a:rPr lang="en-US" sz="1600" dirty="0" smtClean="0"/>
              <a:t>gifsicle</a:t>
            </a:r>
          </a:p>
          <a:p>
            <a:pPr fontAlgn="t"/>
            <a:endParaRPr lang="en-US" sz="1600" dirty="0"/>
          </a:p>
          <a:p>
            <a:pPr fontAlgn="t"/>
            <a:r>
              <a:rPr lang="en-US" sz="1600" dirty="0" smtClean="0"/>
              <a:t>jpegtran</a:t>
            </a:r>
          </a:p>
          <a:p>
            <a:pPr fontAlgn="t"/>
            <a:endParaRPr lang="en-US" sz="1600" dirty="0"/>
          </a:p>
          <a:p>
            <a:pPr fontAlgn="t"/>
            <a:r>
              <a:rPr lang="en-US" sz="1600" dirty="0" smtClean="0"/>
              <a:t>optipng</a:t>
            </a:r>
          </a:p>
          <a:p>
            <a:pPr fontAlgn="t"/>
            <a:endParaRPr lang="en-US" sz="1600" dirty="0"/>
          </a:p>
          <a:p>
            <a:pPr fontAlgn="t"/>
            <a:r>
              <a:rPr lang="en-US" sz="1600" dirty="0" smtClean="0"/>
              <a:t>pngquant</a:t>
            </a:r>
          </a:p>
        </p:txBody>
      </p:sp>
    </p:spTree>
    <p:extLst>
      <p:ext uri="{BB962C8B-B14F-4D97-AF65-F5344CB8AC3E}">
        <p14:creationId xmlns:p14="http://schemas.microsoft.com/office/powerpoint/2010/main" val="34123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Image optimization</a:t>
            </a:r>
          </a:p>
        </p:txBody>
      </p:sp>
      <p:sp>
        <p:nvSpPr>
          <p:cNvPr id="3" name="Content Placeholder 2"/>
          <p:cNvSpPr>
            <a:spLocks noGrp="1"/>
          </p:cNvSpPr>
          <p:nvPr>
            <p:ph idx="1"/>
          </p:nvPr>
        </p:nvSpPr>
        <p:spPr>
          <a:xfrm>
            <a:off x="330873" y="762192"/>
            <a:ext cx="8339328" cy="3383280"/>
          </a:xfrm>
        </p:spPr>
        <p:txBody>
          <a:bodyPr>
            <a:normAutofit/>
          </a:bodyPr>
          <a:lstStyle/>
          <a:p>
            <a:r>
              <a:rPr lang="en-US" sz="1800" dirty="0"/>
              <a:t>Choose the right </a:t>
            </a:r>
            <a:r>
              <a:rPr lang="en-US" sz="1800" dirty="0" smtClean="0"/>
              <a:t>size</a:t>
            </a:r>
          </a:p>
          <a:p>
            <a:pPr marL="285750" indent="-285750">
              <a:buFont typeface="Arial" panose="020B0604020202020204" pitchFamily="34" charset="0"/>
              <a:buChar char="•"/>
            </a:pPr>
            <a:r>
              <a:rPr lang="en-US" dirty="0"/>
              <a:t>Delivering scaled assets is one of the simplest and most effective optimizations</a:t>
            </a:r>
          </a:p>
          <a:p>
            <a:pPr marL="285750" indent="-285750">
              <a:buFont typeface="Arial" panose="020B0604020202020204" pitchFamily="34" charset="0"/>
              <a:buChar char="•"/>
            </a:pPr>
            <a:r>
              <a:rPr lang="en-US" dirty="0"/>
              <a:t>Pay close attention to large assets as they result in high overhead</a:t>
            </a:r>
          </a:p>
          <a:p>
            <a:pPr marL="285750" indent="-285750">
              <a:buFont typeface="Arial" panose="020B0604020202020204" pitchFamily="34" charset="0"/>
              <a:buChar char="•"/>
            </a:pPr>
            <a:r>
              <a:rPr lang="en-US" dirty="0"/>
              <a:t>Reduce the number of unnecessary pixels by scaling your images to their display size</a:t>
            </a:r>
          </a:p>
          <a:p>
            <a:endParaRPr lang="en-US" dirty="0" smtClean="0"/>
          </a:p>
          <a:p>
            <a:r>
              <a:rPr lang="en-US" dirty="0" smtClean="0"/>
              <a:t>graph of unnecessary pixels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3399543"/>
              </p:ext>
            </p:extLst>
          </p:nvPr>
        </p:nvGraphicFramePr>
        <p:xfrm>
          <a:off x="795938" y="2453832"/>
          <a:ext cx="7552124" cy="2374064"/>
        </p:xfrm>
        <a:graphic>
          <a:graphicData uri="http://schemas.openxmlformats.org/drawingml/2006/table">
            <a:tbl>
              <a:tblPr/>
              <a:tblGrid>
                <a:gridCol w="1888031">
                  <a:extLst>
                    <a:ext uri="{9D8B030D-6E8A-4147-A177-3AD203B41FA5}">
                      <a16:colId xmlns:a16="http://schemas.microsoft.com/office/drawing/2014/main" val="3592436275"/>
                    </a:ext>
                  </a:extLst>
                </a:gridCol>
                <a:gridCol w="1888031">
                  <a:extLst>
                    <a:ext uri="{9D8B030D-6E8A-4147-A177-3AD203B41FA5}">
                      <a16:colId xmlns:a16="http://schemas.microsoft.com/office/drawing/2014/main" val="758817772"/>
                    </a:ext>
                  </a:extLst>
                </a:gridCol>
                <a:gridCol w="1888031">
                  <a:extLst>
                    <a:ext uri="{9D8B030D-6E8A-4147-A177-3AD203B41FA5}">
                      <a16:colId xmlns:a16="http://schemas.microsoft.com/office/drawing/2014/main" val="1498736060"/>
                    </a:ext>
                  </a:extLst>
                </a:gridCol>
                <a:gridCol w="1888031">
                  <a:extLst>
                    <a:ext uri="{9D8B030D-6E8A-4147-A177-3AD203B41FA5}">
                      <a16:colId xmlns:a16="http://schemas.microsoft.com/office/drawing/2014/main" val="2247870402"/>
                    </a:ext>
                  </a:extLst>
                </a:gridCol>
              </a:tblGrid>
              <a:tr h="244978">
                <a:tc>
                  <a:txBody>
                    <a:bodyPr/>
                    <a:lstStyle/>
                    <a:p>
                      <a:pPr algn="l" fontAlgn="ctr"/>
                      <a:r>
                        <a:rPr lang="en-US" sz="1000" b="0" i="0" dirty="0">
                          <a:solidFill>
                            <a:srgbClr val="FFFFFF"/>
                          </a:solidFill>
                          <a:effectLst/>
                          <a:latin typeface="Roboto" panose="02000000000000000000" pitchFamily="2" charset="0"/>
                        </a:rPr>
                        <a:t>Screen resolution</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Natural size</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Display size (CSS px)</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000" b="0" i="0">
                          <a:solidFill>
                            <a:srgbClr val="FFFFFF"/>
                          </a:solidFill>
                          <a:effectLst/>
                          <a:latin typeface="Roboto" panose="02000000000000000000" pitchFamily="2" charset="0"/>
                        </a:rPr>
                        <a:t>Unnecessary pixels</a:t>
                      </a:r>
                    </a:p>
                  </a:txBody>
                  <a:tcPr marL="64156" marR="64156" marT="64156" marB="64156"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586047431"/>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110 x 110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dirty="0">
                          <a:solidFill>
                            <a:srgbClr val="212121"/>
                          </a:solidFill>
                          <a:effectLst/>
                        </a:rPr>
                        <a:t>110 x 110 - 100 x 100 = 2100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3110902034"/>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410 x 410 - 400 x 400 = 8100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4121079818"/>
                  </a:ext>
                </a:extLst>
              </a:tr>
              <a:tr h="240442">
                <a:tc>
                  <a:txBody>
                    <a:bodyPr/>
                    <a:lstStyle/>
                    <a:p>
                      <a:pPr algn="l" fontAlgn="t"/>
                      <a:r>
                        <a:rPr lang="en-US" sz="1000">
                          <a:solidFill>
                            <a:srgbClr val="212121"/>
                          </a:solidFill>
                          <a:effectLst/>
                        </a:rPr>
                        <a:t>1x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810 x 810 - 800 x 800 = 16100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89239047"/>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220 x 220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100 x 100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210 x 210 - (2 x 100) x (2 x 100) = 8400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2798126833"/>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400 x 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000">
                          <a:solidFill>
                            <a:srgbClr val="212121"/>
                          </a:solidFill>
                          <a:effectLst/>
                        </a:rPr>
                        <a:t>820 x 820 - (2 x 400) x (2 x 400) = 32400</a:t>
                      </a:r>
                    </a:p>
                  </a:txBody>
                  <a:tcPr marL="64156" marR="64156" marT="56136" marB="64156">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extLst>
                  <a:ext uri="{0D108BD9-81ED-4DB2-BD59-A6C34878D82A}">
                    <a16:rowId xmlns:a16="http://schemas.microsoft.com/office/drawing/2014/main" val="1842893712"/>
                  </a:ext>
                </a:extLst>
              </a:tr>
              <a:tr h="326643">
                <a:tc>
                  <a:txBody>
                    <a:bodyPr/>
                    <a:lstStyle/>
                    <a:p>
                      <a:pPr algn="l" fontAlgn="t"/>
                      <a:r>
                        <a:rPr lang="en-US" sz="1000">
                          <a:solidFill>
                            <a:srgbClr val="212121"/>
                          </a:solidFill>
                          <a:effectLst/>
                        </a:rPr>
                        <a:t>2x</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1620 x 1620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a:solidFill>
                            <a:srgbClr val="212121"/>
                          </a:solidFill>
                          <a:effectLst/>
                        </a:rPr>
                        <a:t>800 x 800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000" dirty="0">
                          <a:solidFill>
                            <a:srgbClr val="212121"/>
                          </a:solidFill>
                          <a:effectLst/>
                        </a:rPr>
                        <a:t>1620 x 1620 - (2 x 800) x (2 x 800) = 64400</a:t>
                      </a:r>
                    </a:p>
                  </a:txBody>
                  <a:tcPr marL="64156" marR="64156" marT="56136" marB="64156">
                    <a:lnL>
                      <a:noFill/>
                    </a:lnL>
                    <a:lnR>
                      <a:noFill/>
                    </a:lnR>
                    <a:lnT w="9525" cap="flat" cmpd="sng" algn="ctr">
                      <a:solidFill>
                        <a:srgbClr val="CFD8DC"/>
                      </a:solidFill>
                      <a:prstDash val="solid"/>
                      <a:round/>
                      <a:headEnd type="none" w="med" len="med"/>
                      <a:tailEnd type="none" w="med" len="med"/>
                    </a:lnT>
                    <a:lnB>
                      <a:noFill/>
                    </a:lnB>
                    <a:solidFill>
                      <a:srgbClr val="78909C"/>
                    </a:solidFill>
                  </a:tcPr>
                </a:tc>
                <a:extLst>
                  <a:ext uri="{0D108BD9-81ED-4DB2-BD59-A6C34878D82A}">
                    <a16:rowId xmlns:a16="http://schemas.microsoft.com/office/drawing/2014/main" val="2520424858"/>
                  </a:ext>
                </a:extLst>
              </a:tr>
            </a:tbl>
          </a:graphicData>
        </a:graphic>
      </p:graphicFrame>
    </p:spTree>
    <p:extLst>
      <p:ext uri="{BB962C8B-B14F-4D97-AF65-F5344CB8AC3E}">
        <p14:creationId xmlns:p14="http://schemas.microsoft.com/office/powerpoint/2010/main" val="379274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 </a:t>
            </a:r>
            <a:r>
              <a:rPr lang="en-US" dirty="0"/>
              <a:t>font optimization</a:t>
            </a:r>
          </a:p>
        </p:txBody>
      </p:sp>
      <p:sp>
        <p:nvSpPr>
          <p:cNvPr id="3" name="Content Placeholder 2"/>
          <p:cNvSpPr>
            <a:spLocks noGrp="1"/>
          </p:cNvSpPr>
          <p:nvPr>
            <p:ph idx="1"/>
          </p:nvPr>
        </p:nvSpPr>
        <p:spPr/>
        <p:txBody>
          <a:bodyPr/>
          <a:lstStyle/>
          <a:p>
            <a:r>
              <a:rPr lang="en-US" dirty="0"/>
              <a:t>Webfont formats</a:t>
            </a:r>
          </a:p>
          <a:p>
            <a:r>
              <a:rPr lang="en-US" dirty="0" smtClean="0"/>
              <a:t>EOT</a:t>
            </a:r>
            <a:r>
              <a:rPr lang="en-US" dirty="0"/>
              <a:t>, TTF, WOFF, and </a:t>
            </a:r>
            <a:r>
              <a:rPr lang="en-US" dirty="0" smtClean="0"/>
              <a:t>WOFF2</a:t>
            </a:r>
          </a:p>
          <a:p>
            <a:endParaRPr lang="en-US" dirty="0" smtClean="0"/>
          </a:p>
          <a:p>
            <a:pPr marL="285750" indent="-285750">
              <a:buFont typeface="Arial" panose="020B0604020202020204" pitchFamily="34" charset="0"/>
              <a:buChar char="•"/>
            </a:pPr>
            <a:r>
              <a:rPr lang="en-US" dirty="0"/>
              <a:t>Serve WOFF 2.0 variant to browsers that support it.</a:t>
            </a:r>
          </a:p>
          <a:p>
            <a:pPr marL="285750" indent="-285750">
              <a:buFont typeface="Arial" panose="020B0604020202020204" pitchFamily="34" charset="0"/>
              <a:buChar char="•"/>
            </a:pPr>
            <a:r>
              <a:rPr lang="en-US" dirty="0"/>
              <a:t>Serve WOFF variant to the majority of browsers.</a:t>
            </a:r>
          </a:p>
          <a:p>
            <a:pPr marL="285750" indent="-285750">
              <a:buFont typeface="Arial" panose="020B0604020202020204" pitchFamily="34" charset="0"/>
              <a:buChar char="•"/>
            </a:pPr>
            <a:r>
              <a:rPr lang="en-US" dirty="0"/>
              <a:t>Serve TTF variant to old Android (below 4.4) browsers.</a:t>
            </a:r>
          </a:p>
          <a:p>
            <a:pPr marL="285750" indent="-285750">
              <a:buFont typeface="Arial" panose="020B0604020202020204" pitchFamily="34" charset="0"/>
              <a:buChar char="•"/>
            </a:pPr>
            <a:r>
              <a:rPr lang="en-US" dirty="0"/>
              <a:t>Serve EOT variant to old IE (below IE9) browsers.</a:t>
            </a:r>
          </a:p>
          <a:p>
            <a:endParaRPr lang="en-US" dirty="0"/>
          </a:p>
        </p:txBody>
      </p:sp>
    </p:spTree>
    <p:extLst>
      <p:ext uri="{BB962C8B-B14F-4D97-AF65-F5344CB8AC3E}">
        <p14:creationId xmlns:p14="http://schemas.microsoft.com/office/powerpoint/2010/main" val="256136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Reducing font size with </a:t>
            </a:r>
            <a:r>
              <a:rPr lang="en-US" dirty="0" smtClean="0"/>
              <a:t>compression</a:t>
            </a:r>
          </a:p>
          <a:p>
            <a:endParaRPr lang="en-US" dirty="0"/>
          </a:p>
          <a:p>
            <a:pPr marL="285750" indent="-285750">
              <a:buFont typeface="Arial" panose="020B0604020202020204" pitchFamily="34" charset="0"/>
              <a:buChar char="•"/>
            </a:pPr>
            <a:r>
              <a:rPr lang="en-US" dirty="0"/>
              <a:t>EOT and TTF formats are not compressed by default. </a:t>
            </a:r>
            <a:r>
              <a:rPr lang="en-US" dirty="0" smtClean="0"/>
              <a:t>Only GZIP helps.</a:t>
            </a:r>
            <a:endParaRPr lang="en-US" dirty="0"/>
          </a:p>
          <a:p>
            <a:pPr marL="285750" indent="-285750">
              <a:buFont typeface="Arial" panose="020B0604020202020204" pitchFamily="34" charset="0"/>
              <a:buChar char="•"/>
            </a:pPr>
            <a:r>
              <a:rPr lang="en-US" dirty="0"/>
              <a:t>WOFF has built-in compression. </a:t>
            </a:r>
            <a:endParaRPr lang="en-US" dirty="0" smtClean="0"/>
          </a:p>
          <a:p>
            <a:pPr marL="285750" indent="-285750">
              <a:buFont typeface="Arial" panose="020B0604020202020204" pitchFamily="34" charset="0"/>
              <a:buChar char="•"/>
            </a:pPr>
            <a:r>
              <a:rPr lang="en-US" dirty="0" smtClean="0"/>
              <a:t>WOFF2 </a:t>
            </a:r>
            <a:r>
              <a:rPr lang="en-US" dirty="0"/>
              <a:t>uses custom preprocessing and compression algorithms to deliver ~30% file-size reduction over other formats</a:t>
            </a:r>
            <a:r>
              <a:rPr lang="en-US" dirty="0" smtClean="0"/>
              <a:t>.</a:t>
            </a:r>
            <a:endParaRPr lang="en-US" dirty="0"/>
          </a:p>
        </p:txBody>
      </p:sp>
    </p:spTree>
    <p:extLst>
      <p:ext uri="{BB962C8B-B14F-4D97-AF65-F5344CB8AC3E}">
        <p14:creationId xmlns:p14="http://schemas.microsoft.com/office/powerpoint/2010/main" val="125416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a:xfrm>
            <a:off x="352472" y="834063"/>
            <a:ext cx="8339328" cy="3383280"/>
          </a:xfrm>
        </p:spPr>
        <p:txBody>
          <a:bodyPr/>
          <a:lstStyle/>
          <a:p>
            <a:r>
              <a:rPr lang="en-US" dirty="0"/>
              <a:t>Defining a font family with @font-face</a:t>
            </a:r>
          </a:p>
          <a:p>
            <a:endParaRPr lang="en-US" dirty="0"/>
          </a:p>
        </p:txBody>
      </p:sp>
      <p:sp>
        <p:nvSpPr>
          <p:cNvPr id="4" name="Rectangle 3"/>
          <p:cNvSpPr>
            <a:spLocks noChangeArrowheads="1"/>
          </p:cNvSpPr>
          <p:nvPr/>
        </p:nvSpPr>
        <p:spPr bwMode="auto">
          <a:xfrm>
            <a:off x="1631298" y="1088270"/>
            <a:ext cx="5781675" cy="37599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normal;</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t>
            </a:r>
            <a:r>
              <a:rPr kumimoji="0" lang="en-US" altLang="en-US" sz="1100" b="0" i="0" u="none" strike="noStrike" cap="none" normalizeH="0" baseline="0" dirty="0" err="1" smtClean="0">
                <a:ln>
                  <a:noFill/>
                </a:ln>
                <a:solidFill>
                  <a:srgbClr val="0D904F"/>
                </a:solidFill>
                <a:effectLst/>
              </a:rPr>
              <a:t>awesome.eot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C53929"/>
                </a:solidFill>
                <a:effectLst/>
              </a:rPr>
              <a:t>@font</a:t>
            </a:r>
            <a:r>
              <a:rPr kumimoji="0" lang="en-US" altLang="en-US" sz="1100" b="0" i="0" u="none" strike="noStrike" cap="none" normalizeH="0" baseline="0" dirty="0" smtClean="0">
                <a:ln>
                  <a:noFill/>
                </a:ln>
                <a:solidFill>
                  <a:srgbClr val="37474F"/>
                </a:solidFill>
                <a:effectLst/>
              </a:rPr>
              <a:t>-face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font-family: </a:t>
            </a:r>
            <a:r>
              <a:rPr kumimoji="0" lang="en-US" altLang="en-US" sz="1100" b="0" i="0" u="none" strike="noStrike" cap="none" normalizeH="0" baseline="0" dirty="0" smtClean="0">
                <a:ln>
                  <a:noFill/>
                </a:ln>
                <a:solidFill>
                  <a:srgbClr val="0D904F"/>
                </a:solidFill>
                <a:effectLst/>
              </a:rPr>
              <a:t>'Awesome Font'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font-style: italic;</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font-weight: </a:t>
            </a:r>
            <a:r>
              <a:rPr kumimoji="0" lang="en-US" altLang="en-US" sz="1100" b="0" i="0" u="none" strike="noStrike" cap="none" normalizeH="0" baseline="0" dirty="0" smtClean="0">
                <a:ln>
                  <a:noFill/>
                </a:ln>
                <a:solidFill>
                  <a:srgbClr val="C53929"/>
                </a:solidFill>
                <a:effectLst/>
              </a:rPr>
              <a:t>400</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src</a:t>
            </a: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smtClean="0">
                <a:ln>
                  <a:noFill/>
                </a:ln>
                <a:solidFill>
                  <a:srgbClr val="3B78E7"/>
                </a:solidFill>
                <a:effectLst/>
              </a:rPr>
              <a:t>local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'Awesome Font Italic'</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'/fonts/awesome-i.woff2'</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'woff2'</a:t>
            </a:r>
            <a:r>
              <a:rPr kumimoji="0" lang="en-US" altLang="en-US" sz="1100" b="0" i="0" u="none" strike="noStrike" cap="none" normalizeH="0" baseline="0" dirty="0" smtClean="0">
                <a:ln>
                  <a:noFill/>
                </a:ln>
                <a:solidFill>
                  <a:srgbClr val="37474F"/>
                </a:solidFill>
                <a:effectLst/>
              </a:rPr>
              <a:t>), </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woff</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'/fonts/awesome-i.ttf'</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err="1" smtClean="0">
                <a:ln>
                  <a:noFill/>
                </a:ln>
                <a:solidFill>
                  <a:srgbClr val="0D904F"/>
                </a:solidFill>
                <a:effectLst/>
              </a:rPr>
              <a:t>truetype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       </a:t>
            </a:r>
            <a:r>
              <a:rPr kumimoji="0" lang="en-US" altLang="en-US" sz="1100" b="0" i="0" u="none" strike="noStrike" cap="none" normalizeH="0" baseline="0" dirty="0" err="1" smtClean="0">
                <a:ln>
                  <a:noFill/>
                </a:ln>
                <a:solidFill>
                  <a:srgbClr val="37474F"/>
                </a:solidFill>
                <a:effectLst/>
              </a:rPr>
              <a:t>url</a:t>
            </a: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rgbClr val="0D904F"/>
                </a:solidFill>
                <a:effectLst/>
              </a:rPr>
              <a:t>'/fonts/awesome-</a:t>
            </a:r>
            <a:r>
              <a:rPr kumimoji="0" lang="en-US" altLang="en-US" sz="1100" b="0" i="0" u="none" strike="noStrike" cap="none" normalizeH="0" baseline="0" dirty="0" err="1" smtClean="0">
                <a:ln>
                  <a:noFill/>
                </a:ln>
                <a:solidFill>
                  <a:srgbClr val="0D904F"/>
                </a:solidFill>
                <a:effectLst/>
              </a:rPr>
              <a:t>i.eot</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 format(</a:t>
            </a:r>
            <a:r>
              <a:rPr kumimoji="0" lang="en-US" altLang="en-US" sz="1100" b="0" i="0" u="none" strike="noStrike" cap="none" normalizeH="0" baseline="0" dirty="0" smtClean="0">
                <a:ln>
                  <a:noFill/>
                </a:ln>
                <a:solidFill>
                  <a:srgbClr val="0D904F"/>
                </a:solidFill>
                <a:effectLst/>
              </a:rPr>
              <a:t>'embedded-</a:t>
            </a:r>
            <a:r>
              <a:rPr kumimoji="0" lang="en-US" altLang="en-US" sz="1100" b="0" i="0" u="none" strike="noStrike" cap="none" normalizeH="0" baseline="0" dirty="0" err="1" smtClean="0">
                <a:ln>
                  <a:noFill/>
                </a:ln>
                <a:solidFill>
                  <a:srgbClr val="0D904F"/>
                </a:solidFill>
                <a:effectLst/>
              </a:rPr>
              <a:t>opentype</a:t>
            </a:r>
            <a:r>
              <a:rPr kumimoji="0" lang="en-US" altLang="en-US" sz="1100" b="0" i="0" u="none" strike="noStrike" cap="none" normalizeH="0" baseline="0" dirty="0" smtClean="0">
                <a:ln>
                  <a:noFill/>
                </a:ln>
                <a:solidFill>
                  <a:srgbClr val="0D904F"/>
                </a:solidFill>
                <a:effectLst/>
              </a:rPr>
              <a:t>'</a:t>
            </a:r>
            <a:r>
              <a:rPr kumimoji="0" lang="en-US" altLang="en-US" sz="1100" b="0" i="0" u="none" strike="noStrike" cap="none" normalizeH="0" baseline="0" dirty="0" smtClean="0">
                <a:ln>
                  <a:noFill/>
                </a:ln>
                <a:solidFill>
                  <a:srgbClr val="37474F"/>
                </a:solidFill>
                <a:effectLst/>
              </a:rPr>
              <a:t>);</a:t>
            </a:r>
            <a:br>
              <a:rPr kumimoji="0" lang="en-US" altLang="en-US" sz="1100" b="0" i="0" u="none" strike="noStrike" cap="none" normalizeH="0" baseline="0" dirty="0" smtClean="0">
                <a:ln>
                  <a:noFill/>
                </a:ln>
                <a:solidFill>
                  <a:srgbClr val="37474F"/>
                </a:solidFill>
                <a:effectLst/>
              </a:rPr>
            </a:br>
            <a:r>
              <a:rPr kumimoji="0" lang="en-US" altLang="en-US" sz="1100" b="0" i="0" u="none" strike="noStrike" cap="none" normalizeH="0" baseline="0" dirty="0" smtClean="0">
                <a:ln>
                  <a:noFill/>
                </a:ln>
                <a:solidFill>
                  <a:srgbClr val="37474F"/>
                </a:solidFill>
                <a:effectLst/>
              </a:rPr>
              <a:t>}</a:t>
            </a:r>
            <a:r>
              <a:rPr kumimoji="0" lang="en-US" altLang="en-US" sz="11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52297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Unicode-range </a:t>
            </a:r>
            <a:r>
              <a:rPr lang="en-US" dirty="0" err="1"/>
              <a:t>subsetting</a:t>
            </a:r>
            <a:endParaRPr lang="en-US" dirty="0"/>
          </a:p>
          <a:p>
            <a:endParaRPr lang="en-US" dirty="0"/>
          </a:p>
        </p:txBody>
      </p:sp>
      <p:sp>
        <p:nvSpPr>
          <p:cNvPr id="7" name="Rectangle 3"/>
          <p:cNvSpPr>
            <a:spLocks noChangeArrowheads="1"/>
          </p:cNvSpPr>
          <p:nvPr/>
        </p:nvSpPr>
        <p:spPr bwMode="auto">
          <a:xfrm>
            <a:off x="3077935" y="847052"/>
            <a:ext cx="5282294" cy="38471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C53929"/>
                </a:solidFill>
                <a:effectLst/>
                <a:latin typeface="Roboto Mono"/>
              </a:rPr>
              <a:t/>
            </a:r>
            <a:br>
              <a:rPr kumimoji="0" lang="en-US" altLang="en-US" sz="1000" b="0" i="0" u="none" strike="noStrike" cap="none" normalizeH="0" baseline="0" dirty="0" smtClean="0">
                <a:ln>
                  <a:noFill/>
                </a:ln>
                <a:solidFill>
                  <a:srgbClr val="C53929"/>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normal;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'/fonts/awesome-l.woff2'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l.woff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'/fonts/awesome-l.ttf'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l.eot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unicode</a:t>
            </a:r>
            <a:r>
              <a:rPr kumimoji="0" lang="en-US" altLang="en-US" sz="1000" b="0" i="0" u="none" strike="noStrike" cap="none" normalizeH="0" baseline="0" dirty="0" smtClean="0">
                <a:ln>
                  <a:noFill/>
                </a:ln>
                <a:solidFill>
                  <a:srgbClr val="37474F"/>
                </a:solidFill>
                <a:effectLst/>
                <a:latin typeface="Roboto Mono"/>
              </a:rPr>
              <a:t>-range: U+</a:t>
            </a:r>
            <a:r>
              <a:rPr kumimoji="0" lang="en-US" altLang="en-US" sz="1000" b="0" i="0" u="none" strike="noStrike" cap="none" normalizeH="0" baseline="0" dirty="0" smtClean="0">
                <a:ln>
                  <a:noFill/>
                </a:ln>
                <a:solidFill>
                  <a:srgbClr val="C53929"/>
                </a:solidFill>
                <a:effectLst/>
                <a:latin typeface="Roboto Mono"/>
              </a:rPr>
              <a:t>000</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C53929"/>
                </a:solidFill>
                <a:effectLst/>
                <a:latin typeface="Roboto Mono"/>
              </a:rPr>
              <a:t>5FF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Latin glyphs */</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C53929"/>
                </a:solidFill>
                <a:effectLst/>
                <a:latin typeface="Roboto Mono"/>
              </a:rPr>
              <a:t>@font</a:t>
            </a:r>
            <a:r>
              <a:rPr kumimoji="0" lang="en-US" altLang="en-US" sz="1000" b="0" i="0" u="none" strike="noStrike" cap="none" normalizeH="0" baseline="0" dirty="0" smtClean="0">
                <a:ln>
                  <a:noFill/>
                </a:ln>
                <a:solidFill>
                  <a:srgbClr val="37474F"/>
                </a:solidFill>
                <a:effectLst/>
                <a:latin typeface="Roboto Mono"/>
              </a:rPr>
              <a:t>-face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font-family: </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font-style: normal;</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font-weight: </a:t>
            </a:r>
            <a:r>
              <a:rPr kumimoji="0" lang="en-US" altLang="en-US" sz="1000" b="0" i="0" u="none" strike="noStrike" cap="none" normalizeH="0" baseline="0" dirty="0" smtClean="0">
                <a:ln>
                  <a:noFill/>
                </a:ln>
                <a:solidFill>
                  <a:srgbClr val="C53929"/>
                </a:solidFill>
                <a:effectLst/>
                <a:latin typeface="Roboto Mono"/>
              </a:rPr>
              <a:t>400</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src</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3B78E7"/>
                </a:solidFill>
                <a:effectLst/>
                <a:latin typeface="Roboto Mono"/>
              </a:rPr>
              <a:t>local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'Awesome Font'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'/fonts/awesome-jp.woff2'</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'woff2'</a:t>
            </a:r>
            <a:r>
              <a:rPr kumimoji="0" lang="en-US" altLang="en-US" sz="1000" b="0" i="0" u="none" strike="noStrike" cap="none" normalizeH="0" baseline="0" dirty="0" smtClean="0">
                <a:ln>
                  <a:noFill/>
                </a:ln>
                <a:solidFill>
                  <a:srgbClr val="37474F"/>
                </a:solidFill>
                <a:effectLst/>
                <a:latin typeface="Roboto Mono"/>
              </a:rPr>
              <a:t>),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jp.woff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woff</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'/fonts/awesome-jp.ttf'</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err="1" smtClean="0">
                <a:ln>
                  <a:noFill/>
                </a:ln>
                <a:solidFill>
                  <a:srgbClr val="0D904F"/>
                </a:solidFill>
                <a:effectLst/>
                <a:latin typeface="Roboto Mono"/>
              </a:rPr>
              <a:t>truetype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url</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0D904F"/>
                </a:solidFill>
                <a:effectLst/>
                <a:latin typeface="Roboto Mono"/>
              </a:rPr>
              <a:t>'/fonts/awesome-</a:t>
            </a:r>
            <a:r>
              <a:rPr kumimoji="0" lang="en-US" altLang="en-US" sz="1000" b="0" i="0" u="none" strike="noStrike" cap="none" normalizeH="0" baseline="0" dirty="0" err="1" smtClean="0">
                <a:ln>
                  <a:noFill/>
                </a:ln>
                <a:solidFill>
                  <a:srgbClr val="0D904F"/>
                </a:solidFill>
                <a:effectLst/>
                <a:latin typeface="Roboto Mono"/>
              </a:rPr>
              <a:t>jp.eot</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 format(</a:t>
            </a:r>
            <a:r>
              <a:rPr kumimoji="0" lang="en-US" altLang="en-US" sz="1000" b="0" i="0" u="none" strike="noStrike" cap="none" normalizeH="0" baseline="0" dirty="0" smtClean="0">
                <a:ln>
                  <a:noFill/>
                </a:ln>
                <a:solidFill>
                  <a:srgbClr val="0D904F"/>
                </a:solidFill>
                <a:effectLst/>
                <a:latin typeface="Roboto Mono"/>
              </a:rPr>
              <a:t>'embedded-</a:t>
            </a:r>
            <a:r>
              <a:rPr kumimoji="0" lang="en-US" altLang="en-US" sz="1000" b="0" i="0" u="none" strike="noStrike" cap="none" normalizeH="0" baseline="0" dirty="0" err="1" smtClean="0">
                <a:ln>
                  <a:noFill/>
                </a:ln>
                <a:solidFill>
                  <a:srgbClr val="0D904F"/>
                </a:solidFill>
                <a:effectLst/>
                <a:latin typeface="Roboto Mono"/>
              </a:rPr>
              <a:t>opentype</a:t>
            </a:r>
            <a:r>
              <a:rPr kumimoji="0" lang="en-US" altLang="en-US" sz="1000" b="0" i="0" u="none" strike="noStrike" cap="none" normalizeH="0" baseline="0" dirty="0" smtClean="0">
                <a:ln>
                  <a:noFill/>
                </a:ln>
                <a:solidFill>
                  <a:srgbClr val="0D904F"/>
                </a:solidFill>
                <a:effectLst/>
                <a:latin typeface="Roboto Mono"/>
              </a:rPr>
              <a:t>'</a:t>
            </a:r>
            <a:r>
              <a:rPr kumimoji="0" lang="en-US" altLang="en-US" sz="1000" b="0" i="0" u="none" strike="noStrike" cap="none" normalizeH="0" baseline="0" dirty="0" smtClean="0">
                <a:ln>
                  <a:noFill/>
                </a:ln>
                <a:solidFill>
                  <a:srgbClr val="37474F"/>
                </a:solidFill>
                <a:effectLst/>
                <a:latin typeface="Roboto Mono"/>
              </a:rPr>
              <a:t>);</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unicode</a:t>
            </a:r>
            <a:r>
              <a:rPr kumimoji="0" lang="en-US" altLang="en-US" sz="1000" b="0" i="0" u="none" strike="noStrike" cap="none" normalizeH="0" baseline="0" dirty="0" smtClean="0">
                <a:ln>
                  <a:noFill/>
                </a:ln>
                <a:solidFill>
                  <a:srgbClr val="37474F"/>
                </a:solidFill>
                <a:effectLst/>
                <a:latin typeface="Roboto Mono"/>
              </a:rPr>
              <a:t>-range: U+</a:t>
            </a:r>
            <a:r>
              <a:rPr kumimoji="0" lang="en-US" altLang="en-US" sz="1000" b="0" i="0" u="none" strike="noStrike" cap="none" normalizeH="0" baseline="0" dirty="0" smtClean="0">
                <a:ln>
                  <a:noFill/>
                </a:ln>
                <a:solidFill>
                  <a:srgbClr val="C53929"/>
                </a:solidFill>
                <a:effectLst/>
                <a:latin typeface="Roboto Mono"/>
              </a:rPr>
              <a:t>3000</a:t>
            </a:r>
            <a:r>
              <a:rPr kumimoji="0" lang="en-US" altLang="en-US" sz="1000" b="0" i="0" u="none" strike="noStrike" cap="none" normalizeH="0" baseline="0" dirty="0" smtClean="0">
                <a:ln>
                  <a:noFill/>
                </a:ln>
                <a:solidFill>
                  <a:srgbClr val="37474F"/>
                </a:solidFill>
                <a:effectLst/>
                <a:latin typeface="Roboto Mono"/>
              </a:rPr>
              <a:t>-</a:t>
            </a:r>
            <a:r>
              <a:rPr kumimoji="0" lang="en-US" altLang="en-US" sz="1000" b="0" i="0" u="none" strike="noStrike" cap="none" normalizeH="0" baseline="0" dirty="0" smtClean="0">
                <a:ln>
                  <a:noFill/>
                </a:ln>
                <a:solidFill>
                  <a:srgbClr val="C53929"/>
                </a:solidFill>
                <a:effectLst/>
                <a:latin typeface="Roboto Mono"/>
              </a:rPr>
              <a:t>9FFF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err="1" smtClean="0">
                <a:ln>
                  <a:noFill/>
                </a:ln>
                <a:solidFill>
                  <a:srgbClr val="37474F"/>
                </a:solidFill>
                <a:effectLst/>
                <a:latin typeface="Roboto Mono"/>
              </a:rPr>
              <a:t>U+ff</a:t>
            </a:r>
            <a:r>
              <a:rPr kumimoji="0" lang="en-US" altLang="en-US" sz="1000" b="0" i="0" u="none" strike="noStrike" cap="none" normalizeH="0" baseline="0" dirty="0" smtClean="0">
                <a:ln>
                  <a:noFill/>
                </a:ln>
                <a:solidFill>
                  <a:srgbClr val="37474F"/>
                </a:solidFill>
                <a:effectLst/>
                <a:latin typeface="Roboto Mono"/>
              </a:rPr>
              <a:t>??; </a:t>
            </a:r>
            <a:r>
              <a:rPr kumimoji="0" lang="en-US" altLang="en-US" sz="1000" b="0" i="0" u="none" strike="noStrike" cap="none" normalizeH="0" baseline="0" dirty="0" smtClean="0">
                <a:ln>
                  <a:noFill/>
                </a:ln>
                <a:solidFill>
                  <a:srgbClr val="D81B60"/>
                </a:solidFill>
                <a:effectLst/>
                <a:latin typeface="Roboto Mono"/>
              </a:rPr>
              <a:t>/* Japanese glyphs */</a:t>
            </a:r>
            <a:r>
              <a:rPr kumimoji="0" lang="en-US" altLang="en-US" sz="1000" b="0" i="0" u="none" strike="noStrike" cap="none" normalizeH="0" baseline="0" dirty="0" smtClean="0">
                <a:ln>
                  <a:noFill/>
                </a:ln>
                <a:solidFill>
                  <a:srgbClr val="37474F"/>
                </a:solidFill>
                <a:effectLst/>
                <a:latin typeface="Roboto Mono"/>
              </a:rPr>
              <a:t/>
            </a:r>
            <a:br>
              <a:rPr kumimoji="0" lang="en-US" altLang="en-US" sz="1000" b="0" i="0" u="none" strike="noStrike" cap="none" normalizeH="0" baseline="0" dirty="0" smtClean="0">
                <a:ln>
                  <a:noFill/>
                </a:ln>
                <a:solidFill>
                  <a:srgbClr val="37474F"/>
                </a:solidFill>
                <a:effectLst/>
                <a:latin typeface="Roboto Mono"/>
              </a:rPr>
            </a:br>
            <a:r>
              <a:rPr kumimoji="0" lang="en-US" altLang="en-US" sz="1000" b="0" i="0" u="none" strike="noStrike" cap="none" normalizeH="0" baseline="0" dirty="0" smtClean="0">
                <a:ln>
                  <a:noFill/>
                </a:ln>
                <a:solidFill>
                  <a:srgbClr val="37474F"/>
                </a:solidFill>
                <a:effectLst/>
                <a:latin typeface="Roboto Mono"/>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71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Optimizing loading and rendering</a:t>
            </a:r>
          </a:p>
          <a:p>
            <a:r>
              <a:rPr lang="en-US" dirty="0"/>
              <a:t>&lt;link </a:t>
            </a:r>
            <a:r>
              <a:rPr lang="en-US" dirty="0" err="1"/>
              <a:t>rel</a:t>
            </a:r>
            <a:r>
              <a:rPr lang="en-US" dirty="0"/>
              <a:t>="preload"&gt;</a:t>
            </a:r>
          </a:p>
        </p:txBody>
      </p:sp>
    </p:spTree>
    <p:extLst>
      <p:ext uri="{BB962C8B-B14F-4D97-AF65-F5344CB8AC3E}">
        <p14:creationId xmlns:p14="http://schemas.microsoft.com/office/powerpoint/2010/main" val="77879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96" y="2580715"/>
            <a:ext cx="1058597" cy="1058597"/>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947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smtClean="0"/>
              <a:t>Font loading</a:t>
            </a:r>
          </a:p>
          <a:p>
            <a:endParaRPr lang="en-US" dirty="0"/>
          </a:p>
          <a:p>
            <a:pPr marL="285750" indent="-285750">
              <a:buFont typeface="Arial" panose="020B0604020202020204" pitchFamily="34" charset="0"/>
              <a:buChar char="•"/>
            </a:pPr>
            <a:r>
              <a:rPr lang="en-US" dirty="0"/>
              <a:t>Chrome and Firefox have a three second timeout after which the text is shown with the fallback font. If the font manages to download, then eventually a swap occurs and the text is re-rendered with the intended font.</a:t>
            </a:r>
          </a:p>
          <a:p>
            <a:pPr marL="285750" indent="-285750">
              <a:buFont typeface="Arial" panose="020B0604020202020204" pitchFamily="34" charset="0"/>
              <a:buChar char="•"/>
            </a:pPr>
            <a:r>
              <a:rPr lang="en-US" dirty="0"/>
              <a:t>Internet Explorer has a zero second timeout which results in immediate text rendering. If the requested font is not yet available, a fallback is used, and text is re-rendered later once the requested font becomes available.</a:t>
            </a:r>
          </a:p>
          <a:p>
            <a:pPr marL="285750" indent="-285750">
              <a:buFont typeface="Arial" panose="020B0604020202020204" pitchFamily="34" charset="0"/>
              <a:buChar char="•"/>
            </a:pPr>
            <a:r>
              <a:rPr lang="en-US" dirty="0"/>
              <a:t>Safari has no timeout behavior (or at least nothing beyond a baseline network timeout).</a:t>
            </a:r>
          </a:p>
          <a:p>
            <a:endParaRPr lang="en-US" dirty="0"/>
          </a:p>
        </p:txBody>
      </p:sp>
    </p:spTree>
    <p:extLst>
      <p:ext uri="{BB962C8B-B14F-4D97-AF65-F5344CB8AC3E}">
        <p14:creationId xmlns:p14="http://schemas.microsoft.com/office/powerpoint/2010/main" val="3578001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normAutofit/>
          </a:bodyPr>
          <a:lstStyle/>
          <a:p>
            <a:r>
              <a:rPr lang="en-US" sz="1800" dirty="0"/>
              <a:t>Font loading </a:t>
            </a:r>
            <a:r>
              <a:rPr lang="en-US" sz="1800" dirty="0" smtClean="0"/>
              <a:t>process</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25" y="1512258"/>
            <a:ext cx="7555424" cy="2859747"/>
          </a:xfrm>
          <a:prstGeom prst="rect">
            <a:avLst/>
          </a:prstGeom>
        </p:spPr>
      </p:pic>
    </p:spTree>
    <p:extLst>
      <p:ext uri="{BB962C8B-B14F-4D97-AF65-F5344CB8AC3E}">
        <p14:creationId xmlns:p14="http://schemas.microsoft.com/office/powerpoint/2010/main" val="23555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normAutofit lnSpcReduction="10000"/>
          </a:bodyPr>
          <a:lstStyle/>
          <a:p>
            <a:r>
              <a:rPr lang="en-US" dirty="0"/>
              <a:t>The font display timeline</a:t>
            </a:r>
          </a:p>
          <a:p>
            <a:r>
              <a:rPr lang="en-US" dirty="0"/>
              <a:t>Similar to the existing font timeout behaviors that some browsers implement today, font-display segments the lifetime of a font download into three major periods:</a:t>
            </a:r>
          </a:p>
          <a:p>
            <a:endParaRPr lang="en-US" dirty="0"/>
          </a:p>
          <a:p>
            <a:pPr marL="342900" indent="-342900">
              <a:buFont typeface="+mj-lt"/>
              <a:buAutoNum type="arabicPeriod"/>
            </a:pPr>
            <a:r>
              <a:rPr lang="en-US" dirty="0"/>
              <a:t>The first period is the font block period. During this period, if the font face is not loaded, any element attempting to use it must instead render with an invisible fallback font face. If the font face successfully loads during the block period, the font face is then used normally.</a:t>
            </a:r>
          </a:p>
          <a:p>
            <a:pPr marL="342900" indent="-342900">
              <a:buFont typeface="+mj-lt"/>
              <a:buAutoNum type="arabicPeriod"/>
            </a:pPr>
            <a:r>
              <a:rPr lang="en-US" dirty="0"/>
              <a:t>The font swap period occurs immediately after the font block period. During this period, if the font face is not loaded, any element attempting to use it must instead render with a fallback font face. If the font face successfully loads during the swap period, the font face is then used normally.</a:t>
            </a:r>
          </a:p>
          <a:p>
            <a:pPr marL="342900" indent="-342900">
              <a:buFont typeface="+mj-lt"/>
              <a:buAutoNum type="arabicPeriod"/>
            </a:pPr>
            <a:r>
              <a:rPr lang="en-US" dirty="0"/>
              <a:t>The font failure period occurs immediately after the font swap period. If the font face is not yet loaded when this period starts, it’s marked as a failed load, causing normal font fallback. Otherwise, the font face is used normally.</a:t>
            </a:r>
          </a:p>
        </p:txBody>
      </p:sp>
    </p:spTree>
    <p:extLst>
      <p:ext uri="{BB962C8B-B14F-4D97-AF65-F5344CB8AC3E}">
        <p14:creationId xmlns:p14="http://schemas.microsoft.com/office/powerpoint/2010/main" val="278161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smtClean="0"/>
              <a:t>font-display</a:t>
            </a:r>
            <a:endParaRPr lang="en-US" dirty="0"/>
          </a:p>
        </p:txBody>
      </p:sp>
      <p:sp>
        <p:nvSpPr>
          <p:cNvPr id="4" name="Rectangle 1"/>
          <p:cNvSpPr>
            <a:spLocks noChangeArrowheads="1"/>
          </p:cNvSpPr>
          <p:nvPr/>
        </p:nvSpPr>
        <p:spPr bwMode="auto">
          <a:xfrm>
            <a:off x="1885951" y="1493384"/>
            <a:ext cx="4767942" cy="25544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@font-face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font-family</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font-style</a:t>
            </a:r>
            <a:r>
              <a:rPr kumimoji="0" lang="en-US" altLang="en-US" sz="1200" b="0" i="0" u="none" strike="noStrike" cap="none" normalizeH="0" baseline="0" dirty="0" smtClean="0">
                <a:ln>
                  <a:noFill/>
                </a:ln>
                <a:solidFill>
                  <a:srgbClr val="37474F"/>
                </a:solidFill>
                <a:effectLst/>
                <a:latin typeface="Roboto Mono"/>
              </a:rPr>
              <a:t>: normal;</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font-weight</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C53929"/>
                </a:solidFill>
                <a:effectLst/>
                <a:latin typeface="Roboto Mono"/>
              </a:rPr>
              <a:t>400</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3B78E7"/>
                </a:solidFill>
                <a:effectLst/>
                <a:latin typeface="Roboto Mono"/>
              </a:rPr>
              <a:t>font-display</a:t>
            </a:r>
            <a:r>
              <a:rPr kumimoji="0" lang="en-US" altLang="en-US" sz="1200" b="0" i="0" u="none" strike="noStrike" cap="none" normalizeH="0" baseline="0" dirty="0" smtClean="0">
                <a:ln>
                  <a:noFill/>
                </a:ln>
                <a:solidFill>
                  <a:srgbClr val="37474F"/>
                </a:solidFill>
                <a:effectLst/>
                <a:latin typeface="Roboto Mono"/>
              </a:rPr>
              <a:t>: auto; </a:t>
            </a:r>
            <a:r>
              <a:rPr kumimoji="0" lang="en-US" altLang="en-US" sz="1200" b="0" i="0" u="none" strike="noStrike" cap="none" normalizeH="0" baseline="0" dirty="0" smtClean="0">
                <a:ln>
                  <a:noFill/>
                </a:ln>
                <a:solidFill>
                  <a:srgbClr val="D81B60"/>
                </a:solidFill>
                <a:effectLst/>
                <a:latin typeface="Roboto Mono"/>
              </a:rPr>
              <a:t>/* or block, swap, fallback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src</a:t>
            </a:r>
            <a:r>
              <a:rPr kumimoji="0" lang="en-US" altLang="en-US" sz="1200" b="0" i="0" u="none" strike="noStrike" cap="none" normalizeH="0" baseline="0" dirty="0" smtClean="0">
                <a:ln>
                  <a:noFill/>
                </a:ln>
                <a:solidFill>
                  <a:srgbClr val="37474F"/>
                </a:solidFill>
                <a:effectLst/>
                <a:latin typeface="Roboto Mono"/>
              </a:rPr>
              <a:t>: local(</a:t>
            </a:r>
            <a:r>
              <a:rPr kumimoji="0" lang="en-US" altLang="en-US" sz="1200" b="0" i="0" u="none" strike="noStrike" cap="none" normalizeH="0" baseline="0" dirty="0" smtClean="0">
                <a:ln>
                  <a:noFill/>
                </a:ln>
                <a:solidFill>
                  <a:srgbClr val="0D904F"/>
                </a:solidFill>
                <a:effectLst/>
                <a:latin typeface="Roboto Mono"/>
              </a:rPr>
              <a:t>'Awesome Font'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'/fonts/awesome-l.woff2'</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'woff2'</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will be preloaded */</a:t>
            </a:r>
            <a:r>
              <a:rPr kumimoji="0" lang="en-US" altLang="en-US" sz="1200" b="0" i="0" u="none" strike="noStrike" cap="none" normalizeH="0" baseline="0" dirty="0" smtClean="0">
                <a:ln>
                  <a:noFill/>
                </a:ln>
                <a:solidFill>
                  <a:srgbClr val="37474F"/>
                </a:solidFill>
                <a:effectLst/>
                <a:latin typeface="Roboto Mono"/>
              </a:rPr>
              <a:t>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woff</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'/fonts/awesome-l.ttf'</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err="1" smtClean="0">
                <a:ln>
                  <a:noFill/>
                </a:ln>
                <a:solidFill>
                  <a:srgbClr val="0D904F"/>
                </a:solidFill>
                <a:effectLst/>
                <a:latin typeface="Roboto Mono"/>
              </a:rPr>
              <a:t>truetype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url</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0D904F"/>
                </a:solidFill>
                <a:effectLst/>
                <a:latin typeface="Roboto Mono"/>
              </a:rPr>
              <a:t>'/fonts/awesome-</a:t>
            </a:r>
            <a:r>
              <a:rPr kumimoji="0" lang="en-US" altLang="en-US" sz="1200" b="0" i="0" u="none" strike="noStrike" cap="none" normalizeH="0" baseline="0" dirty="0" err="1" smtClean="0">
                <a:ln>
                  <a:noFill/>
                </a:ln>
                <a:solidFill>
                  <a:srgbClr val="0D904F"/>
                </a:solidFill>
                <a:effectLst/>
                <a:latin typeface="Roboto Mono"/>
              </a:rPr>
              <a:t>l.eot</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 format(</a:t>
            </a:r>
            <a:r>
              <a:rPr kumimoji="0" lang="en-US" altLang="en-US" sz="1200" b="0" i="0" u="none" strike="noStrike" cap="none" normalizeH="0" baseline="0" dirty="0" smtClean="0">
                <a:ln>
                  <a:noFill/>
                </a:ln>
                <a:solidFill>
                  <a:srgbClr val="0D904F"/>
                </a:solidFill>
                <a:effectLst/>
                <a:latin typeface="Roboto Mono"/>
              </a:rPr>
              <a:t>'embedded-</a:t>
            </a:r>
            <a:r>
              <a:rPr kumimoji="0" lang="en-US" altLang="en-US" sz="1200" b="0" i="0" u="none" strike="noStrike" cap="none" normalizeH="0" baseline="0" dirty="0" err="1" smtClean="0">
                <a:ln>
                  <a:noFill/>
                </a:ln>
                <a:solidFill>
                  <a:srgbClr val="0D904F"/>
                </a:solidFill>
                <a:effectLst/>
                <a:latin typeface="Roboto Mono"/>
              </a:rPr>
              <a:t>opentype</a:t>
            </a:r>
            <a:r>
              <a:rPr kumimoji="0" lang="en-US" altLang="en-US" sz="1200" b="0" i="0" u="none" strike="noStrike" cap="none" normalizeH="0" baseline="0" dirty="0" smtClean="0">
                <a:ln>
                  <a:noFill/>
                </a:ln>
                <a:solidFill>
                  <a:srgbClr val="0D904F"/>
                </a:solidFill>
                <a:effectLst/>
                <a:latin typeface="Roboto Mono"/>
              </a:rPr>
              <a:t>'</a:t>
            </a:r>
            <a:r>
              <a:rPr kumimoji="0" lang="en-US" altLang="en-US" sz="1200" b="0" i="0" u="none" strike="noStrike" cap="none" normalizeH="0" baseline="0" dirty="0" smtClean="0">
                <a:ln>
                  <a:noFill/>
                </a:ln>
                <a:solidFill>
                  <a:srgbClr val="37474F"/>
                </a:solidFill>
                <a:effectLst/>
                <a:latin typeface="Roboto Mono"/>
              </a:rPr>
              <a:t>);</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err="1" smtClean="0">
                <a:ln>
                  <a:noFill/>
                </a:ln>
                <a:solidFill>
                  <a:srgbClr val="3B78E7"/>
                </a:solidFill>
                <a:effectLst/>
                <a:latin typeface="Roboto Mono"/>
              </a:rPr>
              <a:t>unicode</a:t>
            </a:r>
            <a:r>
              <a:rPr kumimoji="0" lang="en-US" altLang="en-US" sz="1200" b="0" i="0" u="none" strike="noStrike" cap="none" normalizeH="0" baseline="0" dirty="0" smtClean="0">
                <a:ln>
                  <a:noFill/>
                </a:ln>
                <a:solidFill>
                  <a:srgbClr val="3B78E7"/>
                </a:solidFill>
                <a:effectLst/>
                <a:latin typeface="Roboto Mono"/>
              </a:rPr>
              <a:t>-range</a:t>
            </a:r>
            <a:r>
              <a:rPr kumimoji="0" lang="en-US" altLang="en-US" sz="1200" b="0" i="0" u="none" strike="noStrike" cap="none" normalizeH="0" baseline="0" dirty="0" smtClean="0">
                <a:ln>
                  <a:noFill/>
                </a:ln>
                <a:solidFill>
                  <a:srgbClr val="37474F"/>
                </a:solidFill>
                <a:effectLst/>
                <a:latin typeface="Roboto Mono"/>
              </a:rPr>
              <a:t>: U+</a:t>
            </a:r>
            <a:r>
              <a:rPr kumimoji="0" lang="en-US" altLang="en-US" sz="1200" b="0" i="0" u="none" strike="noStrike" cap="none" normalizeH="0" baseline="0" dirty="0" smtClean="0">
                <a:ln>
                  <a:noFill/>
                </a:ln>
                <a:solidFill>
                  <a:srgbClr val="C53929"/>
                </a:solidFill>
                <a:effectLst/>
                <a:latin typeface="Roboto Mono"/>
              </a:rPr>
              <a:t>000</a:t>
            </a: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rgbClr val="C53929"/>
                </a:solidFill>
                <a:effectLst/>
                <a:latin typeface="Roboto Mono"/>
              </a:rPr>
              <a:t>5FF</a:t>
            </a:r>
            <a:r>
              <a:rPr kumimoji="0" lang="en-US" altLang="en-US" sz="1200" b="0" i="0" u="none" strike="noStrike" cap="none" normalizeH="0" baseline="0" dirty="0" smtClean="0">
                <a:ln>
                  <a:noFill/>
                </a:ln>
                <a:solidFill>
                  <a:srgbClr val="37474F"/>
                </a:solidFill>
                <a:effectLst/>
                <a:latin typeface="Roboto Mono"/>
              </a:rPr>
              <a:t>; </a:t>
            </a:r>
            <a:r>
              <a:rPr kumimoji="0" lang="en-US" altLang="en-US" sz="1200" b="0" i="0" u="none" strike="noStrike" cap="none" normalizeH="0" baseline="0" dirty="0" smtClean="0">
                <a:ln>
                  <a:noFill/>
                </a:ln>
                <a:solidFill>
                  <a:srgbClr val="D81B60"/>
                </a:solidFill>
                <a:effectLst/>
                <a:latin typeface="Roboto Mono"/>
              </a:rPr>
              <a:t>/* Latin glyphs */</a:t>
            </a:r>
            <a:r>
              <a:rPr kumimoji="0" lang="en-US" altLang="en-US" sz="1200" b="0" i="0" u="none" strike="noStrike" cap="none" normalizeH="0" baseline="0" dirty="0" smtClean="0">
                <a:ln>
                  <a:noFill/>
                </a:ln>
                <a:solidFill>
                  <a:srgbClr val="37474F"/>
                </a:solidFill>
                <a:effectLst/>
                <a:latin typeface="Roboto Mono"/>
              </a:rPr>
              <a:t/>
            </a:r>
            <a:br>
              <a:rPr kumimoji="0" lang="en-US" altLang="en-US" sz="1200" b="0" i="0" u="none" strike="noStrike" cap="none" normalizeH="0" baseline="0" dirty="0" smtClean="0">
                <a:ln>
                  <a:noFill/>
                </a:ln>
                <a:solidFill>
                  <a:srgbClr val="37474F"/>
                </a:solidFill>
                <a:effectLst/>
                <a:latin typeface="Roboto Mono"/>
              </a:rPr>
            </a:br>
            <a:r>
              <a:rPr kumimoji="0" lang="en-US" altLang="en-US" sz="12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chemeClr val="tx1"/>
                </a:solidFill>
                <a:effectLst/>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25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font optimization</a:t>
            </a:r>
          </a:p>
        </p:txBody>
      </p:sp>
      <p:sp>
        <p:nvSpPr>
          <p:cNvPr id="3" name="Content Placeholder 2"/>
          <p:cNvSpPr>
            <a:spLocks noGrp="1"/>
          </p:cNvSpPr>
          <p:nvPr>
            <p:ph idx="1"/>
          </p:nvPr>
        </p:nvSpPr>
        <p:spPr/>
        <p:txBody>
          <a:bodyPr/>
          <a:lstStyle/>
          <a:p>
            <a:r>
              <a:rPr lang="en-US" dirty="0"/>
              <a:t>The Font Loading API</a:t>
            </a:r>
          </a:p>
          <a:p>
            <a:endParaRPr lang="en-US" dirty="0"/>
          </a:p>
        </p:txBody>
      </p:sp>
      <p:sp>
        <p:nvSpPr>
          <p:cNvPr id="4" name="Rectangle 1"/>
          <p:cNvSpPr>
            <a:spLocks noChangeArrowheads="1"/>
          </p:cNvSpPr>
          <p:nvPr/>
        </p:nvSpPr>
        <p:spPr bwMode="auto">
          <a:xfrm>
            <a:off x="2567940" y="1154829"/>
            <a:ext cx="4008120" cy="32316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B78E7"/>
                </a:solidFill>
                <a:effectLst/>
                <a:latin typeface="Roboto Mono"/>
              </a:rPr>
              <a:t/>
            </a:r>
            <a:br>
              <a:rPr kumimoji="0" lang="en-US" altLang="en-US" sz="1000" b="0" i="0" u="none" strike="noStrike" cap="none" normalizeH="0" baseline="0" smtClean="0">
                <a:ln>
                  <a:noFill/>
                </a:ln>
                <a:solidFill>
                  <a:srgbClr val="3B78E7"/>
                </a:solidFill>
                <a:effectLst/>
                <a:latin typeface="Roboto Mono"/>
              </a:rPr>
            </a:b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font = </a:t>
            </a:r>
            <a:r>
              <a:rPr kumimoji="0" lang="en-US" altLang="en-US" sz="1000" b="0" i="0" u="none" strike="noStrike" cap="none" normalizeH="0" baseline="0" smtClean="0">
                <a:ln>
                  <a:noFill/>
                </a:ln>
                <a:solidFill>
                  <a:srgbClr val="3B78E7"/>
                </a:solidFill>
                <a:effectLst/>
                <a:latin typeface="Roboto Mono"/>
              </a:rPr>
              <a:t>new</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9C27B0"/>
                </a:solidFill>
                <a:effectLst/>
                <a:latin typeface="Roboto Mono"/>
              </a:rPr>
              <a:t>FontFace</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0D904F"/>
                </a:solidFill>
                <a:effectLst/>
                <a:latin typeface="Roboto Mono"/>
              </a:rPr>
              <a:t>"Awesome Font"</a:t>
            </a: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0D904F"/>
                </a:solidFill>
                <a:effectLst/>
                <a:latin typeface="Roboto Mono"/>
              </a:rPr>
              <a:t>"url(/fonts/awesome.woff2)"</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style: </a:t>
            </a:r>
            <a:r>
              <a:rPr kumimoji="0" lang="en-US" altLang="en-US" sz="1000" b="0" i="0" u="none" strike="noStrike" cap="none" normalizeH="0" baseline="0" smtClean="0">
                <a:ln>
                  <a:noFill/>
                </a:ln>
                <a:solidFill>
                  <a:srgbClr val="0D904F"/>
                </a:solidFill>
                <a:effectLst/>
                <a:latin typeface="Roboto Mono"/>
              </a:rPr>
              <a:t>'normal'</a:t>
            </a:r>
            <a:r>
              <a:rPr kumimoji="0" lang="en-US" altLang="en-US" sz="1000" b="0" i="0" u="none" strike="noStrike" cap="none" normalizeH="0" baseline="0" smtClean="0">
                <a:ln>
                  <a:noFill/>
                </a:ln>
                <a:solidFill>
                  <a:srgbClr val="37474F"/>
                </a:solidFill>
                <a:effectLst/>
                <a:latin typeface="Roboto Mono"/>
              </a:rPr>
              <a:t>, unicodeRange: </a:t>
            </a:r>
            <a:r>
              <a:rPr kumimoji="0" lang="en-US" altLang="en-US" sz="1000" b="0" i="0" u="none" strike="noStrike" cap="none" normalizeH="0" baseline="0" smtClean="0">
                <a:ln>
                  <a:noFill/>
                </a:ln>
                <a:solidFill>
                  <a:srgbClr val="0D904F"/>
                </a:solidFill>
                <a:effectLst/>
                <a:latin typeface="Roboto Mono"/>
              </a:rPr>
              <a:t>'U+000-5FF'</a:t>
            </a:r>
            <a:r>
              <a:rPr kumimoji="0" lang="en-US" altLang="en-US" sz="1000" b="0" i="0" u="none" strike="noStrike" cap="none" normalizeH="0" baseline="0" smtClean="0">
                <a:ln>
                  <a:noFill/>
                </a:ln>
                <a:solidFill>
                  <a:srgbClr val="37474F"/>
                </a:solidFill>
                <a:effectLst/>
                <a:latin typeface="Roboto Mono"/>
              </a:rPr>
              <a:t>, weight: </a:t>
            </a:r>
            <a:r>
              <a:rPr kumimoji="0" lang="en-US" altLang="en-US" sz="1000" b="0" i="0" u="none" strike="noStrike" cap="none" normalizeH="0" baseline="0" smtClean="0">
                <a:ln>
                  <a:noFill/>
                </a:ln>
                <a:solidFill>
                  <a:srgbClr val="0D904F"/>
                </a:solidFill>
                <a:effectLst/>
                <a:latin typeface="Roboto Mono"/>
              </a:rPr>
              <a:t>'400'</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D81B60"/>
                </a:solidFill>
                <a:effectLst/>
                <a:latin typeface="Roboto Mono"/>
              </a:rPr>
              <a:t>// don't wait for the render tree, initiate an immediate fetch!</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font.load().</a:t>
            </a:r>
            <a:r>
              <a:rPr kumimoji="0" lang="en-US" altLang="en-US" sz="1000" b="0" i="0" u="none" strike="noStrike" cap="none" normalizeH="0" baseline="0" smtClean="0">
                <a:ln>
                  <a:noFill/>
                </a:ln>
                <a:solidFill>
                  <a:srgbClr val="3B78E7"/>
                </a:solidFill>
                <a:effectLst/>
                <a:latin typeface="Roboto Mono"/>
              </a:rPr>
              <a:t>then</a:t>
            </a:r>
            <a:r>
              <a:rPr kumimoji="0" lang="en-US" altLang="en-US" sz="1000" b="0" i="0" u="none" strike="noStrike" cap="none" normalizeH="0" baseline="0" smtClean="0">
                <a:ln>
                  <a:noFill/>
                </a:ln>
                <a:solidFill>
                  <a:srgbClr val="37474F"/>
                </a:solidFill>
                <a:effectLst/>
                <a:latin typeface="Roboto Mono"/>
              </a:rPr>
              <a:t>(</a:t>
            </a:r>
            <a:r>
              <a:rPr kumimoji="0" lang="en-US" altLang="en-US" sz="1000" b="0" i="0" u="none" strike="noStrike" cap="none" normalizeH="0" baseline="0" smtClean="0">
                <a:ln>
                  <a:noFill/>
                </a:ln>
                <a:solidFill>
                  <a:srgbClr val="3B78E7"/>
                </a:solidFill>
                <a:effectLst/>
                <a:latin typeface="Roboto Mono"/>
              </a:rPr>
              <a:t>function</a:t>
            </a:r>
            <a:r>
              <a:rPr kumimoji="0" lang="en-US" altLang="en-US" sz="1000" b="0" i="0" u="none" strike="noStrike" cap="none" normalizeH="0" baseline="0" smtClean="0">
                <a:ln>
                  <a:noFill/>
                </a:ln>
                <a:solidFill>
                  <a:srgbClr val="37474F"/>
                </a:solidFill>
                <a:effectLst/>
                <a:latin typeface="Roboto Mono"/>
              </a:rPr>
              <a:t>()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apply the font (which may re-render text and cause a page reflow)</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after the font has finished downloading</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document.fonts.add(font);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document.body.style.fontFamily = </a:t>
            </a:r>
            <a:r>
              <a:rPr kumimoji="0" lang="en-US" altLang="en-US" sz="1000" b="0" i="0" u="none" strike="noStrike" cap="none" normalizeH="0" baseline="0" smtClean="0">
                <a:ln>
                  <a:noFill/>
                </a:ln>
                <a:solidFill>
                  <a:srgbClr val="0D904F"/>
                </a:solidFill>
                <a:effectLst/>
                <a:latin typeface="Roboto Mono"/>
              </a:rPr>
              <a:t>"Awesome Font, serif"</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by default the content is hidden,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and it's rendered after the font is available</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3B78E7"/>
                </a:solidFill>
                <a:effectLst/>
                <a:latin typeface="Roboto Mono"/>
              </a:rPr>
              <a:t>var</a:t>
            </a:r>
            <a:r>
              <a:rPr kumimoji="0" lang="en-US" altLang="en-US" sz="1000" b="0" i="0" u="none" strike="noStrike" cap="none" normalizeH="0" baseline="0" smtClean="0">
                <a:ln>
                  <a:noFill/>
                </a:ln>
                <a:solidFill>
                  <a:srgbClr val="37474F"/>
                </a:solidFill>
                <a:effectLst/>
                <a:latin typeface="Roboto Mono"/>
              </a:rPr>
              <a:t> content = document.getElementById(</a:t>
            </a:r>
            <a:r>
              <a:rPr kumimoji="0" lang="en-US" altLang="en-US" sz="1000" b="0" i="0" u="none" strike="noStrike" cap="none" normalizeH="0" baseline="0" smtClean="0">
                <a:ln>
                  <a:noFill/>
                </a:ln>
                <a:solidFill>
                  <a:srgbClr val="0D904F"/>
                </a:solidFill>
                <a:effectLst/>
                <a:latin typeface="Roboto Mono"/>
              </a:rPr>
              <a:t>"content"</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content.style.visibility = </a:t>
            </a:r>
            <a:r>
              <a:rPr kumimoji="0" lang="en-US" altLang="en-US" sz="1000" b="0" i="0" u="none" strike="noStrike" cap="none" normalizeH="0" baseline="0" smtClean="0">
                <a:ln>
                  <a:noFill/>
                </a:ln>
                <a:solidFill>
                  <a:srgbClr val="0D904F"/>
                </a:solidFill>
                <a:effectLst/>
                <a:latin typeface="Roboto Mono"/>
              </a:rPr>
              <a:t>"visible"</a:t>
            </a:r>
            <a:r>
              <a:rPr kumimoji="0" lang="en-US" altLang="en-US" sz="1000" b="0" i="0" u="none" strike="noStrike" cap="none" normalizeH="0" baseline="0" smtClean="0">
                <a:ln>
                  <a:noFill/>
                </a:ln>
                <a:solidFill>
                  <a:srgbClr val="37474F"/>
                </a:solidFill>
                <a:effectLst/>
                <a:latin typeface="Roboto Mono"/>
              </a:rPr>
              <a:t>;</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  </a:t>
            </a:r>
            <a:r>
              <a:rPr kumimoji="0" lang="en-US" altLang="en-US" sz="1000" b="0" i="0" u="none" strike="noStrike" cap="none" normalizeH="0" baseline="0" smtClean="0">
                <a:ln>
                  <a:noFill/>
                </a:ln>
                <a:solidFill>
                  <a:srgbClr val="D81B60"/>
                </a:solidFill>
                <a:effectLst/>
                <a:latin typeface="Roboto Mono"/>
              </a:rPr>
              <a:t>// OR... apply your own render strategy here... </a:t>
            </a:r>
            <a:r>
              <a:rPr kumimoji="0" lang="en-US" altLang="en-US" sz="1000" b="0" i="0" u="none" strike="noStrike" cap="none" normalizeH="0" baseline="0" smtClean="0">
                <a:ln>
                  <a:noFill/>
                </a:ln>
                <a:solidFill>
                  <a:srgbClr val="37474F"/>
                </a:solidFill>
                <a:effectLst/>
                <a:latin typeface="Roboto Mono"/>
              </a:rPr>
              <a:t/>
            </a:r>
            <a:br>
              <a:rPr kumimoji="0" lang="en-US" altLang="en-US" sz="1000" b="0" i="0" u="none" strike="noStrike" cap="none" normalizeH="0" baseline="0" smtClean="0">
                <a:ln>
                  <a:noFill/>
                </a:ln>
                <a:solidFill>
                  <a:srgbClr val="37474F"/>
                </a:solidFill>
                <a:effectLst/>
                <a:latin typeface="Roboto Mono"/>
              </a:rPr>
            </a:br>
            <a:r>
              <a:rPr kumimoji="0" lang="en-US" altLang="en-US" sz="1000" b="0" i="0" u="none" strike="noStrike" cap="none" normalizeH="0" baseline="0" smtClean="0">
                <a:ln>
                  <a:noFill/>
                </a:ln>
                <a:solidFill>
                  <a:srgbClr val="37474F"/>
                </a:solidFill>
                <a:effectLst/>
                <a:latin typeface="Roboto Mono"/>
              </a:rPr>
              <a:t>});</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2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HTTP Caching</a:t>
            </a:r>
          </a:p>
        </p:txBody>
      </p:sp>
      <p:sp>
        <p:nvSpPr>
          <p:cNvPr id="3" name="Content Placeholder 2"/>
          <p:cNvSpPr>
            <a:spLocks noGrp="1"/>
          </p:cNvSpPr>
          <p:nvPr>
            <p:ph idx="1"/>
          </p:nvPr>
        </p:nvSpPr>
        <p:spPr/>
        <p:txBody>
          <a:bodyPr/>
          <a:lstStyle/>
          <a:p>
            <a:r>
              <a:rPr lang="en-US" dirty="0" smtClean="0"/>
              <a:t>E-tag</a:t>
            </a:r>
          </a:p>
          <a:p>
            <a:r>
              <a:rPr lang="en-US" dirty="0"/>
              <a:t>The server uses the </a:t>
            </a:r>
            <a:r>
              <a:rPr lang="en-US" dirty="0" err="1"/>
              <a:t>ETag</a:t>
            </a:r>
            <a:r>
              <a:rPr lang="en-US" dirty="0"/>
              <a:t> HTTP header to communicate a validation token.</a:t>
            </a:r>
          </a:p>
          <a:p>
            <a:r>
              <a:rPr lang="en-US" dirty="0"/>
              <a:t>The validation token enables efficient resource update checks: no data is transferred if the resource has not changed.</a:t>
            </a:r>
          </a:p>
          <a:p>
            <a:endParaRPr lang="en-US" dirty="0"/>
          </a:p>
        </p:txBody>
      </p:sp>
    </p:spTree>
    <p:extLst>
      <p:ext uri="{BB962C8B-B14F-4D97-AF65-F5344CB8AC3E}">
        <p14:creationId xmlns:p14="http://schemas.microsoft.com/office/powerpoint/2010/main" val="96931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Cache-Control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937" y="0"/>
            <a:ext cx="4564126" cy="4602480"/>
          </a:xfrm>
          <a:prstGeom prst="rect">
            <a:avLst/>
          </a:prstGeom>
        </p:spPr>
      </p:pic>
    </p:spTree>
    <p:extLst>
      <p:ext uri="{BB962C8B-B14F-4D97-AF65-F5344CB8AC3E}">
        <p14:creationId xmlns:p14="http://schemas.microsoft.com/office/powerpoint/2010/main" val="3470426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dirty="0" smtClean="0"/>
              <a:t>мы посмотрели </a:t>
            </a:r>
            <a:r>
              <a:rPr lang="en-US" dirty="0" smtClean="0"/>
              <a:t>rail model, </a:t>
            </a:r>
            <a:r>
              <a:rPr lang="ru-RU" dirty="0" smtClean="0"/>
              <a:t>оптимизация загрузки ресурсов (</a:t>
            </a:r>
            <a:r>
              <a:rPr lang="en-US" dirty="0" smtClean="0"/>
              <a:t>content optimization), </a:t>
            </a:r>
            <a:r>
              <a:rPr lang="ru-RU" dirty="0" smtClean="0"/>
              <a:t>есть </a:t>
            </a:r>
            <a:r>
              <a:rPr lang="en-US" dirty="0" smtClean="0"/>
              <a:t>render optimization</a:t>
            </a:r>
            <a:endParaRPr lang="en-US" dirty="0"/>
          </a:p>
        </p:txBody>
      </p:sp>
    </p:spTree>
    <p:extLst>
      <p:ext uri="{BB962C8B-B14F-4D97-AF65-F5344CB8AC3E}">
        <p14:creationId xmlns:p14="http://schemas.microsoft.com/office/powerpoint/2010/main" val="1767212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6532" y="2398060"/>
            <a:ext cx="7574494" cy="517642"/>
          </a:xfrm>
        </p:spPr>
        <p:txBody>
          <a:bodyPr wrap="square">
            <a:spAutoFit/>
          </a:bodyPr>
          <a:lstStyle/>
          <a:p>
            <a:pPr algn="ctr"/>
            <a:r>
              <a:rPr lang="en-US" dirty="0" smtClean="0"/>
              <a:t>Questions?</a:t>
            </a:r>
            <a:endParaRPr lang="en-US" dirty="0"/>
          </a:p>
        </p:txBody>
      </p:sp>
    </p:spTree>
    <p:extLst>
      <p:ext uri="{BB962C8B-B14F-4D97-AF65-F5344CB8AC3E}">
        <p14:creationId xmlns:p14="http://schemas.microsoft.com/office/powerpoint/2010/main" val="171723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491" y="2554616"/>
            <a:ext cx="1058597" cy="1058597"/>
          </a:xfrm>
          <a:prstGeom prst="rect">
            <a:avLst/>
          </a:prstGeom>
        </p:spPr>
      </p:pic>
    </p:spTree>
    <p:extLst>
      <p:ext uri="{BB962C8B-B14F-4D97-AF65-F5344CB8AC3E}">
        <p14:creationId xmlns:p14="http://schemas.microsoft.com/office/powerpoint/2010/main" val="67173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058" y="2545317"/>
            <a:ext cx="1071591" cy="1067896"/>
          </a:xfrm>
          <a:prstGeom prst="rect">
            <a:avLst/>
          </a:prstGeom>
        </p:spPr>
      </p:pic>
    </p:spTree>
    <p:extLst>
      <p:ext uri="{BB962C8B-B14F-4D97-AF65-F5344CB8AC3E}">
        <p14:creationId xmlns:p14="http://schemas.microsoft.com/office/powerpoint/2010/main" val="345524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8328" y="2545317"/>
            <a:ext cx="1067896" cy="1067896"/>
          </a:xfrm>
          <a:prstGeom prst="rect">
            <a:avLst/>
          </a:prstGeom>
        </p:spPr>
      </p:pic>
    </p:spTree>
    <p:extLst>
      <p:ext uri="{BB962C8B-B14F-4D97-AF65-F5344CB8AC3E}">
        <p14:creationId xmlns:p14="http://schemas.microsoft.com/office/powerpoint/2010/main" val="243776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Rectangle 58"/>
          <p:cNvSpPr/>
          <p:nvPr/>
        </p:nvSpPr>
        <p:spPr>
          <a:xfrm>
            <a:off x="783077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sp>
        <p:nvSpPr>
          <p:cNvPr id="66" name="Content Placeholder 2"/>
          <p:cNvSpPr txBox="1">
            <a:spLocks/>
          </p:cNvSpPr>
          <p:nvPr/>
        </p:nvSpPr>
        <p:spPr>
          <a:xfrm>
            <a:off x="7355377" y="4038600"/>
            <a:ext cx="996510"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10000мс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845" y="2887112"/>
            <a:ext cx="782404" cy="782404"/>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1162" y="2620184"/>
            <a:ext cx="1079059" cy="1067896"/>
          </a:xfrm>
          <a:prstGeom prst="rect">
            <a:avLst/>
          </a:prstGeom>
        </p:spPr>
      </p:pic>
    </p:spTree>
    <p:extLst>
      <p:ext uri="{BB962C8B-B14F-4D97-AF65-F5344CB8AC3E}">
        <p14:creationId xmlns:p14="http://schemas.microsoft.com/office/powerpoint/2010/main" val="362443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ru-RU" dirty="0"/>
              <a:t>Как пользователи реагируют на </a:t>
            </a:r>
            <a:r>
              <a:rPr lang="ru-RU" dirty="0" smtClean="0"/>
              <a:t>задержки производительности</a:t>
            </a:r>
            <a:endParaRPr lang="en-US" dirty="0"/>
          </a:p>
        </p:txBody>
      </p:sp>
      <p:sp>
        <p:nvSpPr>
          <p:cNvPr id="18" name="Right Arrow 17"/>
          <p:cNvSpPr/>
          <p:nvPr/>
        </p:nvSpPr>
        <p:spPr>
          <a:xfrm>
            <a:off x="464820" y="3688080"/>
            <a:ext cx="8389620" cy="28194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ectangle 21"/>
          <p:cNvSpPr/>
          <p:nvPr/>
        </p:nvSpPr>
        <p:spPr>
          <a:xfrm>
            <a:off x="697230"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815" y="4018788"/>
            <a:ext cx="590550" cy="384048"/>
          </a:xfrm>
        </p:spPr>
        <p:txBody>
          <a:bodyPr>
            <a:normAutofit lnSpcReduction="10000"/>
          </a:bodyPr>
          <a:lstStyle/>
          <a:p>
            <a:r>
              <a:rPr lang="ru-RU" sz="1800" b="1" dirty="0" smtClean="0">
                <a:cs typeface="Trebuchet MS"/>
              </a:rPr>
              <a:t>0мс</a:t>
            </a:r>
            <a:endParaRPr lang="en-US" dirty="0"/>
          </a:p>
        </p:txBody>
      </p:sp>
      <p:sp>
        <p:nvSpPr>
          <p:cNvPr id="28" name="Content Placeholder 2"/>
          <p:cNvSpPr txBox="1">
            <a:spLocks/>
          </p:cNvSpPr>
          <p:nvPr/>
        </p:nvSpPr>
        <p:spPr>
          <a:xfrm>
            <a:off x="1788063" y="4044887"/>
            <a:ext cx="722924"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16мс</a:t>
            </a:r>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793" y="2943415"/>
            <a:ext cx="669798" cy="669798"/>
          </a:xfrm>
          <a:prstGeom prst="rect">
            <a:avLst/>
          </a:prstGeom>
        </p:spPr>
      </p:pic>
      <p:sp>
        <p:nvSpPr>
          <p:cNvPr id="41" name="Rectangle 40"/>
          <p:cNvSpPr/>
          <p:nvPr/>
        </p:nvSpPr>
        <p:spPr>
          <a:xfrm>
            <a:off x="213213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5" name="Rectangle 44"/>
          <p:cNvSpPr/>
          <p:nvPr/>
        </p:nvSpPr>
        <p:spPr>
          <a:xfrm>
            <a:off x="3584628"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9" name="Rectangle 48"/>
          <p:cNvSpPr/>
          <p:nvPr/>
        </p:nvSpPr>
        <p:spPr>
          <a:xfrm>
            <a:off x="5009586"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Rectangle 52"/>
          <p:cNvSpPr/>
          <p:nvPr/>
        </p:nvSpPr>
        <p:spPr>
          <a:xfrm>
            <a:off x="642489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Rectangle 58"/>
          <p:cNvSpPr/>
          <p:nvPr/>
        </p:nvSpPr>
        <p:spPr>
          <a:xfrm>
            <a:off x="7830772" y="3619500"/>
            <a:ext cx="45720" cy="4191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3" name="Content Placeholder 2"/>
          <p:cNvSpPr txBox="1">
            <a:spLocks/>
          </p:cNvSpPr>
          <p:nvPr/>
        </p:nvSpPr>
        <p:spPr>
          <a:xfrm>
            <a:off x="3200722" y="4038600"/>
            <a:ext cx="78599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100мс</a:t>
            </a:r>
            <a:endParaRPr lang="en-US" dirty="0"/>
          </a:p>
        </p:txBody>
      </p:sp>
      <p:sp>
        <p:nvSpPr>
          <p:cNvPr id="64" name="Content Placeholder 2"/>
          <p:cNvSpPr txBox="1">
            <a:spLocks/>
          </p:cNvSpPr>
          <p:nvPr/>
        </p:nvSpPr>
        <p:spPr>
          <a:xfrm>
            <a:off x="4643555" y="4038600"/>
            <a:ext cx="823600" cy="432816"/>
          </a:xfrm>
          <a:prstGeom prst="rect">
            <a:avLst/>
          </a:prstGeom>
        </p:spPr>
        <p:txBody>
          <a:bodyPr vert="horz" lIns="68580" tIns="34290" rIns="68580" bIns="34290" rtlCol="0">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300мс</a:t>
            </a:r>
            <a:endParaRPr lang="en-US" sz="1700" dirty="0"/>
          </a:p>
        </p:txBody>
      </p:sp>
      <p:sp>
        <p:nvSpPr>
          <p:cNvPr id="65" name="Content Placeholder 2"/>
          <p:cNvSpPr txBox="1">
            <a:spLocks/>
          </p:cNvSpPr>
          <p:nvPr/>
        </p:nvSpPr>
        <p:spPr>
          <a:xfrm>
            <a:off x="5977913" y="4038600"/>
            <a:ext cx="938287"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800" b="1" dirty="0" smtClean="0">
                <a:cs typeface="Trebuchet MS"/>
              </a:rPr>
              <a:t>1000мс</a:t>
            </a:r>
            <a:endParaRPr lang="en-US" dirty="0"/>
          </a:p>
        </p:txBody>
      </p:sp>
      <p:sp>
        <p:nvSpPr>
          <p:cNvPr id="66" name="Content Placeholder 2"/>
          <p:cNvSpPr txBox="1">
            <a:spLocks/>
          </p:cNvSpPr>
          <p:nvPr/>
        </p:nvSpPr>
        <p:spPr>
          <a:xfrm>
            <a:off x="7355377" y="4038600"/>
            <a:ext cx="996510" cy="432816"/>
          </a:xfrm>
          <a:prstGeom prst="rect">
            <a:avLst/>
          </a:prstGeom>
        </p:spPr>
        <p:txBody>
          <a:bodyPr vert="horz" lIns="68580" tIns="34290" rIns="68580" bIns="34290" rtlCol="0">
            <a:normAutofit fontScale="92500"/>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ru-RU" sz="1700" b="1" dirty="0" smtClean="0">
                <a:cs typeface="Trebuchet MS"/>
              </a:rPr>
              <a:t>10000мс</a:t>
            </a:r>
            <a:endParaRPr lang="en-US" sz="17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655" y="2920091"/>
            <a:ext cx="693122" cy="693122"/>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719" y="2905676"/>
            <a:ext cx="734957" cy="732423"/>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845" y="2887112"/>
            <a:ext cx="782404" cy="782404"/>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903" y="2877019"/>
            <a:ext cx="817187" cy="808733"/>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7642" y="2575704"/>
            <a:ext cx="1090040" cy="1093812"/>
          </a:xfrm>
          <a:prstGeom prst="rect">
            <a:avLst/>
          </a:prstGeom>
        </p:spPr>
      </p:pic>
    </p:spTree>
    <p:extLst>
      <p:ext uri="{BB962C8B-B14F-4D97-AF65-F5344CB8AC3E}">
        <p14:creationId xmlns:p14="http://schemas.microsoft.com/office/powerpoint/2010/main" val="240564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cs typeface="Trebuchet MS"/>
              </a:rPr>
              <a:t>Response</a:t>
            </a:r>
            <a:endParaRPr lang="en-US" dirty="0"/>
          </a:p>
        </p:txBody>
      </p:sp>
    </p:spTree>
    <p:extLst>
      <p:ext uri="{BB962C8B-B14F-4D97-AF65-F5344CB8AC3E}">
        <p14:creationId xmlns:p14="http://schemas.microsoft.com/office/powerpoint/2010/main" val="1908248468"/>
      </p:ext>
    </p:extLst>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schemas.microsoft.com/office/2006/documentManagement/types"/>
    <ds:schemaRef ds:uri="http://purl.org/dc/dcmitype/"/>
    <ds:schemaRef ds:uri="http://purl.org/dc/elements/1.1/"/>
    <ds:schemaRef ds:uri="http://schemas.openxmlformats.org/package/2006/metadata/core-properties"/>
    <ds:schemaRef ds:uri="http://schemas.microsoft.com/sharepoint/v3"/>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25162</TotalTime>
  <Words>2004</Words>
  <Application>Microsoft Office PowerPoint</Application>
  <PresentationFormat>On-screen Show (16:9)</PresentationFormat>
  <Paragraphs>297</Paragraphs>
  <Slides>38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Black</vt:lpstr>
      <vt:lpstr>Calibri</vt:lpstr>
      <vt:lpstr>Lucida Grande</vt:lpstr>
      <vt:lpstr>Roboto</vt:lpstr>
      <vt:lpstr>Roboto Mono</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Mikhail Osipov</cp:lastModifiedBy>
  <cp:revision>1069</cp:revision>
  <cp:lastPrinted>2014-07-09T13:30:36Z</cp:lastPrinted>
  <dcterms:created xsi:type="dcterms:W3CDTF">2014-07-08T13:27:24Z</dcterms:created>
  <dcterms:modified xsi:type="dcterms:W3CDTF">2018-02-06T07:13:41Z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