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9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85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8765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165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30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69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6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53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5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5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11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9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86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64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05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09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38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413E905-22C2-45FC-834C-42D8DC27FCA2}" type="datetimeFigureOut">
              <a:rPr lang="pl-PL" smtClean="0"/>
              <a:t>23.11.2023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51ECE2-0228-4BED-8469-7E77696DE2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64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B10D5-8B09-0144-C4DC-53687301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3235704"/>
          </a:xfrm>
        </p:spPr>
        <p:txBody>
          <a:bodyPr>
            <a:normAutofit/>
          </a:bodyPr>
          <a:lstStyle/>
          <a:p>
            <a:r>
              <a:rPr lang="pl-PL" sz="3200" b="0" i="0" dirty="0">
                <a:solidFill>
                  <a:srgbClr val="06022E"/>
                </a:solidFill>
                <a:effectLst/>
                <a:latin typeface="Roboto" panose="020F0502020204030204" pitchFamily="2" charset="0"/>
              </a:rPr>
              <a:t>Aplikacja internetowa oparta na </a:t>
            </a:r>
            <a:r>
              <a:rPr lang="pl-PL" sz="3200" b="0" i="0" dirty="0" err="1">
                <a:solidFill>
                  <a:srgbClr val="06022E"/>
                </a:solidFill>
                <a:effectLst/>
                <a:latin typeface="Roboto" panose="020F0502020204030204" pitchFamily="2" charset="0"/>
              </a:rPr>
              <a:t>Angular</a:t>
            </a:r>
            <a:r>
              <a:rPr lang="pl-PL" sz="3200" b="0" i="0" dirty="0">
                <a:solidFill>
                  <a:srgbClr val="06022E"/>
                </a:solidFill>
                <a:effectLst/>
                <a:latin typeface="Roboto" panose="020F0502020204030204" pitchFamily="2" charset="0"/>
              </a:rPr>
              <a:t> oraz Spring </a:t>
            </a:r>
            <a:r>
              <a:rPr lang="pl-PL" sz="3200" b="0" i="0" dirty="0" err="1">
                <a:solidFill>
                  <a:srgbClr val="06022E"/>
                </a:solidFill>
                <a:effectLst/>
                <a:latin typeface="Roboto" panose="020F0502020204030204" pitchFamily="2" charset="0"/>
              </a:rPr>
              <a:t>Boot</a:t>
            </a:r>
            <a:r>
              <a:rPr lang="pl-PL" sz="3200" b="0" i="0" dirty="0">
                <a:solidFill>
                  <a:srgbClr val="06022E"/>
                </a:solidFill>
                <a:effectLst/>
                <a:latin typeface="Roboto" panose="020F0502020204030204" pitchFamily="2" charset="0"/>
              </a:rPr>
              <a:t> oraz bazie danych </a:t>
            </a:r>
            <a:r>
              <a:rPr lang="pl-PL" sz="3200" b="0" i="0" dirty="0" err="1">
                <a:solidFill>
                  <a:srgbClr val="06022E"/>
                </a:solidFill>
                <a:effectLst/>
                <a:latin typeface="Roboto" panose="020F0502020204030204" pitchFamily="2" charset="0"/>
              </a:rPr>
              <a:t>PostgreSQL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527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E0DBA3-34B1-A790-55CF-FCC3E09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651"/>
          </a:xfrm>
        </p:spPr>
        <p:txBody>
          <a:bodyPr/>
          <a:lstStyle/>
          <a:p>
            <a:r>
              <a:rPr lang="pl-PL" dirty="0"/>
              <a:t>Model Bazy danych</a:t>
            </a:r>
          </a:p>
        </p:txBody>
      </p:sp>
      <p:pic>
        <p:nvPicPr>
          <p:cNvPr id="6" name="Symbol zastępczy zawartości 5" descr="Obraz zawierający tekst, zrzut ekranu, numer, diagram">
            <a:extLst>
              <a:ext uri="{FF2B5EF4-FFF2-40B4-BE49-F238E27FC236}">
                <a16:creationId xmlns:a16="http://schemas.microsoft.com/office/drawing/2014/main" id="{B7DF3A45-2A0C-74F2-F7BE-3FBBB354B1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8" y="1449181"/>
            <a:ext cx="9381744" cy="4534043"/>
          </a:xfrm>
        </p:spPr>
      </p:pic>
    </p:spTree>
    <p:extLst>
      <p:ext uri="{BB962C8B-B14F-4D97-AF65-F5344CB8AC3E}">
        <p14:creationId xmlns:p14="http://schemas.microsoft.com/office/powerpoint/2010/main" val="9920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D6656D-2DC3-462B-F77D-46513732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effectLst/>
                <a:latin typeface="Söhne"/>
              </a:rPr>
              <a:t>Integracja </a:t>
            </a:r>
            <a:r>
              <a:rPr lang="pl-PL" b="1" i="0" dirty="0" err="1">
                <a:effectLst/>
                <a:latin typeface="Söhne"/>
              </a:rPr>
              <a:t>Hibernate</a:t>
            </a:r>
            <a:r>
              <a:rPr lang="pl-PL" b="1" i="0" dirty="0">
                <a:effectLst/>
                <a:latin typeface="Söhne"/>
              </a:rPr>
              <a:t> z Spring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D1A2BE-4A58-BF13-D964-06F9760743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l-PL" b="1" i="0" dirty="0" err="1">
                <a:effectLst/>
                <a:latin typeface="Söhne"/>
              </a:rPr>
              <a:t>Hibernate</a:t>
            </a:r>
            <a:r>
              <a:rPr lang="pl-PL" b="1" i="0" dirty="0">
                <a:effectLst/>
                <a:latin typeface="Söhne"/>
              </a:rPr>
              <a:t> - Podstawy</a:t>
            </a:r>
            <a:endParaRPr lang="pl-PL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Framework ORM dla mapowania obiektów Java na bazy danych.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Uniezależnia od konkretnego systemu bazodanowego.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Söhne"/>
              </a:rPr>
              <a:t>Integracja z Spring</a:t>
            </a:r>
            <a:endParaRPr lang="pl-PL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Konfiguracja </a:t>
            </a:r>
            <a:r>
              <a:rPr lang="pl-PL" b="0" i="0" dirty="0" err="1">
                <a:effectLst/>
                <a:latin typeface="Söhne"/>
              </a:rPr>
              <a:t>DataSource</a:t>
            </a:r>
            <a:r>
              <a:rPr lang="pl-PL" b="0" i="0" dirty="0">
                <a:effectLst/>
                <a:latin typeface="Söhne"/>
              </a:rPr>
              <a:t> w pliku Spring.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Zarządzanie sesjami ułatwione przez Spring.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Söhne"/>
              </a:rPr>
              <a:t>Przykład Użycia</a:t>
            </a:r>
            <a:endParaRPr lang="pl-PL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Stworzenie prostego przykładu integracji </a:t>
            </a:r>
            <a:r>
              <a:rPr lang="pl-PL" b="0" i="0" dirty="0" err="1">
                <a:effectLst/>
                <a:latin typeface="Söhne"/>
              </a:rPr>
              <a:t>Hibernate</a:t>
            </a:r>
            <a:r>
              <a:rPr lang="pl-PL" b="0" i="0" dirty="0">
                <a:effectLst/>
                <a:latin typeface="Söhne"/>
              </a:rPr>
              <a:t> z warstwą dostępu do danych w Spring.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Skrócenie kodu SQL dzięki </a:t>
            </a:r>
            <a:r>
              <a:rPr lang="pl-PL" b="0" i="0" dirty="0" err="1">
                <a:effectLst/>
                <a:latin typeface="Söhne"/>
              </a:rPr>
              <a:t>Hibernate</a:t>
            </a:r>
            <a:r>
              <a:rPr lang="pl-PL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Söhne"/>
              </a:rPr>
              <a:t>Zalety</a:t>
            </a:r>
            <a:endParaRPr lang="pl-PL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Niezależność od bazy danych.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Skrócenie kodu SQL.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Söhne"/>
              </a:rPr>
              <a:t>Ułatwiona obsługa transakcji.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61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07A620-D66B-6867-A77E-3DA59E91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JWT </a:t>
            </a:r>
            <a:r>
              <a:rPr lang="pl-PL" dirty="0" err="1"/>
              <a:t>Token</a:t>
            </a:r>
            <a:r>
              <a:rPr lang="pl-PL" dirty="0"/>
              <a:t> - Bezpieczna Autentykacja i Autoryzacja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1E5A9D-C668-E2F9-5827-EA1267F8DB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1900" b="1" dirty="0">
                <a:latin typeface="Söhne"/>
              </a:rPr>
              <a:t>Definicja JWT</a:t>
            </a:r>
            <a:endParaRPr lang="pl-PL" sz="1900" dirty="0"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l-PL" sz="1300" dirty="0">
                <a:latin typeface="Söhne"/>
              </a:rPr>
              <a:t>Otwarty standard JSON Web </a:t>
            </a:r>
            <a:r>
              <a:rPr lang="pl-PL" sz="1300" dirty="0" err="1">
                <a:latin typeface="Söhne"/>
              </a:rPr>
              <a:t>Token</a:t>
            </a:r>
            <a:r>
              <a:rPr lang="pl-PL" sz="1300" dirty="0">
                <a:latin typeface="Söhne"/>
              </a:rPr>
              <a:t> (JWT) umożliwia bezpieczną transmisję danych w postaci JSON.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sz="1300" dirty="0">
                <a:latin typeface="Söhne"/>
              </a:rPr>
              <a:t>Składa się z trzech części: nagłówka, treści i sygnatury.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b="1" dirty="0">
                <a:latin typeface="Söhne"/>
              </a:rPr>
              <a:t>Generowanie i Struktura</a:t>
            </a:r>
            <a:endParaRPr lang="pl-PL" sz="1900" dirty="0"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l-PL" sz="1300" dirty="0">
                <a:latin typeface="Söhne"/>
              </a:rPr>
              <a:t>Serwer generuje JWT, </a:t>
            </a:r>
            <a:r>
              <a:rPr lang="pl-PL" sz="1300" dirty="0" err="1">
                <a:latin typeface="Söhne"/>
              </a:rPr>
              <a:t>zakodowując</a:t>
            </a:r>
            <a:r>
              <a:rPr lang="pl-PL" sz="1300" dirty="0">
                <a:latin typeface="Söhne"/>
              </a:rPr>
              <a:t> dane uwierzytelniające użytkownika.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sz="1300" dirty="0">
                <a:latin typeface="Söhne"/>
              </a:rPr>
              <a:t>Struktura obejmuje nagłówek (algorytm), treść (dane) i sygnaturę.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b="1" dirty="0">
                <a:latin typeface="Söhne"/>
              </a:rPr>
              <a:t>Użycie i Bezpieczeństwo</a:t>
            </a:r>
            <a:endParaRPr lang="pl-PL" sz="1900" dirty="0">
              <a:latin typeface="Söhne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l-PL" sz="1300" dirty="0">
                <a:latin typeface="Söhne"/>
              </a:rPr>
              <a:t>JWT przesyłany w nagłówku HTTP (</a:t>
            </a:r>
            <a:r>
              <a:rPr lang="pl-PL" sz="1300" dirty="0" err="1">
                <a:latin typeface="Söhne"/>
              </a:rPr>
              <a:t>Authorization</a:t>
            </a:r>
            <a:r>
              <a:rPr lang="pl-PL" sz="1300" dirty="0">
                <a:latin typeface="Söhne"/>
              </a:rPr>
              <a:t>: </a:t>
            </a:r>
            <a:r>
              <a:rPr lang="pl-PL" sz="1300" dirty="0" err="1">
                <a:latin typeface="Söhne"/>
              </a:rPr>
              <a:t>Bearer</a:t>
            </a:r>
            <a:r>
              <a:rPr lang="pl-PL" sz="1300" dirty="0">
                <a:latin typeface="Söhne"/>
              </a:rPr>
              <a:t> &lt;</a:t>
            </a:r>
            <a:r>
              <a:rPr lang="pl-PL" sz="1300" dirty="0" err="1">
                <a:latin typeface="Söhne"/>
              </a:rPr>
              <a:t>token</a:t>
            </a:r>
            <a:r>
              <a:rPr lang="pl-PL" sz="1300" dirty="0">
                <a:latin typeface="Söhne"/>
              </a:rPr>
              <a:t>&gt;).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sz="1300" dirty="0">
                <a:latin typeface="Söhne"/>
              </a:rPr>
              <a:t>Potwierdza tożsamość (autentykacja) i zawiera uprawnienia (autoryzacja).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sz="1300" dirty="0">
                <a:latin typeface="Söhne"/>
              </a:rPr>
              <a:t>Zapewnia bezpieczeństwo poprzez podpisywanie i ograniczenie ważności.</a:t>
            </a:r>
          </a:p>
        </p:txBody>
      </p:sp>
    </p:spTree>
    <p:extLst>
      <p:ext uri="{BB962C8B-B14F-4D97-AF65-F5344CB8AC3E}">
        <p14:creationId xmlns:p14="http://schemas.microsoft.com/office/powerpoint/2010/main" val="144808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251035-4C16-A3B6-7C12-FEF21873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2267"/>
          </a:xfrm>
        </p:spPr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Guard</a:t>
            </a:r>
            <a:r>
              <a:rPr lang="pl-PL" dirty="0"/>
              <a:t> - Kontrola Dostępu w Aplikacjach </a:t>
            </a:r>
            <a:r>
              <a:rPr lang="pl-PL" dirty="0" err="1"/>
              <a:t>Angular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9E9B6E-5725-E6EC-8C55-AE2A82430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9384"/>
            <a:ext cx="10363826" cy="386181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b="1" dirty="0">
                <a:latin typeface="Söhne"/>
              </a:rPr>
              <a:t>Wprowadzenie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500" dirty="0" err="1">
                <a:latin typeface="Söhne"/>
              </a:rPr>
              <a:t>Angular</a:t>
            </a:r>
            <a:r>
              <a:rPr lang="pl-PL" sz="1500" dirty="0">
                <a:latin typeface="Söhne"/>
              </a:rPr>
              <a:t> </a:t>
            </a:r>
            <a:r>
              <a:rPr lang="pl-PL" sz="1500" dirty="0" err="1">
                <a:latin typeface="Söhne"/>
              </a:rPr>
              <a:t>Guard</a:t>
            </a:r>
            <a:r>
              <a:rPr lang="pl-PL" sz="1500" dirty="0">
                <a:latin typeface="Söhne"/>
              </a:rPr>
              <a:t> to mechanizm kontroli dostępu w aplikacjach </a:t>
            </a:r>
            <a:r>
              <a:rPr lang="pl-PL" sz="1500" dirty="0" err="1">
                <a:latin typeface="Söhne"/>
              </a:rPr>
              <a:t>Angular</a:t>
            </a:r>
            <a:r>
              <a:rPr lang="pl-PL" sz="1500" dirty="0">
                <a:latin typeface="Söhne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500" dirty="0">
                <a:latin typeface="Söhne"/>
              </a:rPr>
              <a:t>Kontroluje dostęp do tras na podstawie zdefiniowanych warunków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>
                <a:latin typeface="Söhne"/>
              </a:rPr>
              <a:t>Rodzaje </a:t>
            </a:r>
            <a:r>
              <a:rPr lang="pl-PL" b="1" dirty="0" err="1">
                <a:latin typeface="Söhne"/>
              </a:rPr>
              <a:t>Guardów</a:t>
            </a:r>
            <a:endParaRPr lang="pl-PL" b="1" dirty="0"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l-PL" sz="1500" dirty="0" err="1">
                <a:latin typeface="Söhne"/>
              </a:rPr>
              <a:t>CanActivate</a:t>
            </a:r>
            <a:r>
              <a:rPr lang="pl-PL" sz="1500" dirty="0">
                <a:latin typeface="Söhne"/>
              </a:rPr>
              <a:t>: Decyduje o dostępie do trasy.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500" dirty="0" err="1">
                <a:latin typeface="Söhne"/>
              </a:rPr>
              <a:t>CanActivateChild</a:t>
            </a:r>
            <a:r>
              <a:rPr lang="pl-PL" sz="1500" dirty="0">
                <a:latin typeface="Söhne"/>
              </a:rPr>
              <a:t>: Sprawdza dostęp do dzieci komponentu.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500" dirty="0" err="1">
                <a:latin typeface="Söhne"/>
              </a:rPr>
              <a:t>CanLoad</a:t>
            </a:r>
            <a:r>
              <a:rPr lang="pl-PL" sz="1500" dirty="0">
                <a:latin typeface="Söhne"/>
              </a:rPr>
              <a:t>: Kontroluje wczytywanie modułów przed załadowaniem aplikacji.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>
                <a:latin typeface="Söhne"/>
              </a:rPr>
              <a:t>Implementacja i Zalety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500" dirty="0" err="1">
                <a:latin typeface="Söhne"/>
              </a:rPr>
              <a:t>Guardy</a:t>
            </a:r>
            <a:r>
              <a:rPr lang="pl-PL" sz="1500" dirty="0">
                <a:latin typeface="Söhne"/>
              </a:rPr>
              <a:t> to klasy implementujące interfejsy.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500" dirty="0">
                <a:latin typeface="Söhne"/>
              </a:rPr>
              <a:t>Dodawane do konfiguracji routingu.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500" dirty="0">
                <a:latin typeface="Söhne"/>
              </a:rPr>
              <a:t>Zapewniają bezpieczny routing i modułowość.</a:t>
            </a:r>
          </a:p>
        </p:txBody>
      </p:sp>
    </p:spTree>
    <p:extLst>
      <p:ext uri="{BB962C8B-B14F-4D97-AF65-F5344CB8AC3E}">
        <p14:creationId xmlns:p14="http://schemas.microsoft.com/office/powerpoint/2010/main" val="259456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10E4878-171E-F3AA-067F-9CCA94E9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Dziekuje</a:t>
            </a:r>
            <a:r>
              <a:rPr lang="pl-PL" dirty="0"/>
              <a:t> za uwagę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B661F5-5E52-5CBE-1822-B648C74C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pl-PL" dirty="0"/>
              <a:t>Wykonał: Michał Leśniak</a:t>
            </a:r>
          </a:p>
        </p:txBody>
      </p:sp>
    </p:spTree>
    <p:extLst>
      <p:ext uri="{BB962C8B-B14F-4D97-AF65-F5344CB8AC3E}">
        <p14:creationId xmlns:p14="http://schemas.microsoft.com/office/powerpoint/2010/main" val="986548989"/>
      </p:ext>
    </p:extLst>
  </p:cSld>
  <p:clrMapOvr>
    <a:masterClrMapping/>
  </p:clrMapOvr>
</p:sld>
</file>

<file path=ppt/theme/theme1.xml><?xml version="1.0" encoding="utf-8"?>
<a:theme xmlns:a="http://schemas.openxmlformats.org/drawingml/2006/main" name="Kropla">
  <a:themeElements>
    <a:clrScheme name="Krop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rop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op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TM04033925[[fn=Kropla]]</Template>
  <TotalTime>181</TotalTime>
  <Words>267</Words>
  <Application>Microsoft Office PowerPoint</Application>
  <PresentationFormat>Panoramiczny</PresentationFormat>
  <Paragraphs>41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Roboto</vt:lpstr>
      <vt:lpstr>Söhne</vt:lpstr>
      <vt:lpstr>Tw Cen MT</vt:lpstr>
      <vt:lpstr>Wingdings</vt:lpstr>
      <vt:lpstr>Kropla</vt:lpstr>
      <vt:lpstr>Aplikacja internetowa oparta na Angular oraz Spring Boot oraz bazie danych PostgreSQL</vt:lpstr>
      <vt:lpstr>Model Bazy danych</vt:lpstr>
      <vt:lpstr>Integracja Hibernate z Spring</vt:lpstr>
      <vt:lpstr>JWT Token - Bezpieczna Autentykacja i Autoryzacja</vt:lpstr>
      <vt:lpstr> Angular Guard - Kontrola Dostępu w Aplikacjach Angular </vt:lpstr>
      <vt:lpstr>Dziekuje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internetowa oparta na Angular oraz Spring Boot oraz bazie danych PostgreSQL</dc:title>
  <dc:creator>Michał Leśniak (258968)</dc:creator>
  <cp:lastModifiedBy>Michał Leśniak (258968)</cp:lastModifiedBy>
  <cp:revision>1</cp:revision>
  <dcterms:created xsi:type="dcterms:W3CDTF">2023-11-23T08:40:02Z</dcterms:created>
  <dcterms:modified xsi:type="dcterms:W3CDTF">2023-11-23T11:41:58Z</dcterms:modified>
</cp:coreProperties>
</file>