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85" r:id="rId14"/>
    <p:sldId id="286" r:id="rId15"/>
    <p:sldId id="269" r:id="rId16"/>
    <p:sldId id="272" r:id="rId17"/>
    <p:sldId id="289" r:id="rId18"/>
    <p:sldId id="290" r:id="rId19"/>
    <p:sldId id="291" r:id="rId20"/>
    <p:sldId id="274" r:id="rId21"/>
    <p:sldId id="301" r:id="rId22"/>
    <p:sldId id="302" r:id="rId23"/>
    <p:sldId id="275" r:id="rId24"/>
    <p:sldId id="276" r:id="rId25"/>
    <p:sldId id="287" r:id="rId26"/>
    <p:sldId id="294" r:id="rId27"/>
    <p:sldId id="295" r:id="rId28"/>
    <p:sldId id="296" r:id="rId29"/>
    <p:sldId id="292" r:id="rId30"/>
    <p:sldId id="278" r:id="rId31"/>
    <p:sldId id="297" r:id="rId32"/>
    <p:sldId id="298" r:id="rId33"/>
    <p:sldId id="299" r:id="rId34"/>
    <p:sldId id="281" r:id="rId35"/>
    <p:sldId id="282" r:id="rId36"/>
    <p:sldId id="268" r:id="rId37"/>
    <p:sldId id="293" r:id="rId3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2" d="100"/>
          <a:sy n="102" d="100"/>
        </p:scale>
        <p:origin x="-2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EA6C1D-93E4-41AD-BCED-9717B8074986}" type="datetimeFigureOut">
              <a:rPr lang="he-IL" smtClean="0"/>
              <a:t>ב'/חשון/תשע"ג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755710C-1D55-4D38-80C9-E7D97C0EBD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7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שולש שווה שוקיים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4266B38-CED6-4C12-BD1F-211AF9AC21CF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AA78-AB08-4D43-82F4-7E779F626A83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4A41-68A2-4E18-9AC5-35B82DF745ED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0AED491-0DAB-4F51-841A-F3403E3C553E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שולש ישר-זווית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משולש שווה שוקיים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225ACF4-3847-44B6-878D-2FB806B2B431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6521983-C3CB-4744-AF76-0037547DF948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5FCB151-B81F-47D6-893B-9DA86CB87273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161-6A30-40E8-9028-5D46EC3C9828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D35BC6-91BD-402E-ADC3-F2E31F1C861D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7EB8F2C-9F8E-4DBE-88B3-C99CF9DB04D6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D177D3-DCC8-4B2F-B124-28C15D0F4E7E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שולש ישר-זווית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מחבר ישר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08AE643-B51E-4852-A7B4-3911E35CA55F}" type="datetime8">
              <a:rPr lang="he-IL" smtClean="0"/>
              <a:t>18 אוקטובר 12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C946E03-3117-439E-B24C-FEE0869686E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שיעור 1 – סדנא ב </a:t>
            </a:r>
            <a:r>
              <a:rPr lang="en-US" dirty="0" smtClean="0"/>
              <a:t>C</a:t>
            </a:r>
            <a:r>
              <a:rPr lang="he-IL" dirty="0" smtClean="0"/>
              <a:t>++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</a:t>
            </a:r>
          </a:p>
          <a:p>
            <a:endParaRPr lang="he-IL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הגדרת מספר אובייקטים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// example: one class, two objects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main ()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rect.set_values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(3,4);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rectb.set_values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(5,6);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"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"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return 0;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}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//Output: 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//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12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//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30 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הסבר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הגדרנו שני אובייקטים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לכל אחד מהם יש את  המשתנים והפונקציות שלו.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כך שקריאה ל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לא תיתן תוצאות זהות ל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he-IL" dirty="0">
                <a:latin typeface="Batang" pitchFamily="18" charset="-127"/>
                <a:ea typeface="Batang" pitchFamily="18" charset="-127"/>
              </a:rPr>
              <a:t>זהו הרעיון הבסיסי של תכנות מונחה עצמים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>
                <a:latin typeface="Batang" pitchFamily="18" charset="-127"/>
                <a:ea typeface="Batang" pitchFamily="18" charset="-127"/>
              </a:rPr>
            </a:br>
            <a:r>
              <a:rPr lang="he-IL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object-oriented programming</a:t>
            </a:r>
            <a:br>
              <a:rPr lang="en-US" dirty="0">
                <a:latin typeface="Batang" pitchFamily="18" charset="-127"/>
                <a:ea typeface="Batang" pitchFamily="18" charset="-127"/>
              </a:rPr>
            </a:br>
            <a:r>
              <a:rPr lang="en-US" dirty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>
                <a:latin typeface="Batang" pitchFamily="18" charset="-127"/>
                <a:ea typeface="Batang" pitchFamily="18" charset="-127"/>
              </a:rPr>
            </a:br>
            <a:r>
              <a:rPr lang="en-US" dirty="0">
                <a:latin typeface="Batang" pitchFamily="18" charset="-127"/>
                <a:ea typeface="Batang" pitchFamily="18" charset="-127"/>
              </a:rPr>
              <a:t>data</a:t>
            </a:r>
            <a:r>
              <a:rPr lang="he-IL" dirty="0">
                <a:latin typeface="Batang" pitchFamily="18" charset="-127"/>
                <a:ea typeface="Batang" pitchFamily="18" charset="-127"/>
              </a:rPr>
              <a:t> ו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 function</a:t>
            </a:r>
            <a:r>
              <a:rPr lang="he-IL" dirty="0">
                <a:latin typeface="Batang" pitchFamily="18" charset="-127"/>
                <a:ea typeface="Batang" pitchFamily="18" charset="-127"/>
              </a:rPr>
              <a:t> מוגדרים בתוך אובייקטים , ולא עושים הגדרה של משתנים ופונקציות גלובליים.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r>
              <a:rPr lang="en-US" b="1" dirty="0" smtClean="0"/>
              <a:t>  </a:t>
            </a:r>
            <a:r>
              <a:rPr lang="he-IL" b="1" dirty="0" smtClean="0"/>
              <a:t>  </a:t>
            </a:r>
            <a:r>
              <a:rPr lang="he-IL" dirty="0" smtClean="0"/>
              <a:t>בנאי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אובייקטים צריכים לאתחל את השדות שלהם או להקצות שטח דינאמי כאשר הם נוצרים. </a:t>
            </a:r>
            <a:r>
              <a:rPr lang="he-IL" dirty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אם לא יהיה אתחול של משתנים ושטחי זיכרון נקבל תוצאות לא צפויות. 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לפני הפעלת פונקציות על שדות האובייקט יש לוודא </a:t>
            </a:r>
            <a:r>
              <a:rPr lang="he-IL" dirty="0" err="1" smtClean="0">
                <a:latin typeface="Batang" pitchFamily="18" charset="-127"/>
                <a:ea typeface="Batang" pitchFamily="18" charset="-127"/>
              </a:rPr>
              <a:t>שאיתחלנו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את השדות. 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לשם כך יש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constructor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. 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constructor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הוא פונקציה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הנקראת מייד עם היווצרות אובייקט חדש. ל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constructor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 יש שם זהה לשם המחלקה, ואין לו ערך חוזר גם לא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void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בנאי  קובץ </a:t>
            </a:r>
            <a:r>
              <a:rPr lang="en-US" dirty="0" smtClean="0"/>
              <a:t>header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ifndef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#define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#include &lt;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iostream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using namespace std;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class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    {</a:t>
            </a:r>
          </a:p>
          <a:p>
            <a:pPr lvl="2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width, height;</a:t>
            </a:r>
          </a:p>
          <a:p>
            <a:pPr lvl="2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public: </a:t>
            </a:r>
          </a:p>
          <a:p>
            <a:pPr lvl="2" algn="l" rtl="0">
              <a:buNone/>
            </a:pPr>
            <a:r>
              <a:rPr lang="en-US" b="1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int,int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); //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ctor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lvl="2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 () {return (width*height);}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};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endif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בנאי קבצי </a:t>
            </a:r>
            <a:r>
              <a:rPr lang="en-US" dirty="0" err="1" smtClean="0"/>
              <a:t>cpp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40000" lnSpcReduction="20000"/>
          </a:bodyPr>
          <a:lstStyle/>
          <a:p>
            <a:pPr algn="r">
              <a:buNone/>
            </a:pPr>
            <a:r>
              <a:rPr lang="he-IL" sz="3800" dirty="0" smtClean="0">
                <a:latin typeface="Batang" pitchFamily="18" charset="-127"/>
                <a:ea typeface="Batang" pitchFamily="18" charset="-127"/>
              </a:rPr>
              <a:t>קובץ מימוש:</a:t>
            </a:r>
            <a:endParaRPr lang="en-US" sz="3800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#include “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”</a:t>
            </a:r>
          </a:p>
          <a:p>
            <a:pPr algn="l" rtl="0">
              <a:buNone/>
            </a:pPr>
            <a:endParaRPr lang="en-US" sz="3800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a,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b)</a:t>
            </a:r>
          </a:p>
          <a:p>
            <a:pPr algn="l" rtl="0"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{</a:t>
            </a:r>
          </a:p>
          <a:p>
            <a:pPr marL="448056" lvl="1" indent="-384048" algn="l" rtl="0">
              <a:buSzPct val="80000"/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width = a;</a:t>
            </a:r>
          </a:p>
          <a:p>
            <a:pPr marL="448056" lvl="1" indent="-384048" algn="l" rtl="0">
              <a:buSzPct val="80000"/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height = b; </a:t>
            </a:r>
          </a:p>
          <a:p>
            <a:pPr algn="l" rtl="0"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}</a:t>
            </a:r>
          </a:p>
          <a:p>
            <a:pPr algn="r">
              <a:buNone/>
            </a:pPr>
            <a:r>
              <a:rPr lang="he-IL" sz="3800" dirty="0" smtClean="0">
                <a:latin typeface="Batang" pitchFamily="18" charset="-127"/>
                <a:ea typeface="Batang" pitchFamily="18" charset="-127"/>
              </a:rPr>
              <a:t>קובץ תוכנית ראשית:</a:t>
            </a:r>
            <a:endParaRPr lang="en-US" sz="3800" dirty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#include “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”</a:t>
            </a:r>
          </a:p>
          <a:p>
            <a:pPr algn="l" rtl="0">
              <a:buNone/>
            </a:pPr>
            <a:endParaRPr lang="en-US" sz="3800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main ()</a:t>
            </a:r>
          </a:p>
          <a:p>
            <a:pPr algn="l" rtl="0"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{ </a:t>
            </a:r>
          </a:p>
          <a:p>
            <a:pPr marL="448056" lvl="1" indent="-384048" algn="l" rtl="0">
              <a:buSzPct val="80000"/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//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; //compilation error!!</a:t>
            </a:r>
          </a:p>
          <a:p>
            <a:pPr marL="448056" lvl="1" indent="-384048" algn="l" rtl="0">
              <a:buSzPct val="80000"/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(3,4);</a:t>
            </a:r>
          </a:p>
          <a:p>
            <a:pPr marL="448056" lvl="1" indent="-384048" algn="l" rtl="0">
              <a:buSzPct val="80000"/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(5,6);</a:t>
            </a:r>
          </a:p>
          <a:p>
            <a:pPr marL="448056" lvl="1" indent="-384048" algn="l" rtl="0">
              <a:buSzPct val="80000"/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&lt;&lt; "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area: " &lt;&lt;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rect.area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() &lt;&lt;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marL="448056" lvl="1" indent="-384048" algn="l" rtl="0">
              <a:buSzPct val="80000"/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&lt;&lt; "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area: " &lt;&lt;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rectb.area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() &lt;&lt;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marL="448056" lvl="1" indent="-384048" algn="l" rtl="0">
              <a:buSzPct val="80000"/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return 0; </a:t>
            </a:r>
          </a:p>
          <a:p>
            <a:pPr algn="l" rtl="0"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}</a:t>
            </a:r>
          </a:p>
          <a:p>
            <a:pPr algn="l" rtl="0">
              <a:buNone/>
            </a:pPr>
            <a:endParaRPr lang="en-US" sz="3800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//Output:    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area: 12 </a:t>
            </a:r>
          </a:p>
          <a:p>
            <a:pPr algn="l" rtl="0">
              <a:buNone/>
            </a:pP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//</a:t>
            </a:r>
            <a:r>
              <a:rPr lang="en-US" sz="3800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sz="3800" dirty="0" smtClean="0">
                <a:latin typeface="Batang" pitchFamily="18" charset="-127"/>
                <a:ea typeface="Batang" pitchFamily="18" charset="-127"/>
              </a:rPr>
              <a:t> area: 30</a:t>
            </a:r>
            <a:endParaRPr lang="he-IL" sz="3800" dirty="0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הסבר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Autofit/>
          </a:bodyPr>
          <a:lstStyle/>
          <a:p>
            <a:r>
              <a:rPr lang="he-IL" sz="2800" dirty="0" smtClean="0">
                <a:latin typeface="Batang" pitchFamily="18" charset="-127"/>
                <a:ea typeface="Batang" pitchFamily="18" charset="-127"/>
              </a:rPr>
              <a:t>בדוגמה האחרונה השתמשנו בבנאי </a:t>
            </a:r>
            <a:r>
              <a:rPr lang="he-IL" sz="2800" dirty="0" err="1" smtClean="0">
                <a:latin typeface="Batang" pitchFamily="18" charset="-127"/>
                <a:ea typeface="Batang" pitchFamily="18" charset="-127"/>
              </a:rPr>
              <a:t>לאיתחול</a:t>
            </a:r>
            <a:r>
              <a:rPr lang="he-IL" sz="2800" dirty="0" smtClean="0">
                <a:latin typeface="Batang" pitchFamily="18" charset="-127"/>
                <a:ea typeface="Batang" pitchFamily="18" charset="-127"/>
              </a:rPr>
              <a:t> המשתנים 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width </a:t>
            </a:r>
            <a:r>
              <a:rPr lang="he-IL" sz="2800" dirty="0" smtClean="0">
                <a:latin typeface="Batang" pitchFamily="18" charset="-127"/>
                <a:ea typeface="Batang" pitchFamily="18" charset="-127"/>
              </a:rPr>
              <a:t> ו 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height</a:t>
            </a:r>
            <a:endParaRPr lang="he-IL" sz="2800" dirty="0" smtClean="0">
              <a:latin typeface="Batang" pitchFamily="18" charset="-127"/>
              <a:ea typeface="Batang" pitchFamily="18" charset="-127"/>
            </a:endParaRPr>
          </a:p>
          <a:p>
            <a:pPr algn="r"/>
            <a:r>
              <a:rPr lang="he-IL" sz="2800" dirty="0" smtClean="0">
                <a:latin typeface="Batang" pitchFamily="18" charset="-127"/>
                <a:ea typeface="Batang" pitchFamily="18" charset="-127"/>
              </a:rPr>
              <a:t>לא ניתן לקרוא ל 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ctor</a:t>
            </a:r>
            <a:r>
              <a:rPr lang="he-IL" sz="2800" dirty="0" smtClean="0">
                <a:latin typeface="Batang" pitchFamily="18" charset="-127"/>
                <a:ea typeface="Batang" pitchFamily="18" charset="-127"/>
              </a:rPr>
              <a:t> כמו לפונקציה רגילה, אלא ניתן לקרוא ל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ctor</a:t>
            </a:r>
            <a:r>
              <a:rPr lang="he-IL" sz="2800" dirty="0" smtClean="0">
                <a:latin typeface="Batang" pitchFamily="18" charset="-127"/>
                <a:ea typeface="Batang" pitchFamily="18" charset="-127"/>
              </a:rPr>
              <a:t> רק בזמן הגדרת האובייקט. 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sz="2800" dirty="0" smtClean="0">
                <a:latin typeface="Batang" pitchFamily="18" charset="-127"/>
                <a:ea typeface="Batang" pitchFamily="18" charset="-127"/>
              </a:rPr>
            </a:br>
            <a:endParaRPr lang="en-US" sz="2800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sz="2800" dirty="0" smtClean="0">
                <a:latin typeface="Batang" pitchFamily="18" charset="-127"/>
                <a:ea typeface="Batang" pitchFamily="18" charset="-127"/>
              </a:rPr>
            </a:b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 (3,4); </a:t>
            </a:r>
          </a:p>
          <a:p>
            <a:pPr algn="l" rtl="0">
              <a:buNone/>
            </a:pP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      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 (5,6);</a:t>
            </a:r>
          </a:p>
          <a:p>
            <a:pPr algn="l" rtl="0">
              <a:buNone/>
            </a:pPr>
            <a:endParaRPr lang="en-US" sz="2800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sz="2800" dirty="0" smtClean="0">
                <a:latin typeface="Batang" pitchFamily="18" charset="-127"/>
                <a:ea typeface="Batang" pitchFamily="18" charset="-127"/>
              </a:rPr>
              <a:t>בקובץ המימוש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sz="2800" dirty="0" smtClean="0">
                <a:latin typeface="Batang" pitchFamily="18" charset="-127"/>
                <a:ea typeface="Batang" pitchFamily="18" charset="-127"/>
              </a:rPr>
            </a:br>
            <a:r>
              <a:rPr lang="he-IL" sz="28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 a, </a:t>
            </a:r>
            <a:r>
              <a:rPr lang="en-US" sz="2800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sz="2800" dirty="0" smtClean="0">
                <a:latin typeface="Batang" pitchFamily="18" charset="-127"/>
                <a:ea typeface="Batang" pitchFamily="18" charset="-127"/>
              </a:rPr>
              <a:t> b)</a:t>
            </a:r>
            <a:br>
              <a:rPr lang="en-US" sz="2800" dirty="0" smtClean="0">
                <a:latin typeface="Batang" pitchFamily="18" charset="-127"/>
                <a:ea typeface="Batang" pitchFamily="18" charset="-127"/>
              </a:rPr>
            </a:br>
            <a:endParaRPr lang="he-IL" sz="28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Constructors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כמו כל פונקציה ניתן לעשות העמסת בנאים. כלומר לכתוב מספר בנאים עם מספר שונה של פרמטרים, או עם סוג שונה של משתנים. </a:t>
            </a:r>
          </a:p>
          <a:p>
            <a:r>
              <a:rPr lang="he-IL" dirty="0" smtClean="0"/>
              <a:t>הקומפיילר יבחר את הבנאי המתאים על פי מספר וסוג המשתנים.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דוגמה העמסת בנאים קובץ </a:t>
            </a:r>
            <a:r>
              <a:rPr lang="en-US" dirty="0" smtClean="0"/>
              <a:t>header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ifndef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#define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#include &lt;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iostream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using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namespace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std;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class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{</a:t>
            </a:r>
          </a:p>
          <a:p>
            <a:pPr lvl="1" algn="l" rtl="0">
              <a:buNone/>
            </a:pP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width, height;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public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();   //default ctor1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int</a:t>
            </a:r>
            <a:r>
              <a:rPr lang="en-US" dirty="0" err="1" smtClean="0"/>
              <a:t>,</a:t>
            </a:r>
            <a:r>
              <a:rPr lang="en-US" i="1" dirty="0" err="1" smtClean="0"/>
              <a:t>int</a:t>
            </a:r>
            <a:r>
              <a:rPr lang="en-US" dirty="0" smtClean="0"/>
              <a:t>);   //ctor2</a:t>
            </a:r>
          </a:p>
          <a:p>
            <a:pPr lvl="1" algn="l" rtl="0">
              <a:buNone/>
            </a:pPr>
            <a:r>
              <a:rPr lang="en-US" i="1" dirty="0" err="1" smtClean="0"/>
              <a:t>int</a:t>
            </a:r>
            <a:r>
              <a:rPr lang="en-US" dirty="0" smtClean="0"/>
              <a:t> area (</a:t>
            </a:r>
            <a:r>
              <a:rPr lang="en-US" i="1" dirty="0" smtClean="0"/>
              <a:t>void</a:t>
            </a:r>
            <a:r>
              <a:rPr lang="en-US" dirty="0" smtClean="0"/>
              <a:t>) {</a:t>
            </a:r>
            <a:r>
              <a:rPr lang="en-US" i="1" dirty="0" smtClean="0"/>
              <a:t>return</a:t>
            </a:r>
            <a:r>
              <a:rPr lang="en-US" dirty="0" smtClean="0"/>
              <a:t> (width*height);}</a:t>
            </a:r>
          </a:p>
          <a:p>
            <a:pPr algn="l" rtl="0">
              <a:buNone/>
            </a:pPr>
            <a:r>
              <a:rPr lang="en-US" dirty="0" smtClean="0"/>
              <a:t>};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העמסת בנאים קבצי </a:t>
            </a:r>
            <a:r>
              <a:rPr lang="en-US" dirty="0" err="1" smtClean="0"/>
              <a:t>cpp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algn="r"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קובץ מימוש: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#include “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”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()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{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width = 5;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height = 5;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a, 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b)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width = a;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height = b;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העמסת בנאים קבצי </a:t>
            </a:r>
            <a:r>
              <a:rPr lang="en-US" dirty="0" err="1" smtClean="0"/>
              <a:t>cpp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קובץ תוכנית ראשית: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#include “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”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main ()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(3,4);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"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"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return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0;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//Output:   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12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25 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מחלקה ואובייקט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מחלקה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class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היא מבנה המאגד בתוכו שדות ופונקציות. 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אובייקט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object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הוא מופע של מחלקה.</a:t>
            </a:r>
          </a:p>
          <a:p>
            <a:endParaRPr lang="he-IL" dirty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במונחים של משתנים :</a:t>
            </a:r>
          </a:p>
          <a:p>
            <a:pPr lvl="1"/>
            <a:r>
              <a:rPr lang="he-IL" dirty="0" smtClean="0">
                <a:latin typeface="Batang" pitchFamily="18" charset="-127"/>
                <a:ea typeface="Batang" pitchFamily="18" charset="-127"/>
              </a:rPr>
              <a:t>מחלקה היא הסוג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type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lvl="1"/>
            <a:r>
              <a:rPr lang="he-IL" dirty="0" smtClean="0">
                <a:latin typeface="Batang" pitchFamily="18" charset="-127"/>
                <a:ea typeface="Batang" pitchFamily="18" charset="-127"/>
              </a:rPr>
              <a:t>ואובייקט הוא המשתנה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variable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הסבר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ביצירת האובייקט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קראנו ל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הריק שאין לו ארגומנטים כלל, ולכן השדות אותחלו בערך 5 כל אחד. 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הבנאי שאינו מקבל ארגומנטים נקרא  בנאי ברירת מחדל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default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ctor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שימו לב: כאשר אנו מגדירים אובייקט ומעוניינים להשתמש בבנאי ברירת מחדל אנחנו לא מצרפים סוגריים () בהגדרה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// right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   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();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// wrong! 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endParaRPr lang="he-IL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Sections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דרך נוספת לאתחל משתנים היא על ידי אתחול בשורת ההצהרה של הבנאי.</a:t>
            </a: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#include “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”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() </a:t>
            </a:r>
            <a:r>
              <a:rPr lang="en-US" b="1" dirty="0" smtClean="0">
                <a:latin typeface="Batang" pitchFamily="18" charset="-127"/>
                <a:ea typeface="Batang" pitchFamily="18" charset="-127"/>
              </a:rPr>
              <a:t>: width(5), height(5)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{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// No code needed in this example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}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a, 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b) : width(a),           height(b){}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נוספת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</p:spPr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BankAccount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BankAccount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dollars,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cents, double rate)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			        : balance (dollars + 0.01 * cents),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 			                     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interest_rate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(rate)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{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 	  if (( dollars &lt; 0) || (cents &lt; 0) || (rate &lt; 0))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         {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            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“Illegal values for money or rate\n”;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             exit(1);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          }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}</a:t>
            </a:r>
            <a:endParaRPr lang="he-IL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he-IL" dirty="0" smtClean="0">
                <a:latin typeface="Batang" pitchFamily="18" charset="-127"/>
                <a:ea typeface="Batang" pitchFamily="18" charset="-127"/>
              </a:rPr>
              <a:t>אם אנחנו לא מצהירים על אף בנאי בהגדרת המחלקה, אז יש בנאי ברירת מחדל שאינו מקבל ארגומנטים. לכן אם הגדרנו מחלקה כך: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class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public: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a,b,c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void multiply (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n,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m) { a=n; b=m; c=a*b; }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};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אז ל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יש בנאי ברירת מחדל כך שאנו יכולים להגדיר כעת אובייקטים ללא ארגומנטים: 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ex; </a:t>
            </a:r>
            <a:endParaRPr lang="en-US" dirty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(בנאי ברירת מחדל מאפס את השדות , מכניס ערכי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false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לשדות בוליאניים ו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NULL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למצביעים.)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אבל ברגע שהגדרנו בנאי כלשהו למחלקה, אז בנאי ברירת המחדל לא נוצר אוטומטים ואם אנו צריכים בנאי ריק עלינו להגדירו.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המשך </a:t>
            </a:r>
            <a:r>
              <a:rPr lang="en-US" dirty="0" smtClean="0"/>
              <a:t>Default constructor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לכן אם מגדירים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class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public: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a,b,c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n,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m) { a=n; b=m; };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void multiply () { c=a*b; };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};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אז ניתן להגדיר אובייקט כך:</a:t>
            </a: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ex (2,3);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אך לא כך:</a:t>
            </a: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ex;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</a:t>
            </a:r>
            <a:r>
              <a:rPr lang="he-IL" dirty="0" smtClean="0"/>
              <a:t> הורס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fontScale="85000" lnSpcReduction="2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destructor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ממלא את התפקיד הנגדי. הוא נקרא אוטומטית כאשר אובייקט נהרס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אובייקט נהרס:</a:t>
            </a:r>
          </a:p>
          <a:p>
            <a:pPr lvl="1"/>
            <a:r>
              <a:rPr lang="he-IL" dirty="0" smtClean="0">
                <a:latin typeface="Batang" pitchFamily="18" charset="-127"/>
                <a:ea typeface="Batang" pitchFamily="18" charset="-127"/>
              </a:rPr>
              <a:t>כאשר טווח ההכרה –ה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scope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שלו נגמר. לדוגמה אם הגדרנו אובייקט מקומי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local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בפונקציה, והפונקציה הסתיימה. </a:t>
            </a:r>
          </a:p>
          <a:p>
            <a:pPr lvl="1"/>
            <a:r>
              <a:rPr lang="he-IL" dirty="0" smtClean="0">
                <a:latin typeface="Batang" pitchFamily="18" charset="-127"/>
                <a:ea typeface="Batang" pitchFamily="18" charset="-127"/>
              </a:rPr>
              <a:t>כאשר האובייקט הוקצה דינאמית ואנו משחררים את השטח הדינאמי שהוקצה לו על ידי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delete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ל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dtor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יש שם זהה לשם המחלקה עם סימן ~ (טילדה) לפניו, והוא איננו מחזיר ערך.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השימוש ב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dtor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הוא בעיקר כאשר יש לאובייקט שטח דינאמי במהלך חייו, ובסיום חייו אנו מעוניינים לשחרר את השטח הדינאמי.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במידה ואיננו מגדירים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destructor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הקומפיילר מייצר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dtor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ברירת מחדל ריק.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</a:t>
            </a:r>
            <a:r>
              <a:rPr lang="en-US" dirty="0" err="1" smtClean="0"/>
              <a:t>dtor</a:t>
            </a:r>
            <a:r>
              <a:rPr lang="he-IL" dirty="0" smtClean="0"/>
              <a:t> קובץ </a:t>
            </a:r>
            <a:r>
              <a:rPr lang="en-US" dirty="0" smtClean="0"/>
              <a:t>header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ifndef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#define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#include &lt;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iostream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using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namespace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std;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class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{</a:t>
            </a:r>
          </a:p>
          <a:p>
            <a:pPr lvl="1" algn="l" rtl="0">
              <a:buNone/>
            </a:pP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*width, *height; </a:t>
            </a:r>
          </a:p>
          <a:p>
            <a:pPr lvl="1"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public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,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);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~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(); </a:t>
            </a:r>
          </a:p>
          <a:p>
            <a:pPr lvl="1" algn="l" rtl="0">
              <a:buNone/>
            </a:pP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 () {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return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(*width * *height);}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};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endif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</a:t>
            </a:r>
            <a:r>
              <a:rPr lang="en-US" dirty="0" err="1" smtClean="0"/>
              <a:t>dtor</a:t>
            </a:r>
            <a:r>
              <a:rPr lang="he-IL" dirty="0" smtClean="0"/>
              <a:t> קבצי </a:t>
            </a:r>
            <a:r>
              <a:rPr lang="en-US" dirty="0" err="1" smtClean="0"/>
              <a:t>cpp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0000" lnSpcReduction="20000"/>
          </a:bodyPr>
          <a:lstStyle/>
          <a:p>
            <a:pPr algn="r"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קובץ מימוש: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#include “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”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a, 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b)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width =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new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height =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new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*width = a;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*height = b;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 </a:t>
            </a: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::~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()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{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  	</a:t>
            </a:r>
            <a:r>
              <a:rPr lang="en-US" sz="2900" dirty="0" smtClean="0">
                <a:latin typeface="Batang" pitchFamily="18" charset="-127"/>
                <a:ea typeface="Batang" pitchFamily="18" charset="-127"/>
              </a:rPr>
              <a:t> if(width)</a:t>
            </a:r>
          </a:p>
          <a:p>
            <a:pPr lvl="1"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	delete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width;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if(height)</a:t>
            </a:r>
          </a:p>
          <a:p>
            <a:pPr lvl="1"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	delete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height;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}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</a:t>
            </a:r>
            <a:r>
              <a:rPr lang="en-US" dirty="0" err="1" smtClean="0"/>
              <a:t>dtor</a:t>
            </a:r>
            <a:r>
              <a:rPr lang="en-US" dirty="0" smtClean="0"/>
              <a:t> </a:t>
            </a:r>
            <a:r>
              <a:rPr lang="he-IL" dirty="0" smtClean="0"/>
              <a:t> קבצי </a:t>
            </a:r>
            <a:r>
              <a:rPr lang="en-US" dirty="0" err="1" smtClean="0"/>
              <a:t>cpp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קובץ תוכנית ראשית: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#include “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”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main ()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(3,4),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(5,6);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"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"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return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0;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//Output:   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12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area: 30 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he-IL" dirty="0" smtClean="0"/>
          </a:p>
          <a:p>
            <a:pPr algn="l" rtl="0">
              <a:buNone/>
            </a:pPr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copy constructor</a:t>
            </a:r>
            <a:r>
              <a:rPr lang="he-IL" i="1" dirty="0" smtClean="0"/>
              <a:t>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copy assignment operator</a:t>
            </a:r>
            <a:r>
              <a:rPr lang="he-IL" i="1" dirty="0" smtClean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fontScale="55000" lnSpcReduction="2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בנוסף לבנאי ברירת מחדל והורס ברירת מחדל המיוצרים אוטומטית במידה ולא כתבנו למחלקה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dtor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הקומפיילר מייצר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copy constructor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בנאי מעתיק ו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copy assignment operator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אופרטור השמה שאחראים להעתקת המידע מאובייקט אחר למשתנים של האובייקט הנוכחי. </a:t>
            </a:r>
          </a:p>
          <a:p>
            <a:pPr algn="r"/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he-IL" dirty="0" smtClean="0">
                <a:latin typeface="Batang" pitchFamily="18" charset="-127"/>
                <a:ea typeface="Batang" pitchFamily="18" charset="-127"/>
              </a:rPr>
              <a:t>דוגמה ל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copy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ctor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const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&amp;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rv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a=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rv.a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b=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rv.b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c=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rv.c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שימוש ב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copy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ctor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ex (2,3);</a:t>
            </a: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CExample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ex2 (ex);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// copy constructor (data copied from ex) 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את אופן הכתיבה של אופרטור השמה נראה בעזרת ה' בשיעור של חפיפת אופרטורים. נשים לב שכאשר יש מחלקה עם שטח דינאמי יש לכתוב את 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copy constructor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err="1" smtClean="0">
                <a:latin typeface="Batang" pitchFamily="18" charset="-127"/>
                <a:ea typeface="Batang" pitchFamily="18" charset="-127"/>
              </a:rPr>
              <a:t>וה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copy assignment operator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מחדש, ולא להסתמך על מה שניתן כברירת מחדל. הסיבה לכך היא על מנת למנוע ששני אובייקטים יצביעו לאותו מקום בזיכרון שהוקצה באופן דינאמי</a:t>
            </a:r>
            <a:endParaRPr lang="he-IL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הגדרת מחלקה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class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class_name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{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access_specifier_1: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member1;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access_specifier_2: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member2;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...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object_names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>
              <a:buNone/>
            </a:pP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    כאשר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class_name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הוא מזהה חוקי למחלקה.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object_names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הוא שם האובייקט מסוג המחלקה. גוף המבנה יכול להכיל שדות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data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ופונקציות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function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כאשר לכל אחד הרשאת גישה.</a:t>
            </a:r>
            <a:endParaRPr lang="he-IL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classes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כאשר מגדירים מחלקה היא למעשה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type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חוקי שניתן להקצות מצביע מסוגו. 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דוגמה :      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*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prect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prect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הוא מצביע לאובייקט מסוג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class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כאשר רוצים לגשת לשדות ופונקציות המחלקה דרך המצביע אליה יש להשתמש באופרטור חץ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-&gt;</a:t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דוגמה </a:t>
            </a:r>
            <a:r>
              <a:rPr lang="en-US" dirty="0" smtClean="0"/>
              <a:t>pointer to class </a:t>
            </a:r>
            <a:r>
              <a:rPr lang="he-IL" dirty="0" smtClean="0"/>
              <a:t> קובץ </a:t>
            </a:r>
            <a:r>
              <a:rPr lang="en-US" dirty="0" smtClean="0"/>
              <a:t>header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ifndef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#define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#include &lt;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iostream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using namespace std;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class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{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width, height;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public: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void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);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 (void) {return (width * height);}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};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endif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דוגמה </a:t>
            </a:r>
            <a:r>
              <a:rPr lang="en-US" dirty="0" smtClean="0"/>
              <a:t>pointer to class </a:t>
            </a:r>
            <a:r>
              <a:rPr lang="he-IL" dirty="0" smtClean="0"/>
              <a:t>קבצי </a:t>
            </a:r>
            <a:r>
              <a:rPr lang="en-US" dirty="0" err="1" smtClean="0"/>
              <a:t>cpp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8052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קובץ מימוש: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#include “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”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void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a, 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b)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width = a;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height = b;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}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32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דוגמה </a:t>
            </a:r>
            <a:r>
              <a:rPr lang="en-US" dirty="0" smtClean="0"/>
              <a:t>pointer to class </a:t>
            </a:r>
            <a:r>
              <a:rPr lang="he-IL" dirty="0" smtClean="0"/>
              <a:t>קבצי </a:t>
            </a:r>
            <a:r>
              <a:rPr lang="en-US" dirty="0" err="1" smtClean="0"/>
              <a:t>cpp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2392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קובץ תוכנית ראשית: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#include “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”</a:t>
            </a:r>
            <a:endParaRPr lang="en-US" i="1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main ()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a, *b, *c;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* d =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new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[2];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b=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new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c= &amp;a;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a.set_values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(1,2);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b-&gt;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(3,4);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d-&gt;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(5,6);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d[1].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(7,8);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"a area: "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a.area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"*b area: " &lt;&lt; b-&gt;area()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"*c area: " &lt;&lt; c-&gt;area()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"d[0] area: " &lt;&lt; d[0].area()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"d[1] area: " &lt;&lt; d[1].area()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endl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delete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[] d; </a:t>
            </a:r>
          </a:p>
          <a:p>
            <a:pPr lvl="1"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delete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b; </a:t>
            </a:r>
          </a:p>
          <a:p>
            <a:pPr lvl="1"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return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0;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//Output  a area: 2 *b area: 12 *c area: 2 d[0] area: 30 d[1] area: 56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he-IL" dirty="0" smtClean="0"/>
          </a:p>
          <a:p>
            <a:pPr algn="l" rtl="0">
              <a:buNone/>
            </a:pPr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33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תזכורת </a:t>
            </a:r>
            <a:r>
              <a:rPr lang="en-US" dirty="0" smtClean="0"/>
              <a:t>(*, &amp;, ., -&gt;, [ ]) </a:t>
            </a:r>
            <a:endParaRPr lang="he-I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453" t="41998" r="8236" b="16636"/>
          <a:stretch>
            <a:fillRect/>
          </a:stretch>
        </p:blipFill>
        <p:spPr bwMode="auto">
          <a:xfrm>
            <a:off x="188564" y="1916832"/>
            <a:ext cx="869283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34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הערות כלליות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Batang" pitchFamily="18" charset="-127"/>
                <a:ea typeface="Batang" pitchFamily="18" charset="-127"/>
              </a:rPr>
              <a:t>Class and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struct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r>
              <a:rPr lang="he-IL" dirty="0" smtClean="0">
                <a:latin typeface="Batang" pitchFamily="18" charset="-127"/>
                <a:ea typeface="Batang" pitchFamily="18" charset="-127"/>
              </a:rPr>
              <a:t>ההבדל היחיד בין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class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ל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struct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ב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c++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הוא שהרשאת הגישה בברירת מחדל של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struct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היא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public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והגדרת הגישה בברירת מחדל של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class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היא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private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על פי עקרון הסתרת מידע יש לקבוע הרשאת גישה לשדות המחלקה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private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, ולתת גישה על ידי פונקציות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set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get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לכל שדה בהתאם למה שרוצים לחשוף. </a:t>
            </a:r>
          </a:p>
          <a:p>
            <a:pPr lvl="1"/>
            <a:r>
              <a:rPr lang="he-IL" dirty="0" smtClean="0">
                <a:latin typeface="Batang" pitchFamily="18" charset="-127"/>
                <a:ea typeface="Batang" pitchFamily="18" charset="-127"/>
              </a:rPr>
              <a:t>פונקציה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set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מכניסה ערך לשדה</a:t>
            </a:r>
          </a:p>
          <a:p>
            <a:pPr lvl="1"/>
            <a:r>
              <a:rPr lang="he-IL" dirty="0" smtClean="0">
                <a:latin typeface="Batang" pitchFamily="18" charset="-127"/>
                <a:ea typeface="Batang" pitchFamily="18" charset="-127"/>
              </a:rPr>
              <a:t>פונקציה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get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מחזירה ערך של שדה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פונקציות המשמשות לחישובים פנימיים יהיו בהרשאת גישה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private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על מנת שנוכל ליצור אובייקטים מסוג מחלקה שהגדרנו על 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constructor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להיות בהרשאת גישה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public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מה קורה אם הוא בהרשאת גישה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private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?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לבנאי ניתן לקרוא רק כאשר מצהירים על אובייקט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חדש.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endParaRPr lang="he-IL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35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 מה ראינו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הגדרת מחלקה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הגדרת אובייקטים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הרשאות גישה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קבצי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header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וקבצי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cpp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גישה לשדות ופונקציות של אובייקט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set, get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בנאים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ctor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אתחול שדות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הורסים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dtor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36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סדנא ב </a:t>
            </a:r>
            <a:r>
              <a:rPr lang="en-US" dirty="0" smtClean="0"/>
              <a:t>C++ </a:t>
            </a:r>
            <a:r>
              <a:rPr lang="he-IL" dirty="0" smtClean="0"/>
              <a:t>שיעור 1 מאת הדר </a:t>
            </a:r>
            <a:r>
              <a:rPr lang="he-IL" dirty="0" err="1" smtClean="0"/>
              <a:t>סופייב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הגדר מחלקה עבור מלבן השומרת את האורך והרוחב של המלבן ויש לה פונקציות חבר המחשבות שטח והיקף, ופונקציה נוספת המדפיסה את המלבן על ידי כוכביות. 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הגדר מחלקה עבור תלמיד. שדות המחלקה יהיו שם התלמיד, הכיתה בה הוא לומד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(1-12)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מערך </a:t>
            </a:r>
            <a:r>
              <a:rPr lang="he-IL" dirty="0" err="1" smtClean="0">
                <a:latin typeface="Batang" pitchFamily="18" charset="-127"/>
                <a:ea typeface="Batang" pitchFamily="18" charset="-127"/>
              </a:rPr>
              <a:t>ציוניו</a:t>
            </a:r>
            <a:r>
              <a:rPr lang="he-IL" smtClean="0">
                <a:latin typeface="Batang" pitchFamily="18" charset="-127"/>
                <a:ea typeface="Batang" pitchFamily="18" charset="-127"/>
              </a:rPr>
              <a:t> וציון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ממוצע. הגדר את כל השדות כפרטיים והחלט אילו פונקציות צריכות להיות פרטיות ואלו ציבוריות.</a:t>
            </a:r>
            <a:endParaRPr lang="he-IL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37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הרשאות גישה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הרשאות הגישה קובעות את אפשרויות הגישה לשדות ופונקציות של המחלקה. 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ישנן 3 הרשאות גישה </a:t>
            </a:r>
            <a:r>
              <a:rPr lang="en-US" i="1" dirty="0" smtClean="0">
                <a:latin typeface="Batang" pitchFamily="18" charset="-127"/>
                <a:ea typeface="Batang" pitchFamily="18" charset="-127"/>
              </a:rPr>
              <a:t>access </a:t>
            </a:r>
            <a:r>
              <a:rPr lang="en-US" i="1" dirty="0" err="1" smtClean="0">
                <a:latin typeface="Batang" pitchFamily="18" charset="-127"/>
                <a:ea typeface="Batang" pitchFamily="18" charset="-127"/>
              </a:rPr>
              <a:t>specifier</a:t>
            </a:r>
            <a:endParaRPr lang="he-IL" i="1" dirty="0" smtClean="0">
              <a:latin typeface="Batang" pitchFamily="18" charset="-127"/>
              <a:ea typeface="Batang" pitchFamily="18" charset="-127"/>
            </a:endParaRPr>
          </a:p>
          <a:p>
            <a:pPr lvl="1"/>
            <a:r>
              <a:rPr lang="en-US" dirty="0" smtClean="0">
                <a:latin typeface="Batang" pitchFamily="18" charset="-127"/>
                <a:ea typeface="Batang" pitchFamily="18" charset="-127"/>
              </a:rPr>
              <a:t>private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:  הגישה לשדות או פונקציות שהם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private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 תיתכן רק על ידי מתודות ופונקציות של אותה המחלקה, או של מחלקה המוגדרת כ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friend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</a:t>
            </a:r>
            <a:endParaRPr lang="en-US" dirty="0">
              <a:latin typeface="Batang" pitchFamily="18" charset="-127"/>
              <a:ea typeface="Batang" pitchFamily="18" charset="-127"/>
            </a:endParaRPr>
          </a:p>
          <a:p>
            <a:pPr lvl="1"/>
            <a:r>
              <a:rPr lang="en-US" dirty="0" smtClean="0">
                <a:latin typeface="Batang" pitchFamily="18" charset="-127"/>
                <a:ea typeface="Batang" pitchFamily="18" charset="-127"/>
              </a:rPr>
              <a:t>protected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: הגישה לשדות או פונקציות שהם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protected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תיתכן על ידי מתודות ופונקציות של אותה המחלקה, או של מחלקה המוגדרת כ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friend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ובנוסף על ידי מחלקה נגזרת.</a:t>
            </a:r>
          </a:p>
          <a:p>
            <a:pPr lvl="1"/>
            <a:r>
              <a:rPr lang="he-IL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public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: הגישה לשדות או פונקציות שהם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public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תיתכן בכל מקום בו האובייקט ש המחלקה מוגדר.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/>
            </a:r>
            <a:br>
              <a:rPr lang="en-US" dirty="0" smtClean="0">
                <a:latin typeface="Batang" pitchFamily="18" charset="-127"/>
                <a:ea typeface="Batang" pitchFamily="18" charset="-127"/>
              </a:rPr>
            </a:br>
            <a:endParaRPr lang="he-IL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ברירת מחדל של הרשאת הגישה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כאשר איננו כותבים הרשאת גישה כלל, ברירת המחדל היא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private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</a:t>
            </a:r>
          </a:p>
          <a:p>
            <a:pPr algn="l" rtl="0">
              <a:buNone/>
            </a:pPr>
            <a:r>
              <a:rPr lang="en-US" i="1" dirty="0" smtClean="0">
                <a:latin typeface="Batang" pitchFamily="18" charset="-127"/>
                <a:ea typeface="Batang" pitchFamily="18" charset="-127"/>
              </a:rPr>
              <a:t>class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private: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x, y; </a:t>
            </a:r>
            <a:endParaRPr lang="en-US" dirty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public: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void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int,int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);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 ();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הגדרנו מחלקה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ואובייקט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המחלקה מכילה ארבעה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members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, שניים של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data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מסוג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עם הרשאת גישה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private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(כי לא כתבנו הרשאת גישה). ושתי פונקציות עם הרשאת גישה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public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. </a:t>
            </a:r>
          </a:p>
          <a:p>
            <a:pPr>
              <a:buNone/>
            </a:pPr>
            <a:endParaRPr lang="en-US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גישה לשדות ופונקציות המחלקה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rect.set_values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(3,4);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  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myarea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=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(); </a:t>
            </a: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לשדות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x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y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של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לא נוכל לגשת מגוף התוכנית, כי הם מוגדרים כ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private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קובץ </a:t>
            </a:r>
            <a:r>
              <a:rPr lang="en-US" dirty="0" smtClean="0"/>
              <a:t>header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ifndef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#define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Crectangle_H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#include &lt;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iostream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using namespace std;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class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x, y;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public: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void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int,int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);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area () {return (x*y);}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};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endif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קבצי </a:t>
            </a:r>
            <a:r>
              <a:rPr lang="en-US" dirty="0" err="1" smtClean="0"/>
              <a:t>cpp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55000" lnSpcReduction="20000"/>
          </a:bodyPr>
          <a:lstStyle/>
          <a:p>
            <a:pPr algn="r"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קובץ מימוש:</a:t>
            </a: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#include “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”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void </a:t>
            </a:r>
            <a:r>
              <a:rPr lang="en-US" b="1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b="1" dirty="0" smtClean="0">
                <a:latin typeface="Batang" pitchFamily="18" charset="-127"/>
                <a:ea typeface="Batang" pitchFamily="18" charset="-127"/>
              </a:rPr>
              <a:t>::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a,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b)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 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	x = a; y = b;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</a:t>
            </a:r>
          </a:p>
          <a:p>
            <a:pPr algn="r">
              <a:buNone/>
            </a:pPr>
            <a:r>
              <a:rPr lang="he-IL" dirty="0" smtClean="0">
                <a:latin typeface="Batang" pitchFamily="18" charset="-127"/>
                <a:ea typeface="Batang" pitchFamily="18" charset="-127"/>
              </a:rPr>
              <a:t>קובץ תוכנית ראשית:</a:t>
            </a:r>
            <a:endParaRPr lang="en-US" dirty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#include “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Crectangle.h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”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int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main ()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{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rect.set_values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(3,4); </a:t>
            </a:r>
          </a:p>
          <a:p>
            <a:pPr lvl="1" algn="l" rtl="0">
              <a:buNone/>
            </a:pP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cout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&lt;&lt; "area: " &lt;&lt;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rect.area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(); </a:t>
            </a:r>
          </a:p>
          <a:p>
            <a:pPr lvl="1"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return 0;</a:t>
            </a: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 }</a:t>
            </a:r>
          </a:p>
          <a:p>
            <a:pPr algn="l" rtl="0">
              <a:buNone/>
            </a:pPr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pPr algn="l" rtl="0">
              <a:buNone/>
            </a:pPr>
            <a:r>
              <a:rPr lang="en-US" dirty="0" smtClean="0">
                <a:latin typeface="Batang" pitchFamily="18" charset="-127"/>
                <a:ea typeface="Batang" pitchFamily="18" charset="-127"/>
              </a:rPr>
              <a:t>//Output:     area: 12</a:t>
            </a:r>
            <a:endParaRPr lang="he-IL" dirty="0" smtClean="0">
              <a:latin typeface="Batang" pitchFamily="18" charset="-127"/>
              <a:ea typeface="Batang" pitchFamily="18" charset="-127"/>
            </a:endParaRPr>
          </a:p>
          <a:p>
            <a:pPr algn="l" rtl="0"/>
            <a:endParaRPr lang="he-IL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הסבר לדוגמה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אופרטור טווח ההכרה :: מאפשר להגדיר פונקציה בקובץ המימוש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cpp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 האופרטור מציין שאנו ממשים פונקציה השייכת למחלקה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CRectangle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ולא פונקציה גלובלית. </a:t>
            </a:r>
            <a:endParaRPr lang="he-IL" dirty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בדוגמה אנו רואים שני סגנונות מימוש:  סגנון ראשון הצהרה ומימוש בתוך קובץ 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header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של הפונקציה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area ()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,  סגנון שני הצהרה בקובץ ה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header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ומימוש בקובץ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cpp</a:t>
            </a:r>
            <a:r>
              <a:rPr lang="en-US" dirty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של הפונקציה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פונקציה הממומשת בסגנון הראשון נקראת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on-line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, בפועל אנו מקבלים את אותה ההתנהגות בשתי הסגנונות.</a:t>
            </a:r>
            <a:endParaRPr lang="en-US" dirty="0">
              <a:latin typeface="Batang" pitchFamily="18" charset="-127"/>
              <a:ea typeface="Batang" pitchFamily="18" charset="-127"/>
            </a:endParaRPr>
          </a:p>
          <a:p>
            <a:r>
              <a:rPr lang="he-IL" dirty="0" smtClean="0">
                <a:latin typeface="Batang" pitchFamily="18" charset="-127"/>
                <a:ea typeface="Batang" pitchFamily="18" charset="-127"/>
              </a:rPr>
              <a:t>כפי שרואים במימוש </a:t>
            </a:r>
            <a:r>
              <a:rPr lang="en-US" dirty="0" err="1" smtClean="0">
                <a:latin typeface="Batang" pitchFamily="18" charset="-127"/>
                <a:ea typeface="Batang" pitchFamily="18" charset="-127"/>
              </a:rPr>
              <a:t>set_values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ניתן לגשת מפונקציה של המחלקה לשדות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x 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y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שהן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private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. יש כאן מימוש של עיקרון הסתרת מידע – אנו לא ניגשים לשדות אלא דרך פונקציות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set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ו 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get</a:t>
            </a:r>
            <a:r>
              <a:rPr lang="he-IL" dirty="0" smtClean="0">
                <a:latin typeface="Batang" pitchFamily="18" charset="-127"/>
                <a:ea typeface="Batang" pitchFamily="18" charset="-127"/>
              </a:rPr>
              <a:t> מתאימות.</a:t>
            </a:r>
            <a:endParaRPr lang="he-IL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6E03-3117-439E-B24C-FEE0869686E5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סדנא ב </a:t>
            </a:r>
            <a:r>
              <a:rPr lang="en-US" smtClean="0"/>
              <a:t>C++ </a:t>
            </a:r>
            <a:r>
              <a:rPr lang="he-IL" smtClean="0"/>
              <a:t>שיעור 1 מאת הדר סופייב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תלהבות">
  <a:themeElements>
    <a:clrScheme name="התלהבות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התלהבות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התלהבות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463</TotalTime>
  <Words>2417</Words>
  <Application>Microsoft Office PowerPoint</Application>
  <PresentationFormat>On-screen Show (4:3)</PresentationFormat>
  <Paragraphs>464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התלהבות</vt:lpstr>
      <vt:lpstr>שיעור 1 – סדנא ב C++ </vt:lpstr>
      <vt:lpstr>מחלקה ואובייקט</vt:lpstr>
      <vt:lpstr>הגדרת מחלקה</vt:lpstr>
      <vt:lpstr>הרשאות גישה</vt:lpstr>
      <vt:lpstr>ברירת מחדל של הרשאת הגישה</vt:lpstr>
      <vt:lpstr>גישה לשדות ופונקציות המחלקה</vt:lpstr>
      <vt:lpstr>קובץ header</vt:lpstr>
      <vt:lpstr>קבצי cpp</vt:lpstr>
      <vt:lpstr>הסבר לדוגמה</vt:lpstr>
      <vt:lpstr>דוגמה הגדרת מספר אובייקטים</vt:lpstr>
      <vt:lpstr>הסבר</vt:lpstr>
      <vt:lpstr>Constructor    בנאי</vt:lpstr>
      <vt:lpstr>דוגמה בנאי  קובץ header</vt:lpstr>
      <vt:lpstr>דוגמה בנאי קבצי cpp</vt:lpstr>
      <vt:lpstr>הסבר</vt:lpstr>
      <vt:lpstr>Overloading Constructors</vt:lpstr>
      <vt:lpstr>דוגמה העמסת בנאים קובץ header</vt:lpstr>
      <vt:lpstr>דוגמה העמסת בנאים קבצי cpp</vt:lpstr>
      <vt:lpstr>דוגמה העמסת בנאים קבצי cpp</vt:lpstr>
      <vt:lpstr>הסבר</vt:lpstr>
      <vt:lpstr>Initialization Sections</vt:lpstr>
      <vt:lpstr>דוגמה נוספת</vt:lpstr>
      <vt:lpstr>Default constructor</vt:lpstr>
      <vt:lpstr>המשך Default constructor </vt:lpstr>
      <vt:lpstr>Destructor  הורס</vt:lpstr>
      <vt:lpstr>דוגמה dtor קובץ header</vt:lpstr>
      <vt:lpstr>דוגמה dtor קבצי cpp</vt:lpstr>
      <vt:lpstr>דוגמה dtor  קבצי cpp</vt:lpstr>
      <vt:lpstr>copy constructor  copy assignment operator </vt:lpstr>
      <vt:lpstr>Pointers to classes</vt:lpstr>
      <vt:lpstr>דוגמה pointer to class  קובץ header</vt:lpstr>
      <vt:lpstr>דוגמה pointer to class קבצי cpp</vt:lpstr>
      <vt:lpstr>דוגמה pointer to class קבצי cpp</vt:lpstr>
      <vt:lpstr>תזכורת (*, &amp;, ., -&gt;, [ ]) </vt:lpstr>
      <vt:lpstr>הערות כלליות</vt:lpstr>
      <vt:lpstr>סיכום מה ראינו</vt:lpstr>
      <vt:lpstr>תרגיל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user</dc:creator>
  <cp:lastModifiedBy>efrat amar</cp:lastModifiedBy>
  <cp:revision>59</cp:revision>
  <dcterms:created xsi:type="dcterms:W3CDTF">2012-03-01T07:41:21Z</dcterms:created>
  <dcterms:modified xsi:type="dcterms:W3CDTF">2012-10-18T19:47:01Z</dcterms:modified>
</cp:coreProperties>
</file>