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67" r:id="rId4"/>
    <p:sldId id="294" r:id="rId5"/>
    <p:sldId id="258" r:id="rId6"/>
    <p:sldId id="275" r:id="rId7"/>
    <p:sldId id="276" r:id="rId8"/>
    <p:sldId id="278" r:id="rId9"/>
    <p:sldId id="279" r:id="rId10"/>
    <p:sldId id="288" r:id="rId11"/>
    <p:sldId id="290" r:id="rId12"/>
    <p:sldId id="260" r:id="rId13"/>
    <p:sldId id="262" r:id="rId14"/>
    <p:sldId id="291" r:id="rId15"/>
    <p:sldId id="292" r:id="rId16"/>
    <p:sldId id="293" r:id="rId17"/>
    <p:sldId id="265" r:id="rId18"/>
    <p:sldId id="284" r:id="rId19"/>
    <p:sldId id="285" r:id="rId20"/>
    <p:sldId id="286" r:id="rId21"/>
    <p:sldId id="287" r:id="rId2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02" d="100"/>
          <a:sy n="102" d="100"/>
        </p:scale>
        <p:origin x="-2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כותרת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22" name="כותרת משנה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00AB8F-63B2-42AD-B95E-F119091B93F2}" type="datetimeFigureOut">
              <a:rPr lang="he-IL" smtClean="0"/>
              <a:t>י"ד/טבת/תשע"ג</a:t>
            </a:fld>
            <a:endParaRPr lang="he-IL"/>
          </a:p>
        </p:txBody>
      </p:sp>
      <p:sp>
        <p:nvSpPr>
          <p:cNvPr id="20" name="מציין מיקום של כותרת תחתונה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AB47E7-A66E-4D5D-BD5F-46F373F4F958}" type="slidenum">
              <a:rPr lang="he-IL" smtClean="0"/>
              <a:t>‹#›</a:t>
            </a:fld>
            <a:endParaRPr lang="he-IL"/>
          </a:p>
        </p:txBody>
      </p:sp>
      <p:sp>
        <p:nvSpPr>
          <p:cNvPr id="8" name="אליפסה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אליפסה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00AB8F-63B2-42AD-B95E-F119091B93F2}" type="datetimeFigureOut">
              <a:rPr lang="he-IL" smtClean="0"/>
              <a:t>י"ד/טבת/תשע"ג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AB47E7-A66E-4D5D-BD5F-46F373F4F95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00AB8F-63B2-42AD-B95E-F119091B93F2}" type="datetimeFigureOut">
              <a:rPr lang="he-IL" smtClean="0"/>
              <a:t>י"ד/טבת/תשע"ג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AB47E7-A66E-4D5D-BD5F-46F373F4F95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00AB8F-63B2-42AD-B95E-F119091B93F2}" type="datetimeFigureOut">
              <a:rPr lang="he-IL" smtClean="0"/>
              <a:t>י"ד/טבת/תשע"ג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AB47E7-A66E-4D5D-BD5F-46F373F4F95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00AB8F-63B2-42AD-B95E-F119091B93F2}" type="datetimeFigureOut">
              <a:rPr lang="he-IL" smtClean="0"/>
              <a:t>י"ד/טבת/תשע"ג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AB47E7-A66E-4D5D-BD5F-46F373F4F958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מלבן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אליפסה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אליפסה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00AB8F-63B2-42AD-B95E-F119091B93F2}" type="datetimeFigureOut">
              <a:rPr lang="he-IL" smtClean="0"/>
              <a:t>י"ד/טבת/תשע"ג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AB47E7-A66E-4D5D-BD5F-46F373F4F95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00AB8F-63B2-42AD-B95E-F119091B93F2}" type="datetimeFigureOut">
              <a:rPr lang="he-IL" smtClean="0"/>
              <a:t>י"ד/טבת/תשע"ג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AB47E7-A66E-4D5D-BD5F-46F373F4F95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00AB8F-63B2-42AD-B95E-F119091B93F2}" type="datetimeFigureOut">
              <a:rPr lang="he-IL" smtClean="0"/>
              <a:t>י"ד/טבת/תשע"ג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AB47E7-A66E-4D5D-BD5F-46F373F4F95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00AB8F-63B2-42AD-B95E-F119091B93F2}" type="datetimeFigureOut">
              <a:rPr lang="he-IL" smtClean="0"/>
              <a:t>י"ד/טבת/תשע"ג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AB47E7-A66E-4D5D-BD5F-46F373F4F958}" type="slidenum">
              <a:rPr lang="he-IL" smtClean="0"/>
              <a:t>‹#›</a:t>
            </a:fld>
            <a:endParaRPr lang="he-IL"/>
          </a:p>
        </p:txBody>
      </p:sp>
      <p:sp>
        <p:nvSpPr>
          <p:cNvPr id="6" name="מלבן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00AB8F-63B2-42AD-B95E-F119091B93F2}" type="datetimeFigureOut">
              <a:rPr lang="he-IL" smtClean="0"/>
              <a:t>י"ד/טבת/תשע"ג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AB47E7-A66E-4D5D-BD5F-46F373F4F95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00AB8F-63B2-42AD-B95E-F119091B93F2}" type="datetimeFigureOut">
              <a:rPr lang="he-IL" smtClean="0"/>
              <a:t>י"ד/טבת/תשע"ג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AB47E7-A66E-4D5D-BD5F-46F373F4F958}" type="slidenum">
              <a:rPr lang="he-IL" smtClean="0"/>
              <a:t>‹#›</a:t>
            </a:fld>
            <a:endParaRPr lang="he-IL"/>
          </a:p>
        </p:txBody>
      </p:sp>
      <p:sp>
        <p:nvSpPr>
          <p:cNvPr id="8" name="מלבן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9" name="תרשים זרימה: תהליך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תרשים זרימה: תהליך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עוגה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אליפסה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טבעת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מלבן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מציין מיקום של כותרת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טקסט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24" name="מציין מיקום של תאריך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100AB8F-63B2-42AD-B95E-F119091B93F2}" type="datetimeFigureOut">
              <a:rPr lang="he-IL" smtClean="0"/>
              <a:t>י"ד/טבת/תשע"ג</a:t>
            </a:fld>
            <a:endParaRPr lang="he-IL"/>
          </a:p>
        </p:txBody>
      </p:sp>
      <p:sp>
        <p:nvSpPr>
          <p:cNvPr id="10" name="מציין מיקום של כותרת תחתונה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he-IL"/>
          </a:p>
        </p:txBody>
      </p:sp>
      <p:sp>
        <p:nvSpPr>
          <p:cNvPr id="22" name="מציין מיקום של מספר שקופית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5AB47E7-A66E-4D5D-BD5F-46F373F4F958}" type="slidenum">
              <a:rPr lang="he-IL" smtClean="0"/>
              <a:t>‹#›</a:t>
            </a:fld>
            <a:endParaRPr lang="he-IL"/>
          </a:p>
        </p:txBody>
      </p:sp>
      <p:sp>
        <p:nvSpPr>
          <p:cNvPr id="15" name="מלבן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r" rtl="1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r" rtl="1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r" rtl="1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r" rtl="1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r" rtl="1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r" rtl="1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STL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0"/>
            <a:r>
              <a:rPr lang="en-US" dirty="0" smtClean="0"/>
              <a:t> C++</a:t>
            </a:r>
            <a:r>
              <a:rPr lang="he-IL" dirty="0" smtClean="0"/>
              <a:t>סדנא ב</a:t>
            </a:r>
          </a:p>
          <a:p>
            <a:pPr algn="r" rtl="0"/>
            <a:r>
              <a:rPr lang="he-IL" dirty="0" smtClean="0"/>
              <a:t>מאת הדר סופייב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vector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980728"/>
            <a:ext cx="8291264" cy="5544616"/>
          </a:xfrm>
        </p:spPr>
        <p:txBody>
          <a:bodyPr>
            <a:normAutofit fontScale="55000" lnSpcReduction="20000"/>
          </a:bodyPr>
          <a:lstStyle/>
          <a:p>
            <a:r>
              <a:rPr lang="he-IL" dirty="0" smtClean="0"/>
              <a:t>מחלקה עבור מערך דינאמי – מערך הגדל בהתאם לצורך</a:t>
            </a:r>
          </a:p>
          <a:p>
            <a:r>
              <a:rPr lang="he-IL" dirty="0" smtClean="0"/>
              <a:t>הצהרה/הגדרה</a:t>
            </a:r>
          </a:p>
          <a:p>
            <a:pPr algn="l" rtl="0"/>
            <a:r>
              <a:rPr lang="en-US" dirty="0" smtClean="0"/>
              <a:t>#include &lt;vector&gt;</a:t>
            </a:r>
          </a:p>
          <a:p>
            <a:pPr algn="l" rtl="0"/>
            <a:r>
              <a:rPr lang="en-US" dirty="0" smtClean="0"/>
              <a:t>vector&lt;</a:t>
            </a:r>
            <a:r>
              <a:rPr lang="en-US" dirty="0" err="1" smtClean="0"/>
              <a:t>int</a:t>
            </a:r>
            <a:r>
              <a:rPr lang="en-US" dirty="0"/>
              <a:t>&gt; iv;</a:t>
            </a:r>
          </a:p>
          <a:p>
            <a:pPr algn="l" rtl="0"/>
            <a:r>
              <a:rPr lang="en-US" dirty="0"/>
              <a:t>vector&lt;char&gt; </a:t>
            </a:r>
            <a:r>
              <a:rPr lang="en-US" dirty="0" err="1"/>
              <a:t>cv</a:t>
            </a:r>
            <a:r>
              <a:rPr lang="en-US" dirty="0"/>
              <a:t>(5);</a:t>
            </a:r>
          </a:p>
          <a:p>
            <a:pPr algn="l" rtl="0"/>
            <a:r>
              <a:rPr lang="en-US" dirty="0"/>
              <a:t>vector&lt;char&gt; </a:t>
            </a:r>
            <a:r>
              <a:rPr lang="en-US" dirty="0" err="1"/>
              <a:t>cv</a:t>
            </a:r>
            <a:r>
              <a:rPr lang="en-US" dirty="0"/>
              <a:t>(5, 'x');</a:t>
            </a:r>
          </a:p>
          <a:p>
            <a:pPr algn="l" rtl="0"/>
            <a:r>
              <a:rPr lang="en-US" dirty="0"/>
              <a:t>vector&lt;</a:t>
            </a:r>
            <a:r>
              <a:rPr lang="en-US" dirty="0" err="1"/>
              <a:t>int</a:t>
            </a:r>
            <a:r>
              <a:rPr lang="en-US" dirty="0"/>
              <a:t>&gt; iv2(iv</a:t>
            </a:r>
            <a:r>
              <a:rPr lang="en-US" dirty="0" smtClean="0"/>
              <a:t>);</a:t>
            </a:r>
          </a:p>
          <a:p>
            <a:pPr algn="r"/>
            <a:r>
              <a:rPr lang="he-IL" dirty="0" smtClean="0"/>
              <a:t>שימוש</a:t>
            </a:r>
          </a:p>
          <a:p>
            <a:pPr algn="l" rtl="0">
              <a:buNone/>
            </a:pPr>
            <a:r>
              <a:rPr lang="en-US" dirty="0"/>
              <a:t>// display original size of v</a:t>
            </a:r>
          </a:p>
          <a:p>
            <a:pPr algn="l" rtl="0">
              <a:buNone/>
            </a:pPr>
            <a:r>
              <a:rPr lang="en-US" dirty="0" err="1"/>
              <a:t>cout</a:t>
            </a:r>
            <a:r>
              <a:rPr lang="en-US" dirty="0"/>
              <a:t>&lt;&lt;"Size = "&lt;&lt;</a:t>
            </a:r>
            <a:r>
              <a:rPr lang="en-US" dirty="0" err="1"/>
              <a:t>v.size</a:t>
            </a:r>
            <a:r>
              <a:rPr lang="en-US" dirty="0"/>
              <a:t>()&lt;&lt;</a:t>
            </a:r>
            <a:r>
              <a:rPr lang="en-US" dirty="0" err="1"/>
              <a:t>endl</a:t>
            </a:r>
            <a:r>
              <a:rPr lang="en-US" dirty="0" smtClean="0"/>
              <a:t>;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/>
              <a:t>/* put values onto end of a vector; the </a:t>
            </a:r>
            <a:r>
              <a:rPr lang="en-US" dirty="0" smtClean="0"/>
              <a:t>vector will </a:t>
            </a:r>
            <a:r>
              <a:rPr lang="en-US" dirty="0"/>
              <a:t>grow as needed */</a:t>
            </a:r>
          </a:p>
          <a:p>
            <a:pPr algn="l" rtl="0">
              <a:buNone/>
            </a:pP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&lt;10; ++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algn="l" rtl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v.push_back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/>
              <a:t>// change contents of a vector</a:t>
            </a:r>
          </a:p>
          <a:p>
            <a:pPr algn="l" rtl="0">
              <a:buNone/>
            </a:pP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v.size</a:t>
            </a:r>
            <a:r>
              <a:rPr lang="en-US" dirty="0"/>
              <a:t>(); ++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algn="l" rtl="0">
              <a:buNone/>
            </a:pPr>
            <a:r>
              <a:rPr lang="en-US" dirty="0"/>
              <a:t>v[</a:t>
            </a:r>
            <a:r>
              <a:rPr lang="en-US" dirty="0" err="1"/>
              <a:t>i</a:t>
            </a:r>
            <a:r>
              <a:rPr lang="en-US" dirty="0"/>
              <a:t>] = v[</a:t>
            </a:r>
            <a:r>
              <a:rPr lang="en-US" dirty="0" err="1"/>
              <a:t>i</a:t>
            </a:r>
            <a:r>
              <a:rPr lang="en-US" dirty="0"/>
              <a:t>] + v[</a:t>
            </a:r>
            <a:r>
              <a:rPr lang="en-US" dirty="0" err="1"/>
              <a:t>i</a:t>
            </a:r>
            <a:r>
              <a:rPr lang="en-US" dirty="0"/>
              <a:t>];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מעבר על האוסף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331640" y="1447800"/>
            <a:ext cx="7602048" cy="4789512"/>
          </a:xfrm>
        </p:spPr>
        <p:txBody>
          <a:bodyPr>
            <a:normAutofit/>
          </a:bodyPr>
          <a:lstStyle/>
          <a:p>
            <a:r>
              <a:rPr lang="he-IL" dirty="0" smtClean="0"/>
              <a:t>הצורה הסטנדרדית הקודמת</a:t>
            </a:r>
            <a:endParaRPr lang="en-US" dirty="0"/>
          </a:p>
          <a:p>
            <a:pPr algn="l" rtl="0">
              <a:buNone/>
            </a:pPr>
            <a:r>
              <a:rPr lang="en-US" dirty="0" err="1"/>
              <a:t>int</a:t>
            </a:r>
            <a:r>
              <a:rPr lang="en-US" dirty="0"/>
              <a:t> array[10];</a:t>
            </a:r>
          </a:p>
          <a:p>
            <a:pPr algn="l" rtl="0">
              <a:buNone/>
            </a:pPr>
            <a:r>
              <a:rPr lang="en-US" dirty="0"/>
              <a:t>for(</a:t>
            </a:r>
            <a:r>
              <a:rPr lang="en-US" dirty="0" err="1"/>
              <a:t>inti</a:t>
            </a:r>
            <a:r>
              <a:rPr lang="en-US" dirty="0"/>
              <a:t>=0;I&lt;10;I++){</a:t>
            </a:r>
          </a:p>
          <a:p>
            <a:pPr algn="l" rtl="0">
              <a:buNone/>
            </a:pPr>
            <a:r>
              <a:rPr lang="he-IL" dirty="0"/>
              <a:t>}</a:t>
            </a:r>
          </a:p>
          <a:p>
            <a:r>
              <a:rPr lang="he-IL" dirty="0" smtClean="0"/>
              <a:t>מעבר עם </a:t>
            </a:r>
            <a:r>
              <a:rPr lang="he-IL" dirty="0" err="1" smtClean="0"/>
              <a:t>איטרטור</a:t>
            </a:r>
            <a:r>
              <a:rPr lang="he-IL" dirty="0" smtClean="0"/>
              <a:t> – בטוח יותר</a:t>
            </a:r>
            <a:endParaRPr lang="en-US" dirty="0"/>
          </a:p>
          <a:p>
            <a:pPr algn="l" rtl="0">
              <a:buNone/>
            </a:pPr>
            <a:r>
              <a:rPr lang="en-US" dirty="0"/>
              <a:t>vector&lt;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smtClean="0"/>
              <a:t>v(10</a:t>
            </a:r>
            <a:r>
              <a:rPr lang="en-US" dirty="0"/>
              <a:t>);</a:t>
            </a:r>
          </a:p>
          <a:p>
            <a:pPr algn="l" rtl="0">
              <a:buNone/>
            </a:pPr>
            <a:r>
              <a:rPr lang="en-US" dirty="0"/>
              <a:t>vector&lt;</a:t>
            </a:r>
            <a:r>
              <a:rPr lang="en-US" dirty="0" err="1"/>
              <a:t>int</a:t>
            </a:r>
            <a:r>
              <a:rPr lang="en-US" dirty="0"/>
              <a:t>&gt;::</a:t>
            </a:r>
            <a:r>
              <a:rPr lang="en-US" dirty="0" err="1"/>
              <a:t>iterator</a:t>
            </a:r>
            <a:r>
              <a:rPr lang="en-US" dirty="0"/>
              <a:t> it;</a:t>
            </a:r>
          </a:p>
          <a:p>
            <a:pPr algn="l" rtl="0">
              <a:buNone/>
            </a:pPr>
            <a:r>
              <a:rPr lang="en-US" dirty="0" smtClean="0"/>
              <a:t>for(it=</a:t>
            </a:r>
            <a:r>
              <a:rPr lang="en-US" dirty="0" err="1" smtClean="0"/>
              <a:t>v.begin</a:t>
            </a:r>
            <a:r>
              <a:rPr lang="en-US" dirty="0"/>
              <a:t>();it</a:t>
            </a:r>
            <a:r>
              <a:rPr lang="en-US" dirty="0" smtClean="0"/>
              <a:t>!=</a:t>
            </a:r>
            <a:r>
              <a:rPr lang="en-US" dirty="0" err="1" smtClean="0"/>
              <a:t>v.end</a:t>
            </a:r>
            <a:r>
              <a:rPr lang="en-US" dirty="0"/>
              <a:t>();it</a:t>
            </a:r>
            <a:r>
              <a:rPr lang="en-US" dirty="0" smtClean="0"/>
              <a:t>++){ }</a:t>
            </a:r>
            <a:endParaRPr lang="en-US" dirty="0"/>
          </a:p>
          <a:p>
            <a:pPr algn="l" rtl="0">
              <a:buNone/>
            </a:pP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מעבר על אוסף ופעולות על </a:t>
            </a:r>
            <a:r>
              <a:rPr lang="he-IL" dirty="0" err="1" smtClean="0"/>
              <a:t>איטרטור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dirty="0" smtClean="0"/>
              <a:t>מעבר באמצעות לולאת </a:t>
            </a:r>
            <a:r>
              <a:rPr lang="en-US" dirty="0" smtClean="0"/>
              <a:t>for</a:t>
            </a:r>
            <a:endParaRPr lang="nn-NO" dirty="0" smtClean="0"/>
          </a:p>
          <a:p>
            <a:pPr algn="l" rtl="0">
              <a:buNone/>
            </a:pPr>
            <a:r>
              <a:rPr lang="nn-NO" dirty="0" smtClean="0"/>
              <a:t>for(i=0</a:t>
            </a:r>
            <a:r>
              <a:rPr lang="nn-NO" dirty="0"/>
              <a:t>; i&lt;10; ++i) cout &lt;&lt;v[i]&lt;&lt;" ";</a:t>
            </a:r>
          </a:p>
          <a:p>
            <a:pPr algn="l" rtl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 smtClean="0"/>
              <a:t>;</a:t>
            </a:r>
          </a:p>
          <a:p>
            <a:r>
              <a:rPr lang="he-IL" dirty="0" smtClean="0"/>
              <a:t>מעבר באמצעות </a:t>
            </a:r>
            <a:r>
              <a:rPr lang="he-IL" dirty="0" err="1" smtClean="0"/>
              <a:t>איטרטור</a:t>
            </a:r>
            <a:endParaRPr lang="en-US" dirty="0"/>
          </a:p>
          <a:p>
            <a:pPr algn="l" rtl="0">
              <a:buNone/>
            </a:pPr>
            <a:r>
              <a:rPr lang="en-US" dirty="0" smtClean="0"/>
              <a:t>vector&lt;char</a:t>
            </a:r>
            <a:r>
              <a:rPr lang="en-US" dirty="0"/>
              <a:t>&gt;::iterator p = </a:t>
            </a:r>
            <a:r>
              <a:rPr lang="en-US" dirty="0" err="1" smtClean="0"/>
              <a:t>cv.begin</a:t>
            </a:r>
            <a:r>
              <a:rPr lang="en-US" dirty="0"/>
              <a:t>();</a:t>
            </a:r>
          </a:p>
          <a:p>
            <a:pPr algn="l" rtl="0">
              <a:buNone/>
            </a:pPr>
            <a:r>
              <a:rPr lang="en-US" dirty="0"/>
              <a:t>while(p != </a:t>
            </a:r>
            <a:r>
              <a:rPr lang="en-US" dirty="0" err="1" smtClean="0"/>
              <a:t>cv.end</a:t>
            </a:r>
            <a:r>
              <a:rPr lang="en-US" dirty="0"/>
              <a:t>()) {</a:t>
            </a:r>
          </a:p>
          <a:p>
            <a:pPr algn="l" rtl="0">
              <a:buNone/>
            </a:pPr>
            <a:r>
              <a:rPr lang="en-US" dirty="0" err="1"/>
              <a:t>cout</a:t>
            </a:r>
            <a:r>
              <a:rPr lang="en-US" dirty="0"/>
              <a:t> &lt;&lt; *p &lt;&lt; " ";</a:t>
            </a:r>
          </a:p>
          <a:p>
            <a:pPr algn="l" rtl="0">
              <a:buNone/>
            </a:pPr>
            <a:r>
              <a:rPr lang="en-US" dirty="0"/>
              <a:t>++p;</a:t>
            </a:r>
          </a:p>
          <a:p>
            <a:pPr algn="l" rtl="0">
              <a:buNone/>
            </a:pPr>
            <a:r>
              <a:rPr lang="en-US" dirty="0" smtClean="0"/>
              <a:t>}</a:t>
            </a:r>
            <a:endParaRPr lang="he-IL" dirty="0"/>
          </a:p>
          <a:p>
            <a:r>
              <a:rPr lang="he-IL" i="1" dirty="0" smtClean="0"/>
              <a:t>הצהרה על </a:t>
            </a:r>
            <a:r>
              <a:rPr lang="he-IL" i="1" dirty="0" err="1" smtClean="0"/>
              <a:t>איטרטור</a:t>
            </a:r>
            <a:endParaRPr lang="he-IL" i="1" dirty="0" smtClean="0"/>
          </a:p>
          <a:p>
            <a:pPr algn="l" rtl="0">
              <a:buNone/>
            </a:pPr>
            <a:r>
              <a:rPr lang="en-US" i="1" dirty="0" err="1" smtClean="0"/>
              <a:t>container_name</a:t>
            </a:r>
            <a:r>
              <a:rPr lang="en-US" i="1" dirty="0" smtClean="0"/>
              <a:t> </a:t>
            </a:r>
            <a:r>
              <a:rPr lang="en-US" i="1" dirty="0"/>
              <a:t>:: </a:t>
            </a:r>
            <a:r>
              <a:rPr lang="en-US" i="1" dirty="0" err="1"/>
              <a:t>iterator</a:t>
            </a:r>
            <a:r>
              <a:rPr lang="en-US" i="1" dirty="0"/>
              <a:t> </a:t>
            </a:r>
            <a:r>
              <a:rPr lang="en-US" i="1" dirty="0" err="1"/>
              <a:t>iterator_name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עוד על </a:t>
            </a:r>
            <a:r>
              <a:rPr lang="he-IL" dirty="0" err="1" smtClean="0"/>
              <a:t>איטרטורים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לכל מיכל יש מחלקת </a:t>
            </a:r>
            <a:r>
              <a:rPr lang="he-IL" dirty="0" err="1" smtClean="0"/>
              <a:t>איטרטור</a:t>
            </a:r>
            <a:r>
              <a:rPr lang="he-IL" dirty="0" smtClean="0"/>
              <a:t> המוגדרת בצורה מקוננת בתוכו . מחלקה זו מספקת מעין "הצבעה" לאברי המיכל</a:t>
            </a:r>
          </a:p>
          <a:p>
            <a:r>
              <a:rPr lang="he-IL" dirty="0" smtClean="0"/>
              <a:t>במחלקה זו נחפפו אופרטורים שונים כמו ==, = ,=+, != ועוד</a:t>
            </a:r>
            <a:endParaRPr lang="en-US" dirty="0" smtClean="0"/>
          </a:p>
          <a:p>
            <a:r>
              <a:rPr lang="he-IL" dirty="0" smtClean="0"/>
              <a:t>למיכלים </a:t>
            </a:r>
            <a:r>
              <a:rPr lang="en-US" dirty="0" smtClean="0"/>
              <a:t>stack</a:t>
            </a:r>
            <a:r>
              <a:rPr lang="he-IL" dirty="0" smtClean="0"/>
              <a:t> ו</a:t>
            </a:r>
            <a:r>
              <a:rPr lang="en-US" dirty="0" smtClean="0"/>
              <a:t> queue</a:t>
            </a:r>
            <a:r>
              <a:rPr lang="he-IL" dirty="0" smtClean="0"/>
              <a:t> אין </a:t>
            </a:r>
            <a:r>
              <a:rPr lang="he-IL" dirty="0" err="1" smtClean="0"/>
              <a:t>איטרטור</a:t>
            </a:r>
            <a:r>
              <a:rPr lang="he-IL" dirty="0" smtClean="0"/>
              <a:t>. כי הגישה לנתונים שלהם אמורה להיות על פי מדיניות של </a:t>
            </a:r>
            <a:r>
              <a:rPr lang="en-US" dirty="0" smtClean="0"/>
              <a:t>FIFO</a:t>
            </a:r>
            <a:r>
              <a:rPr lang="he-IL" dirty="0" smtClean="0"/>
              <a:t> או </a:t>
            </a:r>
            <a:r>
              <a:rPr lang="en-US" dirty="0" smtClean="0"/>
              <a:t>LIFO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b="1" dirty="0" err="1" smtClean="0"/>
              <a:t>איטרטורים</a:t>
            </a:r>
            <a:r>
              <a:rPr lang="he-IL" b="1" dirty="0" smtClean="0"/>
              <a:t> מקוננים במיכלים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מחלקות המיכל מגדירות 4 מחלקות </a:t>
            </a:r>
            <a:r>
              <a:rPr lang="he-IL" dirty="0" err="1" smtClean="0"/>
              <a:t>איטרטור</a:t>
            </a:r>
            <a:r>
              <a:rPr lang="he-IL" dirty="0" smtClean="0"/>
              <a:t> מקוננות:</a:t>
            </a:r>
          </a:p>
          <a:p>
            <a:r>
              <a:rPr lang="en-US" dirty="0" smtClean="0"/>
              <a:t>iterator - </a:t>
            </a:r>
            <a:r>
              <a:rPr lang="he-IL" dirty="0" smtClean="0"/>
              <a:t> איטרטור הנע קדימה ע"י ++ ואחורה ע"י --</a:t>
            </a:r>
          </a:p>
          <a:p>
            <a:r>
              <a:rPr lang="en-US" dirty="0" err="1" smtClean="0"/>
              <a:t>reverse_iterator</a:t>
            </a:r>
            <a:r>
              <a:rPr lang="en-US" dirty="0" smtClean="0"/>
              <a:t> - </a:t>
            </a:r>
            <a:r>
              <a:rPr lang="he-IL" dirty="0" smtClean="0"/>
              <a:t> איטרטור הפוך: נע אחורה ע"י ++ וקדימה ע"י --</a:t>
            </a:r>
          </a:p>
          <a:p>
            <a:r>
              <a:rPr lang="he-IL" dirty="0" smtClean="0"/>
              <a:t>ועוד 2 שמוגדרות עם </a:t>
            </a:r>
            <a:r>
              <a:rPr lang="en-US" dirty="0" smtClean="0"/>
              <a:t>const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iterator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 smtClean="0"/>
              <a:t>string arr1[5] = { "tee", "coffee", "wine", "coke", "water"}; </a:t>
            </a:r>
          </a:p>
          <a:p>
            <a:pPr algn="l" rtl="0">
              <a:buNone/>
            </a:pPr>
            <a:r>
              <a:rPr lang="en-US" dirty="0" smtClean="0"/>
              <a:t>vector&lt;string&gt; v1(arr1, arr1+5);</a:t>
            </a:r>
          </a:p>
          <a:p>
            <a:pPr algn="l" rtl="0">
              <a:buNone/>
            </a:pPr>
            <a:r>
              <a:rPr lang="en-US" dirty="0" smtClean="0"/>
              <a:t>vector&lt;string&gt;::</a:t>
            </a:r>
            <a:r>
              <a:rPr lang="en-US" dirty="0" err="1" smtClean="0"/>
              <a:t>iterator</a:t>
            </a:r>
            <a:r>
              <a:rPr lang="en-US" dirty="0" smtClean="0"/>
              <a:t> it = v1.begin(); </a:t>
            </a:r>
          </a:p>
          <a:p>
            <a:pPr algn="l" rtl="0">
              <a:buNone/>
            </a:pPr>
            <a:r>
              <a:rPr lang="en-US" dirty="0" smtClean="0"/>
              <a:t>while (it!=v1.end())</a:t>
            </a:r>
          </a:p>
          <a:p>
            <a:pPr algn="l" rtl="0">
              <a:buNone/>
            </a:pPr>
            <a:r>
              <a:rPr lang="en-US" dirty="0" smtClean="0"/>
              <a:t> { </a:t>
            </a:r>
            <a:r>
              <a:rPr lang="en-US" dirty="0" err="1" smtClean="0"/>
              <a:t>cout</a:t>
            </a:r>
            <a:r>
              <a:rPr lang="en-US" dirty="0" smtClean="0"/>
              <a:t> &lt;&lt; *it &lt;&lt; ", "; ++it; }</a:t>
            </a:r>
          </a:p>
          <a:p>
            <a:pPr algn="r">
              <a:buNone/>
            </a:pPr>
            <a:r>
              <a:rPr lang="he-IL" dirty="0" smtClean="0"/>
              <a:t>יודפס</a:t>
            </a:r>
          </a:p>
          <a:p>
            <a:pPr algn="l" rtl="0">
              <a:buNone/>
            </a:pPr>
            <a:r>
              <a:rPr lang="en-US" dirty="0" smtClean="0"/>
              <a:t>tee, coffee, wine, coke, water,</a:t>
            </a:r>
          </a:p>
          <a:p>
            <a:pPr algn="l" rtl="0">
              <a:buNone/>
            </a:pP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reverse_iterator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>
              <a:buNone/>
            </a:pPr>
            <a:r>
              <a:rPr lang="en-US" dirty="0" smtClean="0"/>
              <a:t>string arr2[6] = { "cat", "dog", "horse", "bear", "mouse", "fox"}; </a:t>
            </a:r>
          </a:p>
          <a:p>
            <a:pPr algn="l" rtl="0">
              <a:buNone/>
            </a:pPr>
            <a:r>
              <a:rPr lang="en-US" dirty="0" smtClean="0"/>
              <a:t>list&lt;string&gt; </a:t>
            </a:r>
            <a:r>
              <a:rPr lang="en-US" dirty="0" err="1" smtClean="0"/>
              <a:t>ll</a:t>
            </a:r>
            <a:r>
              <a:rPr lang="en-US" dirty="0" smtClean="0"/>
              <a:t>(arr2, arr2+6);</a:t>
            </a:r>
          </a:p>
          <a:p>
            <a:pPr algn="l" rtl="0">
              <a:buNone/>
            </a:pPr>
            <a:r>
              <a:rPr lang="en-US" dirty="0" smtClean="0"/>
              <a:t>list&lt;string&gt;::</a:t>
            </a:r>
            <a:r>
              <a:rPr lang="en-US" dirty="0" err="1" smtClean="0"/>
              <a:t>reverse_iterator</a:t>
            </a:r>
            <a:r>
              <a:rPr lang="en-US" dirty="0" smtClean="0"/>
              <a:t> </a:t>
            </a:r>
            <a:r>
              <a:rPr lang="en-US" dirty="0" err="1" smtClean="0"/>
              <a:t>rit</a:t>
            </a:r>
            <a:r>
              <a:rPr lang="en-US" dirty="0" smtClean="0"/>
              <a:t> = l1.rbegin(); </a:t>
            </a:r>
          </a:p>
          <a:p>
            <a:pPr algn="l" rtl="0">
              <a:buNone/>
            </a:pPr>
            <a:r>
              <a:rPr lang="en-US" dirty="0" smtClean="0"/>
              <a:t>while (</a:t>
            </a:r>
            <a:r>
              <a:rPr lang="en-US" dirty="0" err="1" smtClean="0"/>
              <a:t>rit</a:t>
            </a:r>
            <a:r>
              <a:rPr lang="en-US" dirty="0" smtClean="0"/>
              <a:t>!=l1.rend()) </a:t>
            </a:r>
          </a:p>
          <a:p>
            <a:pPr algn="l" rtl="0">
              <a:buNone/>
            </a:pPr>
            <a:r>
              <a:rPr lang="en-US" dirty="0" smtClean="0"/>
              <a:t>{ </a:t>
            </a:r>
          </a:p>
          <a:p>
            <a:pPr algn="l" rtl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*</a:t>
            </a:r>
            <a:r>
              <a:rPr lang="en-US" dirty="0" err="1" smtClean="0"/>
              <a:t>rit</a:t>
            </a:r>
            <a:r>
              <a:rPr lang="en-US" dirty="0" smtClean="0"/>
              <a:t> &lt;&lt; ", "; ++</a:t>
            </a:r>
            <a:r>
              <a:rPr lang="en-US" dirty="0" err="1" smtClean="0"/>
              <a:t>rit</a:t>
            </a:r>
            <a:r>
              <a:rPr lang="en-US" dirty="0" smtClean="0"/>
              <a:t>; </a:t>
            </a:r>
          </a:p>
          <a:p>
            <a:pPr algn="l" rtl="0"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he-IL" dirty="0" smtClean="0"/>
              <a:t>יודפס</a:t>
            </a:r>
          </a:p>
          <a:p>
            <a:pPr algn="l" rtl="0">
              <a:buNone/>
            </a:pPr>
            <a:r>
              <a:rPr lang="en-US" dirty="0" smtClean="0"/>
              <a:t>fox, mouse, bear, horse, dog, cat, </a:t>
            </a:r>
          </a:p>
          <a:p>
            <a:pPr algn="l" rtl="0">
              <a:buNone/>
            </a:pPr>
            <a:endParaRPr lang="en-US" dirty="0" smtClean="0"/>
          </a:p>
          <a:p>
            <a:pPr algn="l" rtl="0">
              <a:buNone/>
            </a:pP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שילוב של </a:t>
            </a:r>
            <a:r>
              <a:rPr lang="he-IL" dirty="0" err="1" smtClean="0"/>
              <a:t>איטרטור</a:t>
            </a:r>
            <a:r>
              <a:rPr lang="he-IL" dirty="0" smtClean="0"/>
              <a:t> ותכנות תבניתי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 rtl="0">
              <a:buNone/>
            </a:pPr>
            <a:r>
              <a:rPr lang="en-US" dirty="0" smtClean="0"/>
              <a:t>template </a:t>
            </a:r>
            <a:r>
              <a:rPr lang="en-US" dirty="0"/>
              <a:t>&lt;class </a:t>
            </a:r>
            <a:r>
              <a:rPr lang="en-US" b="1" dirty="0" err="1" smtClean="0"/>
              <a:t>ForwIter</a:t>
            </a:r>
            <a:r>
              <a:rPr lang="en-US" dirty="0" smtClean="0"/>
              <a:t>&gt;</a:t>
            </a:r>
            <a:endParaRPr lang="en-US" dirty="0"/>
          </a:p>
          <a:p>
            <a:pPr algn="l" rtl="0">
              <a:buNone/>
            </a:pPr>
            <a:r>
              <a:rPr lang="en-US" dirty="0"/>
              <a:t>void print(</a:t>
            </a:r>
            <a:r>
              <a:rPr lang="en-US" b="1" dirty="0" err="1"/>
              <a:t>ForwIter</a:t>
            </a:r>
            <a:r>
              <a:rPr lang="en-US" dirty="0"/>
              <a:t> first, </a:t>
            </a:r>
            <a:r>
              <a:rPr lang="en-US" b="1" dirty="0" err="1"/>
              <a:t>ForwIter</a:t>
            </a:r>
            <a:r>
              <a:rPr lang="en-US" dirty="0"/>
              <a:t> </a:t>
            </a:r>
            <a:r>
              <a:rPr lang="en-US" dirty="0" smtClean="0"/>
              <a:t>last, const </a:t>
            </a:r>
            <a:r>
              <a:rPr lang="en-US" dirty="0"/>
              <a:t>char* title</a:t>
            </a:r>
            <a:r>
              <a:rPr lang="en-US" dirty="0" smtClean="0"/>
              <a:t>)</a:t>
            </a:r>
          </a:p>
          <a:p>
            <a:pPr algn="l" rtl="0">
              <a:buNone/>
            </a:pPr>
            <a:r>
              <a:rPr lang="en-US" dirty="0" smtClean="0"/>
              <a:t>{</a:t>
            </a:r>
            <a:endParaRPr lang="en-US" dirty="0"/>
          </a:p>
          <a:p>
            <a:pPr lvl="1" algn="l" rtl="0">
              <a:buNone/>
            </a:pPr>
            <a:r>
              <a:rPr lang="en-US" dirty="0" err="1"/>
              <a:t>cout</a:t>
            </a:r>
            <a:r>
              <a:rPr lang="en-US" dirty="0"/>
              <a:t> &lt;&lt; title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lvl="1" algn="l" rtl="0">
              <a:buNone/>
            </a:pPr>
            <a:r>
              <a:rPr lang="en-US" dirty="0"/>
              <a:t>while ( first != last)</a:t>
            </a:r>
          </a:p>
          <a:p>
            <a:pPr lvl="1" algn="l" rtl="0">
              <a:buNone/>
            </a:pPr>
            <a:r>
              <a:rPr lang="en-US" dirty="0" err="1"/>
              <a:t>cout</a:t>
            </a:r>
            <a:r>
              <a:rPr lang="en-US" dirty="0"/>
              <a:t> &lt;&lt; *first++ &lt;&lt; '\t';</a:t>
            </a:r>
          </a:p>
          <a:p>
            <a:pPr lvl="1" algn="l" rtl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 smtClean="0"/>
              <a:t>;</a:t>
            </a:r>
          </a:p>
          <a:p>
            <a:pPr algn="l" rtl="0">
              <a:buNone/>
            </a:pPr>
            <a:r>
              <a:rPr lang="en-US" dirty="0" smtClean="0"/>
              <a:t>}</a:t>
            </a:r>
          </a:p>
          <a:p>
            <a:pPr algn="l" rtl="0">
              <a:buNone/>
            </a:pPr>
            <a:endParaRPr lang="en-US" dirty="0" smtClean="0"/>
          </a:p>
          <a:p>
            <a:pPr algn="l" rtl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algn="l" rtl="0">
              <a:buNone/>
            </a:pPr>
            <a:r>
              <a:rPr lang="en-US" dirty="0" smtClean="0"/>
              <a:t>{</a:t>
            </a:r>
          </a:p>
          <a:p>
            <a:pPr lvl="1" algn="l" rtl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data[3] = { 9, 10, 11};</a:t>
            </a:r>
          </a:p>
          <a:p>
            <a:pPr lvl="1" algn="l" rtl="0">
              <a:buNone/>
            </a:pPr>
            <a:r>
              <a:rPr lang="en-US" dirty="0" smtClean="0"/>
              <a:t>vector&lt;</a:t>
            </a:r>
            <a:r>
              <a:rPr lang="en-US" dirty="0" err="1" smtClean="0"/>
              <a:t>int</a:t>
            </a:r>
            <a:r>
              <a:rPr lang="en-US" dirty="0" smtClean="0"/>
              <a:t>&gt; d(data, data + 3);</a:t>
            </a:r>
          </a:p>
          <a:p>
            <a:pPr lvl="1" algn="l" rtl="0">
              <a:buNone/>
            </a:pPr>
            <a:r>
              <a:rPr lang="en-US" dirty="0" smtClean="0"/>
              <a:t>vector&lt;</a:t>
            </a:r>
            <a:r>
              <a:rPr lang="en-US" dirty="0" err="1" smtClean="0"/>
              <a:t>int</a:t>
            </a:r>
            <a:r>
              <a:rPr lang="en-US" dirty="0" smtClean="0"/>
              <a:t>&gt;::</a:t>
            </a:r>
            <a:r>
              <a:rPr lang="en-US" dirty="0" err="1" smtClean="0"/>
              <a:t>reverse_iterator</a:t>
            </a:r>
            <a:r>
              <a:rPr lang="en-US" dirty="0" smtClean="0"/>
              <a:t> </a:t>
            </a:r>
            <a:r>
              <a:rPr lang="en-US" b="1" dirty="0" smtClean="0"/>
              <a:t>p</a:t>
            </a:r>
            <a:r>
              <a:rPr lang="en-US" dirty="0" smtClean="0"/>
              <a:t> = </a:t>
            </a:r>
            <a:r>
              <a:rPr lang="en-US" b="1" dirty="0" err="1" smtClean="0"/>
              <a:t>d.rbegin</a:t>
            </a:r>
            <a:r>
              <a:rPr lang="en-US" b="1" dirty="0" smtClean="0"/>
              <a:t>();</a:t>
            </a:r>
          </a:p>
          <a:p>
            <a:pPr lvl="1" algn="l" rtl="0">
              <a:buNone/>
            </a:pPr>
            <a:r>
              <a:rPr lang="en-US" dirty="0" smtClean="0"/>
              <a:t>print(p, </a:t>
            </a:r>
            <a:r>
              <a:rPr lang="en-US" dirty="0" err="1" smtClean="0"/>
              <a:t>d.</a:t>
            </a:r>
            <a:r>
              <a:rPr lang="en-US" b="1" dirty="0" err="1" smtClean="0"/>
              <a:t>rend</a:t>
            </a:r>
            <a:r>
              <a:rPr lang="en-US" dirty="0" smtClean="0"/>
              <a:t>()</a:t>
            </a:r>
            <a:r>
              <a:rPr lang="en-US" b="1" dirty="0" smtClean="0"/>
              <a:t>, "</a:t>
            </a:r>
            <a:r>
              <a:rPr lang="en-US" dirty="0" smtClean="0"/>
              <a:t>Reverse</a:t>
            </a:r>
            <a:r>
              <a:rPr lang="en-US" b="1" dirty="0" smtClean="0"/>
              <a:t>");</a:t>
            </a:r>
          </a:p>
          <a:p>
            <a:pPr algn="l" rtl="0">
              <a:buNone/>
            </a:pPr>
            <a:r>
              <a:rPr lang="en-US" dirty="0" smtClean="0"/>
              <a:t>}</a:t>
            </a:r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דוגמה ל </a:t>
            </a:r>
            <a:r>
              <a:rPr lang="en-US" dirty="0" smtClean="0"/>
              <a:t>stack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87624" y="1196752"/>
            <a:ext cx="3106688" cy="5472608"/>
          </a:xfrm>
        </p:spPr>
        <p:txBody>
          <a:bodyPr>
            <a:normAutofit fontScale="40000" lnSpcReduction="20000"/>
          </a:bodyPr>
          <a:lstStyle/>
          <a:p>
            <a:pPr algn="l" rtl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algn="l" rtl="0">
              <a:buNone/>
            </a:pPr>
            <a:r>
              <a:rPr lang="en-US" dirty="0"/>
              <a:t>#include &lt;stack&gt;</a:t>
            </a:r>
          </a:p>
          <a:p>
            <a:pPr algn="l" rtl="0">
              <a:buNone/>
            </a:pPr>
            <a:r>
              <a:rPr lang="en-US" dirty="0"/>
              <a:t>using namespace std;</a:t>
            </a:r>
          </a:p>
          <a:p>
            <a:pPr algn="l" rtl="0">
              <a:buNone/>
            </a:pP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pPr algn="l" rtl="0">
              <a:buNone/>
            </a:pPr>
            <a:r>
              <a:rPr lang="en-US" dirty="0"/>
              <a:t>stack&lt;</a:t>
            </a:r>
            <a:r>
              <a:rPr lang="en-US" dirty="0" err="1"/>
              <a:t>int</a:t>
            </a:r>
            <a:r>
              <a:rPr lang="en-US" dirty="0"/>
              <a:t>&gt; s; // has no </a:t>
            </a:r>
            <a:r>
              <a:rPr lang="en-US" dirty="0" err="1"/>
              <a:t>iterator</a:t>
            </a:r>
            <a:endParaRPr lang="en-US" dirty="0"/>
          </a:p>
          <a:p>
            <a:pPr algn="l" rtl="0">
              <a:buNone/>
            </a:pPr>
            <a:r>
              <a:rPr lang="en-US" dirty="0" err="1"/>
              <a:t>cout</a:t>
            </a:r>
            <a:r>
              <a:rPr lang="en-US" dirty="0"/>
              <a:t> &lt;&lt; "Pushing onto stack: ";</a:t>
            </a:r>
          </a:p>
          <a:p>
            <a:pPr algn="l" rtl="0">
              <a:buNone/>
            </a:pPr>
            <a:r>
              <a:rPr lang="nn-NO" dirty="0"/>
              <a:t>for(int i=0; i &lt; 6 ;i++){</a:t>
            </a:r>
          </a:p>
          <a:p>
            <a:pPr algn="l" rtl="0">
              <a:buNone/>
            </a:pPr>
            <a:r>
              <a:rPr lang="en-US" dirty="0" err="1"/>
              <a:t>cout</a:t>
            </a:r>
            <a:r>
              <a:rPr lang="en-US" dirty="0"/>
              <a:t> &lt;&lt; " " &lt;&lt;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algn="l" rtl="0">
              <a:buNone/>
            </a:pPr>
            <a:r>
              <a:rPr lang="en-US" dirty="0" err="1"/>
              <a:t>s.push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algn="l" rtl="0">
              <a:buNone/>
            </a:pPr>
            <a:r>
              <a:rPr lang="he-IL" dirty="0"/>
              <a:t>}</a:t>
            </a:r>
          </a:p>
          <a:p>
            <a:pPr lvl="1" algn="l" rtl="0">
              <a:buNone/>
            </a:pPr>
            <a:r>
              <a:rPr lang="nn-NO" dirty="0"/>
              <a:t>for(int i=12; i &gt;= 6 ;i--){</a:t>
            </a:r>
          </a:p>
          <a:p>
            <a:pPr lvl="1" algn="l" rtl="0">
              <a:buNone/>
            </a:pPr>
            <a:r>
              <a:rPr lang="en-US" dirty="0" err="1"/>
              <a:t>cout</a:t>
            </a:r>
            <a:r>
              <a:rPr lang="en-US" dirty="0"/>
              <a:t> &lt;&lt; " " &lt;&lt;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lvl="1" algn="l" rtl="0">
              <a:buNone/>
            </a:pPr>
            <a:r>
              <a:rPr lang="en-US" dirty="0" err="1"/>
              <a:t>s.push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algn="l" rtl="0">
              <a:buNone/>
            </a:pPr>
            <a:r>
              <a:rPr lang="he-IL" dirty="0" smtClean="0"/>
              <a:t>{</a:t>
            </a:r>
            <a:endParaRPr lang="he-IL" dirty="0"/>
          </a:p>
          <a:p>
            <a:pPr algn="l" rtl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algn="l" rtl="0">
              <a:buNone/>
            </a:pPr>
            <a:r>
              <a:rPr lang="en-US" dirty="0" err="1"/>
              <a:t>cout</a:t>
            </a:r>
            <a:r>
              <a:rPr lang="en-US" dirty="0"/>
              <a:t> &lt;&lt; "Stack size " &lt;&lt; </a:t>
            </a:r>
            <a:r>
              <a:rPr lang="en-US" dirty="0" err="1"/>
              <a:t>s.size</a:t>
            </a:r>
            <a:r>
              <a:rPr lang="en-US" dirty="0"/>
              <a:t>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algn="l" rtl="0">
              <a:buNone/>
            </a:pPr>
            <a:r>
              <a:rPr lang="en-US" dirty="0" err="1"/>
              <a:t>cout</a:t>
            </a:r>
            <a:r>
              <a:rPr lang="en-US" dirty="0"/>
              <a:t> &lt;&lt; " Top of stack is:";</a:t>
            </a:r>
          </a:p>
          <a:p>
            <a:pPr algn="l" rtl="0">
              <a:buNone/>
            </a:pPr>
            <a:r>
              <a:rPr lang="en-US" dirty="0"/>
              <a:t>while( !</a:t>
            </a:r>
            <a:r>
              <a:rPr lang="en-US" dirty="0" err="1"/>
              <a:t>s.empty</a:t>
            </a:r>
            <a:r>
              <a:rPr lang="en-US" dirty="0"/>
              <a:t>() ){</a:t>
            </a:r>
          </a:p>
          <a:p>
            <a:pPr algn="l" rtl="0">
              <a:buNone/>
            </a:pPr>
            <a:r>
              <a:rPr lang="en-US" dirty="0" err="1"/>
              <a:t>cout</a:t>
            </a:r>
            <a:r>
              <a:rPr lang="en-US" dirty="0"/>
              <a:t> &lt;&lt; " " &lt;&lt; </a:t>
            </a:r>
            <a:r>
              <a:rPr lang="en-US" dirty="0" err="1"/>
              <a:t>s.top</a:t>
            </a:r>
            <a:r>
              <a:rPr lang="en-US" dirty="0"/>
              <a:t>();</a:t>
            </a:r>
          </a:p>
          <a:p>
            <a:pPr algn="l" rtl="0">
              <a:buNone/>
            </a:pPr>
            <a:r>
              <a:rPr lang="en-US" dirty="0"/>
              <a:t>s.pop(); // discards top of stack</a:t>
            </a:r>
          </a:p>
          <a:p>
            <a:pPr algn="l" rtl="0">
              <a:buNone/>
            </a:pPr>
            <a:r>
              <a:rPr lang="en-US" dirty="0" smtClean="0"/>
              <a:t>{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algn="l" rtl="0">
              <a:buNone/>
            </a:pPr>
            <a:r>
              <a:rPr lang="en-US" dirty="0" err="1"/>
              <a:t>cout</a:t>
            </a:r>
            <a:r>
              <a:rPr lang="en-US" dirty="0"/>
              <a:t> &lt;&lt; "Stack size " &lt;&lt; </a:t>
            </a:r>
            <a:r>
              <a:rPr lang="en-US" dirty="0" err="1"/>
              <a:t>s.size</a:t>
            </a:r>
            <a:r>
              <a:rPr lang="en-US" dirty="0"/>
              <a:t>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algn="l" rtl="0">
              <a:buNone/>
            </a:pPr>
            <a:r>
              <a:rPr lang="he-IL" dirty="0" smtClean="0"/>
              <a:t>{</a:t>
            </a:r>
            <a:endParaRPr lang="he-IL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5076056" y="2204864"/>
            <a:ext cx="3394720" cy="15121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1">
            <a:normAutofit/>
          </a:bodyPr>
          <a:lstStyle/>
          <a:p>
            <a:pPr algn="l" rtl="0"/>
            <a:r>
              <a:rPr lang="en-US" sz="1200" dirty="0"/>
              <a:t>Output:</a:t>
            </a:r>
          </a:p>
          <a:p>
            <a:pPr algn="l" rtl="0"/>
            <a:r>
              <a:rPr lang="en-US" sz="1200" b="1" dirty="0"/>
              <a:t>% </a:t>
            </a:r>
            <a:r>
              <a:rPr lang="en-US" sz="1200" b="1" dirty="0" err="1"/>
              <a:t>a.out</a:t>
            </a:r>
            <a:endParaRPr lang="en-US" sz="1200" b="1" dirty="0"/>
          </a:p>
          <a:p>
            <a:pPr algn="l" rtl="0"/>
            <a:r>
              <a:rPr lang="en-US" sz="1200" dirty="0"/>
              <a:t>Pushing onto stack: 0 1 2 3 4 </a:t>
            </a:r>
            <a:r>
              <a:rPr lang="en-US" sz="1200" dirty="0" smtClean="0"/>
              <a:t>5 </a:t>
            </a:r>
            <a:r>
              <a:rPr lang="en-US" sz="1200" dirty="0"/>
              <a:t>12 11 10 9 8 7 6</a:t>
            </a:r>
          </a:p>
          <a:p>
            <a:pPr algn="l" rtl="0"/>
            <a:r>
              <a:rPr lang="en-US" sz="1200" dirty="0"/>
              <a:t>Stack size 13</a:t>
            </a:r>
          </a:p>
          <a:p>
            <a:pPr algn="l" rtl="0"/>
            <a:r>
              <a:rPr lang="en-US" sz="1200" dirty="0"/>
              <a:t>Top of stack is: 6 7 8 9 10 11 12 5 4 3 2 1 0</a:t>
            </a:r>
          </a:p>
          <a:p>
            <a:pPr algn="l" rtl="0"/>
            <a:r>
              <a:rPr lang="en-US" sz="1200" dirty="0"/>
              <a:t>Stack size 0</a:t>
            </a:r>
            <a:endParaRPr kumimoji="0" lang="he-I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דוגמה ל</a:t>
            </a:r>
            <a:r>
              <a:rPr lang="en-US" dirty="0" smtClean="0"/>
              <a:t>queue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15616" y="1484784"/>
            <a:ext cx="6347048" cy="4925144"/>
          </a:xfrm>
        </p:spPr>
        <p:txBody>
          <a:bodyPr>
            <a:normAutofit fontScale="47500" lnSpcReduction="20000"/>
          </a:bodyPr>
          <a:lstStyle/>
          <a:p>
            <a:pPr algn="l" rtl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algn="l" rtl="0">
              <a:buNone/>
            </a:pPr>
            <a:r>
              <a:rPr lang="en-US" dirty="0"/>
              <a:t>#include &lt;queue&gt;</a:t>
            </a:r>
          </a:p>
          <a:p>
            <a:pPr algn="l" rtl="0">
              <a:buNone/>
            </a:pPr>
            <a:r>
              <a:rPr lang="en-US" dirty="0"/>
              <a:t>using namespace std;</a:t>
            </a:r>
          </a:p>
          <a:p>
            <a:pPr algn="l" rtl="0">
              <a:buNone/>
            </a:pP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pPr algn="l" rtl="0">
              <a:buNone/>
            </a:pPr>
            <a:r>
              <a:rPr lang="en-US" dirty="0"/>
              <a:t>queue&lt;</a:t>
            </a:r>
            <a:r>
              <a:rPr lang="en-US" dirty="0" err="1"/>
              <a:t>int</a:t>
            </a:r>
            <a:r>
              <a:rPr lang="en-US" dirty="0"/>
              <a:t>&gt; q; // has no </a:t>
            </a:r>
            <a:r>
              <a:rPr lang="en-US" dirty="0" err="1"/>
              <a:t>iterator</a:t>
            </a:r>
            <a:endParaRPr lang="en-US" dirty="0"/>
          </a:p>
          <a:p>
            <a:pPr algn="l" rtl="0">
              <a:buNone/>
            </a:pPr>
            <a:r>
              <a:rPr lang="nn-NO" dirty="0"/>
              <a:t>for(int i=0; i &lt; 6 ;i++){</a:t>
            </a:r>
          </a:p>
          <a:p>
            <a:pPr algn="l" rtl="0">
              <a:buNone/>
            </a:pPr>
            <a:r>
              <a:rPr lang="en-US" dirty="0" err="1"/>
              <a:t>q.push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algn="l" rtl="0">
              <a:buNone/>
            </a:pPr>
            <a:r>
              <a:rPr lang="he-IL" dirty="0"/>
              <a:t>}</a:t>
            </a:r>
          </a:p>
          <a:p>
            <a:pPr algn="l" rtl="0">
              <a:buNone/>
            </a:pPr>
            <a:r>
              <a:rPr lang="fr-FR" dirty="0"/>
              <a:t>cout &lt;&lt; "Queue size " &lt;&lt; </a:t>
            </a:r>
            <a:r>
              <a:rPr lang="fr-FR" dirty="0" err="1"/>
              <a:t>q.size</a:t>
            </a:r>
            <a:r>
              <a:rPr lang="fr-FR" dirty="0"/>
              <a:t>() &lt;&lt; </a:t>
            </a:r>
            <a:r>
              <a:rPr lang="fr-FR" dirty="0" err="1"/>
              <a:t>endl</a:t>
            </a:r>
            <a:r>
              <a:rPr lang="fr-FR" dirty="0"/>
              <a:t>;</a:t>
            </a:r>
          </a:p>
          <a:p>
            <a:pPr algn="l" rtl="0">
              <a:buNone/>
            </a:pPr>
            <a:r>
              <a:rPr lang="en-US" dirty="0" err="1"/>
              <a:t>cout</a:t>
            </a:r>
            <a:r>
              <a:rPr lang="en-US" dirty="0"/>
              <a:t> &lt;&lt; "Queue empty ? " &lt;&lt; </a:t>
            </a:r>
            <a:r>
              <a:rPr lang="en-US" dirty="0" err="1"/>
              <a:t>boolalpha</a:t>
            </a:r>
            <a:r>
              <a:rPr lang="en-US" dirty="0"/>
              <a:t> &lt;&lt; </a:t>
            </a:r>
            <a:r>
              <a:rPr lang="en-US" dirty="0" err="1"/>
              <a:t>q.empty</a:t>
            </a:r>
            <a:r>
              <a:rPr lang="en-US" dirty="0"/>
              <a:t>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algn="l" rtl="0">
              <a:buNone/>
            </a:pPr>
            <a:r>
              <a:rPr lang="en-US" dirty="0" err="1"/>
              <a:t>cout</a:t>
            </a:r>
            <a:r>
              <a:rPr lang="en-US" dirty="0"/>
              <a:t> &lt;&lt; "Queue contains:";</a:t>
            </a:r>
          </a:p>
          <a:p>
            <a:pPr algn="l" rtl="0">
              <a:buNone/>
            </a:pPr>
            <a:r>
              <a:rPr lang="en-US" dirty="0"/>
              <a:t>while( !</a:t>
            </a:r>
            <a:r>
              <a:rPr lang="en-US" dirty="0" err="1"/>
              <a:t>q.empty</a:t>
            </a:r>
            <a:r>
              <a:rPr lang="en-US" dirty="0"/>
              <a:t>() ){</a:t>
            </a:r>
          </a:p>
          <a:p>
            <a:pPr algn="l" rtl="0">
              <a:buNone/>
            </a:pPr>
            <a:r>
              <a:rPr lang="en-US" dirty="0" err="1"/>
              <a:t>cout</a:t>
            </a:r>
            <a:r>
              <a:rPr lang="en-US" dirty="0"/>
              <a:t> &lt;&lt; " " &lt;&lt; </a:t>
            </a:r>
            <a:r>
              <a:rPr lang="en-US" dirty="0" err="1"/>
              <a:t>q.front</a:t>
            </a:r>
            <a:r>
              <a:rPr lang="en-US" dirty="0"/>
              <a:t>();</a:t>
            </a:r>
          </a:p>
          <a:p>
            <a:pPr algn="l" rtl="0">
              <a:buNone/>
            </a:pPr>
            <a:r>
              <a:rPr lang="en-US" dirty="0"/>
              <a:t>q.pop(); // discards head of queue</a:t>
            </a:r>
          </a:p>
          <a:p>
            <a:pPr algn="l" rtl="0">
              <a:buNone/>
            </a:pPr>
            <a:r>
              <a:rPr lang="en-US" dirty="0" smtClean="0"/>
              <a:t>{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algn="l" rtl="0">
              <a:buNone/>
            </a:pPr>
            <a:r>
              <a:rPr lang="fr-FR" dirty="0"/>
              <a:t>cout &lt;&lt; "Queue size " &lt;&lt; </a:t>
            </a:r>
            <a:r>
              <a:rPr lang="fr-FR" dirty="0" err="1"/>
              <a:t>q.size</a:t>
            </a:r>
            <a:r>
              <a:rPr lang="fr-FR" dirty="0"/>
              <a:t>() &lt;&lt; </a:t>
            </a:r>
            <a:r>
              <a:rPr lang="fr-FR" dirty="0" err="1"/>
              <a:t>endl</a:t>
            </a:r>
            <a:r>
              <a:rPr lang="fr-FR" dirty="0"/>
              <a:t>;</a:t>
            </a:r>
          </a:p>
          <a:p>
            <a:pPr algn="l" rtl="0">
              <a:buNone/>
            </a:pPr>
            <a:r>
              <a:rPr lang="en-US" dirty="0" smtClean="0"/>
              <a:t>}</a:t>
            </a:r>
            <a:endParaRPr lang="he-IL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5076056" y="1556792"/>
            <a:ext cx="3394720" cy="15121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1">
            <a:normAutofit/>
          </a:bodyPr>
          <a:lstStyle/>
          <a:p>
            <a:pPr algn="l" rtl="0"/>
            <a:r>
              <a:rPr lang="en-US" sz="1200" dirty="0"/>
              <a:t>Output:</a:t>
            </a:r>
          </a:p>
          <a:p>
            <a:pPr algn="l" rtl="0"/>
            <a:r>
              <a:rPr lang="en-US" sz="1200" b="1" dirty="0"/>
              <a:t>% </a:t>
            </a:r>
            <a:r>
              <a:rPr lang="en-US" sz="1200" b="1" dirty="0" err="1"/>
              <a:t>a.out</a:t>
            </a:r>
            <a:endParaRPr lang="en-US" sz="1200" b="1" dirty="0"/>
          </a:p>
          <a:p>
            <a:pPr algn="l" rtl="0"/>
            <a:r>
              <a:rPr lang="en-US" sz="1200" dirty="0"/>
              <a:t>Queue size 6</a:t>
            </a:r>
          </a:p>
          <a:p>
            <a:pPr algn="l" rtl="0"/>
            <a:r>
              <a:rPr lang="en-US" sz="1200" dirty="0"/>
              <a:t>Queue empty ? false</a:t>
            </a:r>
          </a:p>
          <a:p>
            <a:pPr algn="l" rtl="0"/>
            <a:r>
              <a:rPr lang="fr-FR" sz="1200" dirty="0"/>
              <a:t>Queue </a:t>
            </a:r>
            <a:r>
              <a:rPr lang="fr-FR" sz="1200" dirty="0" err="1"/>
              <a:t>contains</a:t>
            </a:r>
            <a:r>
              <a:rPr lang="fr-FR" sz="1200" dirty="0"/>
              <a:t>: 0 1 2 3 4 5</a:t>
            </a:r>
          </a:p>
          <a:p>
            <a:pPr algn="l" rtl="0"/>
            <a:r>
              <a:rPr lang="en-US" sz="1200" dirty="0"/>
              <a:t>Queue size 0</a:t>
            </a:r>
            <a:endParaRPr kumimoji="0" lang="he-I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Template Library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493352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STL</a:t>
            </a:r>
            <a:r>
              <a:rPr lang="en-US" dirty="0" smtClean="0"/>
              <a:t> (</a:t>
            </a:r>
            <a:r>
              <a:rPr lang="en-US" b="1" dirty="0" smtClean="0"/>
              <a:t>Standard Template Library</a:t>
            </a:r>
            <a:r>
              <a:rPr lang="en-US" dirty="0" smtClean="0"/>
              <a:t>) </a:t>
            </a:r>
            <a:endParaRPr lang="he-IL" dirty="0" smtClean="0"/>
          </a:p>
          <a:p>
            <a:r>
              <a:rPr lang="he-IL" dirty="0" smtClean="0"/>
              <a:t>היא ספריית מיכלים, </a:t>
            </a:r>
            <a:r>
              <a:rPr lang="he-IL" dirty="0" err="1" smtClean="0"/>
              <a:t>איטרטורים</a:t>
            </a:r>
            <a:r>
              <a:rPr lang="he-IL" dirty="0" smtClean="0"/>
              <a:t> ואלגוריתמים תקנית בשפת </a:t>
            </a:r>
            <a:r>
              <a:rPr lang="en-US" dirty="0" err="1" smtClean="0"/>
              <a:t>c++</a:t>
            </a:r>
            <a:endParaRPr lang="he-IL" dirty="0" smtClean="0"/>
          </a:p>
          <a:p>
            <a:r>
              <a:rPr lang="en-US" dirty="0" smtClean="0"/>
              <a:t>STL</a:t>
            </a:r>
            <a:r>
              <a:rPr lang="he-IL" dirty="0" smtClean="0"/>
              <a:t> היא ספרייה המבוססת בעיקר על מנגנון ה- </a:t>
            </a:r>
            <a:r>
              <a:rPr lang="en-US" dirty="0" smtClean="0"/>
              <a:t>templates</a:t>
            </a:r>
            <a:r>
              <a:rPr lang="he-IL" dirty="0" smtClean="0"/>
              <a:t>. </a:t>
            </a:r>
          </a:p>
          <a:p>
            <a:r>
              <a:rPr lang="he-IL" dirty="0" smtClean="0"/>
              <a:t>כוללת שלושה מרכיבים עיקריים:</a:t>
            </a:r>
          </a:p>
          <a:p>
            <a:pPr lvl="1"/>
            <a:r>
              <a:rPr lang="he-IL" b="1" dirty="0" smtClean="0"/>
              <a:t>מיכלים</a:t>
            </a:r>
            <a:r>
              <a:rPr lang="he-IL" dirty="0" smtClean="0"/>
              <a:t> - </a:t>
            </a:r>
            <a:r>
              <a:rPr lang="en-US" dirty="0" smtClean="0"/>
              <a:t>Containers</a:t>
            </a:r>
            <a:r>
              <a:rPr lang="he-IL" dirty="0" smtClean="0"/>
              <a:t>  מחזיקים מידע כגון: </a:t>
            </a:r>
            <a:r>
              <a:rPr lang="en-US" dirty="0" smtClean="0"/>
              <a:t>vector, list, set, map.</a:t>
            </a:r>
            <a:r>
              <a:rPr lang="he-IL" dirty="0" smtClean="0"/>
              <a:t>, </a:t>
            </a:r>
            <a:r>
              <a:rPr lang="en-US" dirty="0" smtClean="0"/>
              <a:t>queue</a:t>
            </a:r>
            <a:r>
              <a:rPr lang="he-IL" dirty="0" smtClean="0"/>
              <a:t>, </a:t>
            </a:r>
            <a:r>
              <a:rPr lang="en-US" dirty="0" smtClean="0"/>
              <a:t>stack</a:t>
            </a:r>
          </a:p>
          <a:p>
            <a:pPr lvl="1"/>
            <a:r>
              <a:rPr lang="he-IL" b="1" dirty="0" smtClean="0"/>
              <a:t>אלגוריתמים</a:t>
            </a:r>
            <a:r>
              <a:rPr lang="he-IL" dirty="0" smtClean="0"/>
              <a:t> - מספקים יכולת עיבוד פעולות כגון: מיון, חיפוש, מיזוג, העתקה, החלפה, הזזה, השוואות, מציאת מינימום ומקסימום, פרמוטציות.</a:t>
            </a:r>
          </a:p>
          <a:p>
            <a:pPr lvl="1"/>
            <a:r>
              <a:rPr lang="he-IL" b="1" dirty="0" err="1" smtClean="0"/>
              <a:t>איטרטורים</a:t>
            </a:r>
            <a:r>
              <a:rPr lang="he-IL" dirty="0" smtClean="0"/>
              <a:t> - מספקים גישה למידע ,הפשטה של מצביעים לאיברים במיכלים.</a:t>
            </a:r>
          </a:p>
          <a:p>
            <a:pPr lvl="1"/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דוגמה ל</a:t>
            </a:r>
            <a:r>
              <a:rPr lang="en-US" dirty="0" smtClean="0"/>
              <a:t>list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87624" y="1268760"/>
            <a:ext cx="5482952" cy="5184576"/>
          </a:xfrm>
        </p:spPr>
        <p:txBody>
          <a:bodyPr>
            <a:normAutofit fontScale="47500" lnSpcReduction="20000"/>
          </a:bodyPr>
          <a:lstStyle/>
          <a:p>
            <a:pPr algn="l" rtl="0">
              <a:buNone/>
            </a:pPr>
            <a:r>
              <a:rPr lang="en-US" dirty="0"/>
              <a:t>list&lt;</a:t>
            </a:r>
            <a:r>
              <a:rPr lang="en-US" dirty="0" err="1"/>
              <a:t>int</a:t>
            </a:r>
            <a:r>
              <a:rPr lang="en-US" dirty="0"/>
              <a:t>&gt; l1, l2;</a:t>
            </a:r>
          </a:p>
          <a:p>
            <a:pPr algn="l" rtl="0">
              <a:buNone/>
            </a:pPr>
            <a:r>
              <a:rPr lang="en-US" dirty="0"/>
              <a:t>l1.push_front(2</a:t>
            </a:r>
            <a:r>
              <a:rPr lang="en-US" dirty="0" smtClean="0"/>
              <a:t>); l1.push_front(4);l1.push_front(6);l1.push_front(8</a:t>
            </a:r>
            <a:r>
              <a:rPr lang="en-US" dirty="0"/>
              <a:t>);</a:t>
            </a:r>
          </a:p>
          <a:p>
            <a:pPr algn="l" rtl="0">
              <a:buNone/>
            </a:pPr>
            <a:r>
              <a:rPr lang="en-US" dirty="0"/>
              <a:t>l2.push_back(1);l2.push_back(3);l2.push_back(5); l2.push_back(7);</a:t>
            </a:r>
          </a:p>
          <a:p>
            <a:pPr algn="l" rtl="0">
              <a:buNone/>
            </a:pPr>
            <a:endParaRPr lang="en-US" dirty="0" smtClean="0"/>
          </a:p>
          <a:p>
            <a:pPr algn="l" rtl="0">
              <a:buNone/>
            </a:pPr>
            <a:r>
              <a:rPr lang="en-US" dirty="0" smtClean="0"/>
              <a:t>for(list&lt;</a:t>
            </a:r>
            <a:r>
              <a:rPr lang="en-US" dirty="0" err="1" smtClean="0"/>
              <a:t>int</a:t>
            </a:r>
            <a:r>
              <a:rPr lang="en-US" dirty="0"/>
              <a:t>&gt;::</a:t>
            </a:r>
            <a:r>
              <a:rPr lang="en-US" dirty="0" err="1"/>
              <a:t>iterator</a:t>
            </a:r>
            <a:r>
              <a:rPr lang="en-US" dirty="0"/>
              <a:t> it = l1.begin(); it != l1.end(); it++){</a:t>
            </a:r>
          </a:p>
          <a:p>
            <a:pPr algn="l" rtl="0">
              <a:buNone/>
            </a:pPr>
            <a:r>
              <a:rPr lang="en-US" dirty="0" err="1"/>
              <a:t>cout</a:t>
            </a:r>
            <a:r>
              <a:rPr lang="en-US" dirty="0"/>
              <a:t> &lt;&lt; *it &lt;&lt; " ";</a:t>
            </a:r>
          </a:p>
          <a:p>
            <a:pPr algn="l" rtl="0">
              <a:buNone/>
            </a:pPr>
            <a:r>
              <a:rPr lang="en-US" dirty="0" smtClean="0"/>
              <a:t>}</a:t>
            </a:r>
          </a:p>
          <a:p>
            <a:pPr algn="l" rtl="0">
              <a:buNone/>
            </a:pPr>
            <a:r>
              <a:rPr lang="en-US" dirty="0" smtClean="0"/>
              <a:t>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algn="l" rtl="0">
              <a:buNone/>
            </a:pPr>
            <a:r>
              <a:rPr lang="en-US" dirty="0"/>
              <a:t>l1.sort();</a:t>
            </a:r>
          </a:p>
          <a:p>
            <a:pPr algn="l" rtl="0">
              <a:buNone/>
            </a:pPr>
            <a:r>
              <a:rPr lang="en-US" dirty="0"/>
              <a:t>for(list&lt;</a:t>
            </a:r>
            <a:r>
              <a:rPr lang="en-US" dirty="0" err="1"/>
              <a:t>int</a:t>
            </a:r>
            <a:r>
              <a:rPr lang="en-US" dirty="0"/>
              <a:t>&gt;::</a:t>
            </a:r>
            <a:r>
              <a:rPr lang="en-US" dirty="0" err="1"/>
              <a:t>iterator</a:t>
            </a:r>
            <a:r>
              <a:rPr lang="en-US" dirty="0"/>
              <a:t> it = l1.begin(); it != l1.end(); it++){</a:t>
            </a:r>
          </a:p>
          <a:p>
            <a:pPr algn="l" rtl="0">
              <a:buNone/>
            </a:pPr>
            <a:r>
              <a:rPr lang="en-US" dirty="0" err="1"/>
              <a:t>cout</a:t>
            </a:r>
            <a:r>
              <a:rPr lang="en-US" dirty="0"/>
              <a:t> &lt;&lt; *it &lt;&lt; " ";</a:t>
            </a:r>
          </a:p>
          <a:p>
            <a:pPr algn="l" rtl="0">
              <a:buNone/>
            </a:pPr>
            <a:r>
              <a:rPr lang="en-US" dirty="0"/>
              <a:t>}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algn="l" rtl="0">
              <a:buNone/>
            </a:pPr>
            <a:r>
              <a:rPr lang="en-US" dirty="0"/>
              <a:t>for(list&lt;</a:t>
            </a:r>
            <a:r>
              <a:rPr lang="en-US" dirty="0" err="1"/>
              <a:t>int</a:t>
            </a:r>
            <a:r>
              <a:rPr lang="en-US" dirty="0"/>
              <a:t>&gt;::</a:t>
            </a:r>
            <a:r>
              <a:rPr lang="en-US" dirty="0" err="1"/>
              <a:t>iterator</a:t>
            </a:r>
            <a:r>
              <a:rPr lang="en-US" dirty="0"/>
              <a:t> it = l2.begin(); it != l2.end(); it++){</a:t>
            </a:r>
          </a:p>
          <a:p>
            <a:pPr algn="l" rtl="0">
              <a:buNone/>
            </a:pPr>
            <a:r>
              <a:rPr lang="en-US" dirty="0" err="1"/>
              <a:t>cout</a:t>
            </a:r>
            <a:r>
              <a:rPr lang="en-US" dirty="0"/>
              <a:t> &lt;&lt; *it &lt;&lt; " ";</a:t>
            </a:r>
          </a:p>
          <a:p>
            <a:pPr algn="l" rtl="0">
              <a:buNone/>
            </a:pPr>
            <a:r>
              <a:rPr lang="en-US" dirty="0"/>
              <a:t>}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algn="l" rtl="0">
              <a:buNone/>
            </a:pPr>
            <a:r>
              <a:rPr lang="en-US" dirty="0"/>
              <a:t>l1.merge( l2 );</a:t>
            </a:r>
          </a:p>
          <a:p>
            <a:pPr algn="l" rtl="0">
              <a:buNone/>
            </a:pPr>
            <a:r>
              <a:rPr lang="en-US" dirty="0"/>
              <a:t>for(list&lt;</a:t>
            </a:r>
            <a:r>
              <a:rPr lang="en-US" dirty="0" err="1"/>
              <a:t>int</a:t>
            </a:r>
            <a:r>
              <a:rPr lang="en-US" dirty="0"/>
              <a:t>&gt;::</a:t>
            </a:r>
            <a:r>
              <a:rPr lang="en-US" dirty="0" err="1"/>
              <a:t>iterator</a:t>
            </a:r>
            <a:r>
              <a:rPr lang="en-US" dirty="0"/>
              <a:t> it = l1.begin(); it != l1.end(); it++){</a:t>
            </a:r>
          </a:p>
          <a:p>
            <a:pPr algn="l" rtl="0">
              <a:buNone/>
            </a:pPr>
            <a:r>
              <a:rPr lang="en-US" dirty="0" err="1"/>
              <a:t>cout</a:t>
            </a:r>
            <a:r>
              <a:rPr lang="en-US" dirty="0"/>
              <a:t> &lt;&lt; *it &lt;&lt; " ";</a:t>
            </a:r>
          </a:p>
          <a:p>
            <a:pPr algn="l" rtl="0">
              <a:buNone/>
            </a:pPr>
            <a:r>
              <a:rPr lang="en-US" dirty="0"/>
              <a:t>}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he-IL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5292080" y="3140968"/>
            <a:ext cx="3394720" cy="15121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1">
            <a:normAutofit/>
          </a:bodyPr>
          <a:lstStyle/>
          <a:p>
            <a:pPr algn="l" rtl="0"/>
            <a:r>
              <a:rPr lang="en-US" sz="1200" dirty="0"/>
              <a:t>Output:</a:t>
            </a:r>
          </a:p>
          <a:p>
            <a:pPr algn="l" rtl="0"/>
            <a:r>
              <a:rPr lang="en-US" sz="1200" b="1" dirty="0"/>
              <a:t>% </a:t>
            </a:r>
            <a:r>
              <a:rPr lang="en-US" sz="1200" b="1" dirty="0" err="1"/>
              <a:t>a.out</a:t>
            </a:r>
            <a:endParaRPr lang="en-US" sz="1200" b="1" dirty="0"/>
          </a:p>
          <a:p>
            <a:pPr algn="l" rtl="0"/>
            <a:r>
              <a:rPr lang="he-IL" sz="1200" dirty="0"/>
              <a:t>8 6 4 2</a:t>
            </a:r>
          </a:p>
          <a:p>
            <a:pPr algn="l" rtl="0"/>
            <a:r>
              <a:rPr lang="he-IL" sz="1200" dirty="0"/>
              <a:t>2 4 6 8</a:t>
            </a:r>
          </a:p>
          <a:p>
            <a:pPr algn="l" rtl="0"/>
            <a:r>
              <a:rPr lang="he-IL" sz="1200" dirty="0"/>
              <a:t>1 3 5 7</a:t>
            </a:r>
          </a:p>
          <a:p>
            <a:pPr algn="l" rtl="0"/>
            <a:r>
              <a:rPr lang="he-IL" sz="1200" dirty="0"/>
              <a:t>1 2 3 4 5 6 7 8</a:t>
            </a:r>
            <a:endParaRPr kumimoji="0" lang="he-I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דוגמה ל</a:t>
            </a:r>
            <a:r>
              <a:rPr lang="en-US" dirty="0" smtClean="0"/>
              <a:t>vector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algn="l" rtl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algn="l" rtl="0">
              <a:buNone/>
            </a:pPr>
            <a:r>
              <a:rPr lang="en-US" dirty="0"/>
              <a:t>#include &lt;vector&gt;</a:t>
            </a:r>
          </a:p>
          <a:p>
            <a:pPr algn="l" rtl="0">
              <a:buNone/>
            </a:pPr>
            <a:r>
              <a:rPr lang="en-US" dirty="0"/>
              <a:t>using namespace std;</a:t>
            </a:r>
          </a:p>
          <a:p>
            <a:pPr algn="l" rtl="0">
              <a:buNone/>
            </a:pP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pPr algn="l" rtl="0">
              <a:buNone/>
            </a:pPr>
            <a:r>
              <a:rPr lang="en-US" dirty="0"/>
              <a:t>vector&lt;</a:t>
            </a:r>
            <a:r>
              <a:rPr lang="en-US" dirty="0" err="1"/>
              <a:t>int</a:t>
            </a:r>
            <a:r>
              <a:rPr lang="en-US" dirty="0"/>
              <a:t>&gt; v;</a:t>
            </a:r>
          </a:p>
          <a:p>
            <a:pPr algn="l" rtl="0">
              <a:buNone/>
            </a:pPr>
            <a:r>
              <a:rPr lang="en-US" dirty="0"/>
              <a:t>vector&lt;</a:t>
            </a:r>
            <a:r>
              <a:rPr lang="en-US" dirty="0" err="1"/>
              <a:t>int</a:t>
            </a:r>
            <a:r>
              <a:rPr lang="en-US" dirty="0"/>
              <a:t>&gt;::</a:t>
            </a:r>
            <a:r>
              <a:rPr lang="en-US" dirty="0" err="1"/>
              <a:t>iterator</a:t>
            </a:r>
            <a:r>
              <a:rPr lang="en-US" dirty="0"/>
              <a:t> it, start, end;</a:t>
            </a:r>
          </a:p>
          <a:p>
            <a:pPr algn="l" rtl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=0;i&lt;10;i++){</a:t>
            </a:r>
          </a:p>
          <a:p>
            <a:pPr algn="l" rtl="0">
              <a:buNone/>
            </a:pPr>
            <a:r>
              <a:rPr lang="en-US" dirty="0" err="1"/>
              <a:t>v.push_back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algn="l" rtl="0">
              <a:buNone/>
            </a:pPr>
            <a:r>
              <a:rPr lang="he-IL" dirty="0"/>
              <a:t>}</a:t>
            </a:r>
          </a:p>
          <a:p>
            <a:pPr algn="l" rtl="0">
              <a:buNone/>
            </a:pPr>
            <a:r>
              <a:rPr lang="en-US" dirty="0" err="1"/>
              <a:t>cout</a:t>
            </a:r>
            <a:r>
              <a:rPr lang="en-US" dirty="0"/>
              <a:t> &lt;&lt; "v size = " &lt;&lt; </a:t>
            </a:r>
            <a:r>
              <a:rPr lang="en-US" dirty="0" err="1"/>
              <a:t>v.size</a:t>
            </a:r>
            <a:r>
              <a:rPr lang="en-US" dirty="0"/>
              <a:t>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algn="l" rtl="0">
              <a:buNone/>
            </a:pPr>
            <a:r>
              <a:rPr lang="en-US" dirty="0"/>
              <a:t>start = </a:t>
            </a:r>
            <a:r>
              <a:rPr lang="en-US" dirty="0" err="1"/>
              <a:t>v.begin</a:t>
            </a:r>
            <a:r>
              <a:rPr lang="en-US" dirty="0"/>
              <a:t>();</a:t>
            </a:r>
          </a:p>
          <a:p>
            <a:pPr algn="l" rtl="0">
              <a:buNone/>
            </a:pPr>
            <a:r>
              <a:rPr lang="en-US" dirty="0"/>
              <a:t>start += 3; // now points at element [3]</a:t>
            </a:r>
          </a:p>
          <a:p>
            <a:pPr algn="l" rtl="0">
              <a:buNone/>
            </a:pPr>
            <a:r>
              <a:rPr lang="en-US" dirty="0"/>
              <a:t>end = start;</a:t>
            </a:r>
          </a:p>
          <a:p>
            <a:pPr algn="l" rtl="0">
              <a:buNone/>
            </a:pPr>
            <a:r>
              <a:rPr lang="en-US" dirty="0"/>
              <a:t>end += 4; // now points at element [7]</a:t>
            </a:r>
          </a:p>
          <a:p>
            <a:pPr algn="l" rtl="0">
              <a:buNone/>
            </a:pPr>
            <a:r>
              <a:rPr lang="en-US" dirty="0" err="1"/>
              <a:t>v.erase</a:t>
            </a:r>
            <a:r>
              <a:rPr lang="en-US" dirty="0"/>
              <a:t>(start, end ); // erases 3,4,5,6</a:t>
            </a:r>
          </a:p>
          <a:p>
            <a:pPr algn="l" rtl="0">
              <a:buNone/>
            </a:pPr>
            <a:r>
              <a:rPr lang="en-US" dirty="0" err="1"/>
              <a:t>cout</a:t>
            </a:r>
            <a:r>
              <a:rPr lang="en-US" dirty="0"/>
              <a:t> &lt;&lt; "v size = " &lt;&lt; </a:t>
            </a:r>
            <a:r>
              <a:rPr lang="en-US" dirty="0" err="1"/>
              <a:t>v.size</a:t>
            </a:r>
            <a:r>
              <a:rPr lang="en-US" dirty="0"/>
              <a:t>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algn="l" rtl="0">
              <a:buNone/>
            </a:pPr>
            <a:r>
              <a:rPr lang="en-US" dirty="0"/>
              <a:t>for(it=</a:t>
            </a:r>
            <a:r>
              <a:rPr lang="en-US" dirty="0" err="1"/>
              <a:t>v.begin</a:t>
            </a:r>
            <a:r>
              <a:rPr lang="en-US" dirty="0"/>
              <a:t>();it&lt;</a:t>
            </a:r>
            <a:r>
              <a:rPr lang="en-US" dirty="0" err="1"/>
              <a:t>v.end</a:t>
            </a:r>
            <a:r>
              <a:rPr lang="en-US" dirty="0"/>
              <a:t>();it++){</a:t>
            </a:r>
          </a:p>
          <a:p>
            <a:pPr algn="l" rtl="0">
              <a:buNone/>
            </a:pPr>
            <a:r>
              <a:rPr lang="en-US" dirty="0"/>
              <a:t>*it *= 10;</a:t>
            </a:r>
          </a:p>
          <a:p>
            <a:pPr algn="l" rtl="0">
              <a:buNone/>
            </a:pPr>
            <a:r>
              <a:rPr lang="he-IL" dirty="0"/>
              <a:t>}</a:t>
            </a:r>
          </a:p>
          <a:p>
            <a:pPr algn="l" rtl="0">
              <a:buNone/>
            </a:pPr>
            <a:r>
              <a:rPr lang="en-US" dirty="0" err="1"/>
              <a:t>cout</a:t>
            </a:r>
            <a:r>
              <a:rPr lang="en-US" dirty="0"/>
              <a:t> &lt;&lt; "v contains: ";</a:t>
            </a:r>
          </a:p>
          <a:p>
            <a:pPr algn="l" rtl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v.size</a:t>
            </a:r>
            <a:r>
              <a:rPr lang="en-US" dirty="0"/>
              <a:t>();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 algn="l" rtl="0">
              <a:buNone/>
            </a:pPr>
            <a:r>
              <a:rPr lang="en-US" dirty="0" err="1"/>
              <a:t>cout</a:t>
            </a:r>
            <a:r>
              <a:rPr lang="en-US" dirty="0"/>
              <a:t> &lt;&lt; " " &lt;&lt; v[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algn="l" rtl="0">
              <a:buNone/>
            </a:pPr>
            <a:r>
              <a:rPr lang="en-US" dirty="0"/>
              <a:t>}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algn="l" rtl="0">
              <a:buNone/>
            </a:pPr>
            <a:r>
              <a:rPr lang="he-IL" dirty="0" smtClean="0"/>
              <a:t>{</a:t>
            </a:r>
            <a:endParaRPr lang="he-IL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5292080" y="3140968"/>
            <a:ext cx="3394720" cy="15121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1">
            <a:normAutofit/>
          </a:bodyPr>
          <a:lstStyle/>
          <a:p>
            <a:pPr algn="l" rtl="0"/>
            <a:r>
              <a:rPr lang="en-US" sz="1200" dirty="0"/>
              <a:t>Output:</a:t>
            </a:r>
          </a:p>
          <a:p>
            <a:pPr algn="l" rtl="0"/>
            <a:r>
              <a:rPr lang="en-US" sz="1200" b="1" dirty="0"/>
              <a:t>% </a:t>
            </a:r>
            <a:r>
              <a:rPr lang="en-US" sz="1200" b="1" dirty="0" err="1"/>
              <a:t>a.out</a:t>
            </a:r>
            <a:endParaRPr lang="en-US" sz="1200" b="1" dirty="0"/>
          </a:p>
          <a:p>
            <a:pPr algn="l" rtl="0"/>
            <a:r>
              <a:rPr lang="en-US" sz="1200" dirty="0"/>
              <a:t>v size = 10</a:t>
            </a:r>
          </a:p>
          <a:p>
            <a:pPr algn="l" rtl="0"/>
            <a:r>
              <a:rPr lang="en-US" sz="1200" dirty="0"/>
              <a:t>v size = 6</a:t>
            </a:r>
          </a:p>
          <a:p>
            <a:pPr algn="l" rtl="0"/>
            <a:r>
              <a:rPr lang="fr-FR" sz="1200" dirty="0"/>
              <a:t>v </a:t>
            </a:r>
            <a:r>
              <a:rPr lang="fr-FR" sz="1200" dirty="0" err="1"/>
              <a:t>contains</a:t>
            </a:r>
            <a:r>
              <a:rPr lang="fr-FR" sz="1200" dirty="0"/>
              <a:t>: 0 10 20 70 80 90</a:t>
            </a:r>
            <a:endParaRPr kumimoji="0" lang="he-I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רשימת המכלים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>
              <a:buNone/>
            </a:pPr>
            <a:r>
              <a:rPr lang="en-US" dirty="0"/>
              <a:t>STL has:</a:t>
            </a:r>
          </a:p>
          <a:p>
            <a:pPr algn="l" rtl="0">
              <a:buNone/>
            </a:pPr>
            <a:r>
              <a:rPr lang="en-US" dirty="0"/>
              <a:t>• </a:t>
            </a:r>
            <a:r>
              <a:rPr lang="en-US" dirty="0" err="1" smtClean="0"/>
              <a:t>bitset</a:t>
            </a:r>
            <a:r>
              <a:rPr lang="en-US" dirty="0" smtClean="0"/>
              <a:t> -  </a:t>
            </a:r>
            <a:r>
              <a:rPr lang="en-US" dirty="0"/>
              <a:t>a set of bits</a:t>
            </a:r>
          </a:p>
          <a:p>
            <a:pPr algn="l" rtl="0">
              <a:buNone/>
            </a:pPr>
            <a:r>
              <a:rPr lang="en-US" dirty="0"/>
              <a:t>• </a:t>
            </a:r>
            <a:r>
              <a:rPr lang="en-US" dirty="0" err="1" smtClean="0"/>
              <a:t>deque</a:t>
            </a:r>
            <a:r>
              <a:rPr lang="en-US" dirty="0" smtClean="0"/>
              <a:t> -  </a:t>
            </a:r>
            <a:r>
              <a:rPr lang="en-US" dirty="0"/>
              <a:t>a double ended-queue</a:t>
            </a:r>
          </a:p>
          <a:p>
            <a:pPr algn="l" rtl="0">
              <a:buNone/>
            </a:pPr>
            <a:r>
              <a:rPr lang="en-US" dirty="0"/>
              <a:t>• </a:t>
            </a:r>
            <a:r>
              <a:rPr lang="en-US" b="1" dirty="0" smtClean="0"/>
              <a:t>list  </a:t>
            </a:r>
            <a:r>
              <a:rPr lang="en-US" dirty="0" smtClean="0"/>
              <a:t>- </a:t>
            </a:r>
            <a:r>
              <a:rPr lang="en-US" dirty="0" smtClean="0"/>
              <a:t>a </a:t>
            </a:r>
            <a:r>
              <a:rPr lang="en-US" dirty="0"/>
              <a:t>linear list</a:t>
            </a:r>
          </a:p>
          <a:p>
            <a:pPr algn="l" rtl="0">
              <a:buNone/>
            </a:pPr>
            <a:r>
              <a:rPr lang="en-US" dirty="0"/>
              <a:t>• </a:t>
            </a:r>
            <a:r>
              <a:rPr lang="en-US" dirty="0" smtClean="0"/>
              <a:t>map -  </a:t>
            </a:r>
            <a:r>
              <a:rPr lang="en-US" dirty="0"/>
              <a:t>key value pairs (unique association)</a:t>
            </a:r>
          </a:p>
          <a:p>
            <a:pPr algn="l" rtl="0">
              <a:buNone/>
            </a:pPr>
            <a:r>
              <a:rPr lang="en-US" dirty="0"/>
              <a:t>• </a:t>
            </a:r>
            <a:r>
              <a:rPr lang="en-US" dirty="0" err="1" smtClean="0"/>
              <a:t>multimap</a:t>
            </a:r>
            <a:r>
              <a:rPr lang="en-US" dirty="0" smtClean="0"/>
              <a:t> -  </a:t>
            </a:r>
            <a:r>
              <a:rPr lang="en-US" dirty="0"/>
              <a:t>key-value pairs (multiple associations)</a:t>
            </a:r>
          </a:p>
          <a:p>
            <a:pPr algn="l" rtl="0">
              <a:buNone/>
            </a:pPr>
            <a:r>
              <a:rPr lang="en-US" dirty="0"/>
              <a:t>• </a:t>
            </a:r>
            <a:r>
              <a:rPr lang="en-US" dirty="0" err="1"/>
              <a:t>multiset</a:t>
            </a:r>
            <a:r>
              <a:rPr lang="en-US" dirty="0"/>
              <a:t> </a:t>
            </a:r>
            <a:r>
              <a:rPr lang="en-US" dirty="0" smtClean="0"/>
              <a:t> - set </a:t>
            </a:r>
            <a:r>
              <a:rPr lang="en-US" dirty="0"/>
              <a:t>(elements need not be unique)</a:t>
            </a:r>
          </a:p>
          <a:p>
            <a:pPr algn="l" rtl="0">
              <a:buNone/>
            </a:pPr>
            <a:r>
              <a:rPr lang="en-US" dirty="0"/>
              <a:t>• </a:t>
            </a:r>
            <a:r>
              <a:rPr lang="en-US" dirty="0" err="1" smtClean="0"/>
              <a:t>priority_queue</a:t>
            </a:r>
            <a:r>
              <a:rPr lang="en-US" dirty="0" smtClean="0"/>
              <a:t> -  </a:t>
            </a:r>
            <a:r>
              <a:rPr lang="en-US" dirty="0"/>
              <a:t>a priority based queue</a:t>
            </a:r>
          </a:p>
          <a:p>
            <a:pPr algn="l" rtl="0">
              <a:buNone/>
            </a:pPr>
            <a:r>
              <a:rPr lang="en-US" dirty="0"/>
              <a:t>• </a:t>
            </a:r>
            <a:r>
              <a:rPr lang="en-US" b="1" dirty="0" smtClean="0"/>
              <a:t>queue</a:t>
            </a:r>
            <a:r>
              <a:rPr lang="en-US" dirty="0" smtClean="0"/>
              <a:t> -  </a:t>
            </a:r>
            <a:r>
              <a:rPr lang="en-US" dirty="0"/>
              <a:t>a queue</a:t>
            </a:r>
          </a:p>
          <a:p>
            <a:pPr algn="l" rtl="0">
              <a:buNone/>
            </a:pPr>
            <a:r>
              <a:rPr lang="en-US" dirty="0"/>
              <a:t>• </a:t>
            </a:r>
            <a:r>
              <a:rPr lang="en-US" dirty="0" smtClean="0"/>
              <a:t>set -  </a:t>
            </a:r>
            <a:r>
              <a:rPr lang="en-US" dirty="0"/>
              <a:t>a set in which elements are unique</a:t>
            </a:r>
          </a:p>
          <a:p>
            <a:pPr algn="l" rtl="0">
              <a:buNone/>
            </a:pPr>
            <a:r>
              <a:rPr lang="en-US" dirty="0"/>
              <a:t>• </a:t>
            </a:r>
            <a:r>
              <a:rPr lang="en-US" b="1" dirty="0" smtClean="0"/>
              <a:t>stack</a:t>
            </a:r>
            <a:r>
              <a:rPr lang="en-US" dirty="0" smtClean="0"/>
              <a:t> -  </a:t>
            </a:r>
            <a:r>
              <a:rPr lang="en-US" dirty="0"/>
              <a:t>a stack</a:t>
            </a:r>
          </a:p>
          <a:p>
            <a:pPr algn="l" rtl="0">
              <a:buNone/>
            </a:pPr>
            <a:r>
              <a:rPr lang="en-US" dirty="0"/>
              <a:t>• </a:t>
            </a:r>
            <a:r>
              <a:rPr lang="en-US" b="1" dirty="0" smtClean="0"/>
              <a:t>vector</a:t>
            </a:r>
            <a:r>
              <a:rPr lang="en-US" dirty="0" smtClean="0"/>
              <a:t> -  </a:t>
            </a:r>
            <a:r>
              <a:rPr lang="en-US" dirty="0"/>
              <a:t>a dynamic array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מהו מיכל?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 fontScale="77500" lnSpcReduction="20000"/>
          </a:bodyPr>
          <a:lstStyle/>
          <a:p>
            <a:r>
              <a:rPr lang="he-IL" b="1" dirty="0" smtClean="0"/>
              <a:t>מיכלים </a:t>
            </a:r>
            <a:r>
              <a:rPr lang="he-IL" dirty="0" smtClean="0"/>
              <a:t>(</a:t>
            </a:r>
            <a:r>
              <a:rPr lang="en-US" b="1" dirty="0" smtClean="0"/>
              <a:t>Containers</a:t>
            </a:r>
            <a:r>
              <a:rPr lang="en-US" dirty="0" smtClean="0"/>
              <a:t>) </a:t>
            </a:r>
            <a:r>
              <a:rPr lang="he-IL" dirty="0" smtClean="0"/>
              <a:t>הם מחלקות המכילות סדרה של איברים בעלי טיפוס כללי. המימוש המדויק של כל מיכל לא מוגדר - השפה מגדירה רק את הפעולות שכל מיכל מממש וכן את </a:t>
            </a:r>
            <a:r>
              <a:rPr lang="he-IL" dirty="0" err="1" smtClean="0"/>
              <a:t>הסיבוכיות</a:t>
            </a: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9781" t="32715" r="40647" b="28540"/>
          <a:stretch>
            <a:fillRect/>
          </a:stretch>
        </p:blipFill>
        <p:spPr bwMode="auto">
          <a:xfrm>
            <a:off x="1907704" y="2996952"/>
            <a:ext cx="5472608" cy="3348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 סוגי מכלים </a:t>
            </a:r>
            <a:r>
              <a:rPr lang="en-US" dirty="0" smtClean="0"/>
              <a:t>Containers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he-IL" b="1" dirty="0" smtClean="0"/>
              <a:t>סדרתיים</a:t>
            </a:r>
            <a:r>
              <a:rPr lang="he-IL" dirty="0" smtClean="0"/>
              <a:t>  ערכים הנכנסים לפי סדר מסוים</a:t>
            </a:r>
          </a:p>
          <a:p>
            <a:pPr lvl="2"/>
            <a:r>
              <a:rPr lang="en-US" dirty="0" smtClean="0"/>
              <a:t>list</a:t>
            </a:r>
          </a:p>
          <a:p>
            <a:pPr lvl="2"/>
            <a:r>
              <a:rPr lang="en-US" dirty="0" smtClean="0"/>
              <a:t>vector</a:t>
            </a:r>
          </a:p>
          <a:p>
            <a:pPr lvl="2"/>
            <a:endParaRPr lang="he-IL" dirty="0" smtClean="0"/>
          </a:p>
          <a:p>
            <a:pPr lvl="1"/>
            <a:r>
              <a:rPr lang="he-IL" b="1" dirty="0" smtClean="0"/>
              <a:t>מתאמים</a:t>
            </a:r>
            <a:r>
              <a:rPr lang="he-IL" dirty="0" smtClean="0"/>
              <a:t> /</a:t>
            </a:r>
            <a:r>
              <a:rPr lang="he-IL" b="1" dirty="0" smtClean="0"/>
              <a:t>משניים</a:t>
            </a:r>
            <a:r>
              <a:rPr lang="he-IL" dirty="0" smtClean="0"/>
              <a:t> עוטפים מכלים אחרים על מנת לספק ממשק מסוים, כלומר מבני נתונים המבוססים על מבנה נתונים אחר</a:t>
            </a:r>
          </a:p>
          <a:p>
            <a:pPr lvl="2"/>
            <a:r>
              <a:rPr lang="en-US" dirty="0" smtClean="0"/>
              <a:t>stack</a:t>
            </a:r>
          </a:p>
          <a:p>
            <a:pPr lvl="2"/>
            <a:r>
              <a:rPr lang="en-US" dirty="0" smtClean="0"/>
              <a:t>queue</a:t>
            </a:r>
            <a:endParaRPr lang="he-IL" dirty="0" smtClean="0"/>
          </a:p>
          <a:p>
            <a:pPr lvl="2"/>
            <a:endParaRPr lang="he-IL" dirty="0" smtClean="0"/>
          </a:p>
          <a:p>
            <a:pPr lvl="1"/>
            <a:r>
              <a:rPr lang="he-IL" b="1" dirty="0" err="1" smtClean="0"/>
              <a:t>ממויינים</a:t>
            </a:r>
            <a:r>
              <a:rPr lang="he-IL" b="1" dirty="0" smtClean="0"/>
              <a:t>/ </a:t>
            </a:r>
            <a:r>
              <a:rPr lang="he-IL" b="1" dirty="0" err="1" smtClean="0"/>
              <a:t>אסוסיאטיביים</a:t>
            </a:r>
            <a:r>
              <a:rPr lang="he-IL" dirty="0" smtClean="0"/>
              <a:t> ערכים שאין משמעות לסדרם ,נשמרים לפי מפתחות</a:t>
            </a:r>
          </a:p>
          <a:p>
            <a:pPr lvl="2"/>
            <a:r>
              <a:rPr lang="en-US" dirty="0" smtClean="0"/>
              <a:t>map</a:t>
            </a:r>
          </a:p>
          <a:p>
            <a:pPr lvl="2"/>
            <a:r>
              <a:rPr lang="en-US" dirty="0" smtClean="0"/>
              <a:t>set</a:t>
            </a:r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פירוט מכלים סדרתיים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vector</a:t>
            </a:r>
            <a:r>
              <a:rPr lang="en-US" dirty="0" smtClean="0"/>
              <a:t> </a:t>
            </a:r>
            <a:r>
              <a:rPr lang="he-IL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הוא מיכל המאפשר גישה אקראית ישירה לאיברים באמצעות האופרטור [ ] בדומה למערך הבסיסי. איברים מוספים ומוצאים בסופו ביעילות – </a:t>
            </a:r>
            <a:r>
              <a:rPr lang="he-IL" dirty="0" err="1" smtClean="0"/>
              <a:t>סיבוכיות</a:t>
            </a:r>
            <a:r>
              <a:rPr lang="he-IL" dirty="0" smtClean="0"/>
              <a:t> </a:t>
            </a:r>
            <a:r>
              <a:rPr lang="en-US" dirty="0" smtClean="0"/>
              <a:t>O(1) </a:t>
            </a:r>
            <a:r>
              <a:rPr lang="he-IL" dirty="0" smtClean="0"/>
              <a:t>. ניתן להכניס ולהוציא איברים גם במיקום כלשהו אחר - אולם זוהי פעולה יקרה - </a:t>
            </a:r>
            <a:r>
              <a:rPr lang="he-IL" dirty="0" err="1" smtClean="0"/>
              <a:t>סיבוכיות</a:t>
            </a:r>
            <a:r>
              <a:rPr lang="he-IL" dirty="0" smtClean="0"/>
              <a:t> </a:t>
            </a:r>
            <a:r>
              <a:rPr lang="en-US" dirty="0" smtClean="0"/>
              <a:t>O(n) </a:t>
            </a:r>
            <a:r>
              <a:rPr lang="he-IL" dirty="0" smtClean="0"/>
              <a:t> כאשר </a:t>
            </a:r>
            <a:r>
              <a:rPr lang="en-US" dirty="0" smtClean="0"/>
              <a:t>n </a:t>
            </a:r>
            <a:r>
              <a:rPr lang="he-IL" dirty="0" smtClean="0"/>
              <a:t> מספר האיברים בוקטור. המימוש </a:t>
            </a:r>
            <a:r>
              <a:rPr lang="he-IL" dirty="0" err="1" smtClean="0"/>
              <a:t>המדוייק</a:t>
            </a:r>
            <a:r>
              <a:rPr lang="he-IL" dirty="0" smtClean="0"/>
              <a:t> של המיכל </a:t>
            </a:r>
            <a:r>
              <a:rPr lang="en-US" dirty="0" smtClean="0"/>
              <a:t>vector </a:t>
            </a:r>
            <a:r>
              <a:rPr lang="he-IL" dirty="0" smtClean="0"/>
              <a:t> אינו מוגדר בתקן השפה</a:t>
            </a:r>
          </a:p>
          <a:p>
            <a:r>
              <a:rPr lang="en-US" b="1" dirty="0" smtClean="0"/>
              <a:t>list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he-IL" dirty="0" smtClean="0"/>
              <a:t>הוא מיכל המאפשר הכנסה והוצאה יעילים במיקום כלשהו </a:t>
            </a:r>
            <a:r>
              <a:rPr lang="he-IL" dirty="0" err="1" smtClean="0"/>
              <a:t>בסיבוכיות</a:t>
            </a:r>
            <a:r>
              <a:rPr lang="he-IL" dirty="0" smtClean="0"/>
              <a:t> </a:t>
            </a:r>
            <a:r>
              <a:rPr lang="en-US" dirty="0" smtClean="0"/>
              <a:t>O(1) </a:t>
            </a:r>
            <a:r>
              <a:rPr lang="he-IL" dirty="0" smtClean="0"/>
              <a:t> . כמו לגבי שאר המיכלים, גם מימושו </a:t>
            </a:r>
            <a:r>
              <a:rPr lang="he-IL" dirty="0" err="1" smtClean="0"/>
              <a:t>המדוייק</a:t>
            </a:r>
            <a:r>
              <a:rPr lang="he-IL" dirty="0" smtClean="0"/>
              <a:t> של </a:t>
            </a:r>
            <a:r>
              <a:rPr lang="en-US" dirty="0" smtClean="0"/>
              <a:t>list </a:t>
            </a:r>
            <a:r>
              <a:rPr lang="he-IL" dirty="0" smtClean="0"/>
              <a:t> אינו מוגדר בספרייה, אלא רק </a:t>
            </a:r>
            <a:r>
              <a:rPr lang="he-IL" dirty="0" err="1" smtClean="0"/>
              <a:t>סיבוכיויות</a:t>
            </a:r>
            <a:r>
              <a:rPr lang="he-IL" dirty="0" smtClean="0"/>
              <a:t> הפעולות עליו. בשונה </a:t>
            </a:r>
            <a:r>
              <a:rPr lang="he-IL" dirty="0" err="1" smtClean="0"/>
              <a:t>מהוקטור</a:t>
            </a:r>
            <a:r>
              <a:rPr lang="he-IL" dirty="0" smtClean="0"/>
              <a:t>, אינו מספק גישה אקראית לאיבר.</a:t>
            </a:r>
          </a:p>
          <a:p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מכלים מתאמים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547664" y="1600200"/>
            <a:ext cx="7139136" cy="4853136"/>
          </a:xfrm>
        </p:spPr>
        <p:txBody>
          <a:bodyPr>
            <a:normAutofit fontScale="70000" lnSpcReduction="20000"/>
          </a:bodyPr>
          <a:lstStyle/>
          <a:p>
            <a:r>
              <a:rPr lang="he-IL" dirty="0" smtClean="0"/>
              <a:t>שני המיכלים </a:t>
            </a:r>
            <a:r>
              <a:rPr lang="en-US" b="1" dirty="0" smtClean="0"/>
              <a:t>stack</a:t>
            </a:r>
            <a:r>
              <a:rPr lang="en-US" dirty="0" smtClean="0"/>
              <a:t>, </a:t>
            </a:r>
            <a:r>
              <a:rPr lang="en-US" b="1" dirty="0" smtClean="0"/>
              <a:t>queue</a:t>
            </a:r>
            <a:r>
              <a:rPr lang="en-US" dirty="0" smtClean="0"/>
              <a:t> </a:t>
            </a:r>
            <a:r>
              <a:rPr lang="he-IL" dirty="0" smtClean="0"/>
              <a:t> מוגדרים ע"י המיכלים העיקריים שבספרייה, ולמעשה, תפקידם הוא לספק ממשקים מסוימים למשתמש, לא </a:t>
            </a:r>
            <a:r>
              <a:rPr lang="he-IL" dirty="0" err="1" smtClean="0"/>
              <a:t>פונקציונליות</a:t>
            </a:r>
            <a:r>
              <a:rPr lang="he-IL" dirty="0" smtClean="0"/>
              <a:t> שונה. משום כך נהוג גם לכנות אותם כ</a:t>
            </a:r>
            <a:r>
              <a:rPr lang="he-IL" b="1" dirty="0" smtClean="0"/>
              <a:t>מתאמים</a:t>
            </a:r>
            <a:r>
              <a:rPr lang="he-IL" dirty="0" smtClean="0"/>
              <a:t>.</a:t>
            </a:r>
          </a:p>
          <a:p>
            <a:r>
              <a:rPr lang="he-IL" dirty="0" smtClean="0"/>
              <a:t>כל אחד מהמיכלים המתאמים מוגדר באמצעות מיכל עיקרי אותו הוא מקבל כפרמטר </a:t>
            </a:r>
            <a:r>
              <a:rPr lang="en-US" dirty="0" smtClean="0"/>
              <a:t>  template </a:t>
            </a:r>
            <a:r>
              <a:rPr lang="he-IL" dirty="0" smtClean="0"/>
              <a:t>, הוא משתמש בו לביצוע פעולות המיכל השונות.</a:t>
            </a:r>
          </a:p>
          <a:p>
            <a:r>
              <a:rPr lang="he-IL" dirty="0" smtClean="0"/>
              <a:t>כל המיכלים המתאמים אינם כוללים מנגנון </a:t>
            </a:r>
            <a:r>
              <a:rPr lang="he-IL" dirty="0" err="1" smtClean="0"/>
              <a:t>איטרציה</a:t>
            </a:r>
            <a:r>
              <a:rPr lang="he-IL" dirty="0" smtClean="0"/>
              <a:t>: הסיבה נעוצה בממשק עצמו שהם באים לספק - הכנסת איברים ושליפתם בסדר מסוים.</a:t>
            </a:r>
          </a:p>
          <a:p>
            <a:r>
              <a:rPr lang="en-US" b="1" dirty="0" smtClean="0"/>
              <a:t>stack </a:t>
            </a:r>
            <a:r>
              <a:rPr lang="he-IL" b="1" dirty="0" smtClean="0"/>
              <a:t> </a:t>
            </a:r>
            <a:r>
              <a:rPr lang="he-IL" dirty="0" smtClean="0"/>
              <a:t>הוא מיכל המייצג מחסנית: סדר ההכנסה וההוצאה של האיברים הוא נכנס-אחרון-יוצא-ראשון </a:t>
            </a:r>
            <a:r>
              <a:rPr lang="en-US" dirty="0" smtClean="0"/>
              <a:t>LIFO</a:t>
            </a:r>
          </a:p>
          <a:p>
            <a:r>
              <a:rPr lang="en-US" b="1" dirty="0" smtClean="0"/>
              <a:t>queue </a:t>
            </a:r>
            <a:r>
              <a:rPr lang="he-IL" b="1" dirty="0" smtClean="0"/>
              <a:t> </a:t>
            </a:r>
            <a:r>
              <a:rPr lang="he-IL" dirty="0" smtClean="0"/>
              <a:t>הוא מיכל המייצג תור: סדר ההכנסה וההוצאה של האיברים הוא נכנס-ראשון-יוצא-ראשון  </a:t>
            </a:r>
            <a:r>
              <a:rPr lang="en-US" dirty="0" smtClean="0"/>
              <a:t>FIFO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err="1" smtClean="0"/>
              <a:t>איטרטורים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1180727"/>
          </a:xfrm>
        </p:spPr>
        <p:txBody>
          <a:bodyPr>
            <a:normAutofit fontScale="55000" lnSpcReduction="20000"/>
          </a:bodyPr>
          <a:lstStyle/>
          <a:p>
            <a:r>
              <a:rPr lang="he-IL" dirty="0" err="1" smtClean="0"/>
              <a:t>איטרטורים</a:t>
            </a:r>
            <a:r>
              <a:rPr lang="he-IL" dirty="0" smtClean="0"/>
              <a:t> הם מנגנון גישה לאיברים שבמיכלים. </a:t>
            </a:r>
          </a:p>
          <a:p>
            <a:r>
              <a:rPr lang="he-IL" dirty="0" err="1" smtClean="0"/>
              <a:t>איטרטור</a:t>
            </a:r>
            <a:r>
              <a:rPr lang="he-IL" dirty="0" smtClean="0"/>
              <a:t> הוא הפשטה של מצביע לאיברי מערך: זוהי מחלקה המספקת גישה לאלמנטים שבמיכלים ללא תלות בטיפוסי האיברים שלהם. </a:t>
            </a:r>
          </a:p>
          <a:p>
            <a:r>
              <a:rPr lang="he-IL" dirty="0" smtClean="0"/>
              <a:t>משום כך, </a:t>
            </a:r>
            <a:r>
              <a:rPr lang="he-IL" dirty="0" err="1" smtClean="0"/>
              <a:t>האיטרטורים</a:t>
            </a:r>
            <a:r>
              <a:rPr lang="he-IL" dirty="0" smtClean="0"/>
              <a:t> הם למעשה החוליה המקשרת שבין המיכלים לבין האלגוריתמים:</a:t>
            </a:r>
          </a:p>
          <a:p>
            <a:endParaRPr lang="he-I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3325" t="12870" r="32379" b="10000"/>
          <a:stretch>
            <a:fillRect/>
          </a:stretch>
        </p:blipFill>
        <p:spPr bwMode="auto">
          <a:xfrm>
            <a:off x="2483768" y="2514059"/>
            <a:ext cx="4968552" cy="407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err="1" smtClean="0"/>
              <a:t>איטרטורים</a:t>
            </a:r>
            <a:r>
              <a:rPr lang="he-IL" dirty="0" smtClean="0"/>
              <a:t> המשך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e-IL" dirty="0" smtClean="0"/>
              <a:t>האופרטורים ++ ו- * מוגדרים על </a:t>
            </a:r>
            <a:r>
              <a:rPr lang="he-IL" dirty="0" err="1" smtClean="0"/>
              <a:t>האיטרטור</a:t>
            </a:r>
            <a:r>
              <a:rPr lang="he-IL" dirty="0" smtClean="0"/>
              <a:t> באופן שניתן להתייחס אליו בדומה למצביע לאיברים במערך.</a:t>
            </a:r>
          </a:p>
          <a:p>
            <a:r>
              <a:rPr lang="he-IL" dirty="0" smtClean="0"/>
              <a:t>קיימות מספר קטגוריות של </a:t>
            </a:r>
            <a:r>
              <a:rPr lang="he-IL" dirty="0" err="1" smtClean="0"/>
              <a:t>איטרטורים</a:t>
            </a:r>
            <a:r>
              <a:rPr lang="he-IL" dirty="0" smtClean="0"/>
              <a:t> עפ"י יכולותיהם: </a:t>
            </a:r>
            <a:r>
              <a:rPr lang="he-IL" dirty="0" err="1" smtClean="0"/>
              <a:t>איטרטור</a:t>
            </a:r>
            <a:r>
              <a:rPr lang="he-IL" dirty="0" smtClean="0"/>
              <a:t> המאפשר קריאה/כתיבה (ע"י האופרטור *), </a:t>
            </a:r>
            <a:r>
              <a:rPr lang="he-IL" dirty="0" err="1" smtClean="0"/>
              <a:t>איטרטור</a:t>
            </a:r>
            <a:r>
              <a:rPr lang="he-IL" dirty="0" smtClean="0"/>
              <a:t> המאפשר התקדמות (++), </a:t>
            </a:r>
            <a:r>
              <a:rPr lang="he-IL" dirty="0" err="1" smtClean="0"/>
              <a:t>איטרטור</a:t>
            </a:r>
            <a:r>
              <a:rPr lang="he-IL" dirty="0" smtClean="0"/>
              <a:t> דו כווני (- -) </a:t>
            </a:r>
            <a:r>
              <a:rPr lang="he-IL" dirty="0" err="1" smtClean="0"/>
              <a:t>ואיטרטור</a:t>
            </a:r>
            <a:r>
              <a:rPr lang="he-IL" dirty="0" smtClean="0"/>
              <a:t> בעל יכולת תנועה אקראית (+, -).</a:t>
            </a:r>
          </a:p>
          <a:p>
            <a:r>
              <a:rPr lang="he-IL" dirty="0" smtClean="0"/>
              <a:t>קיימים </a:t>
            </a:r>
            <a:r>
              <a:rPr lang="he-IL" dirty="0" err="1" smtClean="0"/>
              <a:t>איטרטורים</a:t>
            </a:r>
            <a:r>
              <a:rPr lang="he-IL" dirty="0" smtClean="0"/>
              <a:t> המוגדרים כמחלקות מקוננות בתוך המיכלים, </a:t>
            </a:r>
            <a:r>
              <a:rPr lang="he-IL" dirty="0" err="1" smtClean="0"/>
              <a:t>ואיטרטורים</a:t>
            </a:r>
            <a:r>
              <a:rPr lang="he-IL" dirty="0" smtClean="0"/>
              <a:t> גלובליים. פונקציות שונות של המיכלים מחזירות </a:t>
            </a:r>
            <a:r>
              <a:rPr lang="he-IL" dirty="0" err="1" smtClean="0"/>
              <a:t>איטרטורים</a:t>
            </a:r>
            <a:r>
              <a:rPr lang="he-IL" dirty="0" smtClean="0"/>
              <a:t> מקוננים לתחילתם </a:t>
            </a:r>
            <a:r>
              <a:rPr lang="en-US" dirty="0" smtClean="0"/>
              <a:t>begin() </a:t>
            </a:r>
            <a:r>
              <a:rPr lang="he-IL" dirty="0" smtClean="0"/>
              <a:t>לסופם</a:t>
            </a:r>
            <a:r>
              <a:rPr lang="en-US" dirty="0" smtClean="0"/>
              <a:t>end()  </a:t>
            </a:r>
            <a:r>
              <a:rPr lang="he-IL" dirty="0" smtClean="0"/>
              <a:t>  , לאיבר שאחרי איבר שנמחק </a:t>
            </a:r>
            <a:r>
              <a:rPr lang="en-US" dirty="0" smtClean="0"/>
              <a:t> erase() </a:t>
            </a:r>
            <a:r>
              <a:rPr lang="he-IL" dirty="0" smtClean="0"/>
              <a:t>ועוד.</a:t>
            </a:r>
          </a:p>
          <a:p>
            <a:r>
              <a:rPr lang="he-IL" dirty="0" err="1" smtClean="0"/>
              <a:t>איטרטורים</a:t>
            </a:r>
            <a:r>
              <a:rPr lang="he-IL" dirty="0" smtClean="0"/>
              <a:t> מאפשרים כתיבת קוד משותף למיכלים. כך שניתן להשתמש באלגוריתמים שונים כללים.</a:t>
            </a:r>
          </a:p>
          <a:p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פנה השמש">
  <a:themeElements>
    <a:clrScheme name="מפנה השמש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מפנה השמש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מפנה השמש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666</TotalTime>
  <Words>1631</Words>
  <Application>Microsoft Office PowerPoint</Application>
  <PresentationFormat>On-screen Show (4:3)</PresentationFormat>
  <Paragraphs>250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מפנה השמש</vt:lpstr>
      <vt:lpstr>STL</vt:lpstr>
      <vt:lpstr>Standard Template Library</vt:lpstr>
      <vt:lpstr>רשימת המכלים</vt:lpstr>
      <vt:lpstr>מהו מיכל?</vt:lpstr>
      <vt:lpstr> סוגי מכלים Containers</vt:lpstr>
      <vt:lpstr>פירוט מכלים סדרתיים</vt:lpstr>
      <vt:lpstr>מכלים מתאמים</vt:lpstr>
      <vt:lpstr>איטרטורים</vt:lpstr>
      <vt:lpstr>איטרטורים המשך</vt:lpstr>
      <vt:lpstr>Class vector</vt:lpstr>
      <vt:lpstr>מעבר על האוסף</vt:lpstr>
      <vt:lpstr>מעבר על אוסף ופעולות על איטרטור</vt:lpstr>
      <vt:lpstr>עוד על איטרטורים</vt:lpstr>
      <vt:lpstr>איטרטורים מקוננים במיכלים</vt:lpstr>
      <vt:lpstr>iterator</vt:lpstr>
      <vt:lpstr>reverse_iterator</vt:lpstr>
      <vt:lpstr>שילוב של איטרטור ותכנות תבניתי</vt:lpstr>
      <vt:lpstr>דוגמה ל stack</vt:lpstr>
      <vt:lpstr>דוגמה לqueue</vt:lpstr>
      <vt:lpstr>דוגמה לlist</vt:lpstr>
      <vt:lpstr>דוגמה לvector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Hadar</dc:creator>
  <cp:lastModifiedBy>efrat amar</cp:lastModifiedBy>
  <cp:revision>37</cp:revision>
  <dcterms:created xsi:type="dcterms:W3CDTF">2011-09-15T13:47:11Z</dcterms:created>
  <dcterms:modified xsi:type="dcterms:W3CDTF">2012-12-27T18:38:26Z</dcterms:modified>
</cp:coreProperties>
</file>