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59" r:id="rId5"/>
    <p:sldId id="265" r:id="rId6"/>
    <p:sldId id="267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3EABF-C0CA-3C07-37E0-001C68718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E5523-385E-12E3-0FB4-E41DCC228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9C3B4-2F57-A0E8-1411-6A45F597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E6C4-C984-41B4-BE3E-9A287C51997F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92F11-7956-0F64-1795-33B846FE2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DBADB-845D-47A1-3E54-83846DEB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4F10-7139-4754-8E4B-894AAE320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7063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15E55-5AEF-A1EF-2120-B94ABED99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6BD76F-4036-B011-00E5-6C4153720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5A223-23C9-C80B-4ADC-B2812DDAC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E6C4-C984-41B4-BE3E-9A287C51997F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12C76-8C95-8A25-860F-CA67AC52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86250-67D7-855D-E51A-C20691F6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4F10-7139-4754-8E4B-894AAE320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63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AC5A91-76B6-E86C-B6D5-0566B0D2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E2817-89B2-C8B5-CD90-8427CF29F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E73FF-90F7-7E6D-00CB-8F65DC7FD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E6C4-C984-41B4-BE3E-9A287C51997F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D2338-7197-15A7-DA34-8D0AD422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8ADE0-DDD6-086A-F5F4-39F22BB6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4F10-7139-4754-8E4B-894AAE320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31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B9EB1-262E-E79C-68B7-FD8C6CCB0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1F2A7-BC94-1C81-2565-BC2D648A1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F08B2-008B-6C03-610A-AFEFF9C15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E6C4-C984-41B4-BE3E-9A287C51997F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167F0-D99D-BAF5-FE34-02C58AA4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9B3DF-D84D-0B62-0488-BB22C632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4F10-7139-4754-8E4B-894AAE320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18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C724E-6605-FABE-DBCE-61DCF202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7D8B4-6C5B-E48D-55AD-785DD687A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430AD-A81C-3015-85F0-AFD0172DA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E6C4-C984-41B4-BE3E-9A287C51997F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CA639-4C32-23C9-0B51-4176ECAB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23964-DDDA-EDCA-BD9B-74909397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4F10-7139-4754-8E4B-894AAE320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65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2AB98-8C11-268F-4CFF-4D983DD6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958B2-CC2F-8C5B-20BA-3E2AC3DEE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048F6-EF00-F3DA-5997-912E79601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55B4A-1981-189A-02F6-A9FDB65F4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E6C4-C984-41B4-BE3E-9A287C51997F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C0C5EA-14C7-D34B-A060-03D27EF1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3E2E5-9735-86C6-788A-6ED132554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4F10-7139-4754-8E4B-894AAE320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7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3A7CC-9F11-5C07-C059-8AEB6FF02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B355A-5D3C-5D35-4245-14C68A846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66149-F2FE-F357-8E06-300972400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0DDCAE-C70A-4B8B-4BF8-B48B5162F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9D634D-FB35-025C-C051-98B7289FE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88CFB1-7F4A-0952-3596-F534B91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E6C4-C984-41B4-BE3E-9A287C51997F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56B970-9640-FCC6-7AE5-5F52A078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AA7A9B-2247-B929-AF1C-D4936EEC8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4F10-7139-4754-8E4B-894AAE320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63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F1C70-BE90-96AE-586E-5FA8057C2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BAE28-9013-1B5C-0F77-BB3EAD55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E6C4-C984-41B4-BE3E-9A287C51997F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354DC-B5DC-B93D-2CE8-E7FAA9A5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E2029-D36D-3E02-82A7-29070F7C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4F10-7139-4754-8E4B-894AAE320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20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77365-80DB-0B5C-EBDE-EACD2A85E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E6C4-C984-41B4-BE3E-9A287C51997F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3816F-40BF-C6D4-CC6F-F08CBA48D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EC7DE-0263-E4FB-B1A9-2D1EC25F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4F10-7139-4754-8E4B-894AAE320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45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D3113-6371-9F36-020C-CA9E7A39A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2EFAE-C3D0-CBB9-0EB6-AA55CCC26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FBA77-0631-66BE-3EFB-21672CF4E2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42C4D-F6BF-B910-A403-8F45EF48D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E6C4-C984-41B4-BE3E-9A287C51997F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AFE2B-AF99-7C92-F1B1-9015DFF2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0CD778-C10E-F28E-F93E-4825EF48C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4F10-7139-4754-8E4B-894AAE320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26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8136-8047-2F43-F83D-93A00AD60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3CB80A-B5ED-770E-8E4E-21C1D7CD6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61D9E-7EF6-5430-2C57-715230C76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F8F40-ACAB-EAFF-F153-484222A1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3E6C4-C984-41B4-BE3E-9A287C51997F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D1F9F-9863-48D8-6E7D-417E60CA0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EF358-0226-54F4-8EBB-CBC2966E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44F10-7139-4754-8E4B-894AAE320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05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628200-D74A-1DC2-71A0-4ABDA2F4F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B7D27-0DA2-E846-293B-A3F1DBBBF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C4BE9-7196-36F5-17D7-F80BF03E71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83E6C4-C984-41B4-BE3E-9A287C51997F}" type="datetimeFigureOut">
              <a:rPr lang="en-GB" smtClean="0"/>
              <a:t>01/06/2024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3FA21-D343-D1FA-D64A-E255A6AF9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C0A56-DA60-D7DF-629D-EEF2E64DD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644F10-7139-4754-8E4B-894AAE3208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819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search/cs?searchtype=author&amp;query=Zheng,+Y" TargetMode="External"/><Relationship Id="rId2" Type="http://schemas.openxmlformats.org/officeDocument/2006/relationships/hyperlink" Target="https://arxiv.org/search/cs?searchtype=author&amp;query=Jiang,+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search/cs?searchtype=author&amp;query=Zhou,+H" TargetMode="External"/><Relationship Id="rId5" Type="http://schemas.openxmlformats.org/officeDocument/2006/relationships/hyperlink" Target="https://arxiv.org/search/cs?searchtype=author&amp;query=Tang,+B" TargetMode="External"/><Relationship Id="rId4" Type="http://schemas.openxmlformats.org/officeDocument/2006/relationships/hyperlink" Target="https://arxiv.org/search/cs?searchtype=author&amp;query=Tan,+H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12EA-8FD2-8908-CB6A-068CA5279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Variational</a:t>
            </a:r>
            <a:r>
              <a:rPr lang="pl-PL" dirty="0"/>
              <a:t> </a:t>
            </a:r>
            <a:r>
              <a:rPr lang="pl-PL" dirty="0" err="1"/>
              <a:t>Deep</a:t>
            </a:r>
            <a:r>
              <a:rPr lang="pl-PL" dirty="0"/>
              <a:t> </a:t>
            </a:r>
            <a:r>
              <a:rPr lang="pl-PL" dirty="0" err="1"/>
              <a:t>Autoencoder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DE942-0F5A-DE13-CEA7-51E0D0FD7C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Michał Gromadzki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465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819B-A128-034D-41C7-7C3C710B2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was </a:t>
            </a:r>
            <a:r>
              <a:rPr lang="pl-PL" dirty="0" err="1"/>
              <a:t>done</a:t>
            </a:r>
            <a:r>
              <a:rPr lang="pl-PL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95B9F-8B8B-0F4E-D173-3E5E03E2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VAE</a:t>
            </a:r>
          </a:p>
          <a:p>
            <a:r>
              <a:rPr lang="pl-PL" dirty="0" err="1"/>
              <a:t>VaDE</a:t>
            </a:r>
            <a:endParaRPr lang="pl-PL" dirty="0"/>
          </a:p>
          <a:p>
            <a:r>
              <a:rPr lang="pl-PL" dirty="0"/>
              <a:t>ELBO for </a:t>
            </a:r>
            <a:r>
              <a:rPr lang="pl-PL" dirty="0" err="1"/>
              <a:t>VaDE</a:t>
            </a:r>
            <a:endParaRPr lang="pl-PL" dirty="0"/>
          </a:p>
          <a:p>
            <a:r>
              <a:rPr lang="pl-PL" dirty="0" err="1"/>
              <a:t>Pretraining</a:t>
            </a:r>
            <a:r>
              <a:rPr lang="pl-PL" dirty="0"/>
              <a:t> for </a:t>
            </a:r>
            <a:r>
              <a:rPr lang="pl-PL" dirty="0" err="1"/>
              <a:t>VaDE</a:t>
            </a:r>
            <a:endParaRPr lang="pl-PL" dirty="0"/>
          </a:p>
          <a:p>
            <a:r>
              <a:rPr lang="pl-PL" dirty="0" err="1"/>
              <a:t>Latent</a:t>
            </a:r>
            <a:r>
              <a:rPr lang="pl-PL" dirty="0"/>
              <a:t> </a:t>
            </a:r>
            <a:r>
              <a:rPr lang="pl-PL" dirty="0" err="1"/>
              <a:t>space</a:t>
            </a:r>
            <a:r>
              <a:rPr lang="pl-PL" dirty="0"/>
              <a:t> </a:t>
            </a:r>
            <a:r>
              <a:rPr lang="pl-PL" dirty="0" err="1"/>
              <a:t>visualization</a:t>
            </a:r>
            <a:endParaRPr lang="pl-PL" dirty="0"/>
          </a:p>
          <a:p>
            <a:r>
              <a:rPr lang="pl-PL" dirty="0" err="1"/>
              <a:t>Generation</a:t>
            </a:r>
            <a:r>
              <a:rPr lang="pl-PL" dirty="0"/>
              <a:t> of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dirty="0" err="1"/>
              <a:t>observations</a:t>
            </a:r>
            <a:endParaRPr lang="pl-PL" dirty="0"/>
          </a:p>
          <a:p>
            <a:r>
              <a:rPr lang="pl-PL" dirty="0" err="1"/>
              <a:t>Computation</a:t>
            </a:r>
            <a:r>
              <a:rPr lang="pl-PL" dirty="0"/>
              <a:t> of </a:t>
            </a:r>
            <a:r>
              <a:rPr lang="pl-PL" dirty="0" err="1"/>
              <a:t>clustering</a:t>
            </a:r>
            <a:r>
              <a:rPr lang="pl-PL" dirty="0"/>
              <a:t> </a:t>
            </a:r>
            <a:r>
              <a:rPr lang="pl-PL" dirty="0" err="1"/>
              <a:t>metrics</a:t>
            </a:r>
            <a:endParaRPr lang="en-GB" dirty="0"/>
          </a:p>
        </p:txBody>
      </p:sp>
      <p:pic>
        <p:nvPicPr>
          <p:cNvPr id="1026" name="Picture 2" descr="TensorFlow - YouTube">
            <a:extLst>
              <a:ext uri="{FF2B5EF4-FFF2-40B4-BE49-F238E27FC236}">
                <a16:creationId xmlns:a16="http://schemas.microsoft.com/office/drawing/2014/main" id="{2C89B2EA-E34C-0605-EF23-505D6208A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050" y="1690688"/>
            <a:ext cx="3232150" cy="323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64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9D49-54C5-EF58-A946-4A6184CD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Encoder and </a:t>
            </a:r>
            <a:r>
              <a:rPr lang="pl-PL" dirty="0" err="1"/>
              <a:t>Decoder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4F85E-8DD4-9941-3C90-3C8B2628C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953" y="1690688"/>
            <a:ext cx="2562843" cy="4734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7FABF7-7D1D-E06D-BFF7-C212F6BE6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06" y="1720815"/>
            <a:ext cx="1880125" cy="470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1BA67-566A-C768-4666-10B08AF7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VaDE</a:t>
            </a:r>
            <a:r>
              <a:rPr lang="pl-PL" dirty="0"/>
              <a:t> vs VAE</a:t>
            </a:r>
            <a:endParaRPr lang="en-GB" dirty="0"/>
          </a:p>
        </p:txBody>
      </p:sp>
      <p:pic>
        <p:nvPicPr>
          <p:cNvPr id="5" name="Picture 4" descr="A diagram of a algorithm&#10;&#10;Description automatically generated">
            <a:extLst>
              <a:ext uri="{FF2B5EF4-FFF2-40B4-BE49-F238E27FC236}">
                <a16:creationId xmlns:a16="http://schemas.microsoft.com/office/drawing/2014/main" id="{B6B24EC7-300B-4831-8A80-69AC0733C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50" y="1545051"/>
            <a:ext cx="3637967" cy="4544599"/>
          </a:xfrm>
          <a:prstGeom prst="rect">
            <a:avLst/>
          </a:prstGeom>
        </p:spPr>
      </p:pic>
      <p:pic>
        <p:nvPicPr>
          <p:cNvPr id="7" name="Picture 6" descr="A diagram of a algorithm&#10;&#10;Description automatically generated">
            <a:extLst>
              <a:ext uri="{FF2B5EF4-FFF2-40B4-BE49-F238E27FC236}">
                <a16:creationId xmlns:a16="http://schemas.microsoft.com/office/drawing/2014/main" id="{14AED611-3B7F-BE3E-2687-7B1BED64E4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483" y="1545050"/>
            <a:ext cx="3637967" cy="454459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C7D431-F8DE-E0E1-DB44-3758EAA88615}"/>
              </a:ext>
            </a:extLst>
          </p:cNvPr>
          <p:cNvCxnSpPr/>
          <p:nvPr/>
        </p:nvCxnSpPr>
        <p:spPr>
          <a:xfrm>
            <a:off x="6115050" y="1866900"/>
            <a:ext cx="0" cy="4222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1">
            <a:extLst>
              <a:ext uri="{FF2B5EF4-FFF2-40B4-BE49-F238E27FC236}">
                <a16:creationId xmlns:a16="http://schemas.microsoft.com/office/drawing/2014/main" id="{7B0414CE-069A-E388-B5A7-4BC47E121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2575" y="6185097"/>
            <a:ext cx="25939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No. Of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Params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: 3 492 854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pl-PL" altLang="pl-PL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C54840BA-499F-78B1-7C4A-F92AADDA6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274" y="6185097"/>
            <a:ext cx="26131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No. Of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effectLst/>
                <a:latin typeface="Menlo"/>
              </a:rPr>
              <a:t>Params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  <a:latin typeface="Menlo"/>
              </a:rPr>
              <a:t>: 3 492 644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pl-PL" altLang="pl-PL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04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1451A-8BBA-D80B-D6B7-104B0589C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Pretraining</a:t>
            </a:r>
            <a:r>
              <a:rPr lang="pl-PL" dirty="0"/>
              <a:t> of </a:t>
            </a:r>
            <a:r>
              <a:rPr lang="pl-PL" dirty="0" err="1"/>
              <a:t>VaDE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3F314-CDBA-B953-602D-48C111ADC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1743075"/>
            <a:ext cx="5969000" cy="4351338"/>
          </a:xfrm>
        </p:spPr>
        <p:txBody>
          <a:bodyPr/>
          <a:lstStyle/>
          <a:p>
            <a:r>
              <a:rPr lang="pl-PL" dirty="0"/>
              <a:t>Train </a:t>
            </a:r>
            <a:r>
              <a:rPr lang="pl-PL" dirty="0" err="1"/>
              <a:t>autoencoder</a:t>
            </a:r>
            <a:r>
              <a:rPr lang="pl-PL" dirty="0"/>
              <a:t> and </a:t>
            </a:r>
            <a:r>
              <a:rPr lang="pl-PL" dirty="0" err="1"/>
              <a:t>use</a:t>
            </a:r>
            <a:r>
              <a:rPr lang="pl-PL" dirty="0"/>
              <a:t> </a:t>
            </a:r>
            <a:r>
              <a:rPr lang="pl-PL" dirty="0" err="1"/>
              <a:t>its</a:t>
            </a:r>
            <a:r>
              <a:rPr lang="pl-PL" dirty="0"/>
              <a:t> </a:t>
            </a:r>
            <a:r>
              <a:rPr lang="pl-PL" dirty="0" err="1"/>
              <a:t>weights</a:t>
            </a:r>
            <a:r>
              <a:rPr lang="pl-PL" dirty="0"/>
              <a:t> as </a:t>
            </a:r>
            <a:r>
              <a:rPr lang="pl-PL" dirty="0" err="1"/>
              <a:t>starting</a:t>
            </a:r>
            <a:r>
              <a:rPr lang="pl-PL" dirty="0"/>
              <a:t> </a:t>
            </a:r>
            <a:r>
              <a:rPr lang="pl-PL" dirty="0" err="1"/>
              <a:t>points</a:t>
            </a:r>
            <a:endParaRPr lang="pl-PL" dirty="0"/>
          </a:p>
          <a:p>
            <a:r>
              <a:rPr lang="pl-PL" dirty="0"/>
              <a:t>Run </a:t>
            </a:r>
            <a:r>
              <a:rPr lang="pl-PL" dirty="0" err="1"/>
              <a:t>gaussian</a:t>
            </a:r>
            <a:r>
              <a:rPr lang="pl-PL" dirty="0"/>
              <a:t> </a:t>
            </a:r>
            <a:r>
              <a:rPr lang="pl-PL" dirty="0" err="1"/>
              <a:t>mixture</a:t>
            </a:r>
            <a:r>
              <a:rPr lang="pl-PL" dirty="0"/>
              <a:t> model on </a:t>
            </a:r>
            <a:r>
              <a:rPr lang="pl-PL" dirty="0" err="1"/>
              <a:t>latent</a:t>
            </a:r>
            <a:r>
              <a:rPr lang="pl-PL" dirty="0"/>
              <a:t> </a:t>
            </a:r>
            <a:r>
              <a:rPr lang="pl-PL" dirty="0" err="1"/>
              <a:t>space</a:t>
            </a:r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3CC6F-B247-C3D2-E546-69ADF8A67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780" y="1743075"/>
            <a:ext cx="2726115" cy="388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29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18C9-8F23-09FC-FE40-C5C97C1B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Metrics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20E33-B7B6-C729-FB41-5A8E50E82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750" y="2009775"/>
            <a:ext cx="5492750" cy="1857375"/>
          </a:xfrm>
        </p:spPr>
        <p:txBody>
          <a:bodyPr/>
          <a:lstStyle/>
          <a:p>
            <a:r>
              <a:rPr lang="pl-PL" dirty="0" err="1"/>
              <a:t>Cluster_accuracy</a:t>
            </a:r>
            <a:r>
              <a:rPr lang="pl-PL" dirty="0"/>
              <a:t>: 0.8167</a:t>
            </a:r>
          </a:p>
          <a:p>
            <a:r>
              <a:rPr lang="pl-PL" dirty="0" err="1"/>
              <a:t>V_measure_score</a:t>
            </a:r>
            <a:r>
              <a:rPr lang="pl-PL" dirty="0"/>
              <a:t>: 0.7648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6FF43A-D25A-80A0-EE6F-C6202CC52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557" y="2009775"/>
            <a:ext cx="4744994" cy="146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9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69E5A-6962-7A87-5C1D-F36E8A7D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Latent</a:t>
            </a:r>
            <a:r>
              <a:rPr lang="pl-PL" dirty="0"/>
              <a:t> </a:t>
            </a:r>
            <a:r>
              <a:rPr lang="pl-PL" dirty="0" err="1"/>
              <a:t>space</a:t>
            </a:r>
            <a:endParaRPr lang="en-GB" dirty="0"/>
          </a:p>
        </p:txBody>
      </p:sp>
      <p:pic>
        <p:nvPicPr>
          <p:cNvPr id="5" name="Picture 4" descr="A diagram of different colored dots&#10;&#10;Description automatically generated">
            <a:extLst>
              <a:ext uri="{FF2B5EF4-FFF2-40B4-BE49-F238E27FC236}">
                <a16:creationId xmlns:a16="http://schemas.microsoft.com/office/drawing/2014/main" id="{FB179C2E-EF1F-9BD4-85DD-805979407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52" y="2004309"/>
            <a:ext cx="5065786" cy="3776479"/>
          </a:xfrm>
          <a:prstGeom prst="rect">
            <a:avLst/>
          </a:prstGeom>
        </p:spPr>
      </p:pic>
      <p:pic>
        <p:nvPicPr>
          <p:cNvPr id="7" name="Picture 6" descr="A colorful dot diagram with numbers&#10;&#10;Description automatically generated with medium confidence">
            <a:extLst>
              <a:ext uri="{FF2B5EF4-FFF2-40B4-BE49-F238E27FC236}">
                <a16:creationId xmlns:a16="http://schemas.microsoft.com/office/drawing/2014/main" id="{B926C84D-2CAF-6869-7CE7-6D2789266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086" y="2004308"/>
            <a:ext cx="5102362" cy="377647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D64F57-767E-316D-3223-C01DD0BE7E2C}"/>
              </a:ext>
            </a:extLst>
          </p:cNvPr>
          <p:cNvCxnSpPr/>
          <p:nvPr/>
        </p:nvCxnSpPr>
        <p:spPr>
          <a:xfrm>
            <a:off x="6096000" y="1841500"/>
            <a:ext cx="0" cy="42227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2670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D1043-141B-36F5-D283-806CD22AD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Generated</a:t>
            </a:r>
            <a:r>
              <a:rPr lang="pl-PL" dirty="0"/>
              <a:t> </a:t>
            </a:r>
            <a:r>
              <a:rPr lang="pl-PL" dirty="0" err="1"/>
              <a:t>observations</a:t>
            </a:r>
            <a:endParaRPr lang="en-GB" dirty="0"/>
          </a:p>
        </p:txBody>
      </p:sp>
      <p:pic>
        <p:nvPicPr>
          <p:cNvPr id="5" name="Picture 4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2F5A34D0-9D9E-9D0B-6EE2-D3EF560CE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2689"/>
            <a:ext cx="4282384" cy="4282384"/>
          </a:xfrm>
          <a:prstGeom prst="rect">
            <a:avLst/>
          </a:prstGeom>
        </p:spPr>
      </p:pic>
      <p:pic>
        <p:nvPicPr>
          <p:cNvPr id="7" name="Picture 6" descr="A number written in white on a black background&#10;&#10;Description automatically generated">
            <a:extLst>
              <a:ext uri="{FF2B5EF4-FFF2-40B4-BE49-F238E27FC236}">
                <a16:creationId xmlns:a16="http://schemas.microsoft.com/office/drawing/2014/main" id="{3C20496C-98AE-059F-5D21-7A0F36395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417" y="2032689"/>
            <a:ext cx="4282383" cy="428238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6DA9F8-A0D4-4205-726A-5049D9C84CF5}"/>
              </a:ext>
            </a:extLst>
          </p:cNvPr>
          <p:cNvCxnSpPr>
            <a:cxnSpLocks/>
          </p:cNvCxnSpPr>
          <p:nvPr/>
        </p:nvCxnSpPr>
        <p:spPr>
          <a:xfrm>
            <a:off x="6096000" y="1936750"/>
            <a:ext cx="0" cy="4572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125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5B88-1780-9DAB-0C6C-F862709D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Bibliography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EBEB-64D2-EEE6-93AB-E17C3A1DC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l-PL" sz="18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</a:rPr>
              <a:t>Variational</a:t>
            </a:r>
            <a:r>
              <a:rPr lang="pl-PL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</a:rPr>
              <a:t> </a:t>
            </a:r>
            <a:r>
              <a:rPr lang="pl-PL" sz="18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</a:rPr>
              <a:t>Deep</a:t>
            </a:r>
            <a:r>
              <a:rPr lang="pl-PL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</a:rPr>
              <a:t> </a:t>
            </a:r>
            <a:r>
              <a:rPr lang="pl-PL" sz="18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</a:rPr>
              <a:t>Embedding</a:t>
            </a:r>
            <a:r>
              <a:rPr lang="pl-PL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</a:rPr>
              <a:t>: </a:t>
            </a:r>
            <a:r>
              <a:rPr lang="pl-PL" sz="18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</a:rPr>
              <a:t>An</a:t>
            </a:r>
            <a:r>
              <a:rPr lang="pl-PL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</a:rPr>
              <a:t> </a:t>
            </a:r>
            <a:r>
              <a:rPr lang="pl-PL" sz="18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</a:rPr>
              <a:t>Unsupervised</a:t>
            </a:r>
            <a:r>
              <a:rPr lang="pl-PL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</a:rPr>
              <a:t> and </a:t>
            </a:r>
            <a:r>
              <a:rPr lang="pl-PL" sz="18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</a:rPr>
              <a:t>Generative</a:t>
            </a:r>
            <a:r>
              <a:rPr lang="pl-PL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</a:rPr>
              <a:t> </a:t>
            </a:r>
            <a:r>
              <a:rPr lang="pl-PL" sz="18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</a:rPr>
              <a:t>Approach</a:t>
            </a:r>
            <a:r>
              <a:rPr lang="pl-PL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</a:rPr>
              <a:t> to Clustering </a:t>
            </a:r>
            <a:r>
              <a:rPr lang="pl-PL" sz="1800" b="0" i="0" u="none" strike="noStrik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  <a:hlinkClick r:id="rId2"/>
              </a:rPr>
              <a:t>Zhuxi</a:t>
            </a:r>
            <a:r>
              <a:rPr lang="pl-PL" sz="18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  <a:hlinkClick r:id="rId2"/>
              </a:rPr>
              <a:t> </a:t>
            </a:r>
            <a:r>
              <a:rPr lang="pl-PL" sz="1800" b="0" i="0" u="none" strike="noStrik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  <a:hlinkClick r:id="rId2"/>
              </a:rPr>
              <a:t>Jiang</a:t>
            </a:r>
            <a:r>
              <a:rPr lang="pl-PL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</a:rPr>
              <a:t>, </a:t>
            </a:r>
            <a:r>
              <a:rPr lang="pl-PL" sz="1800" b="0" i="0" u="none" strike="noStrik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  <a:hlinkClick r:id="rId3"/>
              </a:rPr>
              <a:t>Yin</a:t>
            </a:r>
            <a:r>
              <a:rPr lang="pl-PL" sz="18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  <a:hlinkClick r:id="rId3"/>
              </a:rPr>
              <a:t> </a:t>
            </a:r>
            <a:r>
              <a:rPr lang="pl-PL" sz="1800" b="0" i="0" u="none" strike="noStrik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  <a:hlinkClick r:id="rId3"/>
              </a:rPr>
              <a:t>Zheng</a:t>
            </a:r>
            <a:r>
              <a:rPr lang="pl-PL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</a:rPr>
              <a:t>, </a:t>
            </a:r>
            <a:r>
              <a:rPr lang="pl-PL" sz="1800" b="0" i="0" u="none" strike="noStrik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  <a:hlinkClick r:id="rId4"/>
              </a:rPr>
              <a:t>Huachun</a:t>
            </a:r>
            <a:r>
              <a:rPr lang="pl-PL" sz="18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  <a:hlinkClick r:id="rId4"/>
              </a:rPr>
              <a:t> Tan</a:t>
            </a:r>
            <a:r>
              <a:rPr lang="pl-PL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</a:rPr>
              <a:t>, </a:t>
            </a:r>
            <a:r>
              <a:rPr lang="pl-PL" sz="1800" b="0" i="0" u="none" strike="noStrik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  <a:hlinkClick r:id="rId5"/>
              </a:rPr>
              <a:t>Bangsheng</a:t>
            </a:r>
            <a:r>
              <a:rPr lang="pl-PL" sz="18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  <a:hlinkClick r:id="rId5"/>
              </a:rPr>
              <a:t> Tang</a:t>
            </a:r>
            <a:r>
              <a:rPr lang="pl-PL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</a:rPr>
              <a:t>, </a:t>
            </a:r>
            <a:r>
              <a:rPr lang="pl-PL" sz="18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  <a:hlinkClick r:id="rId6"/>
              </a:rPr>
              <a:t>Hanning </a:t>
            </a:r>
            <a:r>
              <a:rPr lang="pl-PL" sz="1800" b="0" i="0" u="none" strike="noStrike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ucida Grande"/>
                <a:hlinkClick r:id="rId6"/>
              </a:rPr>
              <a:t>Zhou</a:t>
            </a:r>
            <a:endParaRPr lang="pl-PL" sz="1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Lucida Grande"/>
            </a:endParaRPr>
          </a:p>
          <a:p>
            <a:r>
              <a:rPr lang="en-GB" sz="1800" dirty="0"/>
              <a:t>https://github.com/kozlovskia/Variational_Clustering</a:t>
            </a:r>
          </a:p>
        </p:txBody>
      </p:sp>
    </p:spTree>
    <p:extLst>
      <p:ext uri="{BB962C8B-B14F-4D97-AF65-F5344CB8AC3E}">
        <p14:creationId xmlns:p14="http://schemas.microsoft.com/office/powerpoint/2010/main" val="3374871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123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Lucida Grande</vt:lpstr>
      <vt:lpstr>Menlo</vt:lpstr>
      <vt:lpstr>Office Theme</vt:lpstr>
      <vt:lpstr>Variational Deep Autoencoder</vt:lpstr>
      <vt:lpstr>What was done?</vt:lpstr>
      <vt:lpstr>Encoder and Decoder</vt:lpstr>
      <vt:lpstr>VaDE vs VAE</vt:lpstr>
      <vt:lpstr>Pretraining of VaDE</vt:lpstr>
      <vt:lpstr>Metrics</vt:lpstr>
      <vt:lpstr>Latent space</vt:lpstr>
      <vt:lpstr>Generated observations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Michał Gromadzki</dc:creator>
  <cp:lastModifiedBy>Michał Gromadzki</cp:lastModifiedBy>
  <cp:revision>4</cp:revision>
  <dcterms:created xsi:type="dcterms:W3CDTF">2024-06-01T13:43:29Z</dcterms:created>
  <dcterms:modified xsi:type="dcterms:W3CDTF">2024-06-01T15:00:55Z</dcterms:modified>
</cp:coreProperties>
</file>