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57" r:id="rId4"/>
    <p:sldId id="259" r:id="rId5"/>
    <p:sldId id="268" r:id="rId6"/>
    <p:sldId id="267" r:id="rId7"/>
    <p:sldId id="266" r:id="rId8"/>
    <p:sldId id="265" r:id="rId9"/>
    <p:sldId id="280" r:id="rId10"/>
    <p:sldId id="264" r:id="rId11"/>
    <p:sldId id="272" r:id="rId12"/>
    <p:sldId id="263" r:id="rId13"/>
    <p:sldId id="271" r:id="rId14"/>
    <p:sldId id="270" r:id="rId15"/>
    <p:sldId id="269" r:id="rId16"/>
    <p:sldId id="275" r:id="rId17"/>
    <p:sldId id="279" r:id="rId18"/>
    <p:sldId id="277" r:id="rId19"/>
    <p:sldId id="278" r:id="rId20"/>
    <p:sldId id="262"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05" d="100"/>
          <a:sy n="105"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D91C6B-ED9E-4C60-8913-67C2EB915987}" type="datetimeFigureOut">
              <a:rPr lang="en-GB" smtClean="0"/>
              <a:t>12/06/2024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B5D65-D1E5-488E-A8A3-51081688BF44}" type="slidenum">
              <a:rPr lang="en-GB" smtClean="0"/>
              <a:t>‹#›</a:t>
            </a:fld>
            <a:endParaRPr lang="en-GB"/>
          </a:p>
        </p:txBody>
      </p:sp>
    </p:spTree>
    <p:extLst>
      <p:ext uri="{BB962C8B-B14F-4D97-AF65-F5344CB8AC3E}">
        <p14:creationId xmlns:p14="http://schemas.microsoft.com/office/powerpoint/2010/main" val="379997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9B5D65-D1E5-488E-A8A3-51081688BF44}" type="slidenum">
              <a:rPr lang="en-GB" smtClean="0"/>
              <a:t>10</a:t>
            </a:fld>
            <a:endParaRPr lang="en-GB"/>
          </a:p>
        </p:txBody>
      </p:sp>
    </p:spTree>
    <p:extLst>
      <p:ext uri="{BB962C8B-B14F-4D97-AF65-F5344CB8AC3E}">
        <p14:creationId xmlns:p14="http://schemas.microsoft.com/office/powerpoint/2010/main" val="2322805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C388DE-4E78-4634-A440-E449F41D935D}" type="datetimeFigureOut">
              <a:rPr lang="en-GB" smtClean="0"/>
              <a:t>12/06/2024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5F7B3-283C-4CC1-9559-F5530EEC9D6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34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C388DE-4E78-4634-A440-E449F41D935D}" type="datetimeFigureOut">
              <a:rPr lang="en-GB" smtClean="0"/>
              <a:t>12/06/2024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5F7B3-283C-4CC1-9559-F5530EEC9D67}" type="slidenum">
              <a:rPr lang="en-GB" smtClean="0"/>
              <a:t>‹#›</a:t>
            </a:fld>
            <a:endParaRPr lang="en-GB"/>
          </a:p>
        </p:txBody>
      </p:sp>
    </p:spTree>
    <p:extLst>
      <p:ext uri="{BB962C8B-B14F-4D97-AF65-F5344CB8AC3E}">
        <p14:creationId xmlns:p14="http://schemas.microsoft.com/office/powerpoint/2010/main" val="234821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C388DE-4E78-4634-A440-E449F41D935D}" type="datetimeFigureOut">
              <a:rPr lang="en-GB" smtClean="0"/>
              <a:t>12/06/2024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5F7B3-283C-4CC1-9559-F5530EEC9D67}" type="slidenum">
              <a:rPr lang="en-GB" smtClean="0"/>
              <a:t>‹#›</a:t>
            </a:fld>
            <a:endParaRPr lang="en-GB"/>
          </a:p>
        </p:txBody>
      </p:sp>
    </p:spTree>
    <p:extLst>
      <p:ext uri="{BB962C8B-B14F-4D97-AF65-F5344CB8AC3E}">
        <p14:creationId xmlns:p14="http://schemas.microsoft.com/office/powerpoint/2010/main" val="4074431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C388DE-4E78-4634-A440-E449F41D935D}" type="datetimeFigureOut">
              <a:rPr lang="en-GB" smtClean="0"/>
              <a:t>12/06/2024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5F7B3-283C-4CC1-9559-F5530EEC9D67}" type="slidenum">
              <a:rPr lang="en-GB" smtClean="0"/>
              <a:t>‹#›</a:t>
            </a:fld>
            <a:endParaRPr lang="en-GB"/>
          </a:p>
        </p:txBody>
      </p:sp>
    </p:spTree>
    <p:extLst>
      <p:ext uri="{BB962C8B-B14F-4D97-AF65-F5344CB8AC3E}">
        <p14:creationId xmlns:p14="http://schemas.microsoft.com/office/powerpoint/2010/main" val="2815294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C388DE-4E78-4634-A440-E449F41D935D}" type="datetimeFigureOut">
              <a:rPr lang="en-GB" smtClean="0"/>
              <a:t>12/06/2024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985F7B3-283C-4CC1-9559-F5530EEC9D6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14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C388DE-4E78-4634-A440-E449F41D935D}" type="datetimeFigureOut">
              <a:rPr lang="en-GB" smtClean="0"/>
              <a:t>12/06/2024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85F7B3-283C-4CC1-9559-F5530EEC9D67}" type="slidenum">
              <a:rPr lang="en-GB" smtClean="0"/>
              <a:t>‹#›</a:t>
            </a:fld>
            <a:endParaRPr lang="en-GB"/>
          </a:p>
        </p:txBody>
      </p:sp>
    </p:spTree>
    <p:extLst>
      <p:ext uri="{BB962C8B-B14F-4D97-AF65-F5344CB8AC3E}">
        <p14:creationId xmlns:p14="http://schemas.microsoft.com/office/powerpoint/2010/main" val="193303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C388DE-4E78-4634-A440-E449F41D935D}" type="datetimeFigureOut">
              <a:rPr lang="en-GB" smtClean="0"/>
              <a:t>12/06/2024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985F7B3-283C-4CC1-9559-F5530EEC9D67}" type="slidenum">
              <a:rPr lang="en-GB" smtClean="0"/>
              <a:t>‹#›</a:t>
            </a:fld>
            <a:endParaRPr lang="en-GB"/>
          </a:p>
        </p:txBody>
      </p:sp>
    </p:spTree>
    <p:extLst>
      <p:ext uri="{BB962C8B-B14F-4D97-AF65-F5344CB8AC3E}">
        <p14:creationId xmlns:p14="http://schemas.microsoft.com/office/powerpoint/2010/main" val="537844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C388DE-4E78-4634-A440-E449F41D935D}" type="datetimeFigureOut">
              <a:rPr lang="en-GB" smtClean="0"/>
              <a:t>12/06/2024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985F7B3-283C-4CC1-9559-F5530EEC9D67}" type="slidenum">
              <a:rPr lang="en-GB" smtClean="0"/>
              <a:t>‹#›</a:t>
            </a:fld>
            <a:endParaRPr lang="en-GB"/>
          </a:p>
        </p:txBody>
      </p:sp>
    </p:spTree>
    <p:extLst>
      <p:ext uri="{BB962C8B-B14F-4D97-AF65-F5344CB8AC3E}">
        <p14:creationId xmlns:p14="http://schemas.microsoft.com/office/powerpoint/2010/main" val="3413839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C388DE-4E78-4634-A440-E449F41D935D}" type="datetimeFigureOut">
              <a:rPr lang="en-GB" smtClean="0"/>
              <a:t>12/06/2024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1985F7B3-283C-4CC1-9559-F5530EEC9D67}" type="slidenum">
              <a:rPr lang="en-GB" smtClean="0"/>
              <a:t>‹#›</a:t>
            </a:fld>
            <a:endParaRPr lang="en-GB"/>
          </a:p>
        </p:txBody>
      </p:sp>
    </p:spTree>
    <p:extLst>
      <p:ext uri="{BB962C8B-B14F-4D97-AF65-F5344CB8AC3E}">
        <p14:creationId xmlns:p14="http://schemas.microsoft.com/office/powerpoint/2010/main" val="51160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C388DE-4E78-4634-A440-E449F41D935D}" type="datetimeFigureOut">
              <a:rPr lang="en-GB" smtClean="0"/>
              <a:t>12/06/2024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85F7B3-283C-4CC1-9559-F5530EEC9D67}" type="slidenum">
              <a:rPr lang="en-GB" smtClean="0"/>
              <a:t>‹#›</a:t>
            </a:fld>
            <a:endParaRPr lang="en-GB"/>
          </a:p>
        </p:txBody>
      </p:sp>
    </p:spTree>
    <p:extLst>
      <p:ext uri="{BB962C8B-B14F-4D97-AF65-F5344CB8AC3E}">
        <p14:creationId xmlns:p14="http://schemas.microsoft.com/office/powerpoint/2010/main" val="401412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C388DE-4E78-4634-A440-E449F41D935D}" type="datetimeFigureOut">
              <a:rPr lang="en-GB" smtClean="0"/>
              <a:t>12/06/2024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985F7B3-283C-4CC1-9559-F5530EEC9D67}" type="slidenum">
              <a:rPr lang="en-GB" smtClean="0"/>
              <a:t>‹#›</a:t>
            </a:fld>
            <a:endParaRPr lang="en-GB"/>
          </a:p>
        </p:txBody>
      </p:sp>
    </p:spTree>
    <p:extLst>
      <p:ext uri="{BB962C8B-B14F-4D97-AF65-F5344CB8AC3E}">
        <p14:creationId xmlns:p14="http://schemas.microsoft.com/office/powerpoint/2010/main" val="91576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C388DE-4E78-4634-A440-E449F41D935D}" type="datetimeFigureOut">
              <a:rPr lang="en-GB" smtClean="0"/>
              <a:t>12/06/2024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985F7B3-283C-4CC1-9559-F5530EEC9D6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088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0054-B76C-79B1-9961-82A7DF9BEE6E}"/>
              </a:ext>
            </a:extLst>
          </p:cNvPr>
          <p:cNvSpPr>
            <a:spLocks noGrp="1"/>
          </p:cNvSpPr>
          <p:nvPr>
            <p:ph type="ctrTitle"/>
          </p:nvPr>
        </p:nvSpPr>
        <p:spPr/>
        <p:txBody>
          <a:bodyPr/>
          <a:lstStyle/>
          <a:p>
            <a:r>
              <a:rPr lang="pl-PL" dirty="0" err="1"/>
              <a:t>Pathwise</a:t>
            </a:r>
            <a:r>
              <a:rPr lang="pl-PL" dirty="0"/>
              <a:t> </a:t>
            </a:r>
            <a:r>
              <a:rPr lang="pl-PL" dirty="0" err="1"/>
              <a:t>coordinate</a:t>
            </a:r>
            <a:r>
              <a:rPr lang="pl-PL" dirty="0"/>
              <a:t> </a:t>
            </a:r>
            <a:r>
              <a:rPr lang="pl-PL" dirty="0" err="1"/>
              <a:t>optimization</a:t>
            </a:r>
            <a:endParaRPr lang="en-GB" dirty="0"/>
          </a:p>
        </p:txBody>
      </p:sp>
      <p:sp>
        <p:nvSpPr>
          <p:cNvPr id="3" name="Subtitle 2">
            <a:extLst>
              <a:ext uri="{FF2B5EF4-FFF2-40B4-BE49-F238E27FC236}">
                <a16:creationId xmlns:a16="http://schemas.microsoft.com/office/drawing/2014/main" id="{3DBDBDE4-2461-7BD8-41F4-385C4FD61CBD}"/>
              </a:ext>
            </a:extLst>
          </p:cNvPr>
          <p:cNvSpPr>
            <a:spLocks noGrp="1"/>
          </p:cNvSpPr>
          <p:nvPr>
            <p:ph type="subTitle" idx="1"/>
          </p:nvPr>
        </p:nvSpPr>
        <p:spPr/>
        <p:txBody>
          <a:bodyPr/>
          <a:lstStyle/>
          <a:p>
            <a:r>
              <a:rPr lang="pl-PL" dirty="0"/>
              <a:t>Michał Gromadzki</a:t>
            </a:r>
            <a:endParaRPr lang="en-GB" dirty="0"/>
          </a:p>
        </p:txBody>
      </p:sp>
    </p:spTree>
    <p:extLst>
      <p:ext uri="{BB962C8B-B14F-4D97-AF65-F5344CB8AC3E}">
        <p14:creationId xmlns:p14="http://schemas.microsoft.com/office/powerpoint/2010/main" val="298337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FA52-936A-AE73-76C5-D69294807598}"/>
              </a:ext>
            </a:extLst>
          </p:cNvPr>
          <p:cNvSpPr>
            <a:spLocks noGrp="1"/>
          </p:cNvSpPr>
          <p:nvPr>
            <p:ph type="title"/>
          </p:nvPr>
        </p:nvSpPr>
        <p:spPr/>
        <p:txBody>
          <a:bodyPr/>
          <a:lstStyle/>
          <a:p>
            <a:r>
              <a:rPr lang="pl-PL" dirty="0" err="1"/>
              <a:t>Implementation</a:t>
            </a:r>
            <a:endParaRPr lang="en-GB" dirty="0"/>
          </a:p>
        </p:txBody>
      </p:sp>
      <p:sp>
        <p:nvSpPr>
          <p:cNvPr id="3" name="Content Placeholder 2">
            <a:extLst>
              <a:ext uri="{FF2B5EF4-FFF2-40B4-BE49-F238E27FC236}">
                <a16:creationId xmlns:a16="http://schemas.microsoft.com/office/drawing/2014/main" id="{FDDC1939-ED59-E6D2-0CDC-769DE135B963}"/>
              </a:ext>
            </a:extLst>
          </p:cNvPr>
          <p:cNvSpPr>
            <a:spLocks noGrp="1"/>
          </p:cNvSpPr>
          <p:nvPr>
            <p:ph idx="1"/>
          </p:nvPr>
        </p:nvSpPr>
        <p:spPr>
          <a:xfrm>
            <a:off x="838200" y="1825625"/>
            <a:ext cx="10515600" cy="962025"/>
          </a:xfrm>
        </p:spPr>
        <p:txBody>
          <a:bodyPr/>
          <a:lstStyle/>
          <a:p>
            <a:r>
              <a:rPr lang="en-US" dirty="0"/>
              <a:t>The </a:t>
            </a:r>
            <a:r>
              <a:rPr lang="en-US" dirty="0" err="1"/>
              <a:t>Pathwise</a:t>
            </a:r>
            <a:r>
              <a:rPr lang="en-US" dirty="0"/>
              <a:t> Coordinate algorithm has been implemented as a class in Python.</a:t>
            </a:r>
            <a:endParaRPr lang="en-GB" dirty="0"/>
          </a:p>
        </p:txBody>
      </p:sp>
      <p:sp>
        <p:nvSpPr>
          <p:cNvPr id="4" name="TextBox 3">
            <a:extLst>
              <a:ext uri="{FF2B5EF4-FFF2-40B4-BE49-F238E27FC236}">
                <a16:creationId xmlns:a16="http://schemas.microsoft.com/office/drawing/2014/main" id="{43ACA98D-A332-E37B-D930-F66B3683D34F}"/>
              </a:ext>
            </a:extLst>
          </p:cNvPr>
          <p:cNvSpPr txBox="1"/>
          <p:nvPr/>
        </p:nvSpPr>
        <p:spPr>
          <a:xfrm>
            <a:off x="864870" y="3060700"/>
            <a:ext cx="4840357" cy="2031325"/>
          </a:xfrm>
          <a:prstGeom prst="rect">
            <a:avLst/>
          </a:prstGeom>
          <a:noFill/>
        </p:spPr>
        <p:txBody>
          <a:bodyPr wrap="square" rtlCol="0">
            <a:spAutoFit/>
          </a:bodyPr>
          <a:lstStyle/>
          <a:p>
            <a:r>
              <a:rPr lang="pl-PL" b="1" dirty="0" err="1"/>
              <a:t>Attributes</a:t>
            </a:r>
            <a:r>
              <a:rPr lang="pl-PL" b="1" dirty="0"/>
              <a:t>:</a:t>
            </a:r>
          </a:p>
          <a:p>
            <a:pPr marL="285750" indent="-285750">
              <a:buFont typeface="Arial" panose="020B0604020202020204" pitchFamily="34" charset="0"/>
              <a:buChar char="•"/>
            </a:pPr>
            <a:r>
              <a:rPr lang="pl-PL" b="1" dirty="0"/>
              <a:t>lam </a:t>
            </a:r>
            <a:r>
              <a:rPr lang="pl-PL" dirty="0"/>
              <a:t>(</a:t>
            </a:r>
            <a:r>
              <a:rPr lang="pl-PL" dirty="0" err="1"/>
              <a:t>float</a:t>
            </a:r>
            <a:r>
              <a:rPr lang="pl-PL" dirty="0"/>
              <a:t>) - The </a:t>
            </a:r>
            <a:r>
              <a:rPr lang="pl-PL" dirty="0" err="1"/>
              <a:t>regularization</a:t>
            </a:r>
            <a:r>
              <a:rPr lang="pl-PL" dirty="0"/>
              <a:t> </a:t>
            </a:r>
            <a:r>
              <a:rPr lang="pl-PL" dirty="0" err="1"/>
              <a:t>parameter</a:t>
            </a:r>
            <a:endParaRPr lang="pl-PL" dirty="0"/>
          </a:p>
          <a:p>
            <a:pPr marL="285750" indent="-285750">
              <a:buFont typeface="Arial" panose="020B0604020202020204" pitchFamily="34" charset="0"/>
              <a:buChar char="•"/>
            </a:pPr>
            <a:r>
              <a:rPr lang="pl-PL" b="1" dirty="0" err="1"/>
              <a:t>tol</a:t>
            </a:r>
            <a:r>
              <a:rPr lang="pl-PL" dirty="0"/>
              <a:t> (</a:t>
            </a:r>
            <a:r>
              <a:rPr lang="pl-PL" dirty="0" err="1"/>
              <a:t>float</a:t>
            </a:r>
            <a:r>
              <a:rPr lang="pl-PL" dirty="0"/>
              <a:t>)- </a:t>
            </a:r>
            <a:r>
              <a:rPr lang="en-US" dirty="0"/>
              <a:t>The tolerance level for convergence</a:t>
            </a:r>
            <a:endParaRPr lang="pl-PL" dirty="0"/>
          </a:p>
          <a:p>
            <a:pPr marL="285750" indent="-285750">
              <a:buFont typeface="Arial" panose="020B0604020202020204" pitchFamily="34" charset="0"/>
              <a:buChar char="•"/>
            </a:pPr>
            <a:r>
              <a:rPr lang="pl-PL" b="1" dirty="0" err="1"/>
              <a:t>max_iter</a:t>
            </a:r>
            <a:r>
              <a:rPr lang="pl-PL" b="1" dirty="0"/>
              <a:t> </a:t>
            </a:r>
            <a:r>
              <a:rPr lang="pl-PL" dirty="0"/>
              <a:t>(</a:t>
            </a:r>
            <a:r>
              <a:rPr lang="pl-PL" dirty="0" err="1"/>
              <a:t>int</a:t>
            </a:r>
            <a:r>
              <a:rPr lang="pl-PL" dirty="0"/>
              <a:t>) - </a:t>
            </a:r>
            <a:r>
              <a:rPr lang="en-US" dirty="0"/>
              <a:t>Maximum number of iterations of the </a:t>
            </a:r>
            <a:r>
              <a:rPr lang="pl-PL" dirty="0" err="1"/>
              <a:t>algorithm</a:t>
            </a:r>
            <a:endParaRPr lang="pl-PL" dirty="0"/>
          </a:p>
          <a:p>
            <a:pPr marL="285750" indent="-285750">
              <a:buFont typeface="Arial" panose="020B0604020202020204" pitchFamily="34" charset="0"/>
              <a:buChar char="•"/>
            </a:pPr>
            <a:r>
              <a:rPr lang="pl-PL" b="1" dirty="0" err="1"/>
              <a:t>weights</a:t>
            </a:r>
            <a:r>
              <a:rPr lang="pl-PL" dirty="0"/>
              <a:t> (</a:t>
            </a:r>
            <a:r>
              <a:rPr lang="pl-PL" dirty="0" err="1"/>
              <a:t>array</a:t>
            </a:r>
            <a:r>
              <a:rPr lang="pl-PL" dirty="0"/>
              <a:t>) – The </a:t>
            </a:r>
            <a:r>
              <a:rPr lang="pl-PL" dirty="0" err="1"/>
              <a:t>parameters</a:t>
            </a:r>
            <a:r>
              <a:rPr lang="pl-PL" dirty="0"/>
              <a:t> for the </a:t>
            </a:r>
            <a:r>
              <a:rPr lang="pl-PL" dirty="0" err="1"/>
              <a:t>regression</a:t>
            </a:r>
            <a:endParaRPr lang="en-GB" dirty="0"/>
          </a:p>
        </p:txBody>
      </p:sp>
      <p:sp>
        <p:nvSpPr>
          <p:cNvPr id="5" name="TextBox 4">
            <a:extLst>
              <a:ext uri="{FF2B5EF4-FFF2-40B4-BE49-F238E27FC236}">
                <a16:creationId xmlns:a16="http://schemas.microsoft.com/office/drawing/2014/main" id="{BE0FC9E0-25A1-AADB-FAB8-B39747569235}"/>
              </a:ext>
            </a:extLst>
          </p:cNvPr>
          <p:cNvSpPr txBox="1"/>
          <p:nvPr/>
        </p:nvSpPr>
        <p:spPr>
          <a:xfrm>
            <a:off x="6757670" y="3060700"/>
            <a:ext cx="4495800" cy="2585323"/>
          </a:xfrm>
          <a:prstGeom prst="rect">
            <a:avLst/>
          </a:prstGeom>
          <a:noFill/>
        </p:spPr>
        <p:txBody>
          <a:bodyPr wrap="square" rtlCol="0">
            <a:spAutoFit/>
          </a:bodyPr>
          <a:lstStyle/>
          <a:p>
            <a:r>
              <a:rPr lang="pl-PL" b="1" dirty="0" err="1"/>
              <a:t>Methods</a:t>
            </a:r>
            <a:r>
              <a:rPr lang="pl-PL" b="1" dirty="0"/>
              <a:t>:</a:t>
            </a:r>
          </a:p>
          <a:p>
            <a:pPr marL="285750" indent="-285750">
              <a:buFont typeface="Arial" panose="020B0604020202020204" pitchFamily="34" charset="0"/>
              <a:buChar char="•"/>
            </a:pPr>
            <a:r>
              <a:rPr lang="pl-PL" b="1" dirty="0" err="1"/>
              <a:t>fit</a:t>
            </a:r>
            <a:r>
              <a:rPr lang="pl-PL" b="1" dirty="0"/>
              <a:t>() </a:t>
            </a:r>
            <a:r>
              <a:rPr lang="pl-PL" dirty="0"/>
              <a:t>– </a:t>
            </a:r>
            <a:r>
              <a:rPr lang="en-US" dirty="0"/>
              <a:t>This method uses the </a:t>
            </a:r>
            <a:r>
              <a:rPr lang="en-US" dirty="0" err="1"/>
              <a:t>Pathwise</a:t>
            </a:r>
            <a:r>
              <a:rPr lang="en-US" dirty="0"/>
              <a:t> Coordinate optimization algorithm to fit the regression model to the data</a:t>
            </a:r>
            <a:endParaRPr lang="pl-PL" dirty="0"/>
          </a:p>
          <a:p>
            <a:pPr marL="285750" indent="-285750">
              <a:buFont typeface="Arial" panose="020B0604020202020204" pitchFamily="34" charset="0"/>
              <a:buChar char="•"/>
            </a:pPr>
            <a:r>
              <a:rPr lang="pl-PL" b="1" dirty="0" err="1"/>
              <a:t>predict</a:t>
            </a:r>
            <a:r>
              <a:rPr lang="pl-PL" b="1" dirty="0"/>
              <a:t>() </a:t>
            </a:r>
            <a:r>
              <a:rPr lang="pl-PL" dirty="0"/>
              <a:t>- P</a:t>
            </a:r>
            <a:r>
              <a:rPr lang="en-US" dirty="0" err="1"/>
              <a:t>redicts</a:t>
            </a:r>
            <a:r>
              <a:rPr lang="en-US" dirty="0"/>
              <a:t> the output for given input data X using the learned weights</a:t>
            </a:r>
            <a:endParaRPr lang="pl-PL" dirty="0"/>
          </a:p>
          <a:p>
            <a:pPr marL="285750" indent="-285750">
              <a:buFont typeface="Arial" panose="020B0604020202020204" pitchFamily="34" charset="0"/>
              <a:buChar char="•"/>
            </a:pPr>
            <a:r>
              <a:rPr lang="pl-PL" b="1" dirty="0" err="1"/>
              <a:t>get_params</a:t>
            </a:r>
            <a:r>
              <a:rPr lang="pl-PL" b="1" dirty="0"/>
              <a:t>() </a:t>
            </a:r>
            <a:r>
              <a:rPr lang="pl-PL" dirty="0"/>
              <a:t>- </a:t>
            </a:r>
            <a:r>
              <a:rPr lang="en-US" dirty="0"/>
              <a:t>This method returns the learned parameters and the regularization parameter</a:t>
            </a:r>
            <a:endParaRPr lang="en-GB" dirty="0"/>
          </a:p>
        </p:txBody>
      </p:sp>
      <p:cxnSp>
        <p:nvCxnSpPr>
          <p:cNvPr id="7" name="Straight Connector 6">
            <a:extLst>
              <a:ext uri="{FF2B5EF4-FFF2-40B4-BE49-F238E27FC236}">
                <a16:creationId xmlns:a16="http://schemas.microsoft.com/office/drawing/2014/main" id="{A481094D-3E86-500F-E434-648909FCF301}"/>
              </a:ext>
            </a:extLst>
          </p:cNvPr>
          <p:cNvCxnSpPr/>
          <p:nvPr/>
        </p:nvCxnSpPr>
        <p:spPr>
          <a:xfrm>
            <a:off x="6096000" y="2953623"/>
            <a:ext cx="0" cy="2692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12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E4072-D9C9-0257-7FA5-B5DBE54386D7}"/>
              </a:ext>
            </a:extLst>
          </p:cNvPr>
          <p:cNvSpPr>
            <a:spLocks noGrp="1"/>
          </p:cNvSpPr>
          <p:nvPr>
            <p:ph type="title"/>
          </p:nvPr>
        </p:nvSpPr>
        <p:spPr/>
        <p:txBody>
          <a:bodyPr/>
          <a:lstStyle/>
          <a:p>
            <a:r>
              <a:rPr lang="pl-PL" dirty="0" err="1"/>
              <a:t>Stopping</a:t>
            </a:r>
            <a:r>
              <a:rPr lang="pl-PL" dirty="0"/>
              <a:t> </a:t>
            </a:r>
            <a:r>
              <a:rPr lang="pl-PL" dirty="0" err="1"/>
              <a:t>rule</a:t>
            </a:r>
            <a:endParaRPr lang="en-GB" dirty="0"/>
          </a:p>
        </p:txBody>
      </p:sp>
      <p:sp>
        <p:nvSpPr>
          <p:cNvPr id="3" name="Content Placeholder 2">
            <a:extLst>
              <a:ext uri="{FF2B5EF4-FFF2-40B4-BE49-F238E27FC236}">
                <a16:creationId xmlns:a16="http://schemas.microsoft.com/office/drawing/2014/main" id="{6988A91E-7EC9-3E8B-4ADF-6A00D4730B3C}"/>
              </a:ext>
            </a:extLst>
          </p:cNvPr>
          <p:cNvSpPr>
            <a:spLocks noGrp="1"/>
          </p:cNvSpPr>
          <p:nvPr>
            <p:ph idx="1"/>
          </p:nvPr>
        </p:nvSpPr>
        <p:spPr>
          <a:xfrm>
            <a:off x="838200" y="1825625"/>
            <a:ext cx="10515600" cy="1012825"/>
          </a:xfrm>
        </p:spPr>
        <p:txBody>
          <a:bodyPr/>
          <a:lstStyle/>
          <a:p>
            <a:pPr marL="0" indent="0">
              <a:buNone/>
            </a:pPr>
            <a:r>
              <a:rPr lang="en-US" dirty="0"/>
              <a:t>At the end of each iteration of the algorithms the following value is computed</a:t>
            </a:r>
            <a:r>
              <a:rPr lang="pl-PL" dirty="0"/>
              <a:t>.</a:t>
            </a:r>
            <a:endParaRPr lang="en-GB" dirty="0"/>
          </a:p>
        </p:txBody>
      </p:sp>
      <p:pic>
        <p:nvPicPr>
          <p:cNvPr id="4" name="Picture 3">
            <a:extLst>
              <a:ext uri="{FF2B5EF4-FFF2-40B4-BE49-F238E27FC236}">
                <a16:creationId xmlns:a16="http://schemas.microsoft.com/office/drawing/2014/main" id="{925BFE91-8482-D028-2620-AF63AB753073}"/>
              </a:ext>
            </a:extLst>
          </p:cNvPr>
          <p:cNvPicPr>
            <a:picLocks noChangeAspect="1"/>
          </p:cNvPicPr>
          <p:nvPr/>
        </p:nvPicPr>
        <p:blipFill>
          <a:blip r:embed="rId2"/>
          <a:stretch>
            <a:fillRect/>
          </a:stretch>
        </p:blipFill>
        <p:spPr>
          <a:xfrm>
            <a:off x="4238366" y="2737274"/>
            <a:ext cx="3715268" cy="495369"/>
          </a:xfrm>
          <a:prstGeom prst="rect">
            <a:avLst/>
          </a:prstGeom>
        </p:spPr>
      </p:pic>
      <p:pic>
        <p:nvPicPr>
          <p:cNvPr id="5" name="Picture 4">
            <a:extLst>
              <a:ext uri="{FF2B5EF4-FFF2-40B4-BE49-F238E27FC236}">
                <a16:creationId xmlns:a16="http://schemas.microsoft.com/office/drawing/2014/main" id="{32D89711-067C-099B-EE6C-C20E608E0461}"/>
              </a:ext>
            </a:extLst>
          </p:cNvPr>
          <p:cNvPicPr>
            <a:picLocks noChangeAspect="1"/>
          </p:cNvPicPr>
          <p:nvPr/>
        </p:nvPicPr>
        <p:blipFill>
          <a:blip r:embed="rId3"/>
          <a:stretch>
            <a:fillRect/>
          </a:stretch>
        </p:blipFill>
        <p:spPr>
          <a:xfrm>
            <a:off x="1097280" y="3835369"/>
            <a:ext cx="5564405" cy="1823759"/>
          </a:xfrm>
          <a:prstGeom prst="rect">
            <a:avLst/>
          </a:prstGeom>
        </p:spPr>
      </p:pic>
      <p:pic>
        <p:nvPicPr>
          <p:cNvPr id="6" name="Picture 5">
            <a:extLst>
              <a:ext uri="{FF2B5EF4-FFF2-40B4-BE49-F238E27FC236}">
                <a16:creationId xmlns:a16="http://schemas.microsoft.com/office/drawing/2014/main" id="{5BB3E3D0-1828-E8B9-2DE0-835B1DFA667D}"/>
              </a:ext>
            </a:extLst>
          </p:cNvPr>
          <p:cNvPicPr>
            <a:picLocks noChangeAspect="1"/>
          </p:cNvPicPr>
          <p:nvPr/>
        </p:nvPicPr>
        <p:blipFill>
          <a:blip r:embed="rId4"/>
          <a:stretch>
            <a:fillRect/>
          </a:stretch>
        </p:blipFill>
        <p:spPr>
          <a:xfrm>
            <a:off x="8250088" y="4229101"/>
            <a:ext cx="2143424" cy="724001"/>
          </a:xfrm>
          <a:prstGeom prst="rect">
            <a:avLst/>
          </a:prstGeom>
        </p:spPr>
      </p:pic>
    </p:spTree>
    <p:extLst>
      <p:ext uri="{BB962C8B-B14F-4D97-AF65-F5344CB8AC3E}">
        <p14:creationId xmlns:p14="http://schemas.microsoft.com/office/powerpoint/2010/main" val="4137609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DB59-6D2D-C5BE-A72B-A5C0F65DE540}"/>
              </a:ext>
            </a:extLst>
          </p:cNvPr>
          <p:cNvSpPr>
            <a:spLocks noGrp="1"/>
          </p:cNvSpPr>
          <p:nvPr>
            <p:ph type="title"/>
          </p:nvPr>
        </p:nvSpPr>
        <p:spPr/>
        <p:txBody>
          <a:bodyPr/>
          <a:lstStyle/>
          <a:p>
            <a:r>
              <a:rPr lang="pl-PL" dirty="0" err="1"/>
              <a:t>Modification</a:t>
            </a:r>
            <a:endParaRPr lang="en-GB" dirty="0"/>
          </a:p>
        </p:txBody>
      </p:sp>
      <p:sp>
        <p:nvSpPr>
          <p:cNvPr id="3" name="Content Placeholder 2">
            <a:extLst>
              <a:ext uri="{FF2B5EF4-FFF2-40B4-BE49-F238E27FC236}">
                <a16:creationId xmlns:a16="http://schemas.microsoft.com/office/drawing/2014/main" id="{CDF3AA7C-D360-F297-A311-5F9365112DFB}"/>
              </a:ext>
            </a:extLst>
          </p:cNvPr>
          <p:cNvSpPr>
            <a:spLocks noGrp="1"/>
          </p:cNvSpPr>
          <p:nvPr>
            <p:ph idx="1"/>
          </p:nvPr>
        </p:nvSpPr>
        <p:spPr>
          <a:xfrm>
            <a:off x="1097280" y="1845734"/>
            <a:ext cx="10058400" cy="1341966"/>
          </a:xfrm>
        </p:spPr>
        <p:txBody>
          <a:bodyPr/>
          <a:lstStyle/>
          <a:p>
            <a:r>
              <a:rPr lang="en-US" dirty="0"/>
              <a:t>In the modified version instead of iterating through columns from 1 to </a:t>
            </a:r>
            <a:r>
              <a:rPr lang="en-US" b="1" i="1" dirty="0"/>
              <a:t>p</a:t>
            </a:r>
            <a:r>
              <a:rPr lang="en-US" dirty="0"/>
              <a:t>. In each iteration, the order is randomly selected. This approach aims to introduce an element of randomness that can potentially improve the convergence properties of the algorithm and avoid cycles that might occur when using a fixed order.</a:t>
            </a:r>
            <a:endParaRPr lang="en-GB" dirty="0"/>
          </a:p>
        </p:txBody>
      </p:sp>
      <p:pic>
        <p:nvPicPr>
          <p:cNvPr id="5" name="Picture 4">
            <a:extLst>
              <a:ext uri="{FF2B5EF4-FFF2-40B4-BE49-F238E27FC236}">
                <a16:creationId xmlns:a16="http://schemas.microsoft.com/office/drawing/2014/main" id="{DDE6F278-05C5-B508-4B1E-431945FF6CDA}"/>
              </a:ext>
            </a:extLst>
          </p:cNvPr>
          <p:cNvPicPr>
            <a:picLocks noChangeAspect="1"/>
          </p:cNvPicPr>
          <p:nvPr/>
        </p:nvPicPr>
        <p:blipFill>
          <a:blip r:embed="rId2"/>
          <a:stretch>
            <a:fillRect/>
          </a:stretch>
        </p:blipFill>
        <p:spPr>
          <a:xfrm>
            <a:off x="1097280" y="4202946"/>
            <a:ext cx="4734184" cy="606946"/>
          </a:xfrm>
          <a:prstGeom prst="rect">
            <a:avLst/>
          </a:prstGeom>
        </p:spPr>
      </p:pic>
      <p:pic>
        <p:nvPicPr>
          <p:cNvPr id="7" name="Picture 6">
            <a:extLst>
              <a:ext uri="{FF2B5EF4-FFF2-40B4-BE49-F238E27FC236}">
                <a16:creationId xmlns:a16="http://schemas.microsoft.com/office/drawing/2014/main" id="{99F76B3D-C503-6986-D4FB-4ABCC1F2A7D4}"/>
              </a:ext>
            </a:extLst>
          </p:cNvPr>
          <p:cNvPicPr>
            <a:picLocks noChangeAspect="1"/>
          </p:cNvPicPr>
          <p:nvPr/>
        </p:nvPicPr>
        <p:blipFill>
          <a:blip r:embed="rId3"/>
          <a:stretch>
            <a:fillRect/>
          </a:stretch>
        </p:blipFill>
        <p:spPr>
          <a:xfrm>
            <a:off x="6696735" y="4131960"/>
            <a:ext cx="4458945" cy="748918"/>
          </a:xfrm>
          <a:prstGeom prst="rect">
            <a:avLst/>
          </a:prstGeom>
        </p:spPr>
      </p:pic>
    </p:spTree>
    <p:extLst>
      <p:ext uri="{BB962C8B-B14F-4D97-AF65-F5344CB8AC3E}">
        <p14:creationId xmlns:p14="http://schemas.microsoft.com/office/powerpoint/2010/main" val="1641221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553A-7E8E-254E-95D1-99F46B3BE649}"/>
              </a:ext>
            </a:extLst>
          </p:cNvPr>
          <p:cNvSpPr>
            <a:spLocks noGrp="1"/>
          </p:cNvSpPr>
          <p:nvPr>
            <p:ph type="title"/>
          </p:nvPr>
        </p:nvSpPr>
        <p:spPr/>
        <p:txBody>
          <a:bodyPr/>
          <a:lstStyle/>
          <a:p>
            <a:r>
              <a:rPr lang="pl-PL" dirty="0" err="1"/>
              <a:t>Experiments</a:t>
            </a:r>
            <a:r>
              <a:rPr lang="pl-PL" dirty="0"/>
              <a:t> - data</a:t>
            </a:r>
            <a:endParaRPr lang="en-GB" dirty="0"/>
          </a:p>
        </p:txBody>
      </p:sp>
      <p:sp>
        <p:nvSpPr>
          <p:cNvPr id="3" name="Content Placeholder 2">
            <a:extLst>
              <a:ext uri="{FF2B5EF4-FFF2-40B4-BE49-F238E27FC236}">
                <a16:creationId xmlns:a16="http://schemas.microsoft.com/office/drawing/2014/main" id="{8D7827FC-E3D2-AE1B-CA85-443A44419A64}"/>
              </a:ext>
            </a:extLst>
          </p:cNvPr>
          <p:cNvSpPr>
            <a:spLocks noGrp="1"/>
          </p:cNvSpPr>
          <p:nvPr>
            <p:ph idx="1"/>
          </p:nvPr>
        </p:nvSpPr>
        <p:spPr>
          <a:xfrm>
            <a:off x="838200" y="1825625"/>
            <a:ext cx="10515600" cy="822325"/>
          </a:xfrm>
        </p:spPr>
        <p:txBody>
          <a:bodyPr>
            <a:normAutofit/>
          </a:bodyPr>
          <a:lstStyle/>
          <a:p>
            <a:pPr marL="0" indent="0">
              <a:buNone/>
            </a:pPr>
            <a:r>
              <a:rPr lang="en-US" dirty="0"/>
              <a:t>Gaussian data was generated with </a:t>
            </a:r>
            <a:r>
              <a:rPr lang="en-US" b="1" i="1" dirty="0"/>
              <a:t>n</a:t>
            </a:r>
            <a:r>
              <a:rPr lang="en-US" dirty="0"/>
              <a:t> observations and </a:t>
            </a:r>
            <a:r>
              <a:rPr lang="en-US" b="1" i="1" dirty="0"/>
              <a:t>p</a:t>
            </a:r>
            <a:r>
              <a:rPr lang="en-US" dirty="0"/>
              <a:t> predictors, with each pair of predictors X</a:t>
            </a:r>
            <a:r>
              <a:rPr lang="pl-PL" dirty="0"/>
              <a:t>_i</a:t>
            </a:r>
            <a:r>
              <a:rPr lang="en-US" dirty="0"/>
              <a:t> , X</a:t>
            </a:r>
            <a:r>
              <a:rPr lang="pl-PL" dirty="0"/>
              <a:t>_j</a:t>
            </a:r>
            <a:r>
              <a:rPr lang="en-US" dirty="0"/>
              <a:t> having the same population correlation </a:t>
            </a:r>
            <a:r>
              <a:rPr lang="en-US" b="1" i="1" dirty="0"/>
              <a:t>ρ</a:t>
            </a:r>
            <a:r>
              <a:rPr lang="en-US" dirty="0"/>
              <a:t>. The outcome values were generated by</a:t>
            </a:r>
            <a:r>
              <a:rPr lang="pl-PL" dirty="0"/>
              <a:t>:</a:t>
            </a:r>
            <a:endParaRPr lang="en-GB" dirty="0"/>
          </a:p>
        </p:txBody>
      </p:sp>
      <p:pic>
        <p:nvPicPr>
          <p:cNvPr id="5" name="Picture 4">
            <a:extLst>
              <a:ext uri="{FF2B5EF4-FFF2-40B4-BE49-F238E27FC236}">
                <a16:creationId xmlns:a16="http://schemas.microsoft.com/office/drawing/2014/main" id="{E0C63226-C1A5-1609-900D-A9AD57D6542D}"/>
              </a:ext>
            </a:extLst>
          </p:cNvPr>
          <p:cNvPicPr>
            <a:picLocks noChangeAspect="1"/>
          </p:cNvPicPr>
          <p:nvPr/>
        </p:nvPicPr>
        <p:blipFill>
          <a:blip r:embed="rId2"/>
          <a:stretch>
            <a:fillRect/>
          </a:stretch>
        </p:blipFill>
        <p:spPr>
          <a:xfrm>
            <a:off x="3995513" y="2843045"/>
            <a:ext cx="3210373" cy="1057423"/>
          </a:xfrm>
          <a:prstGeom prst="rect">
            <a:avLst/>
          </a:prstGeom>
        </p:spPr>
      </p:pic>
      <p:pic>
        <p:nvPicPr>
          <p:cNvPr id="6" name="Picture 5">
            <a:extLst>
              <a:ext uri="{FF2B5EF4-FFF2-40B4-BE49-F238E27FC236}">
                <a16:creationId xmlns:a16="http://schemas.microsoft.com/office/drawing/2014/main" id="{31DCD46B-FB27-14A3-CBE5-C671043D2736}"/>
              </a:ext>
            </a:extLst>
          </p:cNvPr>
          <p:cNvPicPr>
            <a:picLocks noChangeAspect="1"/>
          </p:cNvPicPr>
          <p:nvPr/>
        </p:nvPicPr>
        <p:blipFill>
          <a:blip r:embed="rId3"/>
          <a:stretch>
            <a:fillRect/>
          </a:stretch>
        </p:blipFill>
        <p:spPr>
          <a:xfrm>
            <a:off x="838200" y="4962494"/>
            <a:ext cx="6506483" cy="438211"/>
          </a:xfrm>
          <a:prstGeom prst="rect">
            <a:avLst/>
          </a:prstGeom>
        </p:spPr>
      </p:pic>
    </p:spTree>
    <p:extLst>
      <p:ext uri="{BB962C8B-B14F-4D97-AF65-F5344CB8AC3E}">
        <p14:creationId xmlns:p14="http://schemas.microsoft.com/office/powerpoint/2010/main" val="3577702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EF7D3-F4D8-3D65-9ADF-69DC007A79B8}"/>
              </a:ext>
            </a:extLst>
          </p:cNvPr>
          <p:cNvSpPr>
            <a:spLocks noGrp="1"/>
          </p:cNvSpPr>
          <p:nvPr>
            <p:ph type="title"/>
          </p:nvPr>
        </p:nvSpPr>
        <p:spPr/>
        <p:txBody>
          <a:bodyPr/>
          <a:lstStyle/>
          <a:p>
            <a:r>
              <a:rPr lang="pl-PL" dirty="0" err="1"/>
              <a:t>Experiments</a:t>
            </a:r>
            <a:endParaRPr lang="en-GB" dirty="0"/>
          </a:p>
        </p:txBody>
      </p:sp>
      <p:pic>
        <p:nvPicPr>
          <p:cNvPr id="5" name="Picture 4">
            <a:extLst>
              <a:ext uri="{FF2B5EF4-FFF2-40B4-BE49-F238E27FC236}">
                <a16:creationId xmlns:a16="http://schemas.microsoft.com/office/drawing/2014/main" id="{6E2D5476-C778-D1BC-84EC-CFDE1889DA44}"/>
              </a:ext>
            </a:extLst>
          </p:cNvPr>
          <p:cNvPicPr>
            <a:picLocks noChangeAspect="1"/>
          </p:cNvPicPr>
          <p:nvPr/>
        </p:nvPicPr>
        <p:blipFill>
          <a:blip r:embed="rId2"/>
          <a:stretch>
            <a:fillRect/>
          </a:stretch>
        </p:blipFill>
        <p:spPr>
          <a:xfrm>
            <a:off x="7117172" y="2896014"/>
            <a:ext cx="4719227" cy="1450757"/>
          </a:xfrm>
          <a:prstGeom prst="rect">
            <a:avLst/>
          </a:prstGeom>
        </p:spPr>
      </p:pic>
      <p:sp>
        <p:nvSpPr>
          <p:cNvPr id="4" name="Content Placeholder 2">
            <a:extLst>
              <a:ext uri="{FF2B5EF4-FFF2-40B4-BE49-F238E27FC236}">
                <a16:creationId xmlns:a16="http://schemas.microsoft.com/office/drawing/2014/main" id="{B0EAD0BC-2131-DADE-54E3-DF1401489FB2}"/>
              </a:ext>
            </a:extLst>
          </p:cNvPr>
          <p:cNvSpPr txBox="1">
            <a:spLocks/>
          </p:cNvSpPr>
          <p:nvPr/>
        </p:nvSpPr>
        <p:spPr>
          <a:xfrm>
            <a:off x="878154" y="2233084"/>
            <a:ext cx="5833796" cy="331681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pl-PL" sz="2400" dirty="0"/>
              <a:t>3 </a:t>
            </a:r>
            <a:r>
              <a:rPr lang="pl-PL" sz="2400" dirty="0" err="1"/>
              <a:t>algorithms</a:t>
            </a:r>
            <a:r>
              <a:rPr lang="pl-PL" sz="2400" dirty="0"/>
              <a:t>:</a:t>
            </a:r>
          </a:p>
          <a:p>
            <a:pPr lvl="2"/>
            <a:r>
              <a:rPr lang="pl-PL" sz="1800" dirty="0" err="1"/>
              <a:t>Coordinate</a:t>
            </a:r>
            <a:r>
              <a:rPr lang="pl-PL" sz="1800" dirty="0"/>
              <a:t> </a:t>
            </a:r>
            <a:r>
              <a:rPr lang="pl-PL" sz="1800" dirty="0" err="1"/>
              <a:t>descent</a:t>
            </a:r>
            <a:endParaRPr lang="pl-PL" sz="1800" dirty="0"/>
          </a:p>
          <a:p>
            <a:pPr lvl="2"/>
            <a:r>
              <a:rPr lang="pl-PL" sz="1800" dirty="0" err="1"/>
              <a:t>Coordinate</a:t>
            </a:r>
            <a:r>
              <a:rPr lang="pl-PL" sz="1800" dirty="0"/>
              <a:t> </a:t>
            </a:r>
            <a:r>
              <a:rPr lang="pl-PL" sz="1800" dirty="0" err="1"/>
              <a:t>descent</a:t>
            </a:r>
            <a:r>
              <a:rPr lang="pl-PL" sz="1800" dirty="0"/>
              <a:t> – </a:t>
            </a:r>
            <a:r>
              <a:rPr lang="pl-PL" sz="1800" dirty="0" err="1"/>
              <a:t>modification</a:t>
            </a:r>
            <a:endParaRPr lang="pl-PL" sz="1800" dirty="0"/>
          </a:p>
          <a:p>
            <a:pPr lvl="2"/>
            <a:r>
              <a:rPr lang="pl-PL" sz="1800" dirty="0" err="1"/>
              <a:t>LassoLars</a:t>
            </a:r>
            <a:r>
              <a:rPr lang="pl-PL" sz="1800" dirty="0"/>
              <a:t> – </a:t>
            </a:r>
            <a:r>
              <a:rPr lang="pl-PL" sz="1800" dirty="0" err="1"/>
              <a:t>sklearn</a:t>
            </a:r>
            <a:endParaRPr lang="pl-PL" sz="1800" dirty="0"/>
          </a:p>
          <a:p>
            <a:pPr lvl="1"/>
            <a:r>
              <a:rPr lang="pl-PL" sz="2400" dirty="0"/>
              <a:t>6 </a:t>
            </a:r>
            <a:r>
              <a:rPr lang="pl-PL" sz="2400" dirty="0" err="1"/>
              <a:t>values</a:t>
            </a:r>
            <a:r>
              <a:rPr lang="pl-PL" sz="2400" dirty="0"/>
              <a:t> of </a:t>
            </a:r>
            <a:r>
              <a:rPr lang="el-GR" sz="2400" b="1" i="1" dirty="0"/>
              <a:t>ρ</a:t>
            </a:r>
            <a:r>
              <a:rPr lang="pl-PL" sz="2400" dirty="0"/>
              <a:t>: 0, 0.1, 0.2, 0.5, 0.9, 0.95</a:t>
            </a:r>
          </a:p>
          <a:p>
            <a:pPr lvl="1"/>
            <a:r>
              <a:rPr lang="pl-PL" sz="2400" dirty="0" err="1"/>
              <a:t>Each</a:t>
            </a:r>
            <a:r>
              <a:rPr lang="pl-PL" sz="2400" dirty="0"/>
              <a:t> </a:t>
            </a:r>
            <a:r>
              <a:rPr lang="pl-PL" sz="2400" dirty="0" err="1"/>
              <a:t>experiment</a:t>
            </a:r>
            <a:r>
              <a:rPr lang="pl-PL" sz="2400" dirty="0"/>
              <a:t> </a:t>
            </a:r>
            <a:r>
              <a:rPr lang="pl-PL" sz="2400" dirty="0" err="1"/>
              <a:t>computed</a:t>
            </a:r>
            <a:r>
              <a:rPr lang="pl-PL" sz="2400" dirty="0"/>
              <a:t> 15 </a:t>
            </a:r>
            <a:r>
              <a:rPr lang="pl-PL" sz="2400" dirty="0" err="1"/>
              <a:t>times</a:t>
            </a:r>
            <a:endParaRPr lang="pl-PL" sz="2400" dirty="0"/>
          </a:p>
          <a:p>
            <a:pPr marL="201168" lvl="1" indent="0">
              <a:buNone/>
            </a:pPr>
            <a:endParaRPr lang="pl-PL" sz="2400" dirty="0"/>
          </a:p>
        </p:txBody>
      </p:sp>
      <p:pic>
        <p:nvPicPr>
          <p:cNvPr id="9" name="Picture 8">
            <a:extLst>
              <a:ext uri="{FF2B5EF4-FFF2-40B4-BE49-F238E27FC236}">
                <a16:creationId xmlns:a16="http://schemas.microsoft.com/office/drawing/2014/main" id="{850314C6-5CA6-B6F5-897C-9867CA8E86FD}"/>
              </a:ext>
            </a:extLst>
          </p:cNvPr>
          <p:cNvPicPr>
            <a:picLocks noChangeAspect="1"/>
          </p:cNvPicPr>
          <p:nvPr/>
        </p:nvPicPr>
        <p:blipFill>
          <a:blip r:embed="rId3"/>
          <a:stretch>
            <a:fillRect/>
          </a:stretch>
        </p:blipFill>
        <p:spPr>
          <a:xfrm>
            <a:off x="1046479" y="4654526"/>
            <a:ext cx="5398770" cy="307526"/>
          </a:xfrm>
          <a:prstGeom prst="rect">
            <a:avLst/>
          </a:prstGeom>
        </p:spPr>
      </p:pic>
    </p:spTree>
    <p:extLst>
      <p:ext uri="{BB962C8B-B14F-4D97-AF65-F5344CB8AC3E}">
        <p14:creationId xmlns:p14="http://schemas.microsoft.com/office/powerpoint/2010/main" val="1653705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332E-E962-3EB0-41E7-B2532953AD1F}"/>
              </a:ext>
            </a:extLst>
          </p:cNvPr>
          <p:cNvSpPr>
            <a:spLocks noGrp="1"/>
          </p:cNvSpPr>
          <p:nvPr>
            <p:ph type="title"/>
          </p:nvPr>
        </p:nvSpPr>
        <p:spPr/>
        <p:txBody>
          <a:bodyPr/>
          <a:lstStyle/>
          <a:p>
            <a:r>
              <a:rPr lang="pl-PL" dirty="0" err="1"/>
              <a:t>Results</a:t>
            </a:r>
            <a:endParaRPr lang="en-GB" dirty="0"/>
          </a:p>
        </p:txBody>
      </p:sp>
      <p:pic>
        <p:nvPicPr>
          <p:cNvPr id="5" name="Picture 4" descr="A graph of a bar chart&#10;&#10;Description automatically generated with medium confidence">
            <a:extLst>
              <a:ext uri="{FF2B5EF4-FFF2-40B4-BE49-F238E27FC236}">
                <a16:creationId xmlns:a16="http://schemas.microsoft.com/office/drawing/2014/main" id="{760EC760-A45F-464D-F7CB-501D92656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692" y="2488571"/>
            <a:ext cx="4919988" cy="2997829"/>
          </a:xfrm>
          <a:prstGeom prst="rect">
            <a:avLst/>
          </a:prstGeom>
        </p:spPr>
      </p:pic>
      <p:pic>
        <p:nvPicPr>
          <p:cNvPr id="7" name="Picture 6">
            <a:extLst>
              <a:ext uri="{FF2B5EF4-FFF2-40B4-BE49-F238E27FC236}">
                <a16:creationId xmlns:a16="http://schemas.microsoft.com/office/drawing/2014/main" id="{C17E8AE8-FE40-D926-9E31-3C5BDA2D866C}"/>
              </a:ext>
            </a:extLst>
          </p:cNvPr>
          <p:cNvPicPr>
            <a:picLocks noChangeAspect="1"/>
          </p:cNvPicPr>
          <p:nvPr/>
        </p:nvPicPr>
        <p:blipFill>
          <a:blip r:embed="rId3"/>
          <a:stretch>
            <a:fillRect/>
          </a:stretch>
        </p:blipFill>
        <p:spPr>
          <a:xfrm>
            <a:off x="1036320" y="1890541"/>
            <a:ext cx="4668902" cy="4193887"/>
          </a:xfrm>
          <a:prstGeom prst="rect">
            <a:avLst/>
          </a:prstGeom>
        </p:spPr>
      </p:pic>
    </p:spTree>
    <p:extLst>
      <p:ext uri="{BB962C8B-B14F-4D97-AF65-F5344CB8AC3E}">
        <p14:creationId xmlns:p14="http://schemas.microsoft.com/office/powerpoint/2010/main" val="3370379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2427-F0C5-AAFA-8034-56D537B4A32E}"/>
              </a:ext>
            </a:extLst>
          </p:cNvPr>
          <p:cNvSpPr>
            <a:spLocks noGrp="1"/>
          </p:cNvSpPr>
          <p:nvPr>
            <p:ph type="title"/>
          </p:nvPr>
        </p:nvSpPr>
        <p:spPr/>
        <p:txBody>
          <a:bodyPr/>
          <a:lstStyle/>
          <a:p>
            <a:r>
              <a:rPr lang="pl-PL" dirty="0" err="1"/>
              <a:t>Results</a:t>
            </a:r>
            <a:endParaRPr lang="en-GB" dirty="0"/>
          </a:p>
        </p:txBody>
      </p:sp>
      <p:pic>
        <p:nvPicPr>
          <p:cNvPr id="5" name="Picture 4" descr="A graph showing different colored dots&#10;&#10;Description automatically generated">
            <a:extLst>
              <a:ext uri="{FF2B5EF4-FFF2-40B4-BE49-F238E27FC236}">
                <a16:creationId xmlns:a16="http://schemas.microsoft.com/office/drawing/2014/main" id="{1D1963E2-D76A-6D57-A031-73B2E6CD8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550" y="2005123"/>
            <a:ext cx="5505450" cy="3291081"/>
          </a:xfrm>
          <a:prstGeom prst="rect">
            <a:avLst/>
          </a:prstGeom>
        </p:spPr>
      </p:pic>
      <p:pic>
        <p:nvPicPr>
          <p:cNvPr id="7" name="Picture 6" descr="A graph of a number of objects&#10;&#10;Description automatically generated with medium confidence">
            <a:extLst>
              <a:ext uri="{FF2B5EF4-FFF2-40B4-BE49-F238E27FC236}">
                <a16:creationId xmlns:a16="http://schemas.microsoft.com/office/drawing/2014/main" id="{74B07742-10D6-FE45-5DDB-AC7B45984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002" y="2046176"/>
            <a:ext cx="5397498" cy="3250538"/>
          </a:xfrm>
          <a:prstGeom prst="rect">
            <a:avLst/>
          </a:prstGeom>
        </p:spPr>
      </p:pic>
    </p:spTree>
    <p:extLst>
      <p:ext uri="{BB962C8B-B14F-4D97-AF65-F5344CB8AC3E}">
        <p14:creationId xmlns:p14="http://schemas.microsoft.com/office/powerpoint/2010/main" val="1930550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CFF5-AB79-8B7D-51DE-CB4EAAB91E08}"/>
              </a:ext>
            </a:extLst>
          </p:cNvPr>
          <p:cNvSpPr>
            <a:spLocks noGrp="1"/>
          </p:cNvSpPr>
          <p:nvPr>
            <p:ph type="title"/>
          </p:nvPr>
        </p:nvSpPr>
        <p:spPr/>
        <p:txBody>
          <a:bodyPr/>
          <a:lstStyle/>
          <a:p>
            <a:r>
              <a:rPr lang="pl-PL" dirty="0" err="1"/>
              <a:t>Results</a:t>
            </a:r>
            <a:endParaRPr lang="en-GB" dirty="0"/>
          </a:p>
        </p:txBody>
      </p:sp>
      <p:pic>
        <p:nvPicPr>
          <p:cNvPr id="5" name="Content Placeholder 4" descr="A graph of a bar graph&#10;&#10;Description automatically generated with medium confidence">
            <a:extLst>
              <a:ext uri="{FF2B5EF4-FFF2-40B4-BE49-F238E27FC236}">
                <a16:creationId xmlns:a16="http://schemas.microsoft.com/office/drawing/2014/main" id="{CA8CF120-6BFD-B5F1-1CCF-B587904AED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984" y="2154752"/>
            <a:ext cx="5338950" cy="3249098"/>
          </a:xfrm>
        </p:spPr>
      </p:pic>
      <p:pic>
        <p:nvPicPr>
          <p:cNvPr id="7" name="Picture 6" descr="A graph with blue and orange bars&#10;&#10;Description automatically generated">
            <a:extLst>
              <a:ext uri="{FF2B5EF4-FFF2-40B4-BE49-F238E27FC236}">
                <a16:creationId xmlns:a16="http://schemas.microsoft.com/office/drawing/2014/main" id="{D08B41CF-A91F-6475-6DFD-CBFCE06DC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0069" y="2239448"/>
            <a:ext cx="5199776" cy="3164402"/>
          </a:xfrm>
          <a:prstGeom prst="rect">
            <a:avLst/>
          </a:prstGeom>
        </p:spPr>
      </p:pic>
    </p:spTree>
    <p:extLst>
      <p:ext uri="{BB962C8B-B14F-4D97-AF65-F5344CB8AC3E}">
        <p14:creationId xmlns:p14="http://schemas.microsoft.com/office/powerpoint/2010/main" val="648628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CFF5-AB79-8B7D-51DE-CB4EAAB91E08}"/>
              </a:ext>
            </a:extLst>
          </p:cNvPr>
          <p:cNvSpPr>
            <a:spLocks noGrp="1"/>
          </p:cNvSpPr>
          <p:nvPr>
            <p:ph type="title"/>
          </p:nvPr>
        </p:nvSpPr>
        <p:spPr/>
        <p:txBody>
          <a:bodyPr/>
          <a:lstStyle/>
          <a:p>
            <a:r>
              <a:rPr lang="pl-PL" dirty="0" err="1"/>
              <a:t>Results</a:t>
            </a:r>
            <a:endParaRPr lang="en-GB" dirty="0"/>
          </a:p>
        </p:txBody>
      </p:sp>
      <p:pic>
        <p:nvPicPr>
          <p:cNvPr id="5" name="Content Placeholder 4">
            <a:extLst>
              <a:ext uri="{FF2B5EF4-FFF2-40B4-BE49-F238E27FC236}">
                <a16:creationId xmlns:a16="http://schemas.microsoft.com/office/drawing/2014/main" id="{CA8CF120-6BFD-B5F1-1CCF-B587904AEDF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62984" y="2154752"/>
            <a:ext cx="5338950" cy="3249098"/>
          </a:xfrm>
        </p:spPr>
      </p:pic>
      <p:pic>
        <p:nvPicPr>
          <p:cNvPr id="7" name="Picture 6">
            <a:extLst>
              <a:ext uri="{FF2B5EF4-FFF2-40B4-BE49-F238E27FC236}">
                <a16:creationId xmlns:a16="http://schemas.microsoft.com/office/drawing/2014/main" id="{D08B41CF-A91F-6475-6DFD-CBFCE06DC3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90069" y="2257203"/>
            <a:ext cx="5199776" cy="3128891"/>
          </a:xfrm>
          <a:prstGeom prst="rect">
            <a:avLst/>
          </a:prstGeom>
        </p:spPr>
      </p:pic>
    </p:spTree>
    <p:extLst>
      <p:ext uri="{BB962C8B-B14F-4D97-AF65-F5344CB8AC3E}">
        <p14:creationId xmlns:p14="http://schemas.microsoft.com/office/powerpoint/2010/main" val="373931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CFF5-AB79-8B7D-51DE-CB4EAAB91E08}"/>
              </a:ext>
            </a:extLst>
          </p:cNvPr>
          <p:cNvSpPr>
            <a:spLocks noGrp="1"/>
          </p:cNvSpPr>
          <p:nvPr>
            <p:ph type="title"/>
          </p:nvPr>
        </p:nvSpPr>
        <p:spPr/>
        <p:txBody>
          <a:bodyPr/>
          <a:lstStyle/>
          <a:p>
            <a:r>
              <a:rPr lang="pl-PL" dirty="0" err="1"/>
              <a:t>Results</a:t>
            </a:r>
            <a:endParaRPr lang="en-GB" dirty="0"/>
          </a:p>
        </p:txBody>
      </p:sp>
      <p:pic>
        <p:nvPicPr>
          <p:cNvPr id="5" name="Content Placeholder 4">
            <a:extLst>
              <a:ext uri="{FF2B5EF4-FFF2-40B4-BE49-F238E27FC236}">
                <a16:creationId xmlns:a16="http://schemas.microsoft.com/office/drawing/2014/main" id="{CA8CF120-6BFD-B5F1-1CCF-B587904AEDF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62984" y="2154752"/>
            <a:ext cx="5338950" cy="3249098"/>
          </a:xfrm>
        </p:spPr>
      </p:pic>
      <p:pic>
        <p:nvPicPr>
          <p:cNvPr id="7" name="Picture 6">
            <a:extLst>
              <a:ext uri="{FF2B5EF4-FFF2-40B4-BE49-F238E27FC236}">
                <a16:creationId xmlns:a16="http://schemas.microsoft.com/office/drawing/2014/main" id="{D08B41CF-A91F-6475-6DFD-CBFCE06DC3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05898" y="2257203"/>
            <a:ext cx="5168117" cy="3128891"/>
          </a:xfrm>
          <a:prstGeom prst="rect">
            <a:avLst/>
          </a:prstGeom>
        </p:spPr>
      </p:pic>
    </p:spTree>
    <p:extLst>
      <p:ext uri="{BB962C8B-B14F-4D97-AF65-F5344CB8AC3E}">
        <p14:creationId xmlns:p14="http://schemas.microsoft.com/office/powerpoint/2010/main" val="275587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16C8-40AB-C74E-72DD-C5BBCAFD89D5}"/>
              </a:ext>
            </a:extLst>
          </p:cNvPr>
          <p:cNvSpPr>
            <a:spLocks noGrp="1"/>
          </p:cNvSpPr>
          <p:nvPr>
            <p:ph type="title"/>
          </p:nvPr>
        </p:nvSpPr>
        <p:spPr/>
        <p:txBody>
          <a:bodyPr/>
          <a:lstStyle/>
          <a:p>
            <a:r>
              <a:rPr lang="en-GB" dirty="0"/>
              <a:t>Coordinate</a:t>
            </a:r>
            <a:r>
              <a:rPr lang="pl-PL" dirty="0"/>
              <a:t> </a:t>
            </a:r>
            <a:r>
              <a:rPr lang="pl-PL" dirty="0" err="1"/>
              <a:t>Descent</a:t>
            </a:r>
            <a:r>
              <a:rPr lang="pl-PL" dirty="0"/>
              <a:t> – </a:t>
            </a:r>
            <a:r>
              <a:rPr lang="pl-PL" dirty="0" err="1"/>
              <a:t>key</a:t>
            </a:r>
            <a:r>
              <a:rPr lang="pl-PL" dirty="0"/>
              <a:t> </a:t>
            </a:r>
            <a:r>
              <a:rPr lang="pl-PL" dirty="0" err="1"/>
              <a:t>points</a:t>
            </a:r>
            <a:endParaRPr lang="en-GB" dirty="0"/>
          </a:p>
        </p:txBody>
      </p:sp>
      <p:sp>
        <p:nvSpPr>
          <p:cNvPr id="3" name="Content Placeholder 2">
            <a:extLst>
              <a:ext uri="{FF2B5EF4-FFF2-40B4-BE49-F238E27FC236}">
                <a16:creationId xmlns:a16="http://schemas.microsoft.com/office/drawing/2014/main" id="{E84372A6-C00A-2F21-335F-546C2E0513F4}"/>
              </a:ext>
            </a:extLst>
          </p:cNvPr>
          <p:cNvSpPr>
            <a:spLocks noGrp="1"/>
          </p:cNvSpPr>
          <p:nvPr>
            <p:ph idx="1"/>
          </p:nvPr>
        </p:nvSpPr>
        <p:spPr/>
        <p:txBody>
          <a:bodyPr/>
          <a:lstStyle/>
          <a:p>
            <a:pPr>
              <a:buFont typeface="Arial" panose="020B0604020202020204" pitchFamily="34" charset="0"/>
              <a:buChar char="•"/>
            </a:pPr>
            <a:r>
              <a:rPr lang="pl-PL" dirty="0"/>
              <a:t> </a:t>
            </a:r>
            <a:r>
              <a:rPr lang="pl-PL" dirty="0" err="1"/>
              <a:t>Used</a:t>
            </a:r>
            <a:r>
              <a:rPr lang="pl-PL" dirty="0"/>
              <a:t> to </a:t>
            </a:r>
            <a:r>
              <a:rPr lang="pl-PL" dirty="0" err="1"/>
              <a:t>solve</a:t>
            </a:r>
            <a:r>
              <a:rPr lang="pl-PL" dirty="0"/>
              <a:t> lasso </a:t>
            </a:r>
            <a:r>
              <a:rPr lang="pl-PL" dirty="0" err="1"/>
              <a:t>regression</a:t>
            </a:r>
            <a:endParaRPr lang="pl-PL" dirty="0"/>
          </a:p>
          <a:p>
            <a:pPr>
              <a:buFont typeface="Arial" panose="020B0604020202020204" pitchFamily="34" charset="0"/>
              <a:buChar char="•"/>
            </a:pPr>
            <a:r>
              <a:rPr lang="pl-PL" dirty="0"/>
              <a:t> </a:t>
            </a:r>
            <a:r>
              <a:rPr lang="pl-PL" dirty="0" err="1"/>
              <a:t>Iterative</a:t>
            </a:r>
            <a:r>
              <a:rPr lang="pl-PL" dirty="0"/>
              <a:t> </a:t>
            </a:r>
            <a:r>
              <a:rPr lang="pl-PL" dirty="0" err="1"/>
              <a:t>method</a:t>
            </a:r>
            <a:endParaRPr lang="pl-PL" dirty="0"/>
          </a:p>
          <a:p>
            <a:pPr>
              <a:buFont typeface="Arial" panose="020B0604020202020204" pitchFamily="34" charset="0"/>
              <a:buChar char="•"/>
            </a:pPr>
            <a:r>
              <a:rPr lang="pl-PL" dirty="0"/>
              <a:t> </a:t>
            </a:r>
            <a:r>
              <a:rPr lang="pl-PL" dirty="0" err="1"/>
              <a:t>Loops</a:t>
            </a:r>
            <a:r>
              <a:rPr lang="pl-PL" dirty="0"/>
              <a:t> </a:t>
            </a:r>
            <a:r>
              <a:rPr lang="pl-PL" dirty="0" err="1"/>
              <a:t>through</a:t>
            </a:r>
            <a:r>
              <a:rPr lang="pl-PL" dirty="0"/>
              <a:t> </a:t>
            </a:r>
            <a:r>
              <a:rPr lang="pl-PL" dirty="0" err="1"/>
              <a:t>parameters</a:t>
            </a:r>
            <a:endParaRPr lang="pl-PL" dirty="0"/>
          </a:p>
          <a:p>
            <a:pPr>
              <a:buFont typeface="Arial" panose="020B0604020202020204" pitchFamily="34" charset="0"/>
              <a:buChar char="•"/>
            </a:pPr>
            <a:r>
              <a:rPr lang="pl-PL" dirty="0"/>
              <a:t> </a:t>
            </a:r>
            <a:r>
              <a:rPr lang="pl-PL" dirty="0" err="1"/>
              <a:t>Optimizes</a:t>
            </a:r>
            <a:r>
              <a:rPr lang="pl-PL" dirty="0"/>
              <a:t> one </a:t>
            </a:r>
            <a:r>
              <a:rPr lang="pl-PL" dirty="0" err="1"/>
              <a:t>coordinate</a:t>
            </a:r>
            <a:r>
              <a:rPr lang="pl-PL" dirty="0"/>
              <a:t> </a:t>
            </a:r>
            <a:r>
              <a:rPr lang="pl-PL" dirty="0" err="1"/>
              <a:t>at</a:t>
            </a:r>
            <a:r>
              <a:rPr lang="pl-PL" dirty="0"/>
              <a:t> a </a:t>
            </a:r>
            <a:r>
              <a:rPr lang="pl-PL" dirty="0" err="1"/>
              <a:t>time</a:t>
            </a:r>
            <a:endParaRPr lang="pl-PL" dirty="0"/>
          </a:p>
          <a:p>
            <a:pPr>
              <a:buFont typeface="Arial" panose="020B0604020202020204" pitchFamily="34" charset="0"/>
              <a:buChar char="•"/>
            </a:pPr>
            <a:r>
              <a:rPr lang="pl-PL" dirty="0"/>
              <a:t> </a:t>
            </a:r>
            <a:r>
              <a:rPr lang="pl-PL" dirty="0" err="1"/>
              <a:t>Keeps</a:t>
            </a:r>
            <a:r>
              <a:rPr lang="pl-PL" dirty="0"/>
              <a:t> </a:t>
            </a:r>
            <a:r>
              <a:rPr lang="pl-PL" dirty="0" err="1"/>
              <a:t>all</a:t>
            </a:r>
            <a:r>
              <a:rPr lang="pl-PL" dirty="0"/>
              <a:t> </a:t>
            </a:r>
            <a:r>
              <a:rPr lang="pl-PL" dirty="0" err="1"/>
              <a:t>other</a:t>
            </a:r>
            <a:r>
              <a:rPr lang="pl-PL" dirty="0"/>
              <a:t> </a:t>
            </a:r>
            <a:r>
              <a:rPr lang="pl-PL" dirty="0" err="1"/>
              <a:t>coordinates</a:t>
            </a:r>
            <a:r>
              <a:rPr lang="pl-PL" dirty="0"/>
              <a:t> </a:t>
            </a:r>
            <a:r>
              <a:rPr lang="pl-PL" dirty="0" err="1"/>
              <a:t>frozen</a:t>
            </a:r>
            <a:endParaRPr lang="pl-PL" dirty="0"/>
          </a:p>
          <a:p>
            <a:pPr>
              <a:buFont typeface="Arial" panose="020B0604020202020204" pitchFamily="34" charset="0"/>
              <a:buChar char="•"/>
            </a:pPr>
            <a:r>
              <a:rPr lang="pl-PL" dirty="0"/>
              <a:t> </a:t>
            </a:r>
            <a:r>
              <a:rPr lang="en-US" dirty="0"/>
              <a:t>Effective for problems with sparse solutions</a:t>
            </a:r>
            <a:endParaRPr lang="pl-PL" dirty="0"/>
          </a:p>
          <a:p>
            <a:pPr>
              <a:buFont typeface="Arial" panose="020B0604020202020204" pitchFamily="34" charset="0"/>
              <a:buChar char="•"/>
            </a:pPr>
            <a:r>
              <a:rPr lang="pl-PL" dirty="0"/>
              <a:t> </a:t>
            </a:r>
            <a:r>
              <a:rPr lang="pl-PL" dirty="0" err="1"/>
              <a:t>Proposed</a:t>
            </a:r>
            <a:r>
              <a:rPr lang="pl-PL" dirty="0"/>
              <a:t> in 2007</a:t>
            </a:r>
          </a:p>
          <a:p>
            <a:endParaRPr lang="pl-PL" dirty="0"/>
          </a:p>
          <a:p>
            <a:endParaRPr lang="en-GB" dirty="0"/>
          </a:p>
        </p:txBody>
      </p:sp>
    </p:spTree>
    <p:extLst>
      <p:ext uri="{BB962C8B-B14F-4D97-AF65-F5344CB8AC3E}">
        <p14:creationId xmlns:p14="http://schemas.microsoft.com/office/powerpoint/2010/main" val="1798740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3E4D-C4D3-6BE4-332F-E000E79D9F64}"/>
              </a:ext>
            </a:extLst>
          </p:cNvPr>
          <p:cNvSpPr>
            <a:spLocks noGrp="1"/>
          </p:cNvSpPr>
          <p:nvPr>
            <p:ph type="title"/>
          </p:nvPr>
        </p:nvSpPr>
        <p:spPr/>
        <p:txBody>
          <a:bodyPr/>
          <a:lstStyle/>
          <a:p>
            <a:r>
              <a:rPr lang="pl-PL" dirty="0" err="1"/>
              <a:t>Conclusion</a:t>
            </a:r>
            <a:endParaRPr lang="en-GB" dirty="0"/>
          </a:p>
        </p:txBody>
      </p:sp>
      <p:sp>
        <p:nvSpPr>
          <p:cNvPr id="3" name="Content Placeholder 2">
            <a:extLst>
              <a:ext uri="{FF2B5EF4-FFF2-40B4-BE49-F238E27FC236}">
                <a16:creationId xmlns:a16="http://schemas.microsoft.com/office/drawing/2014/main" id="{22072C05-7B1C-03C0-EB63-A722B45EE358}"/>
              </a:ext>
            </a:extLst>
          </p:cNvPr>
          <p:cNvSpPr>
            <a:spLocks noGrp="1"/>
          </p:cNvSpPr>
          <p:nvPr>
            <p:ph idx="1"/>
          </p:nvPr>
        </p:nvSpPr>
        <p:spPr/>
        <p:txBody>
          <a:bodyPr/>
          <a:lstStyle/>
          <a:p>
            <a:pPr>
              <a:buFont typeface="Arial" panose="020B0604020202020204" pitchFamily="34" charset="0"/>
              <a:buChar char="•"/>
            </a:pPr>
            <a:r>
              <a:rPr lang="pl-PL" dirty="0"/>
              <a:t> </a:t>
            </a:r>
            <a:r>
              <a:rPr lang="en-US" dirty="0"/>
              <a:t>It is impossible to compare times because of implementations in different languages</a:t>
            </a:r>
            <a:endParaRPr lang="pl-PL" dirty="0"/>
          </a:p>
          <a:p>
            <a:pPr>
              <a:buFont typeface="Arial" panose="020B0604020202020204" pitchFamily="34" charset="0"/>
              <a:buChar char="•"/>
            </a:pPr>
            <a:r>
              <a:rPr lang="pl-PL" dirty="0"/>
              <a:t> </a:t>
            </a:r>
            <a:r>
              <a:rPr lang="en-US" dirty="0"/>
              <a:t>Modified coordinate descent outperforms the original version in most cases</a:t>
            </a:r>
            <a:endParaRPr lang="pl-PL" dirty="0"/>
          </a:p>
          <a:p>
            <a:pPr>
              <a:buFont typeface="Arial" panose="020B0604020202020204" pitchFamily="34" charset="0"/>
              <a:buChar char="•"/>
            </a:pPr>
            <a:r>
              <a:rPr lang="pl-PL" dirty="0"/>
              <a:t> </a:t>
            </a:r>
            <a:r>
              <a:rPr lang="en-US" dirty="0"/>
              <a:t>The higher the % of non-zero parameters the lower the execution time</a:t>
            </a:r>
            <a:endParaRPr lang="pl-PL" dirty="0"/>
          </a:p>
          <a:p>
            <a:pPr>
              <a:buFont typeface="Arial" panose="020B0604020202020204" pitchFamily="34" charset="0"/>
              <a:buChar char="•"/>
            </a:pPr>
            <a:r>
              <a:rPr lang="pl-PL" sz="2000" dirty="0"/>
              <a:t> </a:t>
            </a:r>
            <a:r>
              <a:rPr lang="en-US" sz="2000" dirty="0"/>
              <a:t>The number of features has a much bigger impact on execution times than the number of samples</a:t>
            </a:r>
            <a:endParaRPr lang="pl-PL" sz="2000" dirty="0"/>
          </a:p>
          <a:p>
            <a:pPr>
              <a:buFont typeface="Arial" panose="020B0604020202020204" pitchFamily="34" charset="0"/>
              <a:buChar char="•"/>
            </a:pPr>
            <a:r>
              <a:rPr lang="pl-PL" dirty="0"/>
              <a:t> </a:t>
            </a:r>
            <a:r>
              <a:rPr lang="en-US" dirty="0"/>
              <a:t>LARS execution time decreases with increasing </a:t>
            </a:r>
            <a:r>
              <a:rPr lang="en-US" b="1" i="1" dirty="0"/>
              <a:t>ρ</a:t>
            </a:r>
            <a:endParaRPr lang="pl-PL" b="1" i="1" dirty="0"/>
          </a:p>
          <a:p>
            <a:pPr>
              <a:buFont typeface="Arial" panose="020B0604020202020204" pitchFamily="34" charset="0"/>
              <a:buChar char="•"/>
            </a:pPr>
            <a:endParaRPr lang="pl-PL" dirty="0"/>
          </a:p>
          <a:p>
            <a:pPr marL="0" indent="0">
              <a:buNone/>
            </a:pPr>
            <a:endParaRPr lang="en-GB" dirty="0"/>
          </a:p>
        </p:txBody>
      </p:sp>
    </p:spTree>
    <p:extLst>
      <p:ext uri="{BB962C8B-B14F-4D97-AF65-F5344CB8AC3E}">
        <p14:creationId xmlns:p14="http://schemas.microsoft.com/office/powerpoint/2010/main" val="3507041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FAB3-89EF-BDF3-DC43-56D75644184E}"/>
              </a:ext>
            </a:extLst>
          </p:cNvPr>
          <p:cNvSpPr>
            <a:spLocks noGrp="1"/>
          </p:cNvSpPr>
          <p:nvPr>
            <p:ph type="title"/>
          </p:nvPr>
        </p:nvSpPr>
        <p:spPr/>
        <p:txBody>
          <a:bodyPr/>
          <a:lstStyle/>
          <a:p>
            <a:r>
              <a:rPr lang="pl-PL" dirty="0" err="1"/>
              <a:t>Refrences</a:t>
            </a:r>
            <a:endParaRPr lang="en-GB" dirty="0"/>
          </a:p>
        </p:txBody>
      </p:sp>
      <p:sp>
        <p:nvSpPr>
          <p:cNvPr id="3" name="Content Placeholder 2">
            <a:extLst>
              <a:ext uri="{FF2B5EF4-FFF2-40B4-BE49-F238E27FC236}">
                <a16:creationId xmlns:a16="http://schemas.microsoft.com/office/drawing/2014/main" id="{31D009AD-31B2-2D46-5615-FDC4C18BEA66}"/>
              </a:ext>
            </a:extLst>
          </p:cNvPr>
          <p:cNvSpPr>
            <a:spLocks noGrp="1"/>
          </p:cNvSpPr>
          <p:nvPr>
            <p:ph idx="1"/>
          </p:nvPr>
        </p:nvSpPr>
        <p:spPr/>
        <p:txBody>
          <a:bodyPr/>
          <a:lstStyle/>
          <a:p>
            <a:r>
              <a:rPr lang="en-US" dirty="0"/>
              <a:t>Friedman et al, The Annals of Applied Statistics, Vol. 1, 2007, pp. 302322</a:t>
            </a:r>
            <a:endParaRPr lang="pl-PL" dirty="0"/>
          </a:p>
          <a:p>
            <a:r>
              <a:rPr lang="en-GB" dirty="0"/>
              <a:t>Least Angle Regression</a:t>
            </a:r>
            <a:r>
              <a:rPr lang="pl-PL" dirty="0"/>
              <a:t>; </a:t>
            </a:r>
            <a:r>
              <a:rPr lang="en-GB" dirty="0"/>
              <a:t>Bradley Efron, Trevor Hastie, Iain Johnstone, Robert </a:t>
            </a:r>
            <a:r>
              <a:rPr lang="en-GB" dirty="0" err="1"/>
              <a:t>Tibshirani</a:t>
            </a:r>
            <a:endParaRPr lang="en-GB" dirty="0"/>
          </a:p>
        </p:txBody>
      </p:sp>
    </p:spTree>
    <p:extLst>
      <p:ext uri="{BB962C8B-B14F-4D97-AF65-F5344CB8AC3E}">
        <p14:creationId xmlns:p14="http://schemas.microsoft.com/office/powerpoint/2010/main" val="420889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07DD6-7F0D-94D8-D332-64CA6F2A7653}"/>
              </a:ext>
            </a:extLst>
          </p:cNvPr>
          <p:cNvSpPr>
            <a:spLocks noGrp="1"/>
          </p:cNvSpPr>
          <p:nvPr>
            <p:ph type="title"/>
          </p:nvPr>
        </p:nvSpPr>
        <p:spPr/>
        <p:txBody>
          <a:bodyPr/>
          <a:lstStyle/>
          <a:p>
            <a:r>
              <a:rPr lang="pl-PL" dirty="0"/>
              <a:t>Lasso </a:t>
            </a:r>
            <a:r>
              <a:rPr lang="pl-PL" dirty="0" err="1"/>
              <a:t>Regression</a:t>
            </a:r>
            <a:endParaRPr lang="en-GB" dirty="0"/>
          </a:p>
        </p:txBody>
      </p:sp>
      <p:pic>
        <p:nvPicPr>
          <p:cNvPr id="21" name="Picture 20">
            <a:extLst>
              <a:ext uri="{FF2B5EF4-FFF2-40B4-BE49-F238E27FC236}">
                <a16:creationId xmlns:a16="http://schemas.microsoft.com/office/drawing/2014/main" id="{A2B2A856-E9FA-5EAE-7A09-7D5853F03EB7}"/>
              </a:ext>
            </a:extLst>
          </p:cNvPr>
          <p:cNvPicPr>
            <a:picLocks noChangeAspect="1"/>
          </p:cNvPicPr>
          <p:nvPr/>
        </p:nvPicPr>
        <p:blipFill>
          <a:blip r:embed="rId2"/>
          <a:stretch>
            <a:fillRect/>
          </a:stretch>
        </p:blipFill>
        <p:spPr>
          <a:xfrm>
            <a:off x="1037809" y="2014917"/>
            <a:ext cx="10116382" cy="2828166"/>
          </a:xfrm>
          <a:prstGeom prst="rect">
            <a:avLst/>
          </a:prstGeom>
        </p:spPr>
      </p:pic>
    </p:spTree>
    <p:extLst>
      <p:ext uri="{BB962C8B-B14F-4D97-AF65-F5344CB8AC3E}">
        <p14:creationId xmlns:p14="http://schemas.microsoft.com/office/powerpoint/2010/main" val="301491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7102-8199-FE48-62F0-C539E57DC143}"/>
              </a:ext>
            </a:extLst>
          </p:cNvPr>
          <p:cNvSpPr>
            <a:spLocks noGrp="1"/>
          </p:cNvSpPr>
          <p:nvPr>
            <p:ph type="title"/>
          </p:nvPr>
        </p:nvSpPr>
        <p:spPr/>
        <p:txBody>
          <a:bodyPr/>
          <a:lstStyle/>
          <a:p>
            <a:r>
              <a:rPr lang="pl-PL" dirty="0" err="1"/>
              <a:t>Derivation</a:t>
            </a:r>
            <a:endParaRPr lang="en-GB" dirty="0"/>
          </a:p>
        </p:txBody>
      </p:sp>
      <p:pic>
        <p:nvPicPr>
          <p:cNvPr id="9" name="Picture 8">
            <a:extLst>
              <a:ext uri="{FF2B5EF4-FFF2-40B4-BE49-F238E27FC236}">
                <a16:creationId xmlns:a16="http://schemas.microsoft.com/office/drawing/2014/main" id="{1F02504D-33C8-0AA6-3C21-397677B85076}"/>
              </a:ext>
            </a:extLst>
          </p:cNvPr>
          <p:cNvPicPr>
            <a:picLocks noChangeAspect="1"/>
          </p:cNvPicPr>
          <p:nvPr/>
        </p:nvPicPr>
        <p:blipFill>
          <a:blip r:embed="rId2"/>
          <a:stretch>
            <a:fillRect/>
          </a:stretch>
        </p:blipFill>
        <p:spPr>
          <a:xfrm>
            <a:off x="1339850" y="2287524"/>
            <a:ext cx="9702800" cy="2833117"/>
          </a:xfrm>
          <a:prstGeom prst="rect">
            <a:avLst/>
          </a:prstGeom>
        </p:spPr>
      </p:pic>
    </p:spTree>
    <p:extLst>
      <p:ext uri="{BB962C8B-B14F-4D97-AF65-F5344CB8AC3E}">
        <p14:creationId xmlns:p14="http://schemas.microsoft.com/office/powerpoint/2010/main" val="35767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E748F-477D-8036-D690-3633A17D4B6B}"/>
              </a:ext>
            </a:extLst>
          </p:cNvPr>
          <p:cNvSpPr>
            <a:spLocks noGrp="1"/>
          </p:cNvSpPr>
          <p:nvPr>
            <p:ph type="title"/>
          </p:nvPr>
        </p:nvSpPr>
        <p:spPr/>
        <p:txBody>
          <a:bodyPr/>
          <a:lstStyle/>
          <a:p>
            <a:r>
              <a:rPr lang="pl-PL" dirty="0" err="1"/>
              <a:t>Derivation</a:t>
            </a:r>
            <a:endParaRPr lang="en-GB" dirty="0"/>
          </a:p>
        </p:txBody>
      </p:sp>
      <p:pic>
        <p:nvPicPr>
          <p:cNvPr id="9" name="Picture 8">
            <a:extLst>
              <a:ext uri="{FF2B5EF4-FFF2-40B4-BE49-F238E27FC236}">
                <a16:creationId xmlns:a16="http://schemas.microsoft.com/office/drawing/2014/main" id="{939363B8-6B77-795C-C18F-4899842D877D}"/>
              </a:ext>
            </a:extLst>
          </p:cNvPr>
          <p:cNvPicPr>
            <a:picLocks noChangeAspect="1"/>
          </p:cNvPicPr>
          <p:nvPr/>
        </p:nvPicPr>
        <p:blipFill>
          <a:blip r:embed="rId2"/>
          <a:stretch>
            <a:fillRect/>
          </a:stretch>
        </p:blipFill>
        <p:spPr>
          <a:xfrm>
            <a:off x="1479550" y="2086572"/>
            <a:ext cx="10159208" cy="3131786"/>
          </a:xfrm>
          <a:prstGeom prst="rect">
            <a:avLst/>
          </a:prstGeom>
        </p:spPr>
      </p:pic>
    </p:spTree>
    <p:extLst>
      <p:ext uri="{BB962C8B-B14F-4D97-AF65-F5344CB8AC3E}">
        <p14:creationId xmlns:p14="http://schemas.microsoft.com/office/powerpoint/2010/main" val="836805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0912-A1C4-3083-8DDE-EA0057435DBD}"/>
              </a:ext>
            </a:extLst>
          </p:cNvPr>
          <p:cNvSpPr>
            <a:spLocks noGrp="1"/>
          </p:cNvSpPr>
          <p:nvPr>
            <p:ph type="title"/>
          </p:nvPr>
        </p:nvSpPr>
        <p:spPr/>
        <p:txBody>
          <a:bodyPr/>
          <a:lstStyle/>
          <a:p>
            <a:r>
              <a:rPr lang="pl-PL" dirty="0" err="1"/>
              <a:t>Derivation</a:t>
            </a:r>
            <a:endParaRPr lang="en-GB" dirty="0"/>
          </a:p>
        </p:txBody>
      </p:sp>
      <p:pic>
        <p:nvPicPr>
          <p:cNvPr id="5" name="Picture 4">
            <a:extLst>
              <a:ext uri="{FF2B5EF4-FFF2-40B4-BE49-F238E27FC236}">
                <a16:creationId xmlns:a16="http://schemas.microsoft.com/office/drawing/2014/main" id="{7C15BC8F-975D-83AA-ECC3-A9142E2189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13004" y="2120669"/>
            <a:ext cx="9742676" cy="2840292"/>
          </a:xfrm>
          <a:prstGeom prst="rect">
            <a:avLst/>
          </a:prstGeom>
        </p:spPr>
      </p:pic>
    </p:spTree>
    <p:extLst>
      <p:ext uri="{BB962C8B-B14F-4D97-AF65-F5344CB8AC3E}">
        <p14:creationId xmlns:p14="http://schemas.microsoft.com/office/powerpoint/2010/main" val="412894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B509-BF0D-2502-5000-13B8AB2A2735}"/>
              </a:ext>
            </a:extLst>
          </p:cNvPr>
          <p:cNvSpPr>
            <a:spLocks noGrp="1"/>
          </p:cNvSpPr>
          <p:nvPr>
            <p:ph type="title"/>
          </p:nvPr>
        </p:nvSpPr>
        <p:spPr/>
        <p:txBody>
          <a:bodyPr/>
          <a:lstStyle/>
          <a:p>
            <a:r>
              <a:rPr lang="pl-PL" dirty="0" err="1"/>
              <a:t>Derivation</a:t>
            </a:r>
            <a:endParaRPr lang="en-GB" dirty="0"/>
          </a:p>
        </p:txBody>
      </p:sp>
      <p:pic>
        <p:nvPicPr>
          <p:cNvPr id="5" name="Picture 4">
            <a:extLst>
              <a:ext uri="{FF2B5EF4-FFF2-40B4-BE49-F238E27FC236}">
                <a16:creationId xmlns:a16="http://schemas.microsoft.com/office/drawing/2014/main" id="{E8A24AF3-EEFC-F028-096B-E5CC90CD56F2}"/>
              </a:ext>
            </a:extLst>
          </p:cNvPr>
          <p:cNvPicPr>
            <a:picLocks noChangeAspect="1"/>
          </p:cNvPicPr>
          <p:nvPr/>
        </p:nvPicPr>
        <p:blipFill>
          <a:blip r:embed="rId2"/>
          <a:stretch>
            <a:fillRect/>
          </a:stretch>
        </p:blipFill>
        <p:spPr>
          <a:xfrm>
            <a:off x="955676" y="2069524"/>
            <a:ext cx="10977952" cy="2916238"/>
          </a:xfrm>
          <a:prstGeom prst="rect">
            <a:avLst/>
          </a:prstGeom>
        </p:spPr>
      </p:pic>
    </p:spTree>
    <p:extLst>
      <p:ext uri="{BB962C8B-B14F-4D97-AF65-F5344CB8AC3E}">
        <p14:creationId xmlns:p14="http://schemas.microsoft.com/office/powerpoint/2010/main" val="1047229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4585-DCA4-183F-BA64-7A299D90EB36}"/>
              </a:ext>
            </a:extLst>
          </p:cNvPr>
          <p:cNvSpPr>
            <a:spLocks noGrp="1"/>
          </p:cNvSpPr>
          <p:nvPr>
            <p:ph type="title"/>
          </p:nvPr>
        </p:nvSpPr>
        <p:spPr/>
        <p:txBody>
          <a:bodyPr/>
          <a:lstStyle/>
          <a:p>
            <a:r>
              <a:rPr lang="pl-PL" dirty="0" err="1"/>
              <a:t>Derivation</a:t>
            </a:r>
            <a:endParaRPr lang="en-GB" dirty="0"/>
          </a:p>
        </p:txBody>
      </p:sp>
      <p:pic>
        <p:nvPicPr>
          <p:cNvPr id="5" name="Picture 4">
            <a:extLst>
              <a:ext uri="{FF2B5EF4-FFF2-40B4-BE49-F238E27FC236}">
                <a16:creationId xmlns:a16="http://schemas.microsoft.com/office/drawing/2014/main" id="{616496B9-DCEC-8B04-7CDF-7014365A135D}"/>
              </a:ext>
            </a:extLst>
          </p:cNvPr>
          <p:cNvPicPr>
            <a:picLocks noChangeAspect="1"/>
          </p:cNvPicPr>
          <p:nvPr/>
        </p:nvPicPr>
        <p:blipFill>
          <a:blip r:embed="rId2"/>
          <a:stretch>
            <a:fillRect/>
          </a:stretch>
        </p:blipFill>
        <p:spPr>
          <a:xfrm>
            <a:off x="1238250" y="2207076"/>
            <a:ext cx="10128250" cy="2443848"/>
          </a:xfrm>
          <a:prstGeom prst="rect">
            <a:avLst/>
          </a:prstGeom>
        </p:spPr>
      </p:pic>
    </p:spTree>
    <p:extLst>
      <p:ext uri="{BB962C8B-B14F-4D97-AF65-F5344CB8AC3E}">
        <p14:creationId xmlns:p14="http://schemas.microsoft.com/office/powerpoint/2010/main" val="278866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650D-4AAA-1340-CBBA-4BADD246ABC9}"/>
              </a:ext>
            </a:extLst>
          </p:cNvPr>
          <p:cNvSpPr>
            <a:spLocks noGrp="1"/>
          </p:cNvSpPr>
          <p:nvPr>
            <p:ph type="title"/>
          </p:nvPr>
        </p:nvSpPr>
        <p:spPr/>
        <p:txBody>
          <a:bodyPr/>
          <a:lstStyle/>
          <a:p>
            <a:r>
              <a:rPr lang="pl-PL" dirty="0" err="1"/>
              <a:t>Derivation</a:t>
            </a:r>
            <a:endParaRPr lang="en-GB" dirty="0"/>
          </a:p>
        </p:txBody>
      </p:sp>
      <p:pic>
        <p:nvPicPr>
          <p:cNvPr id="5" name="Picture 4">
            <a:extLst>
              <a:ext uri="{FF2B5EF4-FFF2-40B4-BE49-F238E27FC236}">
                <a16:creationId xmlns:a16="http://schemas.microsoft.com/office/drawing/2014/main" id="{0C1ED2E8-1D60-4184-78B3-A1DD86057E16}"/>
              </a:ext>
            </a:extLst>
          </p:cNvPr>
          <p:cNvPicPr>
            <a:picLocks noChangeAspect="1"/>
          </p:cNvPicPr>
          <p:nvPr/>
        </p:nvPicPr>
        <p:blipFill>
          <a:blip r:embed="rId2"/>
          <a:stretch>
            <a:fillRect/>
          </a:stretch>
        </p:blipFill>
        <p:spPr>
          <a:xfrm>
            <a:off x="1216839" y="2124314"/>
            <a:ext cx="10049297" cy="3254136"/>
          </a:xfrm>
          <a:prstGeom prst="rect">
            <a:avLst/>
          </a:prstGeom>
        </p:spPr>
      </p:pic>
    </p:spTree>
    <p:extLst>
      <p:ext uri="{BB962C8B-B14F-4D97-AF65-F5344CB8AC3E}">
        <p14:creationId xmlns:p14="http://schemas.microsoft.com/office/powerpoint/2010/main" val="9281680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575</TotalTime>
  <Words>416</Words>
  <Application>Microsoft Office PowerPoint</Application>
  <PresentationFormat>Widescreen</PresentationFormat>
  <Paragraphs>56</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Arial</vt:lpstr>
      <vt:lpstr>Calibri</vt:lpstr>
      <vt:lpstr>Calibri Light</vt:lpstr>
      <vt:lpstr>Retrospect</vt:lpstr>
      <vt:lpstr>Pathwise coordinate optimization</vt:lpstr>
      <vt:lpstr>Coordinate Descent – key points</vt:lpstr>
      <vt:lpstr>Lasso Regression</vt:lpstr>
      <vt:lpstr>Derivation</vt:lpstr>
      <vt:lpstr>Derivation</vt:lpstr>
      <vt:lpstr>Derivation</vt:lpstr>
      <vt:lpstr>Derivation</vt:lpstr>
      <vt:lpstr>Derivation</vt:lpstr>
      <vt:lpstr>Derivation</vt:lpstr>
      <vt:lpstr>Implementation</vt:lpstr>
      <vt:lpstr>Stopping rule</vt:lpstr>
      <vt:lpstr>Modification</vt:lpstr>
      <vt:lpstr>Experiments - data</vt:lpstr>
      <vt:lpstr>Experiments</vt:lpstr>
      <vt:lpstr>Results</vt:lpstr>
      <vt:lpstr>Results</vt:lpstr>
      <vt:lpstr>Results</vt:lpstr>
      <vt:lpstr>Results</vt:lpstr>
      <vt:lpstr>Results</vt:lpstr>
      <vt:lpstr>Conclusion</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Michał Gromadzki</dc:creator>
  <cp:lastModifiedBy>Michał Gromadzki</cp:lastModifiedBy>
  <cp:revision>9</cp:revision>
  <dcterms:created xsi:type="dcterms:W3CDTF">2024-06-12T02:20:18Z</dcterms:created>
  <dcterms:modified xsi:type="dcterms:W3CDTF">2024-06-12T11:56:22Z</dcterms:modified>
</cp:coreProperties>
</file>