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3"/>
  </p:notesMasterIdLst>
  <p:sldIdLst>
    <p:sldId id="259" r:id="rId2"/>
    <p:sldId id="260" r:id="rId3"/>
    <p:sldId id="275" r:id="rId4"/>
    <p:sldId id="277" r:id="rId5"/>
    <p:sldId id="278" r:id="rId6"/>
    <p:sldId id="267" r:id="rId7"/>
    <p:sldId id="274" r:id="rId8"/>
    <p:sldId id="268" r:id="rId9"/>
    <p:sldId id="266" r:id="rId10"/>
    <p:sldId id="263" r:id="rId11"/>
    <p:sldId id="27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6A21-5962-4062-86CA-DA9764B294F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8B6E-6EFD-4877-A17B-3C37B2B169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418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3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3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39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19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50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23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0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22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6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61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2015-06-01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3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683567" y="332656"/>
            <a:ext cx="77810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 zarządzania materiałem dowodowym w </a:t>
            </a:r>
            <a:r>
              <a:rPr lang="pl-PL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argumentacji wiarygodności </a:t>
            </a:r>
            <a:r>
              <a:rPr lang="pl-PL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systemów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635895" y="27223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Promotor pracy magisterskiej: dr inż. Andrzej Wardziński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3968" y="3483441"/>
            <a:ext cx="77810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tx2">
                    <a:lumMod val="10000"/>
                  </a:schemeClr>
                </a:solidFill>
              </a:rPr>
              <a:t>Autor: Michał </a:t>
            </a:r>
            <a:r>
              <a:rPr lang="pl-PL" sz="1500" b="1" dirty="0" err="1" smtClean="0">
                <a:solidFill>
                  <a:schemeClr val="tx2">
                    <a:lumMod val="10000"/>
                  </a:schemeClr>
                </a:solidFill>
              </a:rPr>
              <a:t>Bełtkiewicz</a:t>
            </a:r>
            <a:endParaRPr lang="pl-PL" sz="15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-2052736" y="224879"/>
            <a:ext cx="7781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</a:rPr>
              <a:t>Plan dalszej pracy</a:t>
            </a:r>
            <a:endParaRPr lang="pl-PL" sz="25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-5716" y="5373216"/>
            <a:ext cx="9144000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/>
          <p:cNvSpPr txBox="1"/>
          <p:nvPr/>
        </p:nvSpPr>
        <p:spPr>
          <a:xfrm>
            <a:off x="251520" y="538067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Kontynuacja prac projektowych </a:t>
            </a:r>
            <a:r>
              <a:rPr lang="pl-PL" dirty="0" smtClean="0"/>
              <a:t>modelu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Validacja</a:t>
            </a:r>
            <a:r>
              <a:rPr lang="pl-PL" dirty="0" smtClean="0"/>
              <a:t> modelu poprzez użycie stworzonych przypadków </a:t>
            </a:r>
            <a:r>
              <a:rPr lang="pl-PL" dirty="0" smtClean="0"/>
              <a:t>testowych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Sprawdzenie elastyczności modelu na zmiany w materiale dowodowym służącym do udowodnienia bezpieczeństwa systemu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397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/>
          <p:cNvSpPr txBox="1"/>
          <p:nvPr/>
        </p:nvSpPr>
        <p:spPr>
          <a:xfrm>
            <a:off x="-1980728" y="1124744"/>
            <a:ext cx="7781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</a:rPr>
              <a:t>Dziękuję za uwagę </a:t>
            </a:r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25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780928"/>
            <a:ext cx="9144000" cy="220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22366" y="288134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Cele pracy: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9436" y="3231453"/>
            <a:ext cx="9074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Celem </a:t>
            </a:r>
            <a:r>
              <a:rPr lang="pl-PL" dirty="0" smtClean="0"/>
              <a:t>pracy </a:t>
            </a:r>
            <a:r>
              <a:rPr lang="pl-PL" dirty="0"/>
              <a:t>jest analiza procesu zarządzania </a:t>
            </a:r>
            <a:r>
              <a:rPr lang="pl-PL" dirty="0" smtClean="0"/>
              <a:t>argumentacją wiarygodności </a:t>
            </a:r>
            <a:r>
              <a:rPr lang="pl-PL" dirty="0"/>
              <a:t>(</a:t>
            </a:r>
            <a:r>
              <a:rPr lang="pl-PL" i="1" dirty="0" err="1" smtClean="0"/>
              <a:t>assurance</a:t>
            </a:r>
            <a:r>
              <a:rPr lang="pl-PL" i="1" dirty="0"/>
              <a:t> </a:t>
            </a:r>
            <a:r>
              <a:rPr lang="pl-PL" i="1" dirty="0" err="1" smtClean="0"/>
              <a:t>case</a:t>
            </a:r>
            <a:r>
              <a:rPr lang="pl-PL" dirty="0"/>
              <a:t>) i opracowanie modelu </a:t>
            </a:r>
            <a:r>
              <a:rPr lang="pl-PL" dirty="0" smtClean="0"/>
              <a:t>zarządzania materiałem </a:t>
            </a:r>
            <a:r>
              <a:rPr lang="pl-PL" dirty="0"/>
              <a:t>dowodowym (</a:t>
            </a:r>
            <a:r>
              <a:rPr lang="pl-PL" i="1" dirty="0" err="1" smtClean="0"/>
              <a:t>evidence</a:t>
            </a:r>
            <a:r>
              <a:rPr lang="pl-PL" i="1" dirty="0"/>
              <a:t> </a:t>
            </a:r>
            <a:r>
              <a:rPr lang="pl-PL" i="1" dirty="0" smtClean="0"/>
              <a:t>management</a:t>
            </a:r>
            <a:r>
              <a:rPr lang="pl-PL" dirty="0"/>
              <a:t>) w cyklu </a:t>
            </a:r>
            <a:r>
              <a:rPr lang="pl-PL" dirty="0" smtClean="0"/>
              <a:t>życia systemu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smtClean="0"/>
              <a:t>Wymagania </a:t>
            </a:r>
            <a:r>
              <a:rPr lang="pl-PL" dirty="0"/>
              <a:t>na proces obejmują miedzy </a:t>
            </a:r>
            <a:r>
              <a:rPr lang="pl-PL" dirty="0" smtClean="0"/>
              <a:t>innymi zarządzanie </a:t>
            </a:r>
            <a:r>
              <a:rPr lang="pl-PL" dirty="0"/>
              <a:t>zakresem, klasyfikacją, statusem oraz </a:t>
            </a:r>
            <a:r>
              <a:rPr lang="pl-PL" dirty="0" smtClean="0"/>
              <a:t>zmianami. Opracowany </a:t>
            </a:r>
            <a:r>
              <a:rPr lang="pl-PL" dirty="0"/>
              <a:t>proces będzie podlegał walidacji poprzez analizę</a:t>
            </a:r>
          </a:p>
          <a:p>
            <a:r>
              <a:rPr lang="pl-PL" dirty="0"/>
              <a:t>scenariuszy zdefiniowanych dla wymagań.</a:t>
            </a:r>
          </a:p>
        </p:txBody>
      </p:sp>
    </p:spTree>
    <p:extLst>
      <p:ext uri="{BB962C8B-B14F-4D97-AF65-F5344CB8AC3E}">
        <p14:creationId xmlns:p14="http://schemas.microsoft.com/office/powerpoint/2010/main" val="1749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947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/>
          <p:cNvSpPr txBox="1"/>
          <p:nvPr/>
        </p:nvSpPr>
        <p:spPr>
          <a:xfrm>
            <a:off x="0" y="5831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Dziedzina</a:t>
            </a:r>
            <a:r>
              <a:rPr lang="pl-PL" sz="2400" b="1" dirty="0"/>
              <a:t>, której dotyczy praca (przegląd stanu wiedzy w obszarze rozwiązywanego problemu</a:t>
            </a:r>
            <a:r>
              <a:rPr lang="pl-PL" b="1" dirty="0" smtClean="0"/>
              <a:t>)</a:t>
            </a:r>
            <a:endParaRPr lang="pl-PL" b="1" dirty="0"/>
          </a:p>
        </p:txBody>
      </p:sp>
      <p:sp>
        <p:nvSpPr>
          <p:cNvPr id="10" name="Prostokąt 9"/>
          <p:cNvSpPr/>
          <p:nvPr/>
        </p:nvSpPr>
        <p:spPr>
          <a:xfrm>
            <a:off x="-18846" y="3789040"/>
            <a:ext cx="9144000" cy="306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0" y="3801347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Praca magisterska związana jest z dziedziną inżynierii oprogramowania której jednym z szeroko pojętych celów jest wytworzenie mechanizmów pozwalających na zapewnienie jakości oprogramowania uwzględniając kryteria takie jak: bezpieczeństwo, niezawodność, łatwość użycia, łatwość utrzymania systemu itp.</a:t>
            </a:r>
          </a:p>
          <a:p>
            <a:r>
              <a:rPr lang="pl-PL" dirty="0" smtClean="0"/>
              <a:t>Praca dyplomowa opiera się na stworzeniu modelu Assurance Case który sprawdzi się w udowodnieniu bezpieczeństwa systemu zarządzającego pracą pompy infuzyjnej – urządzenia szeroko  wykorzystywanego w medycynie . </a:t>
            </a:r>
          </a:p>
          <a:p>
            <a:r>
              <a:rPr lang="pl-PL" dirty="0" smtClean="0"/>
              <a:t>Wytwarzanie modeli służących do zarządzania materiałem dowodowym przy udowadnianiu wiarygodności systemów są możliwe dzięki istniejącym standardom projektowym: GSN (</a:t>
            </a:r>
            <a:r>
              <a:rPr lang="pl-PL" b="1" dirty="0"/>
              <a:t>GSN – </a:t>
            </a:r>
            <a:r>
              <a:rPr lang="pl-PL" b="1" i="1" dirty="0" err="1"/>
              <a:t>Goal</a:t>
            </a:r>
            <a:r>
              <a:rPr lang="pl-PL" b="1" i="1" dirty="0"/>
              <a:t> </a:t>
            </a:r>
            <a:r>
              <a:rPr lang="pl-PL" b="1" dirty="0" err="1"/>
              <a:t>Structuring</a:t>
            </a:r>
            <a:r>
              <a:rPr lang="pl-PL" b="1" dirty="0"/>
              <a:t> </a:t>
            </a:r>
            <a:r>
              <a:rPr lang="pl-PL" b="1" dirty="0" err="1" smtClean="0"/>
              <a:t>Notation</a:t>
            </a:r>
            <a:r>
              <a:rPr lang="pl-PL" b="1" dirty="0" smtClean="0"/>
              <a:t>) </a:t>
            </a:r>
            <a:r>
              <a:rPr lang="pl-PL" dirty="0" smtClean="0"/>
              <a:t>oraz </a:t>
            </a:r>
            <a:r>
              <a:rPr lang="pl-PL" b="1" dirty="0"/>
              <a:t>CAE – </a:t>
            </a:r>
            <a:r>
              <a:rPr lang="pl-PL" b="1" dirty="0" err="1"/>
              <a:t>Claim</a:t>
            </a:r>
            <a:r>
              <a:rPr lang="pl-PL" b="1" dirty="0"/>
              <a:t> Argument </a:t>
            </a:r>
            <a:r>
              <a:rPr lang="pl-PL" b="1" dirty="0" err="1"/>
              <a:t>Evidence</a:t>
            </a:r>
            <a:r>
              <a:rPr lang="pl-PL" b="1" dirty="0"/>
              <a:t> 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97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1"/>
            <a:ext cx="9144000" cy="519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/>
          <p:cNvSpPr txBox="1"/>
          <p:nvPr/>
        </p:nvSpPr>
        <p:spPr>
          <a:xfrm>
            <a:off x="0" y="583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Dziedzina</a:t>
            </a:r>
            <a:r>
              <a:rPr lang="pl-PL" sz="2400" b="1" dirty="0"/>
              <a:t>, której dotyczy praca </a:t>
            </a:r>
            <a:r>
              <a:rPr lang="pl-PL" b="1" dirty="0" smtClean="0"/>
              <a:t> cd...</a:t>
            </a:r>
            <a:endParaRPr lang="pl-PL" b="1" dirty="0"/>
          </a:p>
        </p:txBody>
      </p:sp>
      <p:sp>
        <p:nvSpPr>
          <p:cNvPr id="10" name="Prostokąt 9"/>
          <p:cNvSpPr/>
          <p:nvPr/>
        </p:nvSpPr>
        <p:spPr>
          <a:xfrm>
            <a:off x="-18846" y="3284984"/>
            <a:ext cx="9144000" cy="3573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19115" y="3284984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GSN – </a:t>
            </a:r>
            <a:r>
              <a:rPr lang="pl-PL" b="1" i="1" dirty="0" err="1"/>
              <a:t>Goal</a:t>
            </a:r>
            <a:r>
              <a:rPr lang="pl-PL" b="1" i="1" dirty="0"/>
              <a:t> </a:t>
            </a:r>
            <a:r>
              <a:rPr lang="pl-PL" b="1" dirty="0" err="1"/>
              <a:t>Structuring</a:t>
            </a:r>
            <a:r>
              <a:rPr lang="pl-PL" b="1" dirty="0"/>
              <a:t> </a:t>
            </a:r>
            <a:r>
              <a:rPr lang="pl-PL" b="1" dirty="0" err="1"/>
              <a:t>Notation</a:t>
            </a:r>
            <a:r>
              <a:rPr lang="pl-PL" b="1" dirty="0"/>
              <a:t> </a:t>
            </a:r>
            <a:endParaRPr lang="pl-PL" dirty="0"/>
          </a:p>
          <a:p>
            <a:r>
              <a:rPr lang="pl-PL" dirty="0"/>
              <a:t>Format GSN jest formatem graficznym, dostępne typy węzłów i ich kształty, zaczerpnięte z narzędzia GSN Visio Add-On </a:t>
            </a:r>
            <a:endParaRPr lang="pl-PL" dirty="0" smtClean="0"/>
          </a:p>
          <a:p>
            <a:r>
              <a:rPr lang="pl-PL" i="1" dirty="0" err="1" smtClean="0"/>
              <a:t>Goal</a:t>
            </a:r>
            <a:r>
              <a:rPr lang="pl-PL" i="1" dirty="0" smtClean="0"/>
              <a:t> </a:t>
            </a:r>
            <a:r>
              <a:rPr lang="pl-PL" dirty="0"/>
              <a:t>(cel) – określa twierdzenie na temat systemu, którego prawdziwość ma zostać wykazana </a:t>
            </a:r>
          </a:p>
          <a:p>
            <a:r>
              <a:rPr lang="pl-PL" dirty="0"/>
              <a:t> </a:t>
            </a:r>
            <a:r>
              <a:rPr lang="pl-PL" i="1" dirty="0" err="1"/>
              <a:t>Strategy</a:t>
            </a:r>
            <a:r>
              <a:rPr lang="pl-PL" i="1" dirty="0"/>
              <a:t> </a:t>
            </a:r>
            <a:r>
              <a:rPr lang="pl-PL" dirty="0"/>
              <a:t>(strategia) – przedstawia wybraną metodę wykazywania prawdziwości celu </a:t>
            </a:r>
          </a:p>
          <a:p>
            <a:r>
              <a:rPr lang="pl-PL" dirty="0"/>
              <a:t> </a:t>
            </a:r>
            <a:r>
              <a:rPr lang="pl-PL" i="1" dirty="0" err="1"/>
              <a:t>Context</a:t>
            </a:r>
            <a:r>
              <a:rPr lang="pl-PL" i="1" dirty="0"/>
              <a:t> </a:t>
            </a:r>
            <a:r>
              <a:rPr lang="pl-PL" dirty="0"/>
              <a:t>(kontekst) – określa kontekst dla udowadnianego twierdzenia, np. dostarczając dodatkowych informacji o nazewnictwie czy </a:t>
            </a:r>
            <a:r>
              <a:rPr lang="pl-PL" dirty="0" smtClean="0"/>
              <a:t>wymaganiach. Inne elementy tworzące kontekst węzła: </a:t>
            </a:r>
            <a:endParaRPr lang="pl-PL" dirty="0"/>
          </a:p>
          <a:p>
            <a:r>
              <a:rPr lang="pl-PL" i="1" dirty="0" err="1"/>
              <a:t>Justification</a:t>
            </a:r>
            <a:r>
              <a:rPr lang="pl-PL" i="1" dirty="0"/>
              <a:t> </a:t>
            </a:r>
            <a:r>
              <a:rPr lang="pl-PL" dirty="0"/>
              <a:t>(uzasadnienie) – przedstawia uzasadnienie dla obrania konkretnej strategii wykazywania prawdziwości </a:t>
            </a:r>
          </a:p>
          <a:p>
            <a:r>
              <a:rPr lang="pl-PL" dirty="0"/>
              <a:t>o </a:t>
            </a:r>
            <a:r>
              <a:rPr lang="pl-PL" i="1" dirty="0"/>
              <a:t>Assumption </a:t>
            </a:r>
            <a:r>
              <a:rPr lang="pl-PL" dirty="0"/>
              <a:t>(założenie) – określa twierdzenie, które nie może, lub nie musi być udowadniane i jest traktowane jako prawdziwe 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1"/>
            <a:ext cx="9144000" cy="519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/>
          <p:cNvSpPr txBox="1"/>
          <p:nvPr/>
        </p:nvSpPr>
        <p:spPr>
          <a:xfrm>
            <a:off x="0" y="583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Dziedzina</a:t>
            </a:r>
            <a:r>
              <a:rPr lang="pl-PL" sz="2400" b="1" dirty="0"/>
              <a:t>, której dotyczy praca </a:t>
            </a:r>
            <a:r>
              <a:rPr lang="pl-PL" b="1" dirty="0" smtClean="0"/>
              <a:t> jeszcze...</a:t>
            </a:r>
            <a:endParaRPr lang="pl-PL" b="1" dirty="0"/>
          </a:p>
        </p:txBody>
      </p:sp>
      <p:sp>
        <p:nvSpPr>
          <p:cNvPr id="10" name="Prostokąt 9"/>
          <p:cNvSpPr/>
          <p:nvPr/>
        </p:nvSpPr>
        <p:spPr>
          <a:xfrm>
            <a:off x="-18846" y="3284984"/>
            <a:ext cx="9144000" cy="3573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19115" y="3284984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Notacja CAE</a:t>
            </a:r>
            <a:r>
              <a:rPr lang="pl-PL" dirty="0"/>
              <a:t> jest bardzo zbliżona do notacji GSN, różnice w zasadzie sprowadzają się co do nazewnictwa i kształtów dla podstawowych typów elementów.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err="1" smtClean="0"/>
              <a:t>Claim</a:t>
            </a:r>
            <a:r>
              <a:rPr lang="pl-PL" i="1" dirty="0" smtClean="0"/>
              <a:t> </a:t>
            </a:r>
            <a:r>
              <a:rPr lang="pl-PL" dirty="0"/>
              <a:t>(twierdzenie) – odpowiednik </a:t>
            </a:r>
            <a:r>
              <a:rPr lang="pl-PL" i="1" dirty="0" err="1"/>
              <a:t>Goal</a:t>
            </a:r>
            <a:r>
              <a:rPr lang="pl-PL" i="1" dirty="0"/>
              <a:t>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Argument </a:t>
            </a:r>
            <a:r>
              <a:rPr lang="pl-PL" dirty="0"/>
              <a:t>(argument) – odpowiednik </a:t>
            </a:r>
            <a:r>
              <a:rPr lang="pl-PL" i="1" dirty="0" err="1"/>
              <a:t>Strategy</a:t>
            </a:r>
            <a:r>
              <a:rPr lang="pl-PL" i="1" dirty="0"/>
              <a:t>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err="1" smtClean="0"/>
              <a:t>Evidence</a:t>
            </a:r>
            <a:r>
              <a:rPr lang="pl-PL" i="1" dirty="0" smtClean="0"/>
              <a:t> </a:t>
            </a:r>
            <a:r>
              <a:rPr lang="pl-PL" dirty="0"/>
              <a:t>(dowód) </a:t>
            </a:r>
          </a:p>
          <a:p>
            <a:endParaRPr lang="pl-PL" dirty="0"/>
          </a:p>
          <a:p>
            <a:r>
              <a:rPr lang="pl-PL" dirty="0"/>
              <a:t>Dodatkowo w narzędziach występują węzły kontekstu identyczne z GSN: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err="1" smtClean="0"/>
              <a:t>Context</a:t>
            </a:r>
            <a:r>
              <a:rPr lang="pl-PL" i="1" dirty="0" smtClean="0"/>
              <a:t> </a:t>
            </a:r>
            <a:r>
              <a:rPr lang="pl-PL" dirty="0"/>
              <a:t>(kontekst)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err="1" smtClean="0"/>
              <a:t>Justification</a:t>
            </a:r>
            <a:r>
              <a:rPr lang="pl-PL" i="1" dirty="0" smtClean="0"/>
              <a:t> </a:t>
            </a:r>
            <a:r>
              <a:rPr lang="pl-PL" dirty="0"/>
              <a:t>(uzasadnienie)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Assumption </a:t>
            </a:r>
            <a:r>
              <a:rPr lang="pl-PL" dirty="0"/>
              <a:t>(założenie) </a:t>
            </a:r>
          </a:p>
        </p:txBody>
      </p:sp>
    </p:spTree>
    <p:extLst>
      <p:ext uri="{BB962C8B-B14F-4D97-AF65-F5344CB8AC3E}">
        <p14:creationId xmlns:p14="http://schemas.microsoft.com/office/powerpoint/2010/main" val="6301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4644008" y="0"/>
            <a:ext cx="44999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/>
          <p:cNvSpPr txBox="1"/>
          <p:nvPr/>
        </p:nvSpPr>
        <p:spPr>
          <a:xfrm>
            <a:off x="5148064" y="188640"/>
            <a:ext cx="3888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Narzędzia wspierające rozwiązanie problemu:</a:t>
            </a:r>
          </a:p>
          <a:p>
            <a:endParaRPr lang="pl-PL" dirty="0"/>
          </a:p>
          <a:p>
            <a:r>
              <a:rPr lang="en-US" dirty="0" err="1"/>
              <a:t>ACEdit</a:t>
            </a:r>
            <a:r>
              <a:rPr lang="en-US" dirty="0"/>
              <a:t> – </a:t>
            </a:r>
            <a:r>
              <a:rPr lang="en-US" i="1" dirty="0"/>
              <a:t>Assurance case </a:t>
            </a:r>
            <a:r>
              <a:rPr lang="en-US" dirty="0" smtClean="0"/>
              <a:t>Editor </a:t>
            </a:r>
            <a:endParaRPr lang="en-US" dirty="0"/>
          </a:p>
          <a:p>
            <a:r>
              <a:rPr lang="en-US" dirty="0" smtClean="0"/>
              <a:t>ASCE </a:t>
            </a:r>
            <a:r>
              <a:rPr lang="en-US" dirty="0"/>
              <a:t>– Assurance and Safety Case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pl-PL" dirty="0" err="1" smtClean="0"/>
              <a:t>Astah</a:t>
            </a:r>
            <a:r>
              <a:rPr lang="pl-PL" dirty="0" smtClean="0"/>
              <a:t> </a:t>
            </a:r>
            <a:r>
              <a:rPr lang="pl-PL" dirty="0"/>
              <a:t>GSN </a:t>
            </a:r>
            <a:r>
              <a:rPr lang="pl-PL" dirty="0" smtClean="0"/>
              <a:t>Editor </a:t>
            </a:r>
            <a:endParaRPr lang="pl-PL" dirty="0"/>
          </a:p>
          <a:p>
            <a:r>
              <a:rPr lang="pl-PL" dirty="0" err="1" smtClean="0"/>
              <a:t>CertWare</a:t>
            </a:r>
            <a:r>
              <a:rPr lang="pl-PL" dirty="0" smtClean="0"/>
              <a:t>  </a:t>
            </a:r>
          </a:p>
          <a:p>
            <a:r>
              <a:rPr lang="pl-PL" dirty="0" smtClean="0"/>
              <a:t>D-Case Editor</a:t>
            </a:r>
          </a:p>
          <a:p>
            <a:r>
              <a:rPr lang="pl-PL" dirty="0" smtClean="0"/>
              <a:t>D-Case </a:t>
            </a:r>
            <a:r>
              <a:rPr lang="pl-PL" dirty="0" err="1" smtClean="0"/>
              <a:t>Weaver</a:t>
            </a:r>
            <a:r>
              <a:rPr lang="pl-PL" dirty="0" smtClean="0"/>
              <a:t> </a:t>
            </a:r>
            <a:endParaRPr lang="pl-PL" dirty="0"/>
          </a:p>
          <a:p>
            <a:r>
              <a:rPr lang="pl-PL" dirty="0" smtClean="0"/>
              <a:t>GSN </a:t>
            </a:r>
            <a:r>
              <a:rPr lang="pl-PL" dirty="0"/>
              <a:t>Visio </a:t>
            </a:r>
            <a:r>
              <a:rPr lang="pl-PL" dirty="0" smtClean="0"/>
              <a:t>Add-On</a:t>
            </a:r>
            <a:endParaRPr lang="pl-PL" dirty="0"/>
          </a:p>
          <a:p>
            <a:r>
              <a:rPr lang="en-US" dirty="0" smtClean="0"/>
              <a:t>NOR-STA Editor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3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716016" y="188640"/>
            <a:ext cx="42484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Narzędzia:</a:t>
            </a:r>
          </a:p>
          <a:p>
            <a:endParaRPr lang="pl-PL" dirty="0"/>
          </a:p>
          <a:p>
            <a:pPr lvl="0"/>
            <a:r>
              <a:rPr lang="pl-PL" b="1" dirty="0"/>
              <a:t>ASCE</a:t>
            </a:r>
            <a:r>
              <a:rPr lang="pl-PL" dirty="0"/>
              <a:t> – dostępne standardy GSN, CAE, najwięcej opcji prezentacji diagramu, dedykowane narzędzie do wersjonowania, istnieje metoda oceny węzłów, bezpłatna </a:t>
            </a:r>
            <a:r>
              <a:rPr lang="pl-PL" dirty="0" err="1"/>
              <a:t>ver</a:t>
            </a:r>
            <a:r>
              <a:rPr lang="pl-PL" dirty="0"/>
              <a:t>. akademicka, tut. Video, przykładowe projekty, dokumentacja istniejących funkcji tylko w pliku pomocy, wymaga zainstalowania narzędzia, wysoka stabilność, tylko </a:t>
            </a:r>
            <a:r>
              <a:rPr lang="pl-PL" dirty="0" err="1"/>
              <a:t>ver</a:t>
            </a:r>
            <a:r>
              <a:rPr lang="pl-PL" dirty="0"/>
              <a:t>. </a:t>
            </a:r>
            <a:r>
              <a:rPr lang="pl-PL" dirty="0" err="1"/>
              <a:t>ang</a:t>
            </a:r>
            <a:endParaRPr lang="pl-PL" dirty="0"/>
          </a:p>
          <a:p>
            <a:pPr lvl="0"/>
            <a:endParaRPr lang="pl-PL" dirty="0"/>
          </a:p>
          <a:p>
            <a:pPr lvl="0"/>
            <a:r>
              <a:rPr lang="pl-PL" b="1" dirty="0" err="1"/>
              <a:t>Astah</a:t>
            </a:r>
            <a:r>
              <a:rPr lang="pl-PL" b="1" dirty="0"/>
              <a:t> GSN Editor </a:t>
            </a:r>
            <a:r>
              <a:rPr lang="pl-PL" dirty="0"/>
              <a:t>– odwołania do innych argumentacji i dowodów, lepszy eksport do plików graficznych, możliwość wersjonowania za pomocą zewnętrznego systemu kontroli wersji, wielu użytkowników modyfikujących ten sam plik lokalny, bezpłatna </a:t>
            </a:r>
            <a:r>
              <a:rPr lang="pl-PL" dirty="0" err="1"/>
              <a:t>ver</a:t>
            </a:r>
            <a:r>
              <a:rPr lang="pl-PL" dirty="0"/>
              <a:t>. Akademicka, tut. Video, przykładowe projekty, wysoka stabilność, problem z obsługą polskich znaków </a:t>
            </a:r>
            <a:r>
              <a:rPr lang="pl-PL" dirty="0" err="1"/>
              <a:t>diaktrycznych</a:t>
            </a:r>
            <a:r>
              <a:rPr lang="pl-PL" dirty="0"/>
              <a:t>, tylko </a:t>
            </a:r>
            <a:r>
              <a:rPr lang="pl-PL" dirty="0" err="1"/>
              <a:t>ver</a:t>
            </a:r>
            <a:r>
              <a:rPr lang="pl-PL" dirty="0"/>
              <a:t>. </a:t>
            </a:r>
            <a:r>
              <a:rPr lang="pl-PL" dirty="0" err="1"/>
              <a:t>ang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49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0" y="-1"/>
            <a:ext cx="9144000" cy="258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-26384" y="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Korzyści z rozwiązania </a:t>
            </a:r>
            <a:r>
              <a:rPr lang="pl-PL" b="1" dirty="0" smtClean="0"/>
              <a:t>problemu (globalnie):</a:t>
            </a:r>
            <a:endParaRPr lang="pl-PL" b="1" dirty="0" smtClean="0"/>
          </a:p>
          <a:p>
            <a:pPr marL="285750" indent="-285750">
              <a:buFontTx/>
              <a:buChar char="-"/>
            </a:pPr>
            <a:r>
              <a:rPr lang="pl-PL" b="1" dirty="0" smtClean="0"/>
              <a:t>Zapewnienie bezpieczeństwa systemów gdzie wymagana jest wysoka niezawodność</a:t>
            </a:r>
          </a:p>
          <a:p>
            <a:pPr marL="285750" indent="-285750">
              <a:buFontTx/>
              <a:buChar char="-"/>
            </a:pPr>
            <a:r>
              <a:rPr lang="pl-PL" b="1" dirty="0" smtClean="0"/>
              <a:t>Obniżenie kosztów utrzymania systemów (starty gospodarki, przemysłu)</a:t>
            </a:r>
          </a:p>
          <a:p>
            <a:pPr marL="285750" indent="-285750">
              <a:buFontTx/>
              <a:buChar char="-"/>
            </a:pPr>
            <a:r>
              <a:rPr lang="pl-PL" b="1" dirty="0" smtClean="0"/>
              <a:t>Zmniejszenie wypadków z ofiarami ludzkimi spowodowanymi nieprawidłowym działaniem systemów</a:t>
            </a:r>
          </a:p>
          <a:p>
            <a:endParaRPr lang="pl-PL" b="1" dirty="0"/>
          </a:p>
          <a:p>
            <a:r>
              <a:rPr lang="pl-PL" b="1" dirty="0" smtClean="0"/>
              <a:t>Korzyści z rozwiązania problemu podjętego w temacie pracy:</a:t>
            </a:r>
          </a:p>
          <a:p>
            <a:r>
              <a:rPr lang="pl-PL" b="1" dirty="0" smtClean="0"/>
              <a:t>- Stworzenie modelu </a:t>
            </a:r>
            <a:r>
              <a:rPr lang="pl-PL" b="1" dirty="0" err="1" smtClean="0"/>
              <a:t>assurance</a:t>
            </a:r>
            <a:r>
              <a:rPr lang="pl-PL" b="1" dirty="0" smtClean="0"/>
              <a:t> </a:t>
            </a:r>
            <a:r>
              <a:rPr lang="pl-PL" b="1" dirty="0" err="1" smtClean="0"/>
              <a:t>case</a:t>
            </a:r>
            <a:r>
              <a:rPr lang="pl-PL" b="1" dirty="0" smtClean="0"/>
              <a:t> w którym spójnie zostanie przeprowadzony wniosek o udowodnienie bezpieczeństwa systemu sterującego pompą infuzyjną</a:t>
            </a:r>
            <a:endParaRPr lang="pl-PL" b="1" dirty="0" smtClean="0"/>
          </a:p>
        </p:txBody>
      </p:sp>
    </p:spTree>
    <p:extLst>
      <p:ext uri="{BB962C8B-B14F-4D97-AF65-F5344CB8AC3E}">
        <p14:creationId xmlns:p14="http://schemas.microsoft.com/office/powerpoint/2010/main" val="7607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79512" y="11663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Stan zaawansowania:</a:t>
            </a:r>
          </a:p>
        </p:txBody>
      </p:sp>
      <p:sp>
        <p:nvSpPr>
          <p:cNvPr id="3" name="Prostokąt 2"/>
          <p:cNvSpPr/>
          <p:nvPr/>
        </p:nvSpPr>
        <p:spPr>
          <a:xfrm>
            <a:off x="-5716" y="4884016"/>
            <a:ext cx="9144000" cy="2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79512" y="5157192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 dzień </a:t>
            </a:r>
            <a:r>
              <a:rPr lang="pl-PL" dirty="0" smtClean="0"/>
              <a:t>dzisiejszy w przygotowaniu jest pierwszy rozdział pracy który będzie opisywał zagadnienia związane z merytorycznym ujęciu środowiska problemu podjętego w temacie dyplomu</a:t>
            </a:r>
            <a:r>
              <a:rPr lang="pl-PL" dirty="0" smtClean="0"/>
              <a:t>. </a:t>
            </a:r>
            <a:endParaRPr lang="pl-PL" dirty="0" smtClean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Obecnie trwa proces wytwarzania modelu </a:t>
            </a:r>
            <a:r>
              <a:rPr lang="pl-PL" dirty="0" err="1" smtClean="0"/>
              <a:t>assurance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smtClean="0"/>
              <a:t>oraz </a:t>
            </a:r>
            <a:r>
              <a:rPr lang="pl-PL" dirty="0" smtClean="0"/>
              <a:t>przypadków testowych do jego sprawdzenia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2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662</Words>
  <Application>Microsoft Office PowerPoint</Application>
  <PresentationFormat>Pokaz na ekranie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Michal_B</dc:creator>
  <cp:lastModifiedBy>Michal_B</cp:lastModifiedBy>
  <cp:revision>70</cp:revision>
  <dcterms:created xsi:type="dcterms:W3CDTF">2014-12-02T20:32:44Z</dcterms:created>
  <dcterms:modified xsi:type="dcterms:W3CDTF">2015-06-01T20:55:14Z</dcterms:modified>
</cp:coreProperties>
</file>