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59" r:id="rId5"/>
    <p:sldId id="266" r:id="rId6"/>
    <p:sldId id="267" r:id="rId7"/>
    <p:sldId id="270" r:id="rId8"/>
    <p:sldId id="263" r:id="rId9"/>
    <p:sldId id="272" r:id="rId10"/>
    <p:sldId id="262" r:id="rId11"/>
    <p:sldId id="279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5B727-065B-4825-BE0E-F72AFDB9BD30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CE389-ADE8-449D-BE55-A46C2847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5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CE389-ADE8-449D-BE55-A46C284774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5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CE389-ADE8-449D-BE55-A46C284774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9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5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5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200" y="1301857"/>
            <a:ext cx="10430360" cy="5118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23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3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6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9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2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7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8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003D1-2E22-48E6-88B7-682A2AF8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4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Assurance Case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IV&amp;V Workshop</a:t>
            </a:r>
          </a:p>
          <a:p>
            <a:r>
              <a:rPr lang="en-US" dirty="0" smtClean="0"/>
              <a:t>S. R. Brown</a:t>
            </a:r>
          </a:p>
          <a:p>
            <a:r>
              <a:rPr lang="en-US" dirty="0" err="1" smtClean="0"/>
              <a:t>KeyLogic</a:t>
            </a:r>
            <a:r>
              <a:rPr lang="en-US" dirty="0" smtClean="0"/>
              <a:t> </a:t>
            </a:r>
            <a:r>
              <a:rPr lang="en-US" dirty="0" err="1" smtClean="0"/>
              <a:t>Inc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3904" y="5257800"/>
            <a:ext cx="42085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With my thanks and appreciation </a:t>
            </a:r>
          </a:p>
          <a:p>
            <a:pPr algn="ctr"/>
            <a:r>
              <a:rPr lang="en-US" dirty="0" smtClean="0"/>
              <a:t>Don </a:t>
            </a:r>
            <a:r>
              <a:rPr lang="en-US" dirty="0" err="1" smtClean="0"/>
              <a:t>Ohi</a:t>
            </a:r>
            <a:r>
              <a:rPr lang="en-US" dirty="0" smtClean="0"/>
              <a:t> – Project Monitor</a:t>
            </a:r>
          </a:p>
          <a:p>
            <a:pPr algn="ctr"/>
            <a:r>
              <a:rPr lang="en-US" dirty="0" smtClean="0"/>
              <a:t>Travis Dawson – Chief Engineer</a:t>
            </a:r>
          </a:p>
          <a:p>
            <a:pPr algn="ctr"/>
            <a:r>
              <a:rPr lang="en-US" dirty="0" smtClean="0"/>
              <a:t>Bill Stanton for tolerating a lot of questions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75" y="631047"/>
            <a:ext cx="5860959" cy="4855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09854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Completeness</a:t>
            </a:r>
          </a:p>
          <a:p>
            <a:pPr lvl="1"/>
            <a:r>
              <a:rPr lang="en-US" dirty="0" smtClean="0"/>
              <a:t>Are all claims fully decomposed?</a:t>
            </a:r>
          </a:p>
          <a:p>
            <a:pPr lvl="1"/>
            <a:r>
              <a:rPr lang="en-US" dirty="0" smtClean="0"/>
              <a:t>Are all assumptions described?</a:t>
            </a:r>
          </a:p>
          <a:p>
            <a:r>
              <a:rPr lang="en-US" dirty="0" smtClean="0"/>
              <a:t>Depth</a:t>
            </a:r>
          </a:p>
          <a:p>
            <a:pPr lvl="1"/>
            <a:r>
              <a:rPr lang="en-US" dirty="0" smtClean="0"/>
              <a:t>Is there evidence that is directly relatable?</a:t>
            </a:r>
          </a:p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Are sub-claims at (more or less) the same level of abstraction?</a:t>
            </a:r>
          </a:p>
          <a:p>
            <a:pPr lvl="1"/>
            <a:r>
              <a:rPr lang="en-US" dirty="0" smtClean="0"/>
              <a:t>Is evidence ascribed at the appropriate level of abstraction?</a:t>
            </a:r>
          </a:p>
          <a:p>
            <a:r>
              <a:rPr lang="en-US" dirty="0" smtClean="0"/>
              <a:t>Generally the lowest level claim can be supported by one or more low level requirements.  </a:t>
            </a:r>
            <a:endParaRPr lang="en-US" dirty="0"/>
          </a:p>
          <a:p>
            <a:pPr lvl="1"/>
            <a:r>
              <a:rPr lang="en-US" dirty="0" smtClean="0"/>
              <a:t>Software architecture level</a:t>
            </a:r>
          </a:p>
          <a:p>
            <a:pPr lvl="1"/>
            <a:r>
              <a:rPr lang="en-US" dirty="0" smtClean="0"/>
              <a:t>System-level tests and requirements are evidence too, but lower-level evidence is earlier in the project and often less ambiguous.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74000" b="-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or Bottom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GSN Standard describes both methods, then tosses in a third – use both.</a:t>
            </a:r>
          </a:p>
          <a:p>
            <a:endParaRPr lang="en-US" dirty="0"/>
          </a:p>
          <a:p>
            <a:r>
              <a:rPr lang="en-US" dirty="0" smtClean="0"/>
              <a:t>Practical use dictates that both are necessary for IV&amp;V</a:t>
            </a:r>
          </a:p>
          <a:p>
            <a:pPr lvl="1"/>
            <a:r>
              <a:rPr lang="en-US" dirty="0" smtClean="0"/>
              <a:t>Top level claims provide the entire motivation for the assurance case</a:t>
            </a:r>
          </a:p>
          <a:p>
            <a:pPr lvl="1"/>
            <a:r>
              <a:rPr lang="en-US" dirty="0" smtClean="0"/>
              <a:t>Evidence is determined by a combination of artifacts and IV&amp;V analysis.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1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PBRA Summary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783687"/>
              </p:ext>
            </p:extLst>
          </p:nvPr>
        </p:nvGraphicFramePr>
        <p:xfrm>
          <a:off x="2852927" y="1623138"/>
          <a:ext cx="9024747" cy="502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Worksheet" r:id="rId3" imgW="11563249" imgH="6438900" progId="Excel.Sheet.12">
                  <p:embed/>
                </p:oleObj>
              </mc:Choice>
              <mc:Fallback>
                <p:oleObj name="Worksheet" r:id="rId3" imgW="11563249" imgH="6438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2927" y="1623138"/>
                        <a:ext cx="9024747" cy="502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38200" y="3988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GENERIC PBRA Summary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9140914" flipV="1">
            <a:off x="8217635" y="3846196"/>
            <a:ext cx="1600200" cy="51178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GNC Driver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8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Assurance Cases with PBRA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179" y="867301"/>
            <a:ext cx="4221821" cy="5870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6296" y="2192864"/>
            <a:ext cx="4700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map scenario steps to the assurance case because we used them for decomposition</a:t>
            </a:r>
          </a:p>
          <a:p>
            <a:r>
              <a:rPr lang="en-US" dirty="0" smtClean="0"/>
              <a:t>Semantically, it seems that scenarios map to arguments (</a:t>
            </a:r>
            <a:r>
              <a:rPr lang="en-US" dirty="0" err="1" smtClean="0"/>
              <a:t>decomp</a:t>
            </a:r>
            <a:r>
              <a:rPr lang="en-US" dirty="0" smtClean="0"/>
              <a:t> by behavior), and scenario steps map to claims.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6736377" y="2931528"/>
            <a:ext cx="3523501" cy="178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74000" b="-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343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Where does static code analysis fit into the picture?</a:t>
            </a:r>
          </a:p>
          <a:p>
            <a:pPr lvl="1"/>
            <a:r>
              <a:rPr lang="en-US" dirty="0" smtClean="0"/>
              <a:t>Certainly provides assurance in some sense</a:t>
            </a:r>
          </a:p>
          <a:p>
            <a:pPr lvl="1"/>
            <a:r>
              <a:rPr lang="en-US" dirty="0" smtClean="0"/>
              <a:t>Applies to the product in general but traceable to architectural components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/>
              <a:t>Claim:  “Module XYZ is free of implementation flaws”</a:t>
            </a:r>
          </a:p>
          <a:p>
            <a:pPr lvl="1"/>
            <a:endParaRPr lang="en-US" dirty="0"/>
          </a:p>
          <a:p>
            <a:r>
              <a:rPr lang="en-US" dirty="0" smtClean="0"/>
              <a:t>How does uncertainty fit into the picture?</a:t>
            </a:r>
          </a:p>
          <a:p>
            <a:pPr lvl="1"/>
            <a:r>
              <a:rPr lang="en-US" dirty="0" smtClean="0"/>
              <a:t>IEEE15026 assumes there is a way to combine the independent (and ill-defined) components of uncertainty, or at least specify uncertainty.  </a:t>
            </a:r>
          </a:p>
          <a:p>
            <a:pPr lvl="1"/>
            <a:r>
              <a:rPr lang="en-US" dirty="0" smtClean="0"/>
              <a:t>Even if we could calculate uncertainty, would it be a Good Thing?  Would broad categories be sufficient?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74000" b="-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for something you will really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Hot spots for development</a:t>
            </a:r>
          </a:p>
          <a:p>
            <a:pPr lvl="1"/>
            <a:r>
              <a:rPr lang="en-US" dirty="0" smtClean="0"/>
              <a:t>Algorithmic blind spots</a:t>
            </a:r>
          </a:p>
          <a:p>
            <a:pPr lvl="1"/>
            <a:r>
              <a:rPr lang="en-US" dirty="0" smtClean="0"/>
              <a:t>Scoring or ranking system</a:t>
            </a:r>
          </a:p>
          <a:p>
            <a:pPr lvl="1"/>
            <a:r>
              <a:rPr lang="en-US" dirty="0" smtClean="0"/>
              <a:t>Real project </a:t>
            </a:r>
            <a:r>
              <a:rPr lang="en-US" dirty="0" err="1" smtClean="0"/>
              <a:t>testbed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Is a practical S/C assurance case possible?  </a:t>
            </a:r>
          </a:p>
          <a:p>
            <a:r>
              <a:rPr lang="en-US" dirty="0" smtClean="0"/>
              <a:t>Is a practical S/C assurance case useful?</a:t>
            </a:r>
          </a:p>
          <a:p>
            <a:r>
              <a:rPr lang="en-US" dirty="0" smtClean="0"/>
              <a:t>Is it difficult to write top-level claims?</a:t>
            </a:r>
          </a:p>
          <a:p>
            <a:r>
              <a:rPr lang="en-US" dirty="0" smtClean="0"/>
              <a:t>Is it difficult to develop arguments for decomposition?</a:t>
            </a:r>
          </a:p>
          <a:p>
            <a:r>
              <a:rPr lang="en-US" dirty="0" smtClean="0"/>
              <a:t>Can this be a uniform and systematic process for each project?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20802468" flipH="1">
            <a:off x="7259819" y="3405409"/>
            <a:ext cx="10383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21035114" flipH="1">
            <a:off x="7050020" y="3969207"/>
            <a:ext cx="249991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 – if well-designed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21199815" flipH="1">
            <a:off x="6713681" y="4567421"/>
            <a:ext cx="137934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at all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62221" flipH="1">
            <a:off x="9052888" y="5173687"/>
            <a:ext cx="237124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in a few cases</a:t>
            </a:r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8299979" y="2270598"/>
            <a:ext cx="1853184" cy="917542"/>
          </a:xfrm>
          <a:prstGeom prst="cloudCallout">
            <a:avLst>
              <a:gd name="adj1" fmla="val -41886"/>
              <a:gd name="adj2" fmla="val 784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Structured GSN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542044" flipH="1">
            <a:off x="7674849" y="5917403"/>
            <a:ext cx="3835125" cy="663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Re-usability of assurance design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4000"/>
            <a:lum/>
          </a:blip>
          <a:srcRect/>
          <a:stretch>
            <a:fillRect t="-43000" b="-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Assurance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123689" cy="1819783"/>
          </a:xfrm>
        </p:spPr>
        <p:txBody>
          <a:bodyPr>
            <a:normAutofit/>
          </a:bodyPr>
          <a:lstStyle/>
          <a:p>
            <a:r>
              <a:rPr lang="en-US" dirty="0" smtClean="0"/>
              <a:t>State your case: 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are we trying to prove</a:t>
            </a:r>
          </a:p>
          <a:p>
            <a:pPr lvl="1"/>
            <a:r>
              <a:rPr lang="en-US" dirty="0" smtClean="0"/>
              <a:t>How are we trying to prove it</a:t>
            </a:r>
          </a:p>
          <a:p>
            <a:pPr lvl="1"/>
            <a:r>
              <a:rPr lang="en-US" dirty="0" smtClean="0"/>
              <a:t>What evidence supports the proof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4752" y="4420463"/>
            <a:ext cx="4190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Assurance Cases make the point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Design of Assurance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Support of Assurance</a:t>
            </a:r>
            <a:endParaRPr lang="en-US" sz="2400" dirty="0"/>
          </a:p>
        </p:txBody>
      </p:sp>
      <p:sp>
        <p:nvSpPr>
          <p:cNvPr id="5" name="Right Arrow 4"/>
          <p:cNvSpPr/>
          <p:nvPr/>
        </p:nvSpPr>
        <p:spPr>
          <a:xfrm rot="2273355">
            <a:off x="4073118" y="3895284"/>
            <a:ext cx="1342217" cy="890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21266678" flipH="1">
            <a:off x="5803392" y="1629075"/>
            <a:ext cx="3277973" cy="1819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Related to:</a:t>
            </a:r>
          </a:p>
          <a:p>
            <a:pPr algn="ctr"/>
            <a:r>
              <a:rPr lang="en-US" dirty="0" smtClean="0"/>
              <a:t>Argumentation</a:t>
            </a:r>
          </a:p>
          <a:p>
            <a:pPr algn="ctr"/>
            <a:r>
              <a:rPr lang="en-US" dirty="0" smtClean="0"/>
              <a:t>Safety Case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7272" y="5977251"/>
            <a:ext cx="1103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GSN Standard </a:t>
            </a:r>
            <a:r>
              <a:rPr lang="en-US" dirty="0"/>
              <a:t>Kelly, T.: 'Arguing Safety: A Systematic Approach to Managing Safety Cases', </a:t>
            </a:r>
            <a:r>
              <a:rPr lang="en-US" dirty="0" err="1"/>
              <a:t>D.Phil</a:t>
            </a:r>
            <a:r>
              <a:rPr lang="en-US" dirty="0"/>
              <a:t> Thesis, University of York (1998). Available for download from http://www-users.cs.york.ac.uk/~tpk 	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2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Your 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49" y="2134435"/>
            <a:ext cx="8722993" cy="103536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2014780"/>
            <a:ext cx="3071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Spousal Coffee Assurance Case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1899632" flipH="1" flipV="1">
            <a:off x="3990721" y="1708580"/>
            <a:ext cx="1989380" cy="834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level Claim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541433">
            <a:off x="6845885" y="1650570"/>
            <a:ext cx="2174128" cy="72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 Justification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 rot="19880182">
            <a:off x="2158446" y="3922030"/>
            <a:ext cx="4165600" cy="720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Perspective:  Who is the stakeholder?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2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214" y="349184"/>
            <a:ext cx="10515600" cy="1325563"/>
          </a:xfrm>
          <a:blipFill>
            <a:blip r:embed="rId2">
              <a:alphaModFix amt="24000"/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Make the Argument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874" y="-1109817"/>
            <a:ext cx="9280126" cy="1101492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20349302">
            <a:off x="5243966" y="1622801"/>
            <a:ext cx="2200759" cy="100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Architectural decomposition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20974342">
            <a:off x="2479727" y="5284922"/>
            <a:ext cx="2386739" cy="1058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Behavioral decomposition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6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308" y="-4235668"/>
            <a:ext cx="9280126" cy="110149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214" y="349184"/>
            <a:ext cx="10515600" cy="1325563"/>
          </a:xfrm>
          <a:blipFill>
            <a:blip r:embed="rId3">
              <a:alphaModFix amt="24000"/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Gather the Evidence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115989">
            <a:off x="2433234" y="5474843"/>
            <a:ext cx="1939303" cy="763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Atomic evidence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214" y="349184"/>
            <a:ext cx="10515600" cy="1325563"/>
          </a:xfrm>
          <a:blipFill>
            <a:blip r:embed="rId2">
              <a:alphaModFix amt="24000"/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Assurance Case Semantic Content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12588" y="1876425"/>
            <a:ext cx="3666023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294" y="1764737"/>
            <a:ext cx="87590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 get out of a cup of coffee: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assurance design is not a description of the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Assurance network needs only to go as far as necessary to provide stated assurance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Strength of evidence is a constant consideration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Without more information there is little basis for claim prioritization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address risk (uncertainty)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not support consequence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02000" b="-10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794" y="3677906"/>
            <a:ext cx="1957725" cy="126900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5207430" y="2216260"/>
            <a:ext cx="1828801" cy="1100380"/>
          </a:xfrm>
          <a:prstGeom prst="cloudCallout">
            <a:avLst>
              <a:gd name="adj1" fmla="val -54166"/>
              <a:gd name="adj2" fmla="val 83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Testable (yes/no)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3053165" y="2030281"/>
            <a:ext cx="1596325" cy="883403"/>
          </a:xfrm>
          <a:prstGeom prst="cloudCallout">
            <a:avLst>
              <a:gd name="adj1" fmla="val 40965"/>
              <a:gd name="adj2" fmla="val 146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Clearly Stated </a:t>
            </a:r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1234810" y="2823096"/>
            <a:ext cx="2154265" cy="1269000"/>
          </a:xfrm>
          <a:prstGeom prst="cloudCallout">
            <a:avLst>
              <a:gd name="adj1" fmla="val 60462"/>
              <a:gd name="adj2" fmla="val 49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 decompose in a useful way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1865" y="3677906"/>
            <a:ext cx="57984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Lessons Learned:</a:t>
            </a:r>
          </a:p>
          <a:p>
            <a:r>
              <a:rPr lang="en-US" dirty="0"/>
              <a:t>	</a:t>
            </a:r>
            <a:r>
              <a:rPr lang="en-US" dirty="0" smtClean="0"/>
              <a:t>Look for simple and comprehensive claims</a:t>
            </a:r>
          </a:p>
          <a:p>
            <a:r>
              <a:rPr lang="en-US" dirty="0"/>
              <a:t>	</a:t>
            </a:r>
            <a:r>
              <a:rPr lang="en-US" dirty="0" smtClean="0"/>
              <a:t>Claims must be objective (yes/no)</a:t>
            </a:r>
          </a:p>
          <a:p>
            <a:r>
              <a:rPr lang="en-US" dirty="0"/>
              <a:t>	</a:t>
            </a:r>
            <a:r>
              <a:rPr lang="en-US" dirty="0" smtClean="0"/>
              <a:t>Watch out for claims that must decompose 		           through out-of-scope domains (e.g.:                     		reset/</a:t>
            </a:r>
            <a:r>
              <a:rPr lang="en-US" dirty="0" err="1" smtClean="0"/>
              <a:t>sideswap</a:t>
            </a:r>
            <a:r>
              <a:rPr lang="en-US" dirty="0" smtClean="0"/>
              <a:t> hardware timing)</a:t>
            </a:r>
          </a:p>
          <a:p>
            <a:r>
              <a:rPr lang="en-US" dirty="0"/>
              <a:t>	</a:t>
            </a:r>
            <a:r>
              <a:rPr lang="en-US" dirty="0" smtClean="0"/>
              <a:t>Take advantage of self-similarity, patterns and 			common arguments.</a:t>
            </a:r>
          </a:p>
          <a:p>
            <a:r>
              <a:rPr lang="en-US" dirty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91214" y="2222632"/>
            <a:ext cx="4426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Initially a major goal:  In almost every case it is self-evident if the objective is defined.  This is where perspective becomes important.  Consider stakeholder needs.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 and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perspective of the assurance case is important</a:t>
            </a:r>
          </a:p>
          <a:p>
            <a:pPr lvl="1"/>
            <a:r>
              <a:rPr lang="en-US" dirty="0" smtClean="0"/>
              <a:t>Software lifecycle (NPR 7150)</a:t>
            </a:r>
          </a:p>
          <a:p>
            <a:pPr lvl="1"/>
            <a:r>
              <a:rPr lang="en-US" dirty="0" smtClean="0"/>
              <a:t>System/Human safety</a:t>
            </a:r>
          </a:p>
          <a:p>
            <a:pPr lvl="1"/>
            <a:r>
              <a:rPr lang="en-US" dirty="0" smtClean="0"/>
              <a:t>09-1 System definition</a:t>
            </a:r>
          </a:p>
          <a:p>
            <a:pPr lvl="1"/>
            <a:r>
              <a:rPr lang="en-US" dirty="0" smtClean="0"/>
              <a:t>Project-specific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781982" flipH="1">
            <a:off x="5548392" y="2526224"/>
            <a:ext cx="3208150" cy="619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place for (almost) everything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198780" flipH="1">
            <a:off x="4557147" y="3027212"/>
            <a:ext cx="3077705" cy="945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Decomposes differently than lifecycle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791200" y="5035296"/>
            <a:ext cx="4571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21416405" flipH="1">
            <a:off x="7527021" y="421419"/>
            <a:ext cx="2721186" cy="980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 the stakeholder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74000" b="-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ata 10"/>
          <p:cNvSpPr/>
          <p:nvPr/>
        </p:nvSpPr>
        <p:spPr>
          <a:xfrm>
            <a:off x="5091194" y="4799309"/>
            <a:ext cx="4083802" cy="119180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9"/>
          <p:cNvSpPr/>
          <p:nvPr/>
        </p:nvSpPr>
        <p:spPr>
          <a:xfrm>
            <a:off x="6584198" y="3098065"/>
            <a:ext cx="4352440" cy="151855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/>
          <p:cNvSpPr/>
          <p:nvPr/>
        </p:nvSpPr>
        <p:spPr>
          <a:xfrm>
            <a:off x="8053953" y="1624738"/>
            <a:ext cx="3802250" cy="127781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Argument: the Art of Assurance Case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8135" y="3051466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Useful decomposition classes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8102" y="4711485"/>
            <a:ext cx="3246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Appeal to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software architecture to decompose to subsystems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uncertainty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21105" y="3051466"/>
            <a:ext cx="3040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Appeal to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scenario to decompose to subsystems by required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uncertainty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84963" y="4616618"/>
            <a:ext cx="2371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 3Q is a special case of appeal to usage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07463" y="1702228"/>
            <a:ext cx="2805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Appeal to Specificity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detail to support a more general claim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Little uncertainty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9358" y="1990069"/>
            <a:ext cx="36588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Arguments describe how the child claims satisfy the parent claim but do not carry the burden of proof</a:t>
            </a:r>
          </a:p>
          <a:p>
            <a:endParaRPr lang="en-US" dirty="0" smtClean="0"/>
          </a:p>
          <a:p>
            <a:r>
              <a:rPr lang="en-US" dirty="0" smtClean="0"/>
              <a:t>Some approaches require a justification for each argument but this was often redundant.</a:t>
            </a:r>
          </a:p>
          <a:p>
            <a:endParaRPr lang="en-US" dirty="0"/>
          </a:p>
          <a:p>
            <a:r>
              <a:rPr lang="en-US" dirty="0" smtClean="0"/>
              <a:t>Assumptions are often necessary in order that the argument is clear to a reviewer</a:t>
            </a:r>
            <a:endParaRPr lang="en-US" dirty="0"/>
          </a:p>
        </p:txBody>
      </p:sp>
      <p:sp>
        <p:nvSpPr>
          <p:cNvPr id="14" name="Cloud Callout 13"/>
          <p:cNvSpPr/>
          <p:nvPr/>
        </p:nvSpPr>
        <p:spPr>
          <a:xfrm>
            <a:off x="5142209" y="1396821"/>
            <a:ext cx="2529452" cy="1205896"/>
          </a:xfrm>
          <a:prstGeom prst="cloudCallout">
            <a:avLst>
              <a:gd name="adj1" fmla="val 54531"/>
              <a:gd name="adj2" fmla="val 59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 are in the context of the system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9" idx="2"/>
          </p:cNvCxnSpPr>
          <p:nvPr/>
        </p:nvCxnSpPr>
        <p:spPr>
          <a:xfrm flipV="1">
            <a:off x="6406935" y="2263648"/>
            <a:ext cx="2027243" cy="124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>
            <a:off x="6406935" y="3513131"/>
            <a:ext cx="422878" cy="34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</p:cNvCxnSpPr>
          <p:nvPr/>
        </p:nvCxnSpPr>
        <p:spPr>
          <a:xfrm>
            <a:off x="6406935" y="3513131"/>
            <a:ext cx="26202" cy="115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484964" y="5486400"/>
            <a:ext cx="2557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cases can be a good basis for an Appeal to Usage.  Note semantic equivalence.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9/2/2013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03D1-2E22-48E6-88B7-682A2AF8482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822</Words>
  <Application>Microsoft Office PowerPoint</Application>
  <PresentationFormat>Widescreen</PresentationFormat>
  <Paragraphs>161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Worksheet</vt:lpstr>
      <vt:lpstr>Practical Assurance Case Design</vt:lpstr>
      <vt:lpstr>Why Assurance Cases</vt:lpstr>
      <vt:lpstr>State Your Case</vt:lpstr>
      <vt:lpstr>Make the Argument</vt:lpstr>
      <vt:lpstr>Gather the Evidence</vt:lpstr>
      <vt:lpstr>Assurance Case Semantic Content</vt:lpstr>
      <vt:lpstr>Where to Start</vt:lpstr>
      <vt:lpstr>Perspectives and Planning</vt:lpstr>
      <vt:lpstr>Argument: the Art of Assurance Case</vt:lpstr>
      <vt:lpstr>When to Stop</vt:lpstr>
      <vt:lpstr>Top Down or Bottom Up?</vt:lpstr>
      <vt:lpstr>GENERIC PBRA Summary</vt:lpstr>
      <vt:lpstr>Using the Assurance Cases with PBRA</vt:lpstr>
      <vt:lpstr>Odd topics</vt:lpstr>
      <vt:lpstr>And now for something you will really like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Assurance Cases for Project Planning and Scoping</dc:title>
  <dc:creator>NasaUser</dc:creator>
  <cp:lastModifiedBy>NasaUser</cp:lastModifiedBy>
  <cp:revision>131</cp:revision>
  <dcterms:created xsi:type="dcterms:W3CDTF">2013-07-25T16:43:22Z</dcterms:created>
  <dcterms:modified xsi:type="dcterms:W3CDTF">2013-09-03T16:09:36Z</dcterms:modified>
</cp:coreProperties>
</file>