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9" r:id="rId2"/>
    <p:sldId id="260" r:id="rId3"/>
    <p:sldId id="267" r:id="rId4"/>
    <p:sldId id="272" r:id="rId5"/>
    <p:sldId id="274" r:id="rId6"/>
    <p:sldId id="268" r:id="rId7"/>
    <p:sldId id="270" r:id="rId8"/>
    <p:sldId id="271" r:id="rId9"/>
    <p:sldId id="266" r:id="rId10"/>
    <p:sldId id="263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100" d="100"/>
          <a:sy n="100" d="100"/>
        </p:scale>
        <p:origin x="-5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86A21-5962-4062-86CA-DA9764B294F9}" type="datetimeFigureOut">
              <a:rPr lang="pl-PL" smtClean="0"/>
              <a:t>2015-04-27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8B6E-6EFD-4877-A17B-3C37B2B169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418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D17FA3B-C404-4317-B0BC-953931111309}" type="datetimeFigureOut">
              <a:rPr lang="pl-PL" smtClean="0"/>
              <a:t>2015-04-27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2015-04-27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2015-04-27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2015-04-27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2015-04-27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cxnSp>
        <p:nvCxnSpPr>
          <p:cNvPr id="11" name="Łącznik prostoliniow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oliniow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2015-04-27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2015-04-27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2015-04-27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2015-04-27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D17FA3B-C404-4317-B0BC-953931111309}" type="datetimeFigureOut">
              <a:rPr lang="pl-PL" smtClean="0"/>
              <a:t>2015-04-27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D17FA3B-C404-4317-B0BC-953931111309}" type="datetimeFigureOut">
              <a:rPr lang="pl-PL" smtClean="0"/>
              <a:t>2015-04-27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oliniow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2015-04-27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pl.wikipedia.org/wiki/Si%C5%82ownik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pl.wikipedia.org/wiki/T%C5%82o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l.wikipedia.org/wiki/Strzykawka" TargetMode="External"/><Relationship Id="rId11" Type="http://schemas.openxmlformats.org/officeDocument/2006/relationships/hyperlink" Target="http://pl.wikipedia.org/wiki/Ambulans" TargetMode="External"/><Relationship Id="rId5" Type="http://schemas.openxmlformats.org/officeDocument/2006/relationships/hyperlink" Target="http://pl.wikipedia.org/wiki/Wy%C5%9Bwietlacz" TargetMode="External"/><Relationship Id="rId10" Type="http://schemas.openxmlformats.org/officeDocument/2006/relationships/hyperlink" Target="http://pl.wikipedia.org/wiki/Blok_operacyjny" TargetMode="External"/><Relationship Id="rId4" Type="http://schemas.openxmlformats.org/officeDocument/2006/relationships/hyperlink" Target="http://pl.wikipedia.org/wiki/Lek" TargetMode="External"/><Relationship Id="rId9" Type="http://schemas.openxmlformats.org/officeDocument/2006/relationships/hyperlink" Target="http://pl.wikipedia.org/wiki/Oddzia%C5%82_intensywnej_terapi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683568" y="1916832"/>
            <a:ext cx="7781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b="1" dirty="0">
                <a:solidFill>
                  <a:schemeClr val="tx2">
                    <a:lumMod val="10000"/>
                  </a:schemeClr>
                </a:solidFill>
              </a:rPr>
              <a:t>Proces zarządzania materiałem dowodowym w </a:t>
            </a:r>
            <a:r>
              <a:rPr lang="pl-PL" sz="2200" b="1" dirty="0" smtClean="0">
                <a:solidFill>
                  <a:schemeClr val="tx2">
                    <a:lumMod val="10000"/>
                  </a:schemeClr>
                </a:solidFill>
              </a:rPr>
              <a:t>argumentacji wiarygodności </a:t>
            </a:r>
            <a:r>
              <a:rPr lang="pl-PL" sz="2200" b="1" dirty="0">
                <a:solidFill>
                  <a:schemeClr val="tx2">
                    <a:lumMod val="10000"/>
                  </a:schemeClr>
                </a:solidFill>
              </a:rPr>
              <a:t>systemów</a:t>
            </a:r>
            <a:endParaRPr lang="pl-PL" sz="2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3528" y="1355884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Tytuł pracy magisterskiej:</a:t>
            </a:r>
            <a:endParaRPr lang="pl-PL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23528" y="3124623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MA </a:t>
            </a:r>
            <a:r>
              <a:rPr lang="pl-PL" dirty="0" err="1" smtClean="0">
                <a:solidFill>
                  <a:schemeClr val="tx2">
                    <a:lumMod val="10000"/>
                  </a:schemeClr>
                </a:solidFill>
              </a:rPr>
              <a:t>Thesis</a:t>
            </a:r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tx2">
                    <a:lumMod val="10000"/>
                  </a:schemeClr>
                </a:solidFill>
              </a:rPr>
              <a:t>title</a:t>
            </a:r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:</a:t>
            </a:r>
            <a:endParaRPr lang="pl-PL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683568" y="3700687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Evidence management process in system assurance cases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443711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10000"/>
                  </a:schemeClr>
                </a:solidFill>
              </a:rPr>
              <a:t>Promotor pracy magisterskiej: dr inż. Andrzej Wardziński</a:t>
            </a:r>
            <a:endParaRPr lang="pl-PL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23528" y="4976356"/>
            <a:ext cx="77810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 smtClean="0">
                <a:solidFill>
                  <a:schemeClr val="tx2">
                    <a:lumMod val="10000"/>
                  </a:schemeClr>
                </a:solidFill>
              </a:rPr>
              <a:t>Autor: Michał </a:t>
            </a:r>
            <a:r>
              <a:rPr lang="pl-PL" sz="1500" dirty="0" err="1" smtClean="0">
                <a:solidFill>
                  <a:schemeClr val="tx2">
                    <a:lumMod val="10000"/>
                  </a:schemeClr>
                </a:solidFill>
              </a:rPr>
              <a:t>Bełtkiewicz</a:t>
            </a:r>
            <a:endParaRPr lang="pl-PL" sz="15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7503" y="5969596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Proces zarządzania materiałem dowodowym w </a:t>
            </a:r>
            <a:r>
              <a:rPr lang="pl-PL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argumentacji wiarygodności </a:t>
            </a:r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systemów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7503" y="6246595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Evidence management process in system assurance cases</a:t>
            </a:r>
            <a:endParaRPr lang="pl-PL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7503" y="650012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Promotor pracy magisterskiej: dr inż. Andrzej Wardziński		Autor: Michał </a:t>
            </a:r>
            <a:r>
              <a:rPr lang="pl-PL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Bełtkiewicz</a:t>
            </a:r>
            <a:r>
              <a:rPr lang="pl-PL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pl-PL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590177" y="2938821"/>
            <a:ext cx="7781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b="1" dirty="0" smtClean="0">
                <a:solidFill>
                  <a:schemeClr val="tx2">
                    <a:lumMod val="10000"/>
                  </a:schemeClr>
                </a:solidFill>
              </a:rPr>
              <a:t>Dziękuję za uwagę </a:t>
            </a:r>
            <a:r>
              <a:rPr lang="pl-PL" sz="2500" b="1" dirty="0" smtClean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</a:t>
            </a:r>
            <a:endParaRPr lang="pl-PL" sz="25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7503" y="5969596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Proces zarządzania materiałem dowodowym w </a:t>
            </a:r>
            <a:r>
              <a:rPr lang="pl-PL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argumentacji wiarygodności </a:t>
            </a:r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systemów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7503" y="6246595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Evidence management process in system assurance cases</a:t>
            </a:r>
            <a:endParaRPr lang="pl-PL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7503" y="650012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Promotor pracy magisterskiej: dr inż. Andrzej Wardziński		Autor: Michał </a:t>
            </a:r>
            <a:r>
              <a:rPr lang="pl-PL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Bełtkiewicz</a:t>
            </a:r>
            <a:r>
              <a:rPr lang="pl-PL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pl-PL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323528" y="1673758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Cele pracy: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530538" y="2276004"/>
            <a:ext cx="7781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Celem </a:t>
            </a:r>
            <a:r>
              <a:rPr lang="pl-PL" dirty="0" smtClean="0">
                <a:solidFill>
                  <a:schemeClr val="bg1"/>
                </a:solidFill>
              </a:rPr>
              <a:t>pracy </a:t>
            </a:r>
            <a:r>
              <a:rPr lang="pl-PL" dirty="0">
                <a:solidFill>
                  <a:schemeClr val="bg1"/>
                </a:solidFill>
              </a:rPr>
              <a:t>jest analiza procesu zarządzania argumentacją</a:t>
            </a:r>
          </a:p>
          <a:p>
            <a:r>
              <a:rPr lang="pl-PL" dirty="0">
                <a:solidFill>
                  <a:schemeClr val="bg1"/>
                </a:solidFill>
              </a:rPr>
              <a:t>wiarygodności (</a:t>
            </a:r>
            <a:r>
              <a:rPr lang="pl-PL" i="1" dirty="0" err="1">
                <a:solidFill>
                  <a:schemeClr val="bg1"/>
                </a:solidFill>
              </a:rPr>
              <a:t>assurance</a:t>
            </a:r>
            <a:r>
              <a:rPr lang="pl-PL" i="1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case</a:t>
            </a:r>
            <a:r>
              <a:rPr lang="pl-PL" dirty="0">
                <a:solidFill>
                  <a:schemeClr val="bg1"/>
                </a:solidFill>
              </a:rPr>
              <a:t>) i opracowanie modelu zarządzania</a:t>
            </a:r>
          </a:p>
          <a:p>
            <a:r>
              <a:rPr lang="pl-PL" dirty="0">
                <a:solidFill>
                  <a:schemeClr val="bg1"/>
                </a:solidFill>
              </a:rPr>
              <a:t>materiałem dowodowym (</a:t>
            </a:r>
            <a:r>
              <a:rPr lang="pl-PL" i="1" dirty="0" err="1">
                <a:solidFill>
                  <a:schemeClr val="bg1"/>
                </a:solidFill>
              </a:rPr>
              <a:t>evidence</a:t>
            </a:r>
            <a:r>
              <a:rPr lang="pl-PL" i="1" dirty="0">
                <a:solidFill>
                  <a:schemeClr val="bg1"/>
                </a:solidFill>
              </a:rPr>
              <a:t> management</a:t>
            </a:r>
            <a:r>
              <a:rPr lang="pl-PL" dirty="0">
                <a:solidFill>
                  <a:schemeClr val="bg1"/>
                </a:solidFill>
              </a:rPr>
              <a:t>) w cyklu życia</a:t>
            </a:r>
          </a:p>
          <a:p>
            <a:r>
              <a:rPr lang="pl-PL" dirty="0">
                <a:solidFill>
                  <a:schemeClr val="bg1"/>
                </a:solidFill>
              </a:rPr>
              <a:t>systemu. Wymagania na proces obejmują miedzy innymi</a:t>
            </a:r>
          </a:p>
          <a:p>
            <a:r>
              <a:rPr lang="pl-PL" dirty="0">
                <a:solidFill>
                  <a:schemeClr val="bg1"/>
                </a:solidFill>
              </a:rPr>
              <a:t>zarządzanie zakresem, klasyfikacją, statusem oraz zmianami.</a:t>
            </a:r>
          </a:p>
          <a:p>
            <a:r>
              <a:rPr lang="pl-PL" dirty="0">
                <a:solidFill>
                  <a:schemeClr val="bg1"/>
                </a:solidFill>
              </a:rPr>
              <a:t>Opracowany proces będzie podlegał walidacji poprzez analizę</a:t>
            </a:r>
          </a:p>
          <a:p>
            <a:r>
              <a:rPr lang="pl-PL" dirty="0">
                <a:solidFill>
                  <a:schemeClr val="bg1"/>
                </a:solidFill>
              </a:rPr>
              <a:t>scenariuszy zdefiniowanych dla wymagań.</a:t>
            </a:r>
          </a:p>
        </p:txBody>
      </p:sp>
    </p:spTree>
    <p:extLst>
      <p:ext uri="{BB962C8B-B14F-4D97-AF65-F5344CB8AC3E}">
        <p14:creationId xmlns:p14="http://schemas.microsoft.com/office/powerpoint/2010/main" val="17494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7503" y="5969596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Proces zarządzania materiałem dowodowym w </a:t>
            </a:r>
            <a:r>
              <a:rPr lang="pl-PL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argumentacji wiarygodności </a:t>
            </a:r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systemów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7503" y="6246595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Evidence management process in system assurance cases</a:t>
            </a:r>
            <a:endParaRPr lang="pl-PL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7503" y="650012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Promotor pracy magisterskiej: dr inż. Andrzej Wardziński		Autor: Michał </a:t>
            </a:r>
            <a:r>
              <a:rPr lang="pl-PL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Bełtkiewicz</a:t>
            </a:r>
            <a:r>
              <a:rPr lang="pl-PL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pl-PL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304951" y="877565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Narzędzia - porównanie: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535409" y="1413057"/>
            <a:ext cx="77810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b="1" dirty="0">
                <a:solidFill>
                  <a:schemeClr val="bg1"/>
                </a:solidFill>
              </a:rPr>
              <a:t>ASCE</a:t>
            </a:r>
            <a:r>
              <a:rPr lang="pl-PL" dirty="0">
                <a:solidFill>
                  <a:schemeClr val="bg1"/>
                </a:solidFill>
              </a:rPr>
              <a:t> – dostępne standardy GSN, CAE, najwięcej opcji prezentacji diagramu, dedykowane narzędzie do wersjonowania, istnieje metoda oceny węzłów, bezpłatna </a:t>
            </a:r>
            <a:r>
              <a:rPr lang="pl-PL" dirty="0" err="1">
                <a:solidFill>
                  <a:schemeClr val="bg1"/>
                </a:solidFill>
              </a:rPr>
              <a:t>ver</a:t>
            </a:r>
            <a:r>
              <a:rPr lang="pl-PL" dirty="0">
                <a:solidFill>
                  <a:schemeClr val="bg1"/>
                </a:solidFill>
              </a:rPr>
              <a:t>. akademicka, tut. Video, przykładowe projekty, dokumentacja istniejących funkcji tylko w pliku pomocy, wymaga zainstalowania narzędzia, wysoka stabilność, tylko </a:t>
            </a:r>
            <a:r>
              <a:rPr lang="pl-PL" dirty="0" err="1">
                <a:solidFill>
                  <a:schemeClr val="bg1"/>
                </a:solidFill>
              </a:rPr>
              <a:t>ver</a:t>
            </a:r>
            <a:r>
              <a:rPr lang="pl-PL" dirty="0">
                <a:solidFill>
                  <a:schemeClr val="bg1"/>
                </a:solidFill>
              </a:rPr>
              <a:t>. </a:t>
            </a:r>
            <a:r>
              <a:rPr lang="pl-PL" dirty="0" err="1" smtClean="0">
                <a:solidFill>
                  <a:schemeClr val="bg1"/>
                </a:solidFill>
              </a:rPr>
              <a:t>ang</a:t>
            </a:r>
            <a:endParaRPr lang="pl-PL" dirty="0" smtClean="0">
              <a:solidFill>
                <a:schemeClr val="bg1"/>
              </a:solidFill>
            </a:endParaRPr>
          </a:p>
          <a:p>
            <a:pPr lvl="0"/>
            <a:endParaRPr lang="pl-PL" dirty="0">
              <a:solidFill>
                <a:schemeClr val="bg1"/>
              </a:solidFill>
            </a:endParaRPr>
          </a:p>
          <a:p>
            <a:pPr lvl="0"/>
            <a:r>
              <a:rPr lang="pl-PL" b="1" dirty="0" err="1">
                <a:solidFill>
                  <a:schemeClr val="bg1"/>
                </a:solidFill>
              </a:rPr>
              <a:t>Astah</a:t>
            </a:r>
            <a:r>
              <a:rPr lang="pl-PL" b="1" dirty="0">
                <a:solidFill>
                  <a:schemeClr val="bg1"/>
                </a:solidFill>
              </a:rPr>
              <a:t> GSN Editor </a:t>
            </a:r>
            <a:r>
              <a:rPr lang="pl-PL" dirty="0">
                <a:solidFill>
                  <a:schemeClr val="bg1"/>
                </a:solidFill>
              </a:rPr>
              <a:t>– odwołania do innych argumentacji i dowodów, lepszy eksport do plików graficznych, możliwość wersjonowania za pomocą zewnętrznego systemu kontroli wersji, wielu użytkowników modyfikujących ten sam plik lokalny, bezpłatna </a:t>
            </a:r>
            <a:r>
              <a:rPr lang="pl-PL" dirty="0" err="1">
                <a:solidFill>
                  <a:schemeClr val="bg1"/>
                </a:solidFill>
              </a:rPr>
              <a:t>ver</a:t>
            </a:r>
            <a:r>
              <a:rPr lang="pl-PL" dirty="0">
                <a:solidFill>
                  <a:schemeClr val="bg1"/>
                </a:solidFill>
              </a:rPr>
              <a:t>. Akademicka, tut. Video, przykładowe projekty, wysoka stabilność, problem z obsługą polskich znaków </a:t>
            </a:r>
            <a:r>
              <a:rPr lang="pl-PL" dirty="0" err="1">
                <a:solidFill>
                  <a:schemeClr val="bg1"/>
                </a:solidFill>
              </a:rPr>
              <a:t>diaktrycznych</a:t>
            </a:r>
            <a:r>
              <a:rPr lang="pl-PL" dirty="0">
                <a:solidFill>
                  <a:schemeClr val="bg1"/>
                </a:solidFill>
              </a:rPr>
              <a:t>, tylko </a:t>
            </a:r>
            <a:r>
              <a:rPr lang="pl-PL" dirty="0" err="1">
                <a:solidFill>
                  <a:schemeClr val="bg1"/>
                </a:solidFill>
              </a:rPr>
              <a:t>ver</a:t>
            </a:r>
            <a:r>
              <a:rPr lang="pl-PL" dirty="0">
                <a:solidFill>
                  <a:schemeClr val="bg1"/>
                </a:solidFill>
              </a:rPr>
              <a:t>. </a:t>
            </a:r>
            <a:r>
              <a:rPr lang="pl-PL" dirty="0" err="1">
                <a:solidFill>
                  <a:schemeClr val="bg1"/>
                </a:solidFill>
              </a:rPr>
              <a:t>ang</a:t>
            </a:r>
            <a:endParaRPr lang="pl-PL" dirty="0">
              <a:solidFill>
                <a:schemeClr val="bg1"/>
              </a:solidFill>
            </a:endParaRPr>
          </a:p>
          <a:p>
            <a:endParaRPr lang="pl-PL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7503" y="5969596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Proces zarządzania materiałem dowodowym w </a:t>
            </a:r>
            <a:r>
              <a:rPr lang="pl-PL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argumentacji wiarygodności </a:t>
            </a:r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systemów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7503" y="6246595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Evidence management process in system assurance cases</a:t>
            </a:r>
            <a:endParaRPr lang="pl-PL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7503" y="650012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Promotor pracy magisterskiej: dr inż. Andrzej Wardziński		Autor: Michał </a:t>
            </a:r>
            <a:r>
              <a:rPr lang="pl-PL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Bełtkiewicz</a:t>
            </a:r>
            <a:r>
              <a:rPr lang="pl-PL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pl-PL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304951" y="877565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 smtClean="0">
                <a:solidFill>
                  <a:schemeClr val="tx2">
                    <a:lumMod val="10000"/>
                  </a:schemeClr>
                </a:solidFill>
              </a:rPr>
              <a:t>Safety</a:t>
            </a:r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 Case w </a:t>
            </a:r>
            <a:r>
              <a:rPr lang="pl-PL" b="1" dirty="0" err="1" smtClean="0">
                <a:solidFill>
                  <a:schemeClr val="tx2">
                    <a:lumMod val="10000"/>
                  </a:schemeClr>
                </a:solidFill>
              </a:rPr>
              <a:t>Astah</a:t>
            </a:r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 GSN Editor</a:t>
            </a:r>
          </a:p>
        </p:txBody>
      </p:sp>
      <p:pic>
        <p:nvPicPr>
          <p:cNvPr id="1026" name="Picture 2" descr="C:\Users\Michal_B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1" y="1358116"/>
            <a:ext cx="7304088" cy="456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/>
          <p:cNvSpPr txBox="1"/>
          <p:nvPr/>
        </p:nvSpPr>
        <p:spPr>
          <a:xfrm>
            <a:off x="325598" y="543778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solidFill>
                  <a:schemeClr val="bg1"/>
                </a:solidFill>
              </a:rPr>
              <a:t>Źródło: google.pl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44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7503" y="5969596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Proces zarządzania materiałem dowodowym w </a:t>
            </a:r>
            <a:r>
              <a:rPr lang="pl-PL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argumentacji wiarygodności </a:t>
            </a:r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systemów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7503" y="6246595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Evidence management process in system assurance cases</a:t>
            </a:r>
            <a:endParaRPr lang="pl-PL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7503" y="650012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Promotor pracy magisterskiej: dr inż. Andrzej Wardziński		Autor: Michał </a:t>
            </a:r>
            <a:r>
              <a:rPr lang="pl-PL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Bełtkiewicz</a:t>
            </a:r>
            <a:r>
              <a:rPr lang="pl-PL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pl-PL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304951" y="877565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 smtClean="0">
                <a:solidFill>
                  <a:schemeClr val="tx2">
                    <a:lumMod val="10000"/>
                  </a:schemeClr>
                </a:solidFill>
              </a:rPr>
              <a:t>Safety</a:t>
            </a:r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 Case w ASCE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1" y="1491518"/>
            <a:ext cx="7498988" cy="42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303860" y="525311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solidFill>
                  <a:schemeClr val="bg1"/>
                </a:solidFill>
              </a:rPr>
              <a:t>Źródło: </a:t>
            </a:r>
            <a:r>
              <a:rPr lang="pl-PL" sz="800" dirty="0">
                <a:solidFill>
                  <a:schemeClr val="bg1"/>
                </a:solidFill>
              </a:rPr>
              <a:t>Beata Maria Łuczak, "Ocena narzędzi do budowy Assurance </a:t>
            </a:r>
            <a:r>
              <a:rPr lang="pl-PL" sz="800" dirty="0" err="1">
                <a:solidFill>
                  <a:schemeClr val="bg1"/>
                </a:solidFill>
              </a:rPr>
              <a:t>case</a:t>
            </a:r>
            <a:r>
              <a:rPr lang="pl-PL" sz="800" dirty="0">
                <a:solidFill>
                  <a:schemeClr val="bg1"/>
                </a:solidFill>
              </a:rPr>
              <a:t>", praca mgr, PG 2014, s. </a:t>
            </a:r>
            <a:r>
              <a:rPr lang="pl-PL" sz="800" dirty="0" smtClean="0">
                <a:solidFill>
                  <a:schemeClr val="bg1"/>
                </a:solidFill>
              </a:rPr>
              <a:t>27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49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7503" y="5969596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Proces zarządzania materiałem dowodowym w </a:t>
            </a:r>
            <a:r>
              <a:rPr lang="pl-PL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argumentacji wiarygodności </a:t>
            </a:r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systemów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7503" y="6246595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Evidence management process in system assurance cases</a:t>
            </a:r>
            <a:endParaRPr lang="pl-PL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7503" y="650012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Promotor pracy magisterskiej: dr inż. Andrzej Wardziński		Autor: Michał </a:t>
            </a:r>
            <a:r>
              <a:rPr lang="pl-PL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Bełtkiewicz</a:t>
            </a:r>
            <a:r>
              <a:rPr lang="pl-PL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pl-PL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683568" y="1117690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Pompa infuzyjna</a:t>
            </a:r>
            <a:r>
              <a:rPr lang="pl-PL" dirty="0">
                <a:solidFill>
                  <a:schemeClr val="bg1"/>
                </a:solidFill>
              </a:rPr>
              <a:t> – przyrząd medyczny stosowany do ciągłego lub cyklicznego, dokładnego dawkowania zadanego </a:t>
            </a:r>
            <a:r>
              <a:rPr lang="pl-PL" dirty="0">
                <a:solidFill>
                  <a:schemeClr val="bg1"/>
                </a:solidFill>
                <a:hlinkClick r:id="rId4" tooltip="Lek"/>
              </a:rPr>
              <a:t>leku</a:t>
            </a:r>
            <a:r>
              <a:rPr lang="pl-PL" dirty="0">
                <a:solidFill>
                  <a:schemeClr val="bg1"/>
                </a:solidFill>
              </a:rPr>
              <a:t>.</a:t>
            </a:r>
          </a:p>
          <a:p>
            <a:r>
              <a:rPr lang="pl-PL" dirty="0">
                <a:solidFill>
                  <a:schemeClr val="bg1"/>
                </a:solidFill>
              </a:rPr>
              <a:t>Pompa ta zbudowana jest z korpusu wraz z układem elektronicznym, </a:t>
            </a:r>
            <a:r>
              <a:rPr lang="pl-PL" dirty="0">
                <a:solidFill>
                  <a:schemeClr val="bg1"/>
                </a:solidFill>
                <a:hlinkClick r:id="rId5" tooltip="Wyświetlacz"/>
              </a:rPr>
              <a:t>wyświetlaczem</a:t>
            </a:r>
            <a:r>
              <a:rPr lang="pl-PL" dirty="0">
                <a:solidFill>
                  <a:schemeClr val="bg1"/>
                </a:solidFill>
              </a:rPr>
              <a:t> i szeregiem przycisków, specjalnej "</a:t>
            </a:r>
            <a:r>
              <a:rPr lang="pl-PL" dirty="0">
                <a:solidFill>
                  <a:schemeClr val="bg1"/>
                </a:solidFill>
                <a:hlinkClick r:id="rId6" tooltip="Strzykawka"/>
              </a:rPr>
              <a:t>strzykawki</a:t>
            </a:r>
            <a:r>
              <a:rPr lang="pl-PL" dirty="0">
                <a:solidFill>
                  <a:schemeClr val="bg1"/>
                </a:solidFill>
              </a:rPr>
              <a:t>" oraz </a:t>
            </a:r>
            <a:r>
              <a:rPr lang="pl-PL" dirty="0">
                <a:solidFill>
                  <a:schemeClr val="bg1"/>
                </a:solidFill>
                <a:hlinkClick r:id="rId7" tooltip="Tłok"/>
              </a:rPr>
              <a:t>tłoka</a:t>
            </a:r>
            <a:r>
              <a:rPr lang="pl-PL" dirty="0">
                <a:solidFill>
                  <a:schemeClr val="bg1"/>
                </a:solidFill>
              </a:rPr>
              <a:t> wraz z </a:t>
            </a:r>
            <a:r>
              <a:rPr lang="pl-PL" dirty="0">
                <a:solidFill>
                  <a:schemeClr val="bg1"/>
                </a:solidFill>
                <a:hlinkClick r:id="rId8" tooltip="Siłownik"/>
              </a:rPr>
              <a:t>siłownikiem</a:t>
            </a:r>
            <a:r>
              <a:rPr lang="pl-PL" dirty="0">
                <a:solidFill>
                  <a:schemeClr val="bg1"/>
                </a:solidFill>
              </a:rPr>
              <a:t>, umożliwiającym mechaniczne przesuwanie tłoka w "strzykawce".</a:t>
            </a:r>
          </a:p>
          <a:p>
            <a:r>
              <a:rPr lang="pl-PL" dirty="0">
                <a:solidFill>
                  <a:schemeClr val="bg1"/>
                </a:solidFill>
              </a:rPr>
              <a:t>Pompę infuzyjną stosuje się przede wszystkim na </a:t>
            </a:r>
            <a:r>
              <a:rPr lang="pl-PL" dirty="0">
                <a:solidFill>
                  <a:schemeClr val="bg1"/>
                </a:solidFill>
                <a:hlinkClick r:id="rId9" tooltip="Oddział intensywnej terapii"/>
              </a:rPr>
              <a:t>oddziałach intensywnej terapii medycznej</a:t>
            </a:r>
            <a:r>
              <a:rPr lang="pl-PL" dirty="0">
                <a:solidFill>
                  <a:schemeClr val="bg1"/>
                </a:solidFill>
              </a:rPr>
              <a:t> (rzadziej na </a:t>
            </a:r>
            <a:r>
              <a:rPr lang="pl-PL" dirty="0">
                <a:solidFill>
                  <a:schemeClr val="bg1"/>
                </a:solidFill>
                <a:hlinkClick r:id="rId10" tooltip="Blok operacyjny"/>
              </a:rPr>
              <a:t>bloku operacyjnym</a:t>
            </a:r>
            <a:r>
              <a:rPr lang="pl-PL" dirty="0">
                <a:solidFill>
                  <a:schemeClr val="bg1"/>
                </a:solidFill>
              </a:rPr>
              <a:t> i w </a:t>
            </a:r>
            <a:r>
              <a:rPr lang="pl-PL" dirty="0">
                <a:solidFill>
                  <a:schemeClr val="bg1"/>
                </a:solidFill>
                <a:hlinkClick r:id="rId11" tooltip="Ambulans"/>
              </a:rPr>
              <a:t>karetkach reanimacyjnych</a:t>
            </a:r>
            <a:r>
              <a:rPr lang="pl-PL" dirty="0">
                <a:solidFill>
                  <a:schemeClr val="bg1"/>
                </a:solidFill>
              </a:rPr>
              <a:t>), gdzie zachodzi potrzeba łatwego, dokładnego dawkowania leku.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>
                <a:solidFill>
                  <a:schemeClr val="bg1"/>
                </a:solidFill>
              </a:rPr>
              <a:t>Źródło: wikipedia.pl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7503" y="5969596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Proces zarządzania materiałem dowodowym w </a:t>
            </a:r>
            <a:r>
              <a:rPr lang="pl-PL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argumentacji wiarygodności </a:t>
            </a:r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systemów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7503" y="6246595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Evidence management process in system assurance cases</a:t>
            </a:r>
            <a:endParaRPr lang="pl-PL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7503" y="650012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Promotor pracy magisterskiej: dr inż. Andrzej Wardziński		Autor: Michał </a:t>
            </a:r>
            <a:r>
              <a:rPr lang="pl-PL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Bełtkiewicz</a:t>
            </a:r>
            <a:r>
              <a:rPr lang="pl-PL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pl-PL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Michal_B\Desktop\2015-04-25_12h04_3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56" y="1556792"/>
            <a:ext cx="7928327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666056" y="877565"/>
            <a:ext cx="592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Model pompy infuzyjnej 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683593" y="4643844"/>
            <a:ext cx="7565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i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683594" y="4653136"/>
            <a:ext cx="770045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/>
          <p:cNvSpPr txBox="1"/>
          <p:nvPr/>
        </p:nvSpPr>
        <p:spPr>
          <a:xfrm>
            <a:off x="757646" y="4628455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solidFill>
                  <a:schemeClr val="bg1"/>
                </a:solidFill>
              </a:rPr>
              <a:t>Źródło: </a:t>
            </a:r>
            <a:r>
              <a:rPr lang="pl-PL" sz="1000" dirty="0" err="1" smtClean="0">
                <a:solidFill>
                  <a:schemeClr val="bg1"/>
                </a:solidFill>
              </a:rPr>
              <a:t>A.Wardziński</a:t>
            </a:r>
            <a:r>
              <a:rPr lang="pl-PL" sz="1000" dirty="0" smtClean="0">
                <a:solidFill>
                  <a:schemeClr val="bg1"/>
                </a:solidFill>
              </a:rPr>
              <a:t> „</a:t>
            </a:r>
            <a:r>
              <a:rPr lang="en-US" sz="1000" dirty="0" smtClean="0">
                <a:solidFill>
                  <a:schemeClr val="bg1"/>
                </a:solidFill>
              </a:rPr>
              <a:t>Safety </a:t>
            </a:r>
            <a:r>
              <a:rPr lang="en-US" sz="1000" dirty="0">
                <a:solidFill>
                  <a:schemeClr val="bg1"/>
                </a:solidFill>
              </a:rPr>
              <a:t>Case Change Impact Analysis with </a:t>
            </a:r>
            <a:r>
              <a:rPr lang="en-US" sz="1000" dirty="0" smtClean="0">
                <a:solidFill>
                  <a:schemeClr val="bg1"/>
                </a:solidFill>
              </a:rPr>
              <a:t>the</a:t>
            </a:r>
            <a:r>
              <a:rPr lang="pl-PL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Use </a:t>
            </a:r>
            <a:r>
              <a:rPr lang="en-US" sz="1000" dirty="0">
                <a:solidFill>
                  <a:schemeClr val="bg1"/>
                </a:solidFill>
              </a:rPr>
              <a:t>of Evidence Framework </a:t>
            </a:r>
            <a:r>
              <a:rPr lang="en-US" sz="1000" dirty="0" err="1" smtClean="0">
                <a:solidFill>
                  <a:schemeClr val="bg1"/>
                </a:solidFill>
              </a:rPr>
              <a:t>Metamodel</a:t>
            </a:r>
            <a:r>
              <a:rPr lang="pl-PL" sz="1000" dirty="0" smtClean="0">
                <a:solidFill>
                  <a:schemeClr val="bg1"/>
                </a:solidFill>
              </a:rPr>
              <a:t>”, s.7</a:t>
            </a:r>
            <a:endParaRPr lang="pl-PL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7503" y="5969596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Proces zarządzania materiałem dowodowym w </a:t>
            </a:r>
            <a:r>
              <a:rPr lang="pl-PL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argumentacji wiarygodności </a:t>
            </a:r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systemów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7503" y="6246595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Evidence management process in system assurance cases</a:t>
            </a:r>
            <a:endParaRPr lang="pl-PL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7503" y="650012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Promotor pracy magisterskiej: dr inż. Andrzej Wardziński		Autor: Michał </a:t>
            </a:r>
            <a:r>
              <a:rPr lang="pl-PL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Bełtkiewicz</a:t>
            </a:r>
            <a:r>
              <a:rPr lang="pl-PL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pl-PL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C:\Users\Michal_B\Desktop\2015-04-25_12h26_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1119733"/>
            <a:ext cx="6884218" cy="477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807046" y="631343"/>
            <a:ext cx="6840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00" dirty="0">
                <a:solidFill>
                  <a:schemeClr val="bg1"/>
                </a:solidFill>
              </a:rPr>
              <a:t>P</a:t>
            </a:r>
            <a:r>
              <a:rPr lang="pl-PL" sz="1300" dirty="0" smtClean="0">
                <a:solidFill>
                  <a:schemeClr val="bg1"/>
                </a:solidFill>
              </a:rPr>
              <a:t>rzeprowadzenie wniosku dotyczącego oceny bezpieczeństwa działania czujnika zawartości powietrza w przewodzie infuzyjnym</a:t>
            </a:r>
            <a:endParaRPr lang="pl-PL" sz="1300" dirty="0">
              <a:solidFill>
                <a:schemeClr val="bg1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971600" y="5622450"/>
            <a:ext cx="6480720" cy="269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763588" y="5360840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solidFill>
                  <a:schemeClr val="bg1"/>
                </a:solidFill>
              </a:rPr>
              <a:t>Źródło: </a:t>
            </a:r>
            <a:r>
              <a:rPr lang="pl-PL" sz="1000" dirty="0" err="1" smtClean="0">
                <a:solidFill>
                  <a:schemeClr val="bg1"/>
                </a:solidFill>
              </a:rPr>
              <a:t>A.Wardziński</a:t>
            </a:r>
            <a:r>
              <a:rPr lang="pl-PL" sz="1000" dirty="0" smtClean="0">
                <a:solidFill>
                  <a:schemeClr val="bg1"/>
                </a:solidFill>
              </a:rPr>
              <a:t> „</a:t>
            </a:r>
            <a:r>
              <a:rPr lang="en-US" sz="1000" dirty="0" smtClean="0">
                <a:solidFill>
                  <a:schemeClr val="bg1"/>
                </a:solidFill>
              </a:rPr>
              <a:t>Safety </a:t>
            </a:r>
            <a:r>
              <a:rPr lang="en-US" sz="1000" dirty="0">
                <a:solidFill>
                  <a:schemeClr val="bg1"/>
                </a:solidFill>
              </a:rPr>
              <a:t>Case Change Impact Analysis with </a:t>
            </a:r>
            <a:r>
              <a:rPr lang="en-US" sz="1000" dirty="0" smtClean="0">
                <a:solidFill>
                  <a:schemeClr val="bg1"/>
                </a:solidFill>
              </a:rPr>
              <a:t>the</a:t>
            </a:r>
            <a:r>
              <a:rPr lang="pl-PL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Use </a:t>
            </a:r>
            <a:r>
              <a:rPr lang="en-US" sz="1000" dirty="0">
                <a:solidFill>
                  <a:schemeClr val="bg1"/>
                </a:solidFill>
              </a:rPr>
              <a:t>of Evidence Framework </a:t>
            </a:r>
            <a:r>
              <a:rPr lang="en-US" sz="1000" dirty="0" err="1" smtClean="0">
                <a:solidFill>
                  <a:schemeClr val="bg1"/>
                </a:solidFill>
              </a:rPr>
              <a:t>Metamodel</a:t>
            </a:r>
            <a:r>
              <a:rPr lang="pl-PL" sz="1000" dirty="0" smtClean="0">
                <a:solidFill>
                  <a:schemeClr val="bg1"/>
                </a:solidFill>
              </a:rPr>
              <a:t>”, s.9</a:t>
            </a:r>
            <a:endParaRPr lang="pl-PL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45" y="5622450"/>
            <a:ext cx="593109" cy="5931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" y="-39990"/>
            <a:ext cx="3035458" cy="9175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7503" y="5969596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Proces zarządzania materiałem dowodowym w </a:t>
            </a:r>
            <a:r>
              <a:rPr lang="pl-PL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argumentacji wiarygodności </a:t>
            </a:r>
            <a:r>
              <a:rPr lang="pl-PL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systemów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7503" y="6246595"/>
            <a:ext cx="7781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Evidence management process in system assurance cases</a:t>
            </a:r>
            <a:endParaRPr lang="pl-PL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7503" y="6500122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Promotor pracy magisterskiej: dr inż. Andrzej Wardziński		Autor: Michał </a:t>
            </a:r>
            <a:r>
              <a:rPr lang="pl-PL" sz="11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Bełtkiewicz</a:t>
            </a:r>
            <a:r>
              <a:rPr lang="pl-PL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pl-PL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304951" y="877565"/>
            <a:ext cx="77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tx2">
                    <a:lumMod val="10000"/>
                  </a:schemeClr>
                </a:solidFill>
              </a:rPr>
              <a:t>Stan zaawansowania</a:t>
            </a:r>
            <a:endParaRPr lang="pl-PL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535409" y="1413057"/>
            <a:ext cx="7781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1600" dirty="0" smtClean="0">
                <a:solidFill>
                  <a:schemeClr val="bg1"/>
                </a:solidFill>
              </a:rPr>
              <a:t>Aktualnie </a:t>
            </a:r>
            <a:r>
              <a:rPr lang="pl-PL" sz="1600" dirty="0" smtClean="0">
                <a:solidFill>
                  <a:schemeClr val="bg1"/>
                </a:solidFill>
              </a:rPr>
              <a:t>w przygotowaniu znajduje merytoryczne omówienie następujących zagadnień: </a:t>
            </a:r>
          </a:p>
          <a:p>
            <a:pPr marL="742950" lvl="1" indent="-285750">
              <a:buFontTx/>
              <a:buChar char="-"/>
            </a:pPr>
            <a:r>
              <a:rPr lang="pl-PL" sz="1600" dirty="0" smtClean="0">
                <a:solidFill>
                  <a:schemeClr val="bg1"/>
                </a:solidFill>
              </a:rPr>
              <a:t>Definicja i </a:t>
            </a:r>
            <a:r>
              <a:rPr lang="pl-PL" sz="1600" dirty="0" err="1" smtClean="0">
                <a:solidFill>
                  <a:schemeClr val="bg1"/>
                </a:solidFill>
              </a:rPr>
              <a:t>struktua</a:t>
            </a:r>
            <a:r>
              <a:rPr lang="pl-PL" sz="1600" dirty="0" smtClean="0">
                <a:solidFill>
                  <a:schemeClr val="bg1"/>
                </a:solidFill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</a:rPr>
              <a:t>assurance</a:t>
            </a:r>
            <a:r>
              <a:rPr lang="pl-PL" sz="1600" dirty="0" smtClean="0">
                <a:solidFill>
                  <a:schemeClr val="bg1"/>
                </a:solidFill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</a:rPr>
              <a:t>case</a:t>
            </a:r>
            <a:endParaRPr lang="pl-PL" sz="1600" dirty="0" smtClean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pl-PL" sz="1600" dirty="0" smtClean="0">
                <a:solidFill>
                  <a:schemeClr val="bg1"/>
                </a:solidFill>
              </a:rPr>
              <a:t>zarządzanie materiałem dowodowym w cyklu życia systemu</a:t>
            </a:r>
          </a:p>
          <a:p>
            <a:pPr marL="742950" lvl="1" indent="-285750">
              <a:buFontTx/>
              <a:buChar char="-"/>
            </a:pPr>
            <a:r>
              <a:rPr lang="pl-PL" sz="1600" dirty="0" smtClean="0">
                <a:solidFill>
                  <a:schemeClr val="bg1"/>
                </a:solidFill>
              </a:rPr>
              <a:t>Analiza istniejących modeli zarządzania materiałem dowodowym  </a:t>
            </a:r>
            <a:endParaRPr lang="pl-PL" sz="1600" dirty="0" smtClean="0">
              <a:solidFill>
                <a:schemeClr val="bg1"/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35408" y="2996952"/>
            <a:ext cx="7781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1600" dirty="0" smtClean="0">
                <a:solidFill>
                  <a:schemeClr val="bg1"/>
                </a:solidFill>
              </a:rPr>
              <a:t>Kolejnym etapem prac będzie analiza wymagań stawianym systemom sterującym pracą urządzeń medycznych z szczególnym uwzględnieniem pomp infuzyjnych</a:t>
            </a:r>
            <a:endParaRPr lang="pl-PL" sz="1600" dirty="0" smtClean="0">
              <a:solidFill>
                <a:schemeClr val="bg1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908423" y="4174341"/>
            <a:ext cx="7781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chemeClr val="bg1"/>
                </a:solidFill>
              </a:rPr>
              <a:t>Modelowanie </a:t>
            </a:r>
            <a:r>
              <a:rPr lang="pl-PL" sz="1600" dirty="0" err="1" smtClean="0">
                <a:solidFill>
                  <a:schemeClr val="bg1"/>
                </a:solidFill>
              </a:rPr>
              <a:t>safety</a:t>
            </a:r>
            <a:r>
              <a:rPr lang="pl-PL" sz="1600" dirty="0" smtClean="0">
                <a:solidFill>
                  <a:schemeClr val="bg1"/>
                </a:solidFill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</a:rPr>
              <a:t>case</a:t>
            </a:r>
            <a:r>
              <a:rPr lang="pl-PL" sz="1600" dirty="0" smtClean="0">
                <a:solidFill>
                  <a:schemeClr val="bg1"/>
                </a:solidFill>
              </a:rPr>
              <a:t> dla systemu pompy infuzyjnej przy użyciu środowiska projektowego</a:t>
            </a:r>
            <a:endParaRPr lang="pl-PL" sz="1600" dirty="0" smtClean="0">
              <a:solidFill>
                <a:schemeClr val="bg1"/>
              </a:solidFill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899592" y="3835787"/>
            <a:ext cx="778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chemeClr val="bg1"/>
                </a:solidFill>
              </a:rPr>
              <a:t>A także:</a:t>
            </a:r>
            <a:endParaRPr lang="pl-PL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Przejrzystość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930</TotalTime>
  <Words>662</Words>
  <Application>Microsoft Office PowerPoint</Application>
  <PresentationFormat>Pokaz na ekranie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Energetyczny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Michal_B</dc:creator>
  <cp:lastModifiedBy>Michal_B</cp:lastModifiedBy>
  <cp:revision>51</cp:revision>
  <dcterms:created xsi:type="dcterms:W3CDTF">2014-12-02T20:32:44Z</dcterms:created>
  <dcterms:modified xsi:type="dcterms:W3CDTF">2015-04-27T21:26:01Z</dcterms:modified>
</cp:coreProperties>
</file>