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259" r:id="rId2"/>
    <p:sldId id="260" r:id="rId3"/>
    <p:sldId id="278" r:id="rId4"/>
    <p:sldId id="279" r:id="rId5"/>
    <p:sldId id="280" r:id="rId6"/>
    <p:sldId id="282" r:id="rId7"/>
    <p:sldId id="281" r:id="rId8"/>
    <p:sldId id="276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7" d="100"/>
          <a:sy n="67" d="100"/>
        </p:scale>
        <p:origin x="-6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86A21-5962-4062-86CA-DA9764B294F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8B6E-6EFD-4877-A17B-3C37B2B169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418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0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23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3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39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19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50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23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05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22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66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761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2015-05-30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939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690983" y="1700808"/>
            <a:ext cx="77810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 zarządzania materiałem dowodowym w </a:t>
            </a:r>
            <a:r>
              <a:rPr lang="pl-PL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argumentacji wiarygodności </a:t>
            </a:r>
            <a:r>
              <a:rPr lang="pl-PL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systemów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059832" y="4612097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Promotor pracy magisterskiej: dr inż. Andrzej Wardziński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347864" y="5050051"/>
            <a:ext cx="77810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tx2">
                    <a:lumMod val="10000"/>
                  </a:schemeClr>
                </a:solidFill>
              </a:rPr>
              <a:t>Autor: Michał </a:t>
            </a:r>
            <a:r>
              <a:rPr lang="pl-PL" sz="1500" b="1" dirty="0" err="1" smtClean="0">
                <a:solidFill>
                  <a:schemeClr val="tx2">
                    <a:lumMod val="10000"/>
                  </a:schemeClr>
                </a:solidFill>
              </a:rPr>
              <a:t>Bełtkiewicz</a:t>
            </a:r>
            <a:endParaRPr lang="pl-PL" sz="15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le tekstowe 15"/>
          <p:cNvSpPr txBox="1"/>
          <p:nvPr/>
        </p:nvSpPr>
        <p:spPr>
          <a:xfrm>
            <a:off x="69436" y="155679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Cele pracy: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69436" y="1926124"/>
            <a:ext cx="9074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Celem </a:t>
            </a:r>
            <a:r>
              <a:rPr lang="pl-PL" dirty="0" smtClean="0"/>
              <a:t>pracy </a:t>
            </a:r>
            <a:r>
              <a:rPr lang="pl-PL" dirty="0"/>
              <a:t>jest analiza procesu zarządzania </a:t>
            </a:r>
            <a:r>
              <a:rPr lang="pl-PL" dirty="0" smtClean="0"/>
              <a:t>argumentacją wiarygodności </a:t>
            </a:r>
            <a:r>
              <a:rPr lang="pl-PL" dirty="0"/>
              <a:t>(</a:t>
            </a:r>
            <a:r>
              <a:rPr lang="pl-PL" i="1" dirty="0" err="1" smtClean="0"/>
              <a:t>assurance</a:t>
            </a:r>
            <a:r>
              <a:rPr lang="pl-PL" i="1" dirty="0"/>
              <a:t> </a:t>
            </a:r>
            <a:r>
              <a:rPr lang="pl-PL" i="1" dirty="0" err="1" smtClean="0"/>
              <a:t>case</a:t>
            </a:r>
            <a:r>
              <a:rPr lang="pl-PL" dirty="0"/>
              <a:t>) i opracowanie modelu </a:t>
            </a:r>
            <a:r>
              <a:rPr lang="pl-PL" dirty="0" smtClean="0"/>
              <a:t>zarządzania materiałem </a:t>
            </a:r>
            <a:r>
              <a:rPr lang="pl-PL" dirty="0"/>
              <a:t>dowodowym (</a:t>
            </a:r>
            <a:r>
              <a:rPr lang="pl-PL" i="1" dirty="0" err="1" smtClean="0"/>
              <a:t>evidence</a:t>
            </a:r>
            <a:r>
              <a:rPr lang="pl-PL" i="1" dirty="0"/>
              <a:t> </a:t>
            </a:r>
            <a:r>
              <a:rPr lang="pl-PL" i="1" dirty="0" smtClean="0"/>
              <a:t>management</a:t>
            </a:r>
            <a:r>
              <a:rPr lang="pl-PL" dirty="0"/>
              <a:t>) w cyklu </a:t>
            </a:r>
            <a:r>
              <a:rPr lang="pl-PL" dirty="0" smtClean="0"/>
              <a:t>życia </a:t>
            </a:r>
            <a:r>
              <a:rPr lang="pl-PL" dirty="0" smtClean="0"/>
              <a:t>systemu na przykładzie systemu sterującego pompą infuzyjną.</a:t>
            </a:r>
          </a:p>
          <a:p>
            <a:r>
              <a:rPr lang="pl-PL" dirty="0" smtClean="0"/>
              <a:t> </a:t>
            </a:r>
            <a:endParaRPr lang="pl-PL" dirty="0" smtClean="0"/>
          </a:p>
          <a:p>
            <a:r>
              <a:rPr lang="pl-PL" dirty="0" smtClean="0"/>
              <a:t>Wymagania </a:t>
            </a:r>
            <a:r>
              <a:rPr lang="pl-PL" dirty="0"/>
              <a:t>na proces obejmują miedzy </a:t>
            </a:r>
            <a:r>
              <a:rPr lang="pl-PL" dirty="0" smtClean="0"/>
              <a:t>innymi zarządzanie </a:t>
            </a:r>
            <a:r>
              <a:rPr lang="pl-PL" dirty="0"/>
              <a:t>zakresem, klasyfikacją, statusem oraz </a:t>
            </a:r>
            <a:r>
              <a:rPr lang="pl-PL" dirty="0" smtClean="0"/>
              <a:t>zmianami dowodami w procesie wnioskowania. </a:t>
            </a:r>
            <a:r>
              <a:rPr lang="pl-PL" dirty="0" smtClean="0"/>
              <a:t>Opracowany </a:t>
            </a:r>
            <a:r>
              <a:rPr lang="pl-PL" dirty="0"/>
              <a:t>proces będzie podlegał walidacji poprzez </a:t>
            </a:r>
            <a:r>
              <a:rPr lang="pl-PL" dirty="0" smtClean="0"/>
              <a:t>analizę scenariuszy </a:t>
            </a:r>
            <a:r>
              <a:rPr lang="pl-PL" dirty="0"/>
              <a:t>zdefiniowanych dla wymagań.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69435" y="4149080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Teza pracy</a:t>
            </a:r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9437" y="4549772"/>
            <a:ext cx="9074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Mając wiedzę w zakresie struktury systemu, środowiska w jakim system spełnia swoją rolę, budowy pompy infuzyjnej, przypadków wykorzystania oraz użytkowników obsługujących i korzystających z urządzenia w procesie leczenia  potrafimy zbudować skuteczny model wnioskowania płynnie przyjmujący zmiany dowodów, znoszący ramy czasu, który z wysokim prawdopodobieństwem udowodni cechę nadrzędną systemu.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494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le tekstowe 15"/>
          <p:cNvSpPr txBox="1"/>
          <p:nvPr/>
        </p:nvSpPr>
        <p:spPr>
          <a:xfrm>
            <a:off x="69436" y="155679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Podstawowe zadania do wykonania</a:t>
            </a:r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69436" y="1926124"/>
            <a:ext cx="9074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Wytworzenie skutecznego modelu wnioskowania o systemie sterującym pracą pompy infuzyjnej </a:t>
            </a:r>
          </a:p>
          <a:p>
            <a:r>
              <a:rPr lang="pl-PL" dirty="0" smtClean="0"/>
              <a:t>k</a:t>
            </a:r>
            <a:r>
              <a:rPr lang="pl-PL" dirty="0" smtClean="0"/>
              <a:t>tóry wykaże, że opracowany system jest bezpieczny dla pacjentów.  </a:t>
            </a:r>
          </a:p>
          <a:p>
            <a:endParaRPr lang="pl-PL" dirty="0"/>
          </a:p>
          <a:p>
            <a:r>
              <a:rPr lang="pl-PL" dirty="0" smtClean="0"/>
              <a:t>Zebranie możliwe największej liczby dowodów bezpieczeństwa systemu, prognozowanie zmian </a:t>
            </a:r>
          </a:p>
          <a:p>
            <a:r>
              <a:rPr lang="pl-PL" dirty="0"/>
              <a:t>w</a:t>
            </a:r>
            <a:r>
              <a:rPr lang="pl-PL" dirty="0" smtClean="0"/>
              <a:t> dowodach, uwzględnienie ryzyka które jest związane z wykorzystaniem systemu.</a:t>
            </a:r>
          </a:p>
          <a:p>
            <a:endParaRPr lang="pl-PL" dirty="0"/>
          </a:p>
          <a:p>
            <a:r>
              <a:rPr lang="pl-PL" dirty="0" smtClean="0"/>
              <a:t>Walidacja modelu opracowanymi przypadkami testowymi wykazując elastyczność procesu wnioskowania .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298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le tekstowe 15"/>
          <p:cNvSpPr txBox="1"/>
          <p:nvPr/>
        </p:nvSpPr>
        <p:spPr>
          <a:xfrm>
            <a:off x="69436" y="155679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Omówienie wykonanej pracy: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69436" y="1926124"/>
            <a:ext cx="9074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 smtClean="0"/>
              <a:t>Zapoznanie się istniejącymi normami dotyczącymi modeli </a:t>
            </a:r>
            <a:r>
              <a:rPr lang="pl-PL" dirty="0" err="1" smtClean="0"/>
              <a:t>safety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smtClean="0"/>
              <a:t>Zapoznanie się z wymaganiami które muszą spełniać systemy informatyczne sterujące pracą urządzeń medycznych aby otrzymać certyfikację jakości</a:t>
            </a:r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smtClean="0"/>
              <a:t>aktualnie trwają prace projektowe modelu i przypadków testowych z nim związanych</a:t>
            </a:r>
          </a:p>
          <a:p>
            <a:pPr marL="285750" indent="-285750">
              <a:buFontTx/>
              <a:buChar char="-"/>
            </a:pPr>
            <a:r>
              <a:rPr lang="pl-PL" dirty="0"/>
              <a:t>n</a:t>
            </a:r>
            <a:r>
              <a:rPr lang="pl-PL" dirty="0" smtClean="0"/>
              <a:t>astępnie analiza zmian w dowodach w cyklu życia systemu</a:t>
            </a:r>
          </a:p>
        </p:txBody>
      </p:sp>
    </p:spTree>
    <p:extLst>
      <p:ext uri="{BB962C8B-B14F-4D97-AF65-F5344CB8AC3E}">
        <p14:creationId xmlns:p14="http://schemas.microsoft.com/office/powerpoint/2010/main" val="10015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le tekstowe 15"/>
          <p:cNvSpPr txBox="1"/>
          <p:nvPr/>
        </p:nvSpPr>
        <p:spPr>
          <a:xfrm>
            <a:off x="91648" y="260648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Prezentacja osiągniętych wyników, wnioski</a:t>
            </a:r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4" y="1628800"/>
            <a:ext cx="720423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97963" y="814646"/>
            <a:ext cx="907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Ustalenie spójnego modelu wnioskowania </a:t>
            </a:r>
          </a:p>
        </p:txBody>
      </p:sp>
    </p:spTree>
    <p:extLst>
      <p:ext uri="{BB962C8B-B14F-4D97-AF65-F5344CB8AC3E}">
        <p14:creationId xmlns:p14="http://schemas.microsoft.com/office/powerpoint/2010/main" val="26311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le tekstowe 15"/>
          <p:cNvSpPr txBox="1"/>
          <p:nvPr/>
        </p:nvSpPr>
        <p:spPr>
          <a:xfrm>
            <a:off x="91648" y="260648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Prezentacja osiągniętych wyników, wnioski</a:t>
            </a:r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97963" y="814646"/>
            <a:ext cx="907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Ustalenie modelu zarządzania zmianą w dowodach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5112568" cy="439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9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le tekstowe 15"/>
          <p:cNvSpPr txBox="1"/>
          <p:nvPr/>
        </p:nvSpPr>
        <p:spPr>
          <a:xfrm>
            <a:off x="69436" y="155679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 smtClean="0">
                <a:solidFill>
                  <a:schemeClr val="tx2">
                    <a:lumMod val="10000"/>
                  </a:schemeClr>
                </a:solidFill>
              </a:rPr>
              <a:t>Podsymowanie</a:t>
            </a:r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69436" y="1926124"/>
            <a:ext cx="90745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Czy cel został osiągnięty?</a:t>
            </a:r>
          </a:p>
          <a:p>
            <a:endParaRPr lang="pl-PL" dirty="0"/>
          </a:p>
          <a:p>
            <a:r>
              <a:rPr lang="pl-PL" dirty="0" smtClean="0"/>
              <a:t>Nie jesteśmy w stanie i nigdy nie będziemy przewidzieć wszystkich wydarzeń i okoliczności </a:t>
            </a:r>
          </a:p>
          <a:p>
            <a:r>
              <a:rPr lang="pl-PL" dirty="0" smtClean="0"/>
              <a:t>losowych które pojawią się w otoczeniu systemu. Mówimy  tu o wydarzeniach prowadzących </a:t>
            </a:r>
          </a:p>
          <a:p>
            <a:r>
              <a:rPr lang="pl-PL" dirty="0"/>
              <a:t>d</a:t>
            </a:r>
            <a:r>
              <a:rPr lang="pl-PL" dirty="0" smtClean="0"/>
              <a:t>o bezpośredniej  awarii  systemu, która prowadzi do (NSZZ) najwyższego stanu zagrożenia życia</a:t>
            </a:r>
          </a:p>
          <a:p>
            <a:r>
              <a:rPr lang="pl-PL" dirty="0" smtClean="0"/>
              <a:t>ludzkiego.</a:t>
            </a:r>
          </a:p>
          <a:p>
            <a:endParaRPr lang="pl-PL" dirty="0"/>
          </a:p>
          <a:p>
            <a:r>
              <a:rPr lang="pl-PL" dirty="0" smtClean="0"/>
              <a:t>Negatywnym wymiarem wypadków jest utrata zdrowia lub życia osób w nim uczestniczących, ale tylko tak jesteśmy w stanie coraz skuteczniej dowodzić  wiarygodność /bezpieczeństwo systemu.</a:t>
            </a:r>
          </a:p>
        </p:txBody>
      </p:sp>
    </p:spTree>
    <p:extLst>
      <p:ext uri="{BB962C8B-B14F-4D97-AF65-F5344CB8AC3E}">
        <p14:creationId xmlns:p14="http://schemas.microsoft.com/office/powerpoint/2010/main" val="39348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le tekstowe 15"/>
          <p:cNvSpPr txBox="1"/>
          <p:nvPr/>
        </p:nvSpPr>
        <p:spPr>
          <a:xfrm>
            <a:off x="611560" y="3356992"/>
            <a:ext cx="7781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 smtClean="0">
                <a:solidFill>
                  <a:schemeClr val="tx2">
                    <a:lumMod val="10000"/>
                  </a:schemeClr>
                </a:solidFill>
              </a:rPr>
              <a:t>Dziękuję za uwagę </a:t>
            </a:r>
            <a:r>
              <a:rPr lang="pl-PL" sz="2500" b="1" dirty="0" smtClean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25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356</Words>
  <Application>Microsoft Office PowerPoint</Application>
  <PresentationFormat>Pokaz na ekranie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Michal_B</dc:creator>
  <cp:lastModifiedBy>Michal_B</cp:lastModifiedBy>
  <cp:revision>79</cp:revision>
  <dcterms:created xsi:type="dcterms:W3CDTF">2014-12-02T20:32:44Z</dcterms:created>
  <dcterms:modified xsi:type="dcterms:W3CDTF">2015-05-30T09:04:37Z</dcterms:modified>
</cp:coreProperties>
</file>