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86" r:id="rId4"/>
    <p:sldId id="287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82" r:id="rId13"/>
    <p:sldId id="275" r:id="rId14"/>
    <p:sldId id="279" r:id="rId15"/>
    <p:sldId id="276" r:id="rId16"/>
    <p:sldId id="277" r:id="rId17"/>
    <p:sldId id="278" r:id="rId18"/>
    <p:sldId id="295" r:id="rId19"/>
    <p:sldId id="283" r:id="rId20"/>
    <p:sldId id="289" r:id="rId21"/>
    <p:sldId id="281" r:id="rId22"/>
    <p:sldId id="290" r:id="rId23"/>
    <p:sldId id="296" r:id="rId24"/>
    <p:sldId id="291" r:id="rId25"/>
    <p:sldId id="292" r:id="rId26"/>
    <p:sldId id="293" r:id="rId27"/>
    <p:sldId id="288" r:id="rId28"/>
    <p:sldId id="294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241007F-06E2-4D9E-A4FF-B78134EB1492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E4944F9-3921-440C-8ED7-E6537A5857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849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07F-06E2-4D9E-A4FF-B78134EB1492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44F9-3921-440C-8ED7-E6537A5857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490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41007F-06E2-4D9E-A4FF-B78134EB1492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E4944F9-3921-440C-8ED7-E6537A5857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9985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41007F-06E2-4D9E-A4FF-B78134EB1492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E4944F9-3921-440C-8ED7-E6537A58575A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3007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41007F-06E2-4D9E-A4FF-B78134EB1492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E4944F9-3921-440C-8ED7-E6537A5857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4738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07F-06E2-4D9E-A4FF-B78134EB1492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44F9-3921-440C-8ED7-E6537A5857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0330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07F-06E2-4D9E-A4FF-B78134EB1492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44F9-3921-440C-8ED7-E6537A5857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6171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07F-06E2-4D9E-A4FF-B78134EB1492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44F9-3921-440C-8ED7-E6537A5857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9525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41007F-06E2-4D9E-A4FF-B78134EB1492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E4944F9-3921-440C-8ED7-E6537A5857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550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07F-06E2-4D9E-A4FF-B78134EB1492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44F9-3921-440C-8ED7-E6537A5857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525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41007F-06E2-4D9E-A4FF-B78134EB1492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E4944F9-3921-440C-8ED7-E6537A5857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756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07F-06E2-4D9E-A4FF-B78134EB1492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44F9-3921-440C-8ED7-E6537A5857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473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07F-06E2-4D9E-A4FF-B78134EB1492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44F9-3921-440C-8ED7-E6537A5857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18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07F-06E2-4D9E-A4FF-B78134EB1492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44F9-3921-440C-8ED7-E6537A5857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903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07F-06E2-4D9E-A4FF-B78134EB1492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44F9-3921-440C-8ED7-E6537A5857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292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07F-06E2-4D9E-A4FF-B78134EB1492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44F9-3921-440C-8ED7-E6537A5857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61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07F-06E2-4D9E-A4FF-B78134EB1492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44F9-3921-440C-8ED7-E6537A5857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203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1007F-06E2-4D9E-A4FF-B78134EB1492}" type="datetimeFigureOut">
              <a:rPr lang="pl-PL" smtClean="0"/>
              <a:t>31.10.2020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944F9-3921-440C-8ED7-E6537A5857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7663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hyperlink" Target="https://github.com/haf/expecto/tree/master/Expecto.BenchmarkDotNet" TargetMode="External"/><Relationship Id="rId18" Type="http://schemas.openxmlformats.org/officeDocument/2006/relationships/hyperlink" Target="https://github.com/sebastienros/jint/tree/dev/Jint.Benchmark" TargetMode="External"/><Relationship Id="rId26" Type="http://schemas.openxmlformats.org/officeDocument/2006/relationships/hyperlink" Target="https://github.com/mbdavid/LiteDB/tree/master/LiteDB.Benchmarks" TargetMode="External"/><Relationship Id="rId3" Type="http://schemas.openxmlformats.org/officeDocument/2006/relationships/hyperlink" Target="https://github.com/mono/mono/tree/master/sdks/wasm/bench-runner" TargetMode="External"/><Relationship Id="rId21" Type="http://schemas.openxmlformats.org/officeDocument/2006/relationships/hyperlink" Target="https://github.com/autofac/Autofac/tree/develop/bench/Autofac.Benchmarks" TargetMode="External"/><Relationship Id="rId34" Type="http://schemas.openxmlformats.org/officeDocument/2006/relationships/image" Target="../media/image11.png"/><Relationship Id="rId7" Type="http://schemas.openxmlformats.org/officeDocument/2006/relationships/hyperlink" Target="https://github.com/aspnet/SignalR/tree/master/benchmarks/Microsoft.AspNetCore.SignalR.Microbenchmarks" TargetMode="External"/><Relationship Id="rId12" Type="http://schemas.openxmlformats.org/officeDocument/2006/relationships/hyperlink" Target="https://github.com/StackExchange/Dapper/tree/master/Dapper.Tests.Performance" TargetMode="External"/><Relationship Id="rId17" Type="http://schemas.openxmlformats.org/officeDocument/2006/relationships/hyperlink" Target="https://github.com/nodatime/nodatime/tree/master/src/NodaTime.Benchmarks" TargetMode="External"/><Relationship Id="rId25" Type="http://schemas.openxmlformats.org/officeDocument/2006/relationships/hyperlink" Target="https://github.com/icsharpcode/SharpZipLib/tree/master/benchmark/ICSharpCode.SharpZipLib.Benchmark" TargetMode="External"/><Relationship Id="rId33" Type="http://schemas.openxmlformats.org/officeDocument/2006/relationships/hyperlink" Target="https://github.com/search?o=desc&amp;q=BenchmarkDotNet+-repo:dotnet%2FBenchmarkDotNet&amp;s=indexed&amp;type=Code&amp;utf8=%E2%9C%93" TargetMode="External"/><Relationship Id="rId2" Type="http://schemas.openxmlformats.org/officeDocument/2006/relationships/hyperlink" Target="https://github.com/dotnet/roslyn/search?q=BenchmarkDotNet&amp;type=Issues&amp;utf8=%E2%9C%93" TargetMode="External"/><Relationship Id="rId16" Type="http://schemas.openxmlformats.org/officeDocument/2006/relationships/hyperlink" Target="https://github.com/ravendb/ravendb/tree/v4.0/bench" TargetMode="External"/><Relationship Id="rId20" Type="http://schemas.openxmlformats.org/officeDocument/2006/relationships/hyperlink" Target="https://github.com/serilog/serilog/tree/dev/test/Serilog.PerformanceTests" TargetMode="External"/><Relationship Id="rId29" Type="http://schemas.openxmlformats.org/officeDocument/2006/relationships/hyperlink" Target="https://github.com/SciSharp/TensorFlow.NET/tree/master/src/TensorFlowNet.Benchmark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efcore/tree/master/benchmark" TargetMode="External"/><Relationship Id="rId11" Type="http://schemas.openxmlformats.org/officeDocument/2006/relationships/hyperlink" Target="https://www.elastic.co/guide/en/elasticsearch/client/net-api/current/bool-queries.html#_perfomance_considerations" TargetMode="External"/><Relationship Id="rId24" Type="http://schemas.openxmlformats.org/officeDocument/2006/relationships/hyperlink" Target="https://github.com/reactiveui/ReactiveUI/tree/master/src/Benchmarks" TargetMode="External"/><Relationship Id="rId32" Type="http://schemas.openxmlformats.org/officeDocument/2006/relationships/hyperlink" Target="https://github.com/search?o=desc&amp;q=BenchmarkDotNet+-repo:dotnet%2FBenchmarkDotNet&amp;s=committer-date&amp;type=Commits&amp;utf8=%E2%9C%93" TargetMode="External"/><Relationship Id="rId5" Type="http://schemas.openxmlformats.org/officeDocument/2006/relationships/hyperlink" Target="https://github.com/dotnet/machinelearning/tree/master/test/Microsoft.ML.Benchmarks" TargetMode="External"/><Relationship Id="rId15" Type="http://schemas.openxmlformats.org/officeDocument/2006/relationships/hyperlink" Target="https://github.com/SixLabors/ImageSharp/tree/master/tests/ImageSharp.Benchmarks" TargetMode="External"/><Relationship Id="rId23" Type="http://schemas.openxmlformats.org/officeDocument/2006/relationships/hyperlink" Target="https://github.com/AvaloniaUI/Avalonia/tree/master/tests/Avalonia.Benchmarks" TargetMode="External"/><Relationship Id="rId28" Type="http://schemas.openxmlformats.org/officeDocument/2006/relationships/hyperlink" Target="https://github.com/jbogard/MediatR/tree/master/test/MediatR.Benchmarks" TargetMode="External"/><Relationship Id="rId10" Type="http://schemas.openxmlformats.org/officeDocument/2006/relationships/hyperlink" Target="https://github.com/JamesNK/Newtonsoft.Json/tree/master/Src/Newtonsoft.Json.Tests/Benchmarks" TargetMode="External"/><Relationship Id="rId19" Type="http://schemas.openxmlformats.org/officeDocument/2006/relationships/hyperlink" Target="https://github.com/Particular/NServiceBus/issues?utf8=%E2%9C%93&amp;q=+BenchmarkDotNet+" TargetMode="External"/><Relationship Id="rId31" Type="http://schemas.openxmlformats.org/officeDocument/2006/relationships/hyperlink" Target="https://github.com/search?o=desc&amp;q=BenchmarkDotNet+-repo:dotnet%2FBenchmarkDotNet&amp;s=created&amp;type=Issues&amp;utf8=%E2%9C%93" TargetMode="External"/><Relationship Id="rId4" Type="http://schemas.openxmlformats.org/officeDocument/2006/relationships/hyperlink" Target="https://github.com/aspnet/AspNetCore/tree/master/src/Servers/IIS/IIS/benchmarks" TargetMode="External"/><Relationship Id="rId9" Type="http://schemas.openxmlformats.org/officeDocument/2006/relationships/hyperlink" Target="https://github.com/dotnet/orleans/tree/master/test/Benchmarks" TargetMode="External"/><Relationship Id="rId14" Type="http://schemas.openxmlformats.org/officeDocument/2006/relationships/hyperlink" Target="https://github.com/accord-net/framework/tree/development/Tools/Performance" TargetMode="External"/><Relationship Id="rId22" Type="http://schemas.openxmlformats.org/officeDocument/2006/relationships/hyperlink" Target="https://github.com/npgsql/npgsql/tree/dev/test/Npgsql.Benchmarks" TargetMode="External"/><Relationship Id="rId27" Type="http://schemas.openxmlformats.org/officeDocument/2006/relationships/hyperlink" Target="https://github.com/graphql-dotnet/graphql-dotnet/tree/master/src/GraphQL.Benchmarks" TargetMode="External"/><Relationship Id="rId30" Type="http://schemas.openxmlformats.org/officeDocument/2006/relationships/hyperlink" Target="https://github.com/apache/thrift/tree/master/lib/netstd/Benchmarks/Thrift.Benchmarks" TargetMode="External"/><Relationship Id="rId8" Type="http://schemas.openxmlformats.org/officeDocument/2006/relationships/hyperlink" Target="https://github.com/fsharp/fsharp/blob/master/tests/scripts/array-perf/array-perf.f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3CCAAB-261C-46F7-B95C-C516E03A78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Benchmarking</a:t>
            </a:r>
            <a:endParaRPr lang="pl-P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60A6F8D-8010-4AD0-BDDD-F2C949FCCACE}"/>
              </a:ext>
            </a:extLst>
          </p:cNvPr>
          <p:cNvSpPr txBox="1"/>
          <p:nvPr/>
        </p:nvSpPr>
        <p:spPr>
          <a:xfrm>
            <a:off x="9993085" y="6382139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Michał Hejduk</a:t>
            </a:r>
          </a:p>
        </p:txBody>
      </p:sp>
    </p:spTree>
    <p:extLst>
      <p:ext uri="{BB962C8B-B14F-4D97-AF65-F5344CB8AC3E}">
        <p14:creationId xmlns:p14="http://schemas.microsoft.com/office/powerpoint/2010/main" val="4201010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A46260F-01D2-4834-AE26-2CD623CEB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63" y="181249"/>
            <a:ext cx="5960723" cy="427878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8668B38-6368-4EDD-8B85-B7F251ABB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352" y="617149"/>
            <a:ext cx="4884243" cy="5401541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C7AE7E67-5A27-4B46-80C5-7ADFC781C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050" y="4634997"/>
            <a:ext cx="4139599" cy="204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27016268-77C4-40C9-A09F-47C32580AB11}"/>
              </a:ext>
            </a:extLst>
          </p:cNvPr>
          <p:cNvSpPr txBox="1"/>
          <p:nvPr/>
        </p:nvSpPr>
        <p:spPr>
          <a:xfrm>
            <a:off x="2297704" y="3198167"/>
            <a:ext cx="739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 może biblioteka do </a:t>
            </a:r>
            <a:r>
              <a:rPr lang="pl-PL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Benchmarkingu</a:t>
            </a:r>
            <a:r>
              <a:rPr lang="pl-PL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już istnieje?</a:t>
            </a:r>
          </a:p>
        </p:txBody>
      </p:sp>
    </p:spTree>
    <p:extLst>
      <p:ext uri="{BB962C8B-B14F-4D97-AF65-F5344CB8AC3E}">
        <p14:creationId xmlns:p14="http://schemas.microsoft.com/office/powerpoint/2010/main" val="3306433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0D525A3-A7E2-4DBA-A230-EE679423E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8" y="2167282"/>
            <a:ext cx="11607545" cy="206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364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E68EFC-23A3-4F38-AF03-4A804C8BB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2600" b="0" i="0" dirty="0">
                <a:effectLst/>
                <a:latin typeface="Segoe UI" panose="020B0502040204020203" pitchFamily="34" charset="0"/>
              </a:rPr>
              <a:t>M</a:t>
            </a:r>
            <a:r>
              <a:rPr lang="en-US" sz="2600" b="0" i="0" dirty="0" err="1">
                <a:effectLst/>
                <a:latin typeface="Segoe UI" panose="020B0502040204020203" pitchFamily="34" charset="0"/>
              </a:rPr>
              <a:t>ethods</a:t>
            </a:r>
            <a:r>
              <a:rPr lang="en-US" sz="2600" b="0" i="0" dirty="0">
                <a:effectLst/>
                <a:latin typeface="Segoe UI" panose="020B0502040204020203" pitchFamily="34" charset="0"/>
              </a:rPr>
              <a:t> into benchmarks</a:t>
            </a:r>
            <a:endParaRPr lang="pl-PL" sz="2600" b="0" i="0" dirty="0">
              <a:effectLst/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pl-PL" sz="2600" dirty="0" err="1">
                <a:latin typeface="Segoe UI" panose="020B0502040204020203" pitchFamily="34" charset="0"/>
              </a:rPr>
              <a:t>R</a:t>
            </a:r>
            <a:r>
              <a:rPr lang="pl-PL" sz="2600" b="0" i="0" dirty="0" err="1">
                <a:effectLst/>
                <a:latin typeface="Segoe UI" panose="020B0502040204020203" pitchFamily="34" charset="0"/>
              </a:rPr>
              <a:t>eproducible</a:t>
            </a:r>
            <a:r>
              <a:rPr lang="pl-PL" sz="2600" b="0" i="0" dirty="0">
                <a:effectLst/>
                <a:latin typeface="Segoe UI" panose="020B0502040204020203" pitchFamily="34" charset="0"/>
              </a:rPr>
              <a:t> </a:t>
            </a:r>
            <a:r>
              <a:rPr lang="pl-PL" sz="2600" b="0" i="0" dirty="0" err="1">
                <a:effectLst/>
                <a:latin typeface="Segoe UI" panose="020B0502040204020203" pitchFamily="34" charset="0"/>
              </a:rPr>
              <a:t>measurement</a:t>
            </a:r>
            <a:r>
              <a:rPr lang="pl-PL" sz="2600" b="0" i="0" dirty="0">
                <a:effectLst/>
                <a:latin typeface="Segoe UI" panose="020B0502040204020203" pitchFamily="34" charset="0"/>
              </a:rPr>
              <a:t> </a:t>
            </a:r>
            <a:r>
              <a:rPr lang="pl-PL" sz="2600" b="0" i="0" dirty="0" err="1">
                <a:effectLst/>
                <a:latin typeface="Segoe UI" panose="020B0502040204020203" pitchFamily="34" charset="0"/>
              </a:rPr>
              <a:t>experiments</a:t>
            </a:r>
            <a:endParaRPr lang="pl-PL" sz="2600" dirty="0"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pl-PL" sz="2600" b="0" i="0" dirty="0" err="1">
                <a:effectLst/>
                <a:latin typeface="Segoe UI" panose="020B0502040204020203" pitchFamily="34" charset="0"/>
              </a:rPr>
              <a:t>Protect</a:t>
            </a:r>
            <a:r>
              <a:rPr lang="pl-PL" sz="2600" b="0" i="0" dirty="0">
                <a:effectLst/>
                <a:latin typeface="Segoe UI" panose="020B0502040204020203" pitchFamily="34" charset="0"/>
              </a:rPr>
              <a:t> from popular </a:t>
            </a:r>
            <a:r>
              <a:rPr lang="pl-PL" sz="2600" b="0" i="0" dirty="0" err="1">
                <a:effectLst/>
                <a:latin typeface="Segoe UI" panose="020B0502040204020203" pitchFamily="34" charset="0"/>
              </a:rPr>
              <a:t>benchmarking</a:t>
            </a:r>
            <a:r>
              <a:rPr lang="pl-PL" sz="2600" b="0" i="0" dirty="0">
                <a:effectLst/>
                <a:latin typeface="Segoe UI" panose="020B0502040204020203" pitchFamily="34" charset="0"/>
              </a:rPr>
              <a:t> </a:t>
            </a:r>
            <a:r>
              <a:rPr lang="pl-PL" sz="2600" b="0" i="0" dirty="0" err="1">
                <a:effectLst/>
                <a:latin typeface="Segoe UI" panose="020B0502040204020203" pitchFamily="34" charset="0"/>
              </a:rPr>
              <a:t>mistakes</a:t>
            </a:r>
            <a:endParaRPr lang="pl-PL" sz="2600" b="0" i="0" dirty="0">
              <a:effectLst/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600" b="0" i="0" dirty="0">
                <a:effectLst/>
                <a:latin typeface="Segoe UI" panose="020B0502040204020203" pitchFamily="34" charset="0"/>
              </a:rPr>
              <a:t>It's no harder than writing unit tests</a:t>
            </a:r>
            <a:r>
              <a:rPr lang="pl-PL" sz="2600" b="0" i="0" dirty="0">
                <a:effectLst/>
                <a:latin typeface="Segoe UI" panose="020B0502040204020203" pitchFamily="34" charset="0"/>
              </a:rPr>
              <a:t>!</a:t>
            </a:r>
            <a:endParaRPr lang="pl-PL" sz="2600" dirty="0"/>
          </a:p>
        </p:txBody>
      </p:sp>
    </p:spTree>
    <p:extLst>
      <p:ext uri="{BB962C8B-B14F-4D97-AF65-F5344CB8AC3E}">
        <p14:creationId xmlns:p14="http://schemas.microsoft.com/office/powerpoint/2010/main" val="75231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E68EFC-23A3-4F38-AF03-4A804C8BB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0512"/>
            <a:ext cx="11145416" cy="4775684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sz="3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Adopted</a:t>
            </a:r>
            <a:r>
              <a:rPr lang="pl-PL" sz="3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by </a:t>
            </a:r>
            <a:r>
              <a:rPr lang="pl-PL" sz="3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more</a:t>
            </a:r>
            <a:r>
              <a:rPr lang="pl-PL" sz="3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tha</a:t>
            </a:r>
            <a:r>
              <a:rPr lang="pl-PL" sz="3000" dirty="0" err="1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pl-PL" sz="3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3800 </a:t>
            </a:r>
            <a:r>
              <a:rPr lang="pl-PL" sz="30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projects</a:t>
            </a:r>
            <a:endParaRPr lang="pl-PL" sz="3000" b="0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l-PL" sz="30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pl-PL" sz="3000" dirty="0" err="1"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  <a:r>
              <a:rPr lang="pl-PL" sz="3000" dirty="0">
                <a:latin typeface="Segoe UI" panose="020B0502040204020203" pitchFamily="34" charset="0"/>
                <a:cs typeface="Segoe UI" panose="020B0502040204020203" pitchFamily="34" charset="0"/>
              </a:rPr>
              <a:t>: .NET Runtime (.NET </a:t>
            </a:r>
            <a:r>
              <a:rPr lang="pl-PL" sz="3000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pl-PL" sz="3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000" dirty="0" err="1">
                <a:latin typeface="Segoe UI" panose="020B0502040204020203" pitchFamily="34" charset="0"/>
                <a:cs typeface="Segoe UI" panose="020B0502040204020203" pitchFamily="34" charset="0"/>
              </a:rPr>
              <a:t>runtime</a:t>
            </a:r>
            <a:r>
              <a:rPr lang="pl-PL" sz="30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pl-PL" sz="3000" dirty="0" err="1">
                <a:latin typeface="Segoe UI" panose="020B0502040204020203" pitchFamily="34" charset="0"/>
                <a:cs typeface="Segoe UI" panose="020B0502040204020203" pitchFamily="34" charset="0"/>
              </a:rPr>
              <a:t>libraries</a:t>
            </a:r>
            <a:r>
              <a:rPr lang="pl-PL" sz="3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sz="3000" dirty="0">
                <a:latin typeface="Segoe UI" panose="020B0502040204020203" pitchFamily="34" charset="0"/>
                <a:cs typeface="Segoe UI" panose="020B0502040204020203" pitchFamily="34" charset="0"/>
              </a:rPr>
              <a:t>…and </a:t>
            </a:r>
            <a:r>
              <a:rPr lang="pl-PL" sz="3000" dirty="0" err="1">
                <a:latin typeface="Segoe UI" panose="020B0502040204020203" pitchFamily="34" charset="0"/>
                <a:cs typeface="Segoe UI" panose="020B0502040204020203" pitchFamily="34" charset="0"/>
              </a:rPr>
              <a:t>others</a:t>
            </a:r>
            <a:r>
              <a:rPr lang="pl-PL" sz="3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Roslyn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 (C# and Visual Basic 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compiler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), 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Mono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ASP.NET 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Core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ML.NET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Entity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Framewo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rk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Core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SignalR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F#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Orleans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Newtonsoft.Json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Elasticsearch.Net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Dapper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Expecto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Accord.NET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ImageSharp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RavenDB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NodaTime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Jint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NServiceBus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Serilog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Autofac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Npgsql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Avalonia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ReactiveUI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SharpZipLib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LiteDB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GraphQL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for .NET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MediatR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TensorFlow.NET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Apach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Thrift</a:t>
            </a:r>
            <a:endParaRPr lang="pl-P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mTab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l-PL" sz="3000" dirty="0">
                <a:latin typeface="Segoe UI" panose="020B0502040204020203" pitchFamily="34" charset="0"/>
                <a:cs typeface="Segoe UI" panose="020B0502040204020203" pitchFamily="34" charset="0"/>
              </a:rPr>
              <a:t>On GitHub, </a:t>
            </a:r>
            <a:r>
              <a:rPr lang="pl-PL" sz="3000" dirty="0" err="1"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  <a:r>
              <a:rPr lang="pl-PL" sz="3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000" dirty="0" err="1">
                <a:latin typeface="Segoe UI" panose="020B0502040204020203" pitchFamily="34" charset="0"/>
                <a:cs typeface="Segoe UI" panose="020B0502040204020203" pitchFamily="34" charset="0"/>
              </a:rPr>
              <a:t>can</a:t>
            </a:r>
            <a:r>
              <a:rPr lang="pl-PL" sz="3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000" dirty="0" err="1">
                <a:latin typeface="Segoe UI" panose="020B0502040204020203" pitchFamily="34" charset="0"/>
                <a:cs typeface="Segoe UI" panose="020B0502040204020203" pitchFamily="34" charset="0"/>
              </a:rPr>
              <a:t>find</a:t>
            </a:r>
            <a:r>
              <a:rPr lang="pl-PL" sz="3000" dirty="0">
                <a:latin typeface="Segoe UI" panose="020B0502040204020203" pitchFamily="34" charset="0"/>
                <a:cs typeface="Segoe UI" panose="020B0502040204020203" pitchFamily="34" charset="0"/>
              </a:rPr>
              <a:t> 3000+ </a:t>
            </a:r>
            <a:r>
              <a:rPr lang="pl-PL" sz="3000" dirty="0" err="1">
                <a:latin typeface="Segoe UI" panose="020B0502040204020203" pitchFamily="34" charset="0"/>
                <a:cs typeface="Segoe UI" panose="020B0502040204020203" pitchFamily="34" charset="0"/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issues</a:t>
            </a:r>
            <a:r>
              <a:rPr lang="pl-PL" sz="3000" dirty="0">
                <a:latin typeface="Segoe UI" panose="020B0502040204020203" pitchFamily="34" charset="0"/>
                <a:cs typeface="Segoe UI" panose="020B0502040204020203" pitchFamily="34" charset="0"/>
              </a:rPr>
              <a:t>, 1800+ </a:t>
            </a:r>
            <a:r>
              <a:rPr lang="pl-PL" sz="3000" dirty="0" err="1">
                <a:latin typeface="Segoe UI" panose="020B0502040204020203" pitchFamily="34" charset="0"/>
                <a:cs typeface="Segoe UI" panose="020B0502040204020203" pitchFamily="34" charset="0"/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commits</a:t>
            </a:r>
            <a:r>
              <a:rPr lang="pl-PL" sz="3000" dirty="0">
                <a:latin typeface="Segoe UI" panose="020B0502040204020203" pitchFamily="34" charset="0"/>
                <a:cs typeface="Segoe UI" panose="020B0502040204020203" pitchFamily="34" charset="0"/>
              </a:rPr>
              <a:t>, and 500,000+ </a:t>
            </a:r>
            <a:r>
              <a:rPr lang="pl-PL" sz="3000" dirty="0" err="1">
                <a:latin typeface="Segoe UI" panose="020B0502040204020203" pitchFamily="34" charset="0"/>
                <a:cs typeface="Segoe UI" panose="020B0502040204020203" pitchFamily="34" charset="0"/>
                <a:hlinkClick r:id="rId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files</a:t>
            </a:r>
            <a:r>
              <a:rPr lang="pl-PL" sz="3000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pl-PL" sz="3000" dirty="0" err="1">
                <a:latin typeface="Segoe UI" panose="020B0502040204020203" pitchFamily="34" charset="0"/>
                <a:cs typeface="Segoe UI" panose="020B0502040204020203" pitchFamily="34" charset="0"/>
              </a:rPr>
              <a:t>that</a:t>
            </a:r>
            <a:r>
              <a:rPr lang="pl-PL" sz="3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000" dirty="0" err="1">
                <a:latin typeface="Segoe UI" panose="020B0502040204020203" pitchFamily="34" charset="0"/>
                <a:cs typeface="Segoe UI" panose="020B0502040204020203" pitchFamily="34" charset="0"/>
              </a:rPr>
              <a:t>involve</a:t>
            </a:r>
            <a:r>
              <a:rPr lang="pl-PL" sz="3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3000" dirty="0" err="1">
                <a:latin typeface="Segoe UI" panose="020B0502040204020203" pitchFamily="34" charset="0"/>
                <a:cs typeface="Segoe UI" panose="020B0502040204020203" pitchFamily="34" charset="0"/>
              </a:rPr>
              <a:t>BenchmarkDotNet</a:t>
            </a:r>
            <a:r>
              <a:rPr lang="pl-PL" sz="3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pl-PL" sz="2600" b="0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pl-PL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D056A1E-C949-44E8-8C34-72687D928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996" y="4271866"/>
            <a:ext cx="748004" cy="74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54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C63007B6-910A-4FBE-9DA8-BCB22E10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0" y="1488331"/>
            <a:ext cx="6820491" cy="4031329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8094855F-C0F2-47CC-BDA0-6423D8FF6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869" y="464563"/>
            <a:ext cx="4770533" cy="59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46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E68EFC-23A3-4F38-AF03-4A804C8BB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6159" y="487057"/>
            <a:ext cx="5173824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Prosty benchmark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6DFB68C-D884-4B38-AD3D-63BE3B093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726" y="1606327"/>
            <a:ext cx="8092096" cy="290485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30A21905-5385-48F1-B54C-2FDB30E78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662" y="4894155"/>
            <a:ext cx="63722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6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D1A9E57C-AEC1-451C-A270-79715E139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76" y="2021762"/>
            <a:ext cx="11060033" cy="3184720"/>
          </a:xfrm>
          <a:prstGeom prst="rect">
            <a:avLst/>
          </a:prstGeom>
        </p:spPr>
      </p:pic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950764BD-8EF5-4DEA-9DCF-056435E10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1191" y="440404"/>
            <a:ext cx="6629402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Różne opcje implementacji </a:t>
            </a:r>
            <a:r>
              <a:rPr lang="pl-PL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GetYear</a:t>
            </a:r>
            <a:endParaRPr lang="pl-PL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611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E68EFC-23A3-4F38-AF03-4A804C8BB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3230258"/>
            <a:ext cx="5173824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Benchmark z atrybutami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48B44CA-E65E-4F96-96C1-273B67831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117" y="239788"/>
            <a:ext cx="5339624" cy="63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1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E68EFC-23A3-4F38-AF03-4A804C8BB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2799" y="895738"/>
            <a:ext cx="2044959" cy="3259853"/>
          </a:xfrm>
        </p:spPr>
        <p:txBody>
          <a:bodyPr/>
          <a:lstStyle/>
          <a:p>
            <a:pPr marL="0" indent="0" algn="ctr">
              <a:buNone/>
            </a:pPr>
            <a:r>
              <a:rPr lang="pl-PL" b="1" dirty="0"/>
              <a:t>                                                                        </a:t>
            </a:r>
            <a:r>
              <a:rPr lang="pl-PL" b="1" dirty="0" err="1"/>
              <a:t>Sha</a:t>
            </a:r>
            <a:r>
              <a:rPr lang="pl-PL" b="1" dirty="0"/>
              <a:t> vs MD5 (</a:t>
            </a:r>
            <a:r>
              <a:rPr lang="pl-PL" b="1" dirty="0" err="1"/>
              <a:t>Core</a:t>
            </a:r>
            <a:r>
              <a:rPr lang="pl-PL" b="1" dirty="0"/>
              <a:t> vs Framework)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F17AA23-0F79-4354-BA42-C79C7BDFC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1" y="46654"/>
            <a:ext cx="9107504" cy="352677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8F090739-2992-4D40-8676-06DFD50A0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595" y="3416220"/>
            <a:ext cx="9570924" cy="339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8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E68EFC-23A3-4F38-AF03-4A804C8BB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77320"/>
            <a:ext cx="10820400" cy="40241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Plan</a:t>
            </a:r>
          </a:p>
          <a:p>
            <a:pPr>
              <a:lnSpc>
                <a:spcPct val="150000"/>
              </a:lnSpc>
            </a:pPr>
            <a:r>
              <a:rPr lang="pl-P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Benchmarking</a:t>
            </a:r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</a:rPr>
              <a:t>„Naiwne” podeście + przykłady</a:t>
            </a:r>
          </a:p>
          <a:p>
            <a:pPr>
              <a:lnSpc>
                <a:spcPct val="150000"/>
              </a:lnSpc>
            </a:pPr>
            <a:r>
              <a:rPr lang="pl-P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Customowe</a:t>
            </a:r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</a:rPr>
              <a:t> podejście</a:t>
            </a:r>
          </a:p>
          <a:p>
            <a:pPr>
              <a:lnSpc>
                <a:spcPct val="150000"/>
              </a:lnSpc>
            </a:pPr>
            <a:r>
              <a:rPr lang="pl-PL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BenchmarkDotNet</a:t>
            </a:r>
            <a:endParaRPr lang="pl-PL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pl-PL" sz="2400" dirty="0">
                <a:latin typeface="Segoe UI" panose="020B0502040204020203" pitchFamily="34" charset="0"/>
                <a:cs typeface="Segoe UI" panose="020B0502040204020203" pitchFamily="34" charset="0"/>
              </a:rPr>
              <a:t>Podsumowanie</a:t>
            </a:r>
          </a:p>
          <a:p>
            <a:pPr>
              <a:lnSpc>
                <a:spcPct val="150000"/>
              </a:lnSpc>
            </a:pPr>
            <a:endParaRPr lang="pl-PL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6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D50A6097-C252-4C4B-939C-37AEF466A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1" y="1249723"/>
            <a:ext cx="11965995" cy="4710724"/>
          </a:xfrm>
          <a:prstGeom prst="rect">
            <a:avLst/>
          </a:prstGeom>
        </p:spPr>
      </p:pic>
      <p:sp>
        <p:nvSpPr>
          <p:cNvPr id="9" name="Symbol zastępczy zawartości 2">
            <a:extLst>
              <a:ext uri="{FF2B5EF4-FFF2-40B4-BE49-F238E27FC236}">
                <a16:creationId xmlns:a16="http://schemas.microsoft.com/office/drawing/2014/main" id="{8D6B1137-AED7-474F-9903-00CEF373A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599" y="653142"/>
            <a:ext cx="4999654" cy="3259853"/>
          </a:xfrm>
        </p:spPr>
        <p:txBody>
          <a:bodyPr/>
          <a:lstStyle/>
          <a:p>
            <a:pPr marL="0" indent="0" algn="ctr">
              <a:buNone/>
            </a:pPr>
            <a:r>
              <a:rPr lang="pl-PL" b="1" dirty="0"/>
              <a:t>X86 </a:t>
            </a:r>
            <a:r>
              <a:rPr lang="pl-PL" b="1" dirty="0" err="1"/>
              <a:t>LegacyJIT</a:t>
            </a:r>
            <a:r>
              <a:rPr lang="pl-PL" b="1" dirty="0"/>
              <a:t> vs X64 </a:t>
            </a:r>
            <a:r>
              <a:rPr lang="pl-PL" b="1" dirty="0" err="1"/>
              <a:t>RyuJIT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34866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2419DB4-57B1-44AA-89C1-AE81026E5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4866"/>
            <a:ext cx="10820400" cy="461382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l-PL" b="1" dirty="0"/>
              <a:t>Atrybuty</a:t>
            </a:r>
            <a:r>
              <a:rPr lang="pl-PL" dirty="0"/>
              <a:t>:</a:t>
            </a:r>
          </a:p>
          <a:p>
            <a:pPr>
              <a:lnSpc>
                <a:spcPct val="100000"/>
              </a:lnSpc>
            </a:pPr>
            <a:r>
              <a:rPr lang="pl-PL" dirty="0"/>
              <a:t>[Benchmark] lub [Benchmark(</a:t>
            </a:r>
            <a:r>
              <a:rPr lang="pl-PL" dirty="0" err="1"/>
              <a:t>Baseline</a:t>
            </a:r>
            <a:r>
              <a:rPr lang="pl-PL" dirty="0"/>
              <a:t> = </a:t>
            </a:r>
            <a:r>
              <a:rPr lang="pl-PL" dirty="0" err="1"/>
              <a:t>true</a:t>
            </a:r>
            <a:r>
              <a:rPr lang="pl-PL" dirty="0"/>
              <a:t>)] </a:t>
            </a:r>
          </a:p>
          <a:p>
            <a:pPr>
              <a:lnSpc>
                <a:spcPct val="100000"/>
              </a:lnSpc>
            </a:pPr>
            <a:r>
              <a:rPr lang="pl-PL" dirty="0"/>
              <a:t>[</a:t>
            </a:r>
            <a:r>
              <a:rPr lang="pl-PL" dirty="0" err="1"/>
              <a:t>MemoryDiagnoser</a:t>
            </a:r>
            <a:r>
              <a:rPr lang="pl-PL" dirty="0"/>
              <a:t>]</a:t>
            </a:r>
          </a:p>
          <a:p>
            <a:pPr>
              <a:lnSpc>
                <a:spcPct val="100000"/>
              </a:lnSpc>
            </a:pPr>
            <a:r>
              <a:rPr lang="pl-PL" dirty="0"/>
              <a:t>[</a:t>
            </a:r>
            <a:r>
              <a:rPr lang="pl-PL" dirty="0" err="1"/>
              <a:t>RankColumn</a:t>
            </a:r>
            <a:r>
              <a:rPr lang="pl-PL" dirty="0"/>
              <a:t>]</a:t>
            </a:r>
          </a:p>
          <a:p>
            <a:pPr>
              <a:lnSpc>
                <a:spcPct val="100000"/>
              </a:lnSpc>
            </a:pPr>
            <a:r>
              <a:rPr lang="pl-PL" dirty="0"/>
              <a:t>[</a:t>
            </a:r>
            <a:r>
              <a:rPr lang="pl-PL" dirty="0" err="1"/>
              <a:t>Orderer</a:t>
            </a:r>
            <a:r>
              <a:rPr lang="pl-PL" dirty="0"/>
              <a:t>(</a:t>
            </a:r>
            <a:r>
              <a:rPr lang="pl-PL" dirty="0" err="1"/>
              <a:t>BenchmarkDotNet.Order.SummaryOrderPolicy.FastestToSlowest</a:t>
            </a:r>
            <a:r>
              <a:rPr lang="pl-PL" dirty="0"/>
              <a:t>)]</a:t>
            </a:r>
          </a:p>
          <a:p>
            <a:pPr>
              <a:lnSpc>
                <a:spcPct val="100000"/>
              </a:lnSpc>
            </a:pPr>
            <a:r>
              <a:rPr lang="pl-PL" dirty="0" err="1"/>
              <a:t>Statysyczne</a:t>
            </a:r>
            <a:r>
              <a:rPr lang="pl-PL" dirty="0"/>
              <a:t>: [</a:t>
            </a:r>
            <a:r>
              <a:rPr lang="pl-PL" dirty="0" err="1"/>
              <a:t>MinColumn</a:t>
            </a:r>
            <a:r>
              <a:rPr lang="pl-PL" dirty="0"/>
              <a:t>, Q1Column, Q3Column, </a:t>
            </a:r>
            <a:r>
              <a:rPr lang="pl-PL" dirty="0" err="1"/>
              <a:t>MaxColumn</a:t>
            </a:r>
            <a:r>
              <a:rPr lang="pl-PL" dirty="0"/>
              <a:t>]</a:t>
            </a:r>
          </a:p>
          <a:p>
            <a:pPr>
              <a:lnSpc>
                <a:spcPct val="100000"/>
              </a:lnSpc>
            </a:pPr>
            <a:r>
              <a:rPr lang="pl-PL" dirty="0"/>
              <a:t>[</a:t>
            </a:r>
            <a:r>
              <a:rPr lang="pl-PL" dirty="0" err="1"/>
              <a:t>Params</a:t>
            </a:r>
            <a:r>
              <a:rPr lang="pl-PL" dirty="0"/>
              <a:t>(1,100)]</a:t>
            </a:r>
          </a:p>
          <a:p>
            <a:pPr>
              <a:lnSpc>
                <a:spcPct val="100000"/>
              </a:lnSpc>
            </a:pPr>
            <a:r>
              <a:rPr lang="pl-PL" dirty="0"/>
              <a:t>[</a:t>
            </a:r>
            <a:r>
              <a:rPr lang="pl-PL" dirty="0" err="1"/>
              <a:t>GlobalSetup</a:t>
            </a:r>
            <a:r>
              <a:rPr lang="pl-PL" dirty="0"/>
              <a:t>] / [</a:t>
            </a:r>
            <a:r>
              <a:rPr lang="pl-PL" dirty="0" err="1"/>
              <a:t>GlobalCleanup</a:t>
            </a:r>
            <a:r>
              <a:rPr lang="pl-PL" dirty="0"/>
              <a:t>] – </a:t>
            </a:r>
            <a:r>
              <a:rPr lang="pl-PL" dirty="0" err="1"/>
              <a:t>executed</a:t>
            </a:r>
            <a:r>
              <a:rPr lang="pl-PL" dirty="0"/>
              <a:t> per param</a:t>
            </a:r>
          </a:p>
          <a:p>
            <a:pPr>
              <a:lnSpc>
                <a:spcPct val="100000"/>
              </a:lnSpc>
            </a:pPr>
            <a:r>
              <a:rPr lang="pl-PL" dirty="0"/>
              <a:t>[</a:t>
            </a:r>
            <a:r>
              <a:rPr lang="pl-PL" dirty="0" err="1"/>
              <a:t>IterationSetup</a:t>
            </a:r>
            <a:r>
              <a:rPr lang="pl-PL" dirty="0"/>
              <a:t>] – raczej nie używać dla </a:t>
            </a:r>
            <a:r>
              <a:rPr lang="pl-PL" dirty="0" err="1"/>
              <a:t>mikrobenchmarków</a:t>
            </a:r>
            <a:r>
              <a:rPr lang="pl-PL" dirty="0"/>
              <a:t> (&lt;100 ms)</a:t>
            </a:r>
          </a:p>
        </p:txBody>
      </p:sp>
    </p:spTree>
    <p:extLst>
      <p:ext uri="{BB962C8B-B14F-4D97-AF65-F5344CB8AC3E}">
        <p14:creationId xmlns:p14="http://schemas.microsoft.com/office/powerpoint/2010/main" val="77638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zawartości 2">
            <a:extLst>
              <a:ext uri="{FF2B5EF4-FFF2-40B4-BE49-F238E27FC236}">
                <a16:creationId xmlns:a16="http://schemas.microsoft.com/office/drawing/2014/main" id="{8D6B1137-AED7-474F-9903-00CEF373A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599" y="653142"/>
            <a:ext cx="4999654" cy="3259853"/>
          </a:xfrm>
        </p:spPr>
        <p:txBody>
          <a:bodyPr/>
          <a:lstStyle/>
          <a:p>
            <a:pPr marL="0" indent="0" algn="ctr">
              <a:buNone/>
            </a:pPr>
            <a:r>
              <a:rPr lang="pl-PL" b="1" dirty="0"/>
              <a:t>List vs </a:t>
            </a:r>
            <a:r>
              <a:rPr lang="pl-PL" b="1" dirty="0" err="1"/>
              <a:t>Enumerable</a:t>
            </a:r>
            <a:r>
              <a:rPr lang="pl-PL" b="1" dirty="0"/>
              <a:t> </a:t>
            </a:r>
            <a:r>
              <a:rPr lang="pl-PL" b="1" dirty="0" err="1"/>
              <a:t>Count</a:t>
            </a:r>
            <a:r>
              <a:rPr lang="pl-PL" b="1" dirty="0"/>
              <a:t>()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BDFF972-9FF5-4ECE-AE21-9F73D3FA3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151133"/>
            <a:ext cx="12192000" cy="258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6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zawartości 2">
            <a:extLst>
              <a:ext uri="{FF2B5EF4-FFF2-40B4-BE49-F238E27FC236}">
                <a16:creationId xmlns:a16="http://schemas.microsoft.com/office/drawing/2014/main" id="{8D6B1137-AED7-474F-9903-00CEF373A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599" y="653142"/>
            <a:ext cx="4999654" cy="3259853"/>
          </a:xfrm>
        </p:spPr>
        <p:txBody>
          <a:bodyPr/>
          <a:lstStyle/>
          <a:p>
            <a:pPr marL="0" indent="0" algn="ctr">
              <a:buNone/>
            </a:pPr>
            <a:r>
              <a:rPr lang="pl-PL" b="1" dirty="0"/>
              <a:t>List vs </a:t>
            </a:r>
            <a:r>
              <a:rPr lang="pl-PL" b="1" dirty="0" err="1"/>
              <a:t>Enumerable</a:t>
            </a:r>
            <a:r>
              <a:rPr lang="pl-PL" b="1" dirty="0"/>
              <a:t> </a:t>
            </a:r>
            <a:r>
              <a:rPr lang="pl-PL" b="1" dirty="0" err="1"/>
              <a:t>Any</a:t>
            </a:r>
            <a:r>
              <a:rPr lang="pl-PL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24656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zawartości 2">
            <a:extLst>
              <a:ext uri="{FF2B5EF4-FFF2-40B4-BE49-F238E27FC236}">
                <a16:creationId xmlns:a16="http://schemas.microsoft.com/office/drawing/2014/main" id="{8D6B1137-AED7-474F-9903-00CEF373A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9946" y="242595"/>
            <a:ext cx="4999654" cy="3259853"/>
          </a:xfrm>
        </p:spPr>
        <p:txBody>
          <a:bodyPr/>
          <a:lstStyle/>
          <a:p>
            <a:pPr marL="0" indent="0" algn="ctr">
              <a:buNone/>
            </a:pPr>
            <a:r>
              <a:rPr lang="pl-PL" b="1" dirty="0"/>
              <a:t>N x N </a:t>
            </a:r>
            <a:r>
              <a:rPr lang="pl-PL" b="1" dirty="0" err="1"/>
              <a:t>Contains</a:t>
            </a:r>
            <a:endParaRPr lang="pl-PL" b="1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34EF692-BB4E-46AF-8346-7B448B9EE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27"/>
            <a:ext cx="12192000" cy="600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16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zawartości 2">
            <a:extLst>
              <a:ext uri="{FF2B5EF4-FFF2-40B4-BE49-F238E27FC236}">
                <a16:creationId xmlns:a16="http://schemas.microsoft.com/office/drawing/2014/main" id="{8D6B1137-AED7-474F-9903-00CEF373A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595" y="0"/>
            <a:ext cx="7369630" cy="3259853"/>
          </a:xfrm>
        </p:spPr>
        <p:txBody>
          <a:bodyPr/>
          <a:lstStyle/>
          <a:p>
            <a:pPr marL="0" indent="0" algn="ctr">
              <a:buNone/>
            </a:pPr>
            <a:r>
              <a:rPr lang="pl-PL" b="1" dirty="0"/>
              <a:t>N x N </a:t>
            </a:r>
            <a:r>
              <a:rPr lang="pl-PL" b="1" dirty="0" err="1"/>
              <a:t>Contains</a:t>
            </a:r>
            <a:r>
              <a:rPr lang="pl-PL" b="1" dirty="0"/>
              <a:t> with </a:t>
            </a:r>
            <a:r>
              <a:rPr lang="pl-PL" b="1" dirty="0" err="1"/>
              <a:t>collection</a:t>
            </a:r>
            <a:r>
              <a:rPr lang="pl-PL" b="1" dirty="0"/>
              <a:t> </a:t>
            </a:r>
            <a:r>
              <a:rPr lang="pl-PL" b="1" dirty="0" err="1"/>
              <a:t>initalization</a:t>
            </a:r>
            <a:r>
              <a:rPr lang="pl-PL" b="1" dirty="0"/>
              <a:t> (Laptop)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6C92B85-0EAA-4594-9033-6A619A728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0" y="466531"/>
            <a:ext cx="11943183" cy="629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80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zawartości 2">
            <a:extLst>
              <a:ext uri="{FF2B5EF4-FFF2-40B4-BE49-F238E27FC236}">
                <a16:creationId xmlns:a16="http://schemas.microsoft.com/office/drawing/2014/main" id="{8D6B1137-AED7-474F-9903-00CEF373A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595" y="0"/>
            <a:ext cx="7369630" cy="3259853"/>
          </a:xfrm>
        </p:spPr>
        <p:txBody>
          <a:bodyPr/>
          <a:lstStyle/>
          <a:p>
            <a:pPr marL="0" indent="0" algn="ctr">
              <a:buNone/>
            </a:pPr>
            <a:r>
              <a:rPr lang="pl-PL" b="1" dirty="0"/>
              <a:t>N x N </a:t>
            </a:r>
            <a:r>
              <a:rPr lang="pl-PL" b="1" dirty="0" err="1"/>
              <a:t>Contains</a:t>
            </a:r>
            <a:r>
              <a:rPr lang="pl-PL" b="1" dirty="0"/>
              <a:t> with </a:t>
            </a:r>
            <a:r>
              <a:rPr lang="pl-PL" b="1" dirty="0" err="1"/>
              <a:t>collection</a:t>
            </a:r>
            <a:r>
              <a:rPr lang="pl-PL" b="1" dirty="0"/>
              <a:t> </a:t>
            </a:r>
            <a:r>
              <a:rPr lang="pl-PL" b="1" dirty="0" err="1"/>
              <a:t>initalization</a:t>
            </a:r>
            <a:r>
              <a:rPr lang="pl-PL" b="1" dirty="0"/>
              <a:t> (PC)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6285210-1359-4DF2-9F4E-F49E887E2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447893"/>
            <a:ext cx="11821884" cy="630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75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E68EFC-23A3-4F38-AF03-4A804C8BB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 err="1"/>
              <a:t>BenchmarkDotNet</a:t>
            </a:r>
            <a:r>
              <a:rPr lang="pl-PL" b="1" dirty="0"/>
              <a:t> w użyciu</a:t>
            </a:r>
          </a:p>
          <a:p>
            <a:pPr marL="0" indent="0">
              <a:buNone/>
            </a:pPr>
            <a:endParaRPr lang="pl-PL" b="1" dirty="0"/>
          </a:p>
          <a:p>
            <a:r>
              <a:rPr lang="pl-PL" dirty="0"/>
              <a:t>Osobny projekt na benchmarki</a:t>
            </a:r>
          </a:p>
          <a:p>
            <a:r>
              <a:rPr lang="pl-PL" dirty="0"/>
              <a:t>Uruchamianie z konsoli</a:t>
            </a:r>
          </a:p>
          <a:p>
            <a:r>
              <a:rPr lang="pl-PL" dirty="0"/>
              <a:t>Wydzielamy kod który chcemy przetestować</a:t>
            </a:r>
          </a:p>
          <a:p>
            <a:r>
              <a:rPr lang="pl-PL" dirty="0"/>
              <a:t>Spinamy z </a:t>
            </a:r>
            <a:r>
              <a:rPr lang="pl-PL" dirty="0" err="1"/>
              <a:t>BenchmarkDotNet</a:t>
            </a:r>
            <a:endParaRPr lang="pl-PL" dirty="0"/>
          </a:p>
          <a:p>
            <a:r>
              <a:rPr lang="pl-PL" dirty="0"/>
              <a:t>Testujemy różne warianty</a:t>
            </a:r>
          </a:p>
          <a:p>
            <a:endParaRPr lang="pl-PL" b="1" dirty="0"/>
          </a:p>
          <a:p>
            <a:endParaRPr lang="pl-PL" b="1" dirty="0"/>
          </a:p>
          <a:p>
            <a:endParaRPr lang="pl-PL" b="1" dirty="0"/>
          </a:p>
          <a:p>
            <a:pPr marL="0" indent="0">
              <a:buNone/>
            </a:pPr>
            <a:endParaRPr lang="pl-PL" b="1" dirty="0"/>
          </a:p>
          <a:p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95464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E68EFC-23A3-4F38-AF03-4A804C8BB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27584"/>
            <a:ext cx="10820400" cy="479110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b="1" dirty="0" err="1">
                <a:latin typeface="Segoe UI" panose="020B0502040204020203" pitchFamily="34" charset="0"/>
                <a:cs typeface="Segoe UI" panose="020B0502040204020203" pitchFamily="34" charset="0"/>
              </a:rPr>
              <a:t>BenchmarkDotNet</a:t>
            </a:r>
            <a:r>
              <a:rPr lang="pl-PL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b="1" dirty="0" err="1">
                <a:latin typeface="Segoe UI" panose="020B0502040204020203" pitchFamily="34" charset="0"/>
                <a:cs typeface="Segoe UI" panose="020B0502040204020203" pitchFamily="34" charset="0"/>
              </a:rPr>
              <a:t>extended</a:t>
            </a:r>
            <a:r>
              <a:rPr lang="pl-PL" b="1" dirty="0">
                <a:latin typeface="Segoe UI" panose="020B0502040204020203" pitchFamily="34" charset="0"/>
                <a:cs typeface="Segoe UI" panose="020B0502040204020203" pitchFamily="34" charset="0"/>
              </a:rPr>
              <a:t> info</a:t>
            </a:r>
          </a:p>
          <a:p>
            <a:pPr marL="0" indent="0">
              <a:lnSpc>
                <a:spcPct val="150000"/>
              </a:lnSpc>
              <a:buNone/>
            </a:pPr>
            <a:endParaRPr lang="pl-PL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RunStrategy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 – różne tryby 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benchmarkowania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Throughput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IntroColdStart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IntroMonitoring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) (https://benchmarkdotnet.org/articles/guides/choosing-run-strategy.html)</a:t>
            </a:r>
          </a:p>
          <a:p>
            <a:pPr>
              <a:lnSpc>
                <a:spcPct val="150000"/>
              </a:lnSpc>
            </a:pP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Custom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configurations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runtime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env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variables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, run setup)</a:t>
            </a:r>
          </a:p>
          <a:p>
            <a:pPr>
              <a:lnSpc>
                <a:spcPct val="150000"/>
              </a:lnSpc>
            </a:pP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Under the 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hood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 (https://benchmarkdotnet.org/articles/guides/how-it-works.html)</a:t>
            </a:r>
          </a:p>
          <a:p>
            <a:pPr>
              <a:lnSpc>
                <a:spcPct val="150000"/>
              </a:lnSpc>
            </a:pP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Console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arguments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 (list of 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benchmarks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filtering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categories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,  „</a:t>
            </a:r>
            <a:r>
              <a:rPr lang="pl-PL" b="0" i="1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BenchmarkSwitcher.FromAssembly</a:t>
            </a:r>
            <a:r>
              <a:rPr lang="pl-PL" b="0" i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pl-PL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”  (https://benchmarkdotnet.org/articles/guides/console-args.html)</a:t>
            </a:r>
            <a:endParaRPr lang="pl-P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pl-PL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pl-PL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l-PL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pl-PL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29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E68EFC-23A3-4F38-AF03-4A804C8BB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62270"/>
            <a:ext cx="10820400" cy="45764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b="1" dirty="0">
                <a:latin typeface="Segoe UI" panose="020B0502040204020203" pitchFamily="34" charset="0"/>
                <a:cs typeface="Segoe UI" panose="020B0502040204020203" pitchFamily="34" charset="0"/>
              </a:rPr>
              <a:t>Good </a:t>
            </a:r>
            <a:r>
              <a:rPr lang="pl-PL" b="1" dirty="0" err="1">
                <a:latin typeface="Segoe UI" panose="020B0502040204020203" pitchFamily="34" charset="0"/>
                <a:cs typeface="Segoe UI" panose="020B0502040204020203" pitchFamily="34" charset="0"/>
              </a:rPr>
              <a:t>practices</a:t>
            </a:r>
            <a:endParaRPr lang="pl-PL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pl-P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Release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build</a:t>
            </a:r>
            <a:endParaRPr lang="pl-P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Różne środowiska (Framework, 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, x64, 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RyuJIT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, Windows)</a:t>
            </a:r>
          </a:p>
          <a:p>
            <a:pPr>
              <a:lnSpc>
                <a:spcPct val="150000"/>
              </a:lnSpc>
            </a:pP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Avoid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dead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Testy na nieobciążonej maszynie</a:t>
            </a:r>
          </a:p>
          <a:p>
            <a:pPr>
              <a:lnSpc>
                <a:spcPct val="150000"/>
              </a:lnSpc>
            </a:pP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Testy przed dłuższy czas</a:t>
            </a:r>
          </a:p>
          <a:p>
            <a:pPr>
              <a:lnSpc>
                <a:spcPct val="150000"/>
              </a:lnSpc>
            </a:pPr>
            <a:endParaRPr lang="pl-P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92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287C3708-8014-41FE-AE6D-2A6AF6C1E4DC}"/>
              </a:ext>
            </a:extLst>
          </p:cNvPr>
          <p:cNvSpPr txBox="1">
            <a:spLocks/>
          </p:cNvSpPr>
          <p:nvPr/>
        </p:nvSpPr>
        <p:spPr>
          <a:xfrm>
            <a:off x="1371600" y="1803405"/>
            <a:ext cx="9448800" cy="1825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l-P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2E094B14-470D-4CA3-A822-007FB827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6" y="1021496"/>
            <a:ext cx="10820400" cy="156381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          </a:t>
            </a:r>
            <a:r>
              <a:rPr lang="pl-PL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Benchmarking</a:t>
            </a:r>
            <a:r>
              <a:rPr lang="pl-PL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              vs                  </a:t>
            </a:r>
            <a:r>
              <a:rPr lang="pl-PL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profiling</a:t>
            </a:r>
            <a:endParaRPr lang="pl-PL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BFD4A24-6900-4F25-993D-44192EDB0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96783"/>
              </p:ext>
            </p:extLst>
          </p:nvPr>
        </p:nvGraphicFramePr>
        <p:xfrm>
          <a:off x="937726" y="2034073"/>
          <a:ext cx="10002416" cy="4152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1208">
                  <a:extLst>
                    <a:ext uri="{9D8B030D-6E8A-4147-A177-3AD203B41FA5}">
                      <a16:colId xmlns:a16="http://schemas.microsoft.com/office/drawing/2014/main" val="3116691419"/>
                    </a:ext>
                  </a:extLst>
                </a:gridCol>
                <a:gridCol w="5001208">
                  <a:extLst>
                    <a:ext uri="{9D8B030D-6E8A-4147-A177-3AD203B41FA5}">
                      <a16:colId xmlns:a16="http://schemas.microsoft.com/office/drawing/2014/main" val="2233480547"/>
                    </a:ext>
                  </a:extLst>
                </a:gridCol>
              </a:tblGrid>
              <a:tr h="415212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Mierzy czas wykonania fragmentu kodu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Zwraca liczbę (sekundy, operacje na sekundę) lub więcej informacji o czasie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Służy do </a:t>
                      </a:r>
                      <a:r>
                        <a:rPr lang="pl-PL" sz="20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porównywania</a:t>
                      </a:r>
                      <a:r>
                        <a:rPr lang="pl-PL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wydajności różnych algorytmów, fragmentów kodu; kodu na różnych maszynach, różnych </a:t>
                      </a:r>
                      <a:r>
                        <a:rPr lang="pl-PL" sz="20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frameworków</a:t>
                      </a:r>
                      <a:endParaRPr lang="pl-PL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l-PL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„Jak optymalizować”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l-PL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Zrozumienie/poznanie zachowania programu, nie porównania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l-PL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Rezultat to np. tabela z czasem wykonania per funkcja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l-PL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„Gdzie optymalizować”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l-PL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240138"/>
                  </a:ext>
                </a:extLst>
              </a:tr>
            </a:tbl>
          </a:graphicData>
        </a:graphic>
      </p:graphicFrame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336ECEDB-72DC-4A8A-A1D5-C6188F06D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775464"/>
              </p:ext>
            </p:extLst>
          </p:nvPr>
        </p:nvGraphicFramePr>
        <p:xfrm>
          <a:off x="5924939" y="2034074"/>
          <a:ext cx="5015203" cy="4152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203">
                  <a:extLst>
                    <a:ext uri="{9D8B030D-6E8A-4147-A177-3AD203B41FA5}">
                      <a16:colId xmlns:a16="http://schemas.microsoft.com/office/drawing/2014/main" val="1390494223"/>
                    </a:ext>
                  </a:extLst>
                </a:gridCol>
              </a:tblGrid>
              <a:tr h="4152122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02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86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E68EFC-23A3-4F38-AF03-4A804C8BB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74" y="888274"/>
            <a:ext cx="10820400" cy="4024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Dziękuję za uwagę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5474A7B-4620-4ED2-BE77-704B2E0EA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427" y="1876351"/>
            <a:ext cx="6767146" cy="4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5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287C3708-8014-41FE-AE6D-2A6AF6C1E4DC}"/>
              </a:ext>
            </a:extLst>
          </p:cNvPr>
          <p:cNvSpPr txBox="1">
            <a:spLocks/>
          </p:cNvSpPr>
          <p:nvPr/>
        </p:nvSpPr>
        <p:spPr>
          <a:xfrm>
            <a:off x="1371600" y="1803405"/>
            <a:ext cx="9448800" cy="1825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l-P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2E094B14-470D-4CA3-A822-007FB827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935765"/>
            <a:ext cx="10820400" cy="261706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Jak mierzyć czas wykonania kodu?</a:t>
            </a:r>
          </a:p>
        </p:txBody>
      </p:sp>
    </p:spTree>
    <p:extLst>
      <p:ext uri="{BB962C8B-B14F-4D97-AF65-F5344CB8AC3E}">
        <p14:creationId xmlns:p14="http://schemas.microsoft.com/office/powerpoint/2010/main" val="229839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andheld Stopwatch Digital Chronograph Sport Counter Timer Stop Watch for  sale online | eBay">
            <a:extLst>
              <a:ext uri="{FF2B5EF4-FFF2-40B4-BE49-F238E27FC236}">
                <a16:creationId xmlns:a16="http://schemas.microsoft.com/office/drawing/2014/main" id="{9255A023-5EF4-4C3A-949D-54CC28E75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396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84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E68EFC-23A3-4F38-AF03-4A804C8BB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250" y="523768"/>
            <a:ext cx="4569915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600" b="1" dirty="0" err="1"/>
              <a:t>Stopwatch</a:t>
            </a:r>
            <a:r>
              <a:rPr lang="pl-PL" sz="2600" b="1" dirty="0"/>
              <a:t> użycie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1EC3DBB-CEB2-4A72-ACD9-CC476FDAB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753" y="2681746"/>
            <a:ext cx="9256740" cy="343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4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E68EFC-23A3-4F38-AF03-4A804C8BB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l-PL" b="1" dirty="0"/>
              <a:t>Problemy:</a:t>
            </a:r>
          </a:p>
          <a:p>
            <a:pPr>
              <a:lnSpc>
                <a:spcPct val="150000"/>
              </a:lnSpc>
            </a:pPr>
            <a:r>
              <a:rPr lang="pl-PL" dirty="0"/>
              <a:t>Brak powtarzalności</a:t>
            </a:r>
          </a:p>
          <a:p>
            <a:pPr>
              <a:lnSpc>
                <a:spcPct val="150000"/>
              </a:lnSpc>
            </a:pPr>
            <a:r>
              <a:rPr lang="pl-PL" dirty="0" err="1"/>
              <a:t>Cold</a:t>
            </a:r>
            <a:r>
              <a:rPr lang="pl-PL" dirty="0"/>
              <a:t> start (#JIT)</a:t>
            </a:r>
          </a:p>
          <a:p>
            <a:pPr>
              <a:lnSpc>
                <a:spcPct val="150000"/>
              </a:lnSpc>
            </a:pPr>
            <a:r>
              <a:rPr lang="pl-PL" dirty="0"/>
              <a:t>Narzut </a:t>
            </a:r>
            <a:r>
              <a:rPr lang="pl-PL" dirty="0" err="1"/>
              <a:t>Debuggera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 err="1"/>
              <a:t>Debug</a:t>
            </a:r>
            <a:r>
              <a:rPr lang="pl-PL" dirty="0"/>
              <a:t> vs </a:t>
            </a:r>
            <a:r>
              <a:rPr lang="pl-PL" dirty="0" err="1"/>
              <a:t>Release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/>
              <a:t>Wpływ </a:t>
            </a:r>
            <a:r>
              <a:rPr lang="pl-PL" dirty="0" err="1"/>
              <a:t>Garbage</a:t>
            </a:r>
            <a:r>
              <a:rPr lang="pl-PL" dirty="0"/>
              <a:t> </a:t>
            </a:r>
            <a:r>
              <a:rPr lang="pl-PL" dirty="0" err="1"/>
              <a:t>Collectora</a:t>
            </a:r>
            <a:endParaRPr lang="pl-PL" dirty="0"/>
          </a:p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7655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C4B6DB91-9A14-4DE3-81DA-F177B3592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121" y="871444"/>
            <a:ext cx="6923824" cy="1265267"/>
          </a:xfrm>
          <a:prstGeom prst="rect">
            <a:avLst/>
          </a:prstGeom>
        </p:spPr>
      </p:pic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C677D150-29A7-4F01-930A-CABFB8A15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81" y="2659224"/>
            <a:ext cx="11579288" cy="369942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sz="1900" b="0" i="1" u="none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„</a:t>
            </a:r>
            <a:r>
              <a:rPr lang="pl-PL" sz="1900" i="1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1900" b="0" i="1" u="none" strike="noStrike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eople</a:t>
            </a:r>
            <a:r>
              <a:rPr lang="en-US" sz="1900" b="0" i="1" u="none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ask the fastest way of doing something. The first thing I believe it's important to </a:t>
            </a:r>
            <a:r>
              <a:rPr lang="en-US" sz="1900" b="0" i="1" u="none" strike="noStrike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reali</a:t>
            </a:r>
            <a:r>
              <a:rPr lang="pl-PL" sz="1900" b="0" i="1" u="none" strike="noStrike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</a:t>
            </a:r>
            <a:r>
              <a:rPr lang="en-US" sz="1900" b="0" i="1" u="none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is that unless you know that that task is causing a bottleneck in your real application, it's probably not worth working out what the truly fastest way of doing it is. Instead, write the clearest code which does the job</a:t>
            </a:r>
            <a:r>
              <a:rPr lang="pl-PL" sz="1900" b="0" i="1" u="none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endParaRPr lang="pl-PL" sz="19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l-PL" sz="19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l-PL" sz="1900" i="1" dirty="0">
                <a:latin typeface="Segoe UI" panose="020B0502040204020203" pitchFamily="34" charset="0"/>
                <a:cs typeface="Segoe UI" panose="020B0502040204020203" pitchFamily="34" charset="0"/>
              </a:rPr>
              <a:t>„</a:t>
            </a:r>
            <a:r>
              <a:rPr lang="en-US" sz="1900" b="0" i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I've always enjoyed a bit of </a:t>
            </a:r>
            <a:r>
              <a:rPr lang="en-US" sz="1900" b="0" i="1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microbenchmarking</a:t>
            </a:r>
            <a:r>
              <a:rPr lang="en-US" sz="1900" b="0" i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For proper application-wide benchmarking, you should be using a decent profiler </a:t>
            </a:r>
            <a:r>
              <a:rPr lang="en-US" sz="1900" b="0" i="1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etc</a:t>
            </a:r>
            <a:r>
              <a:rPr lang="en-US" sz="1900" b="0" i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worrying about all kinds of different aspects of performance. A server-side app, for instance, should worry about latency as well as total throughput, and of course scalability and reliability.</a:t>
            </a:r>
            <a:r>
              <a:rPr lang="pl-PL" sz="1900" b="0" i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endParaRPr lang="pl-PL" sz="19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24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735B47B-DB08-4146-9BE0-D8CB1B4D4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F06A033-C987-4CFE-BBB5-32E42179391F}"/>
              </a:ext>
            </a:extLst>
          </p:cNvPr>
          <p:cNvSpPr txBox="1"/>
          <p:nvPr/>
        </p:nvSpPr>
        <p:spPr>
          <a:xfrm>
            <a:off x="4581331" y="0"/>
            <a:ext cx="21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Benchmark.cs</a:t>
            </a:r>
            <a:endParaRPr lang="pl-PL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558679"/>
      </p:ext>
    </p:extLst>
  </p:cSld>
  <p:clrMapOvr>
    <a:masterClrMapping/>
  </p:clrMapOvr>
</p:sld>
</file>

<file path=ppt/theme/theme1.xml><?xml version="1.0" encoding="utf-8"?>
<a:theme xmlns:a="http://schemas.openxmlformats.org/drawingml/2006/main" name="Para">
  <a:themeElements>
    <a:clrScheme name="Par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Par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TM04033937[[fn=Para]]</Template>
  <TotalTime>10682</TotalTime>
  <Words>662</Words>
  <Application>Microsoft Office PowerPoint</Application>
  <PresentationFormat>Panoramiczny</PresentationFormat>
  <Paragraphs>85</Paragraphs>
  <Slides>30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30</vt:i4>
      </vt:variant>
    </vt:vector>
  </HeadingPairs>
  <TitlesOfParts>
    <vt:vector size="34" baseType="lpstr">
      <vt:lpstr>Arial</vt:lpstr>
      <vt:lpstr>Century Gothic</vt:lpstr>
      <vt:lpstr>Segoe UI</vt:lpstr>
      <vt:lpstr>Para</vt:lpstr>
      <vt:lpstr>Benchmarking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</dc:title>
  <dc:creator>Michał Hejduk</dc:creator>
  <cp:lastModifiedBy>Michał Hejduk</cp:lastModifiedBy>
  <cp:revision>90</cp:revision>
  <dcterms:created xsi:type="dcterms:W3CDTF">2020-10-12T18:49:42Z</dcterms:created>
  <dcterms:modified xsi:type="dcterms:W3CDTF">2020-11-05T23:45:15Z</dcterms:modified>
</cp:coreProperties>
</file>