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7" r:id="rId2"/>
    <p:sldId id="267" r:id="rId3"/>
    <p:sldId id="266" r:id="rId4"/>
    <p:sldId id="268" r:id="rId5"/>
    <p:sldId id="269" r:id="rId6"/>
    <p:sldId id="270" r:id="rId7"/>
    <p:sldId id="271" r:id="rId8"/>
    <p:sldId id="272" r:id="rId9"/>
    <p:sldId id="274" r:id="rId10"/>
    <p:sldId id="273" r:id="rId11"/>
    <p:sldId id="275" r:id="rId12"/>
    <p:sldId id="276" r:id="rId13"/>
    <p:sldId id="277" r:id="rId14"/>
    <p:sldId id="278" r:id="rId15"/>
    <p:sldId id="279" r:id="rId1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 Berkheim" initials="MB" lastIdx="1" clrIdx="0">
    <p:extLst>
      <p:ext uri="{19B8F6BF-5375-455C-9EA6-DF929625EA0E}">
        <p15:presenceInfo xmlns:p15="http://schemas.microsoft.com/office/powerpoint/2012/main" userId="S::berkheim1@mail.tau.ac.il::fdfd55ab-dc93-4ea0-b7f6-aae9d33619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95"/>
    <a:srgbClr val="EE4854"/>
    <a:srgbClr val="F85851"/>
    <a:srgbClr val="EBC9A7"/>
    <a:srgbClr val="0D3847"/>
    <a:srgbClr val="FFE093"/>
    <a:srgbClr val="FED16D"/>
    <a:srgbClr val="FED4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3300" autoAdjust="0"/>
  </p:normalViewPr>
  <p:slideViewPr>
    <p:cSldViewPr snapToGrid="0">
      <p:cViewPr varScale="1">
        <p:scale>
          <a:sx n="136" d="100"/>
          <a:sy n="136" d="100"/>
        </p:scale>
        <p:origin x="93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5181600" y="0"/>
            <a:ext cx="3962400" cy="344091"/>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2117" y="0"/>
            <a:ext cx="3962400" cy="344091"/>
          </a:xfrm>
          <a:prstGeom prst="rect">
            <a:avLst/>
          </a:prstGeom>
        </p:spPr>
        <p:txBody>
          <a:bodyPr vert="horz" lIns="91440" tIns="45720" rIns="91440" bIns="45720" rtlCol="1"/>
          <a:lstStyle>
            <a:lvl1pPr algn="l">
              <a:defRPr sz="1200"/>
            </a:lvl1pPr>
          </a:lstStyle>
          <a:p>
            <a:fld id="{BBC68DE7-BDF4-4968-884A-7F1AE552AC52}" type="datetimeFigureOut">
              <a:rPr lang="he-IL" smtClean="0"/>
              <a:t>ב'/שבט/תשפ"ה</a:t>
            </a:fld>
            <a:endParaRPr lang="he-IL" dirty="0"/>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5181600" y="6513910"/>
            <a:ext cx="3962400" cy="344090"/>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2117" y="6513910"/>
            <a:ext cx="3962400" cy="344090"/>
          </a:xfrm>
          <a:prstGeom prst="rect">
            <a:avLst/>
          </a:prstGeom>
        </p:spPr>
        <p:txBody>
          <a:bodyPr vert="horz" lIns="91440" tIns="45720" rIns="91440" bIns="45720" rtlCol="1" anchor="b"/>
          <a:lstStyle>
            <a:lvl1pPr algn="l">
              <a:defRPr sz="1200"/>
            </a:lvl1pPr>
          </a:lstStyle>
          <a:p>
            <a:fld id="{42EBCB4B-3C1C-4D15-8806-951B361F2CCE}" type="slidenum">
              <a:rPr lang="he-IL" smtClean="0"/>
              <a:t>‹#›</a:t>
            </a:fld>
            <a:endParaRPr lang="he-IL" dirty="0"/>
          </a:p>
        </p:txBody>
      </p:sp>
    </p:spTree>
    <p:extLst>
      <p:ext uri="{BB962C8B-B14F-4D97-AF65-F5344CB8AC3E}">
        <p14:creationId xmlns:p14="http://schemas.microsoft.com/office/powerpoint/2010/main" val="24956820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2EBCB4B-3C1C-4D15-8806-951B361F2CCE}" type="slidenum">
              <a:rPr lang="he-IL" smtClean="0"/>
              <a:t>1</a:t>
            </a:fld>
            <a:endParaRPr lang="he-IL" dirty="0"/>
          </a:p>
        </p:txBody>
      </p:sp>
    </p:spTree>
    <p:extLst>
      <p:ext uri="{BB962C8B-B14F-4D97-AF65-F5344CB8AC3E}">
        <p14:creationId xmlns:p14="http://schemas.microsoft.com/office/powerpoint/2010/main" val="28708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83E04-A1C3-32E7-2DBE-D10C433B954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47234E-A116-1488-2D05-EE683835147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E5A4B44-F7E1-FA3F-9C25-D95C7923E3D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69D9685D-A921-8029-7024-4905D9B64527}"/>
              </a:ext>
            </a:extLst>
          </p:cNvPr>
          <p:cNvSpPr>
            <a:spLocks noGrp="1"/>
          </p:cNvSpPr>
          <p:nvPr>
            <p:ph type="sldNum" sz="quarter" idx="5"/>
          </p:nvPr>
        </p:nvSpPr>
        <p:spPr/>
        <p:txBody>
          <a:bodyPr/>
          <a:lstStyle/>
          <a:p>
            <a:fld id="{42EBCB4B-3C1C-4D15-8806-951B361F2CCE}" type="slidenum">
              <a:rPr lang="he-IL" smtClean="0"/>
              <a:t>10</a:t>
            </a:fld>
            <a:endParaRPr lang="he-IL" dirty="0"/>
          </a:p>
        </p:txBody>
      </p:sp>
    </p:spTree>
    <p:extLst>
      <p:ext uri="{BB962C8B-B14F-4D97-AF65-F5344CB8AC3E}">
        <p14:creationId xmlns:p14="http://schemas.microsoft.com/office/powerpoint/2010/main" val="369550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E93B-E55C-C1B9-D349-98C92282272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59A9A15-C5E9-837B-09BC-5423E1B4226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F6F9F-86A8-91AD-673B-20BCE219103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BCE6ABEE-B3B1-D2CE-A88A-8EEAEC252C7D}"/>
              </a:ext>
            </a:extLst>
          </p:cNvPr>
          <p:cNvSpPr>
            <a:spLocks noGrp="1"/>
          </p:cNvSpPr>
          <p:nvPr>
            <p:ph type="sldNum" sz="quarter" idx="5"/>
          </p:nvPr>
        </p:nvSpPr>
        <p:spPr/>
        <p:txBody>
          <a:bodyPr/>
          <a:lstStyle/>
          <a:p>
            <a:fld id="{42EBCB4B-3C1C-4D15-8806-951B361F2CCE}" type="slidenum">
              <a:rPr lang="he-IL" smtClean="0"/>
              <a:t>11</a:t>
            </a:fld>
            <a:endParaRPr lang="he-IL" dirty="0"/>
          </a:p>
        </p:txBody>
      </p:sp>
    </p:spTree>
    <p:extLst>
      <p:ext uri="{BB962C8B-B14F-4D97-AF65-F5344CB8AC3E}">
        <p14:creationId xmlns:p14="http://schemas.microsoft.com/office/powerpoint/2010/main" val="22469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87CA8-88B8-D4EB-5C37-0520A6CD3E5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8EAB889-D799-36FC-0ADB-984C18DB5FB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848277E-7603-2934-9AA1-AC016A5DC6D5}"/>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06AB90D9-4505-A634-5C90-26BF4AA2B28B}"/>
              </a:ext>
            </a:extLst>
          </p:cNvPr>
          <p:cNvSpPr>
            <a:spLocks noGrp="1"/>
          </p:cNvSpPr>
          <p:nvPr>
            <p:ph type="sldNum" sz="quarter" idx="5"/>
          </p:nvPr>
        </p:nvSpPr>
        <p:spPr/>
        <p:txBody>
          <a:bodyPr/>
          <a:lstStyle/>
          <a:p>
            <a:fld id="{42EBCB4B-3C1C-4D15-8806-951B361F2CCE}" type="slidenum">
              <a:rPr lang="he-IL" smtClean="0"/>
              <a:t>12</a:t>
            </a:fld>
            <a:endParaRPr lang="he-IL" dirty="0"/>
          </a:p>
        </p:txBody>
      </p:sp>
    </p:spTree>
    <p:extLst>
      <p:ext uri="{BB962C8B-B14F-4D97-AF65-F5344CB8AC3E}">
        <p14:creationId xmlns:p14="http://schemas.microsoft.com/office/powerpoint/2010/main" val="318379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9323-6DCF-97A1-853F-FC7C21F5854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5E411FA-6D37-0D9A-5CD5-6313E7AC8F25}"/>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2AD45-E390-7C88-AEB3-D326133B23B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1507E457-775E-D660-8605-6F35AF559E2B}"/>
              </a:ext>
            </a:extLst>
          </p:cNvPr>
          <p:cNvSpPr>
            <a:spLocks noGrp="1"/>
          </p:cNvSpPr>
          <p:nvPr>
            <p:ph type="sldNum" sz="quarter" idx="5"/>
          </p:nvPr>
        </p:nvSpPr>
        <p:spPr/>
        <p:txBody>
          <a:bodyPr/>
          <a:lstStyle/>
          <a:p>
            <a:fld id="{42EBCB4B-3C1C-4D15-8806-951B361F2CCE}" type="slidenum">
              <a:rPr lang="he-IL" smtClean="0"/>
              <a:t>13</a:t>
            </a:fld>
            <a:endParaRPr lang="he-IL" dirty="0"/>
          </a:p>
        </p:txBody>
      </p:sp>
    </p:spTree>
    <p:extLst>
      <p:ext uri="{BB962C8B-B14F-4D97-AF65-F5344CB8AC3E}">
        <p14:creationId xmlns:p14="http://schemas.microsoft.com/office/powerpoint/2010/main" val="131916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F5B05-2D6A-1485-59AC-771EB8B4430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561C3A9-0207-A4F6-D52E-12D9889DA62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2EF66E4-D03E-7EBA-66C0-F1C52B665DC7}"/>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9630F86A-7BFF-02AC-4DA1-F116A701AFB5}"/>
              </a:ext>
            </a:extLst>
          </p:cNvPr>
          <p:cNvSpPr>
            <a:spLocks noGrp="1"/>
          </p:cNvSpPr>
          <p:nvPr>
            <p:ph type="sldNum" sz="quarter" idx="5"/>
          </p:nvPr>
        </p:nvSpPr>
        <p:spPr/>
        <p:txBody>
          <a:bodyPr/>
          <a:lstStyle/>
          <a:p>
            <a:fld id="{42EBCB4B-3C1C-4D15-8806-951B361F2CCE}" type="slidenum">
              <a:rPr lang="he-IL" smtClean="0"/>
              <a:t>14</a:t>
            </a:fld>
            <a:endParaRPr lang="he-IL" dirty="0"/>
          </a:p>
        </p:txBody>
      </p:sp>
    </p:spTree>
    <p:extLst>
      <p:ext uri="{BB962C8B-B14F-4D97-AF65-F5344CB8AC3E}">
        <p14:creationId xmlns:p14="http://schemas.microsoft.com/office/powerpoint/2010/main" val="362803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7B2D-85C5-C95B-369F-FBB670C975D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9E5DAC-80C1-6FFC-C9A6-FD35AFC1DF2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A3B21CD-D4E7-62D7-A28F-9EF8CE2E225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3430B98-7D47-35B0-1BEA-D8F6B7BEC0F1}"/>
              </a:ext>
            </a:extLst>
          </p:cNvPr>
          <p:cNvSpPr>
            <a:spLocks noGrp="1"/>
          </p:cNvSpPr>
          <p:nvPr>
            <p:ph type="sldNum" sz="quarter" idx="5"/>
          </p:nvPr>
        </p:nvSpPr>
        <p:spPr/>
        <p:txBody>
          <a:bodyPr/>
          <a:lstStyle/>
          <a:p>
            <a:fld id="{42EBCB4B-3C1C-4D15-8806-951B361F2CCE}" type="slidenum">
              <a:rPr lang="he-IL" smtClean="0"/>
              <a:t>15</a:t>
            </a:fld>
            <a:endParaRPr lang="he-IL" dirty="0"/>
          </a:p>
        </p:txBody>
      </p:sp>
    </p:spTree>
    <p:extLst>
      <p:ext uri="{BB962C8B-B14F-4D97-AF65-F5344CB8AC3E}">
        <p14:creationId xmlns:p14="http://schemas.microsoft.com/office/powerpoint/2010/main" val="15106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D094-BD79-80BC-D0B0-FE5CFD421BB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E510DB0-F8D4-671E-C5BD-9926E39CA41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5616DC1-2FA9-0393-1BA4-6D9DE4EA5DC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2ED20F4-628F-7BED-5C77-31F1A6F3A830}"/>
              </a:ext>
            </a:extLst>
          </p:cNvPr>
          <p:cNvSpPr>
            <a:spLocks noGrp="1"/>
          </p:cNvSpPr>
          <p:nvPr>
            <p:ph type="sldNum" sz="quarter" idx="5"/>
          </p:nvPr>
        </p:nvSpPr>
        <p:spPr/>
        <p:txBody>
          <a:bodyPr/>
          <a:lstStyle/>
          <a:p>
            <a:fld id="{42EBCB4B-3C1C-4D15-8806-951B361F2CCE}" type="slidenum">
              <a:rPr lang="he-IL" smtClean="0"/>
              <a:t>2</a:t>
            </a:fld>
            <a:endParaRPr lang="he-IL" dirty="0"/>
          </a:p>
        </p:txBody>
      </p:sp>
    </p:spTree>
    <p:extLst>
      <p:ext uri="{BB962C8B-B14F-4D97-AF65-F5344CB8AC3E}">
        <p14:creationId xmlns:p14="http://schemas.microsoft.com/office/powerpoint/2010/main" val="10947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E88B0-FFB3-5C60-790E-4C682CF7DAB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5BBD3DF-3857-C3B3-7006-D24538C904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54C0175-11FB-D664-592B-192E41419DA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CBA8062-D12B-5A05-C21A-FF2FDDE36AD3}"/>
              </a:ext>
            </a:extLst>
          </p:cNvPr>
          <p:cNvSpPr>
            <a:spLocks noGrp="1"/>
          </p:cNvSpPr>
          <p:nvPr>
            <p:ph type="sldNum" sz="quarter" idx="5"/>
          </p:nvPr>
        </p:nvSpPr>
        <p:spPr/>
        <p:txBody>
          <a:bodyPr/>
          <a:lstStyle/>
          <a:p>
            <a:fld id="{42EBCB4B-3C1C-4D15-8806-951B361F2CCE}" type="slidenum">
              <a:rPr lang="he-IL" smtClean="0"/>
              <a:t>3</a:t>
            </a:fld>
            <a:endParaRPr lang="he-IL" dirty="0"/>
          </a:p>
        </p:txBody>
      </p:sp>
    </p:spTree>
    <p:extLst>
      <p:ext uri="{BB962C8B-B14F-4D97-AF65-F5344CB8AC3E}">
        <p14:creationId xmlns:p14="http://schemas.microsoft.com/office/powerpoint/2010/main" val="18808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17CB-0D68-2DC5-8D7A-14F74FFC552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7612DC4-7D84-1CA8-8CC7-16B731156B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2091D67-63E1-31E7-98B6-A5BE88FE7F5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9DB3DDD-3E1C-976B-4D64-369031F0BB23}"/>
              </a:ext>
            </a:extLst>
          </p:cNvPr>
          <p:cNvSpPr>
            <a:spLocks noGrp="1"/>
          </p:cNvSpPr>
          <p:nvPr>
            <p:ph type="sldNum" sz="quarter" idx="5"/>
          </p:nvPr>
        </p:nvSpPr>
        <p:spPr/>
        <p:txBody>
          <a:bodyPr/>
          <a:lstStyle/>
          <a:p>
            <a:fld id="{42EBCB4B-3C1C-4D15-8806-951B361F2CCE}" type="slidenum">
              <a:rPr lang="he-IL" smtClean="0"/>
              <a:t>4</a:t>
            </a:fld>
            <a:endParaRPr lang="he-IL" dirty="0"/>
          </a:p>
        </p:txBody>
      </p:sp>
    </p:spTree>
    <p:extLst>
      <p:ext uri="{BB962C8B-B14F-4D97-AF65-F5344CB8AC3E}">
        <p14:creationId xmlns:p14="http://schemas.microsoft.com/office/powerpoint/2010/main" val="7133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3A4ED-F23A-FD70-6574-FAA78813B3F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35A49A6-B086-2798-C264-24317DB2CEC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39D79A2-F345-8CC1-50A1-841938586D7F}"/>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9785739-3DA7-6527-38D2-3C6C3C20011B}"/>
              </a:ext>
            </a:extLst>
          </p:cNvPr>
          <p:cNvSpPr>
            <a:spLocks noGrp="1"/>
          </p:cNvSpPr>
          <p:nvPr>
            <p:ph type="sldNum" sz="quarter" idx="5"/>
          </p:nvPr>
        </p:nvSpPr>
        <p:spPr/>
        <p:txBody>
          <a:bodyPr/>
          <a:lstStyle/>
          <a:p>
            <a:fld id="{42EBCB4B-3C1C-4D15-8806-951B361F2CCE}" type="slidenum">
              <a:rPr lang="he-IL" smtClean="0"/>
              <a:t>5</a:t>
            </a:fld>
            <a:endParaRPr lang="he-IL" dirty="0"/>
          </a:p>
        </p:txBody>
      </p:sp>
    </p:spTree>
    <p:extLst>
      <p:ext uri="{BB962C8B-B14F-4D97-AF65-F5344CB8AC3E}">
        <p14:creationId xmlns:p14="http://schemas.microsoft.com/office/powerpoint/2010/main" val="57095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3CB5-AF8C-EF2F-AC51-DF5FCDAFFAD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6989E85E-8913-9747-7DDE-8F6B72BA4A8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D44DCFB-3B4C-7EF4-1D3C-B8555CD41FD2}"/>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7572C6A-FF59-9C33-9C02-A0DCD912B70A}"/>
              </a:ext>
            </a:extLst>
          </p:cNvPr>
          <p:cNvSpPr>
            <a:spLocks noGrp="1"/>
          </p:cNvSpPr>
          <p:nvPr>
            <p:ph type="sldNum" sz="quarter" idx="5"/>
          </p:nvPr>
        </p:nvSpPr>
        <p:spPr/>
        <p:txBody>
          <a:bodyPr/>
          <a:lstStyle/>
          <a:p>
            <a:fld id="{42EBCB4B-3C1C-4D15-8806-951B361F2CCE}" type="slidenum">
              <a:rPr lang="he-IL" smtClean="0"/>
              <a:t>6</a:t>
            </a:fld>
            <a:endParaRPr lang="he-IL" dirty="0"/>
          </a:p>
        </p:txBody>
      </p:sp>
    </p:spTree>
    <p:extLst>
      <p:ext uri="{BB962C8B-B14F-4D97-AF65-F5344CB8AC3E}">
        <p14:creationId xmlns:p14="http://schemas.microsoft.com/office/powerpoint/2010/main" val="356119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4EDF8-365B-C5F1-3D25-73AE9BC2CCA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03AB99C-A79D-1EBC-3B6C-44E717B47E0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E8BBC4-CC72-98C0-5C44-94900BB1686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7745C62-B6A2-98B6-269A-2C3CC50BDA90}"/>
              </a:ext>
            </a:extLst>
          </p:cNvPr>
          <p:cNvSpPr>
            <a:spLocks noGrp="1"/>
          </p:cNvSpPr>
          <p:nvPr>
            <p:ph type="sldNum" sz="quarter" idx="5"/>
          </p:nvPr>
        </p:nvSpPr>
        <p:spPr/>
        <p:txBody>
          <a:bodyPr/>
          <a:lstStyle/>
          <a:p>
            <a:fld id="{42EBCB4B-3C1C-4D15-8806-951B361F2CCE}" type="slidenum">
              <a:rPr lang="he-IL" smtClean="0"/>
              <a:t>7</a:t>
            </a:fld>
            <a:endParaRPr lang="he-IL" dirty="0"/>
          </a:p>
        </p:txBody>
      </p:sp>
    </p:spTree>
    <p:extLst>
      <p:ext uri="{BB962C8B-B14F-4D97-AF65-F5344CB8AC3E}">
        <p14:creationId xmlns:p14="http://schemas.microsoft.com/office/powerpoint/2010/main" val="49109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CC10-0980-8C2F-2BEE-015D4CBDA04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56FEE90-0705-E0DF-A2BF-6FB28633B04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A8454BA-8B3F-84D4-B4FE-3A717487740B}"/>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F6AB93B-7AEC-7242-F5B0-9582F1F87823}"/>
              </a:ext>
            </a:extLst>
          </p:cNvPr>
          <p:cNvSpPr>
            <a:spLocks noGrp="1"/>
          </p:cNvSpPr>
          <p:nvPr>
            <p:ph type="sldNum" sz="quarter" idx="5"/>
          </p:nvPr>
        </p:nvSpPr>
        <p:spPr/>
        <p:txBody>
          <a:bodyPr/>
          <a:lstStyle/>
          <a:p>
            <a:fld id="{42EBCB4B-3C1C-4D15-8806-951B361F2CCE}" type="slidenum">
              <a:rPr lang="he-IL" smtClean="0"/>
              <a:t>8</a:t>
            </a:fld>
            <a:endParaRPr lang="he-IL" dirty="0"/>
          </a:p>
        </p:txBody>
      </p:sp>
    </p:spTree>
    <p:extLst>
      <p:ext uri="{BB962C8B-B14F-4D97-AF65-F5344CB8AC3E}">
        <p14:creationId xmlns:p14="http://schemas.microsoft.com/office/powerpoint/2010/main" val="165276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CEA2-6F2A-1AD3-4B41-F77CB9C39B4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F83B608-B5E2-03D4-D8E7-B0B2B8BB07B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41494F5-CC4B-D299-24FB-FF96BE15FC4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DC7B747-3AC3-C49B-E5DE-13C4211C3F36}"/>
              </a:ext>
            </a:extLst>
          </p:cNvPr>
          <p:cNvSpPr>
            <a:spLocks noGrp="1"/>
          </p:cNvSpPr>
          <p:nvPr>
            <p:ph type="sldNum" sz="quarter" idx="5"/>
          </p:nvPr>
        </p:nvSpPr>
        <p:spPr/>
        <p:txBody>
          <a:bodyPr/>
          <a:lstStyle/>
          <a:p>
            <a:fld id="{42EBCB4B-3C1C-4D15-8806-951B361F2CCE}" type="slidenum">
              <a:rPr lang="he-IL" smtClean="0"/>
              <a:t>9</a:t>
            </a:fld>
            <a:endParaRPr lang="he-IL" dirty="0"/>
          </a:p>
        </p:txBody>
      </p:sp>
    </p:spTree>
    <p:extLst>
      <p:ext uri="{BB962C8B-B14F-4D97-AF65-F5344CB8AC3E}">
        <p14:creationId xmlns:p14="http://schemas.microsoft.com/office/powerpoint/2010/main" val="341523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4454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77094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072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36328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2588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8924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1878806"/>
            <a:ext cx="3868340"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1878806"/>
            <a:ext cx="3887391"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77589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4255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1802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07005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16410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D3E30-305B-41F1-97EB-45AE1DA49435}" type="slidenum">
              <a:rPr lang="he-IL" smtClean="0"/>
              <a:t>‹#›</a:t>
            </a:fld>
            <a:endParaRPr lang="he-IL" dirty="0"/>
          </a:p>
        </p:txBody>
      </p:sp>
    </p:spTree>
    <p:extLst>
      <p:ext uri="{BB962C8B-B14F-4D97-AF65-F5344CB8AC3E}">
        <p14:creationId xmlns:p14="http://schemas.microsoft.com/office/powerpoint/2010/main" val="1160065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95000"/>
                <a:lumOff val="5000"/>
              </a:schemeClr>
            </a:gs>
            <a:gs pos="100000">
              <a:schemeClr val="tx1"/>
            </a:gs>
            <a:gs pos="50000">
              <a:schemeClr val="accent1">
                <a:lumMod val="6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19C9377C-3A50-1B62-29B6-C33CFFB23739}"/>
            </a:ext>
          </a:extLst>
        </p:cNvPr>
        <p:cNvGrpSpPr/>
        <p:nvPr/>
      </p:nvGrpSpPr>
      <p:grpSpPr>
        <a:xfrm>
          <a:off x="0" y="0"/>
          <a:ext cx="0" cy="0"/>
          <a:chOff x="0" y="0"/>
          <a:chExt cx="0" cy="0"/>
        </a:xfrm>
      </p:grpSpPr>
      <p:sp>
        <p:nvSpPr>
          <p:cNvPr id="7" name="תיבת טקסט 6">
            <a:extLst>
              <a:ext uri="{FF2B5EF4-FFF2-40B4-BE49-F238E27FC236}">
                <a16:creationId xmlns:a16="http://schemas.microsoft.com/office/drawing/2014/main" id="{0B5878C9-6D67-3A61-0C9C-507E46264DE1}"/>
              </a:ext>
            </a:extLst>
          </p:cNvPr>
          <p:cNvSpPr txBox="1"/>
          <p:nvPr/>
        </p:nvSpPr>
        <p:spPr>
          <a:xfrm>
            <a:off x="0" y="4740048"/>
            <a:ext cx="9144000" cy="307777"/>
          </a:xfrm>
          <a:prstGeom prst="rect">
            <a:avLst/>
          </a:prstGeom>
          <a:noFill/>
        </p:spPr>
        <p:txBody>
          <a:bodyPr wrap="square" rtlCol="1">
            <a:spAutoFit/>
          </a:bodyPr>
          <a:lstStyle/>
          <a:p>
            <a:pPr algn="ctr"/>
            <a:r>
              <a:rPr lang="en-US" sz="1400" dirty="0">
                <a:solidFill>
                  <a:srgbClr val="FDCB95"/>
                </a:solidFill>
                <a:latin typeface="Bahnschrift Light SemiCondensed" panose="020B0502040204020203" pitchFamily="34" charset="0"/>
              </a:rPr>
              <a:t>DBMS Final Assignment		 | 		Michal Berkheim, Michal Lahav, Reshit Carmel 		| 		2025</a:t>
            </a:r>
            <a:endParaRPr lang="he-IL" sz="1400" dirty="0">
              <a:solidFill>
                <a:srgbClr val="FDCB95"/>
              </a:solidFill>
              <a:latin typeface="Bahnschrift Light SemiCondensed" panose="020B0502040204020203" pitchFamily="34" charset="0"/>
            </a:endParaRPr>
          </a:p>
        </p:txBody>
      </p:sp>
      <p:grpSp>
        <p:nvGrpSpPr>
          <p:cNvPr id="10" name="קבוצה 9">
            <a:extLst>
              <a:ext uri="{FF2B5EF4-FFF2-40B4-BE49-F238E27FC236}">
                <a16:creationId xmlns:a16="http://schemas.microsoft.com/office/drawing/2014/main" id="{9B94BE96-F112-080F-C7D9-A825414A7EB2}"/>
              </a:ext>
            </a:extLst>
          </p:cNvPr>
          <p:cNvGrpSpPr/>
          <p:nvPr/>
        </p:nvGrpSpPr>
        <p:grpSpPr>
          <a:xfrm>
            <a:off x="534491" y="1203000"/>
            <a:ext cx="8027731" cy="2566043"/>
            <a:chOff x="534491" y="1203000"/>
            <a:chExt cx="8027731" cy="2566043"/>
          </a:xfrm>
        </p:grpSpPr>
        <p:grpSp>
          <p:nvGrpSpPr>
            <p:cNvPr id="4" name="קבוצה 3">
              <a:extLst>
                <a:ext uri="{FF2B5EF4-FFF2-40B4-BE49-F238E27FC236}">
                  <a16:creationId xmlns:a16="http://schemas.microsoft.com/office/drawing/2014/main" id="{F677804E-B838-3A65-63B2-82B903765861}"/>
                </a:ext>
              </a:extLst>
            </p:cNvPr>
            <p:cNvGrpSpPr/>
            <p:nvPr/>
          </p:nvGrpSpPr>
          <p:grpSpPr>
            <a:xfrm>
              <a:off x="534491" y="1203000"/>
              <a:ext cx="2222997" cy="2566043"/>
              <a:chOff x="534491" y="1303016"/>
              <a:chExt cx="2222997" cy="2566043"/>
            </a:xfrm>
          </p:grpSpPr>
          <p:sp>
            <p:nvSpPr>
              <p:cNvPr id="12" name="אליפסה 11">
                <a:extLst>
                  <a:ext uri="{FF2B5EF4-FFF2-40B4-BE49-F238E27FC236}">
                    <a16:creationId xmlns:a16="http://schemas.microsoft.com/office/drawing/2014/main" id="{0A33A8A2-F22C-DBEC-2856-CF1AA837F20A}"/>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5" name="תמונה 4">
                <a:extLst>
                  <a:ext uri="{FF2B5EF4-FFF2-40B4-BE49-F238E27FC236}">
                    <a16:creationId xmlns:a16="http://schemas.microsoft.com/office/drawing/2014/main" id="{FC27682A-D9F0-44FC-0CF2-D23F7E0212ED}"/>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
          <p:nvSpPr>
            <p:cNvPr id="2" name="מלבן 1">
              <a:extLst>
                <a:ext uri="{FF2B5EF4-FFF2-40B4-BE49-F238E27FC236}">
                  <a16:creationId xmlns:a16="http://schemas.microsoft.com/office/drawing/2014/main" id="{8760F36B-DEA5-4567-ACBD-3613D02DC346}"/>
                </a:ext>
              </a:extLst>
            </p:cNvPr>
            <p:cNvSpPr/>
            <p:nvPr/>
          </p:nvSpPr>
          <p:spPr>
            <a:xfrm>
              <a:off x="2726970" y="1620451"/>
              <a:ext cx="5835252" cy="1323439"/>
            </a:xfrm>
            <a:prstGeom prst="rect">
              <a:avLst/>
            </a:prstGeom>
            <a:noFill/>
          </p:spPr>
          <p:txBody>
            <a:bodyPr wrap="none" lIns="91440" tIns="45720" rIns="91440" bIns="45720">
              <a:spAutoFit/>
            </a:bodyPr>
            <a:lstStyle/>
            <a:p>
              <a:pPr algn="ctr"/>
              <a:r>
                <a:rPr lang="en-US" sz="8000" b="1"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LOLMOVIES</a:t>
              </a:r>
              <a:r>
                <a:rPr lang="en-US" sz="60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.com</a:t>
              </a:r>
              <a:endParaRPr lang="he-IL" sz="72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endParaRPr>
            </a:p>
          </p:txBody>
        </p:sp>
        <p:sp>
          <p:nvSpPr>
            <p:cNvPr id="3" name="מלבן 2">
              <a:extLst>
                <a:ext uri="{FF2B5EF4-FFF2-40B4-BE49-F238E27FC236}">
                  <a16:creationId xmlns:a16="http://schemas.microsoft.com/office/drawing/2014/main" id="{8A5C1502-C5C7-4C2F-78C3-36E32B4BB4E0}"/>
                </a:ext>
              </a:extLst>
            </p:cNvPr>
            <p:cNvSpPr/>
            <p:nvPr/>
          </p:nvSpPr>
          <p:spPr>
            <a:xfrm>
              <a:off x="2686123" y="2743723"/>
              <a:ext cx="5591595" cy="707886"/>
            </a:xfrm>
            <a:prstGeom prst="rect">
              <a:avLst/>
            </a:prstGeom>
            <a:noFill/>
          </p:spPr>
          <p:txBody>
            <a:bodyPr wrap="none" lIns="91440" tIns="45720" rIns="91440" bIns="45720">
              <a:spAutoFit/>
            </a:bodyPr>
            <a:lstStyle/>
            <a:p>
              <a:pPr algn="ctr"/>
              <a:r>
                <a:rPr lang="en-US"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cs typeface="Poppins" panose="00000500000000000000" pitchFamily="2" charset="0"/>
                </a:rPr>
                <a:t>The Best Comedy movies.</a:t>
              </a:r>
              <a:endParaRPr lang="he-IL"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endParaRPr>
            </a:p>
          </p:txBody>
        </p:sp>
        <p:sp>
          <p:nvSpPr>
            <p:cNvPr id="9" name="מלבן 8">
              <a:extLst>
                <a:ext uri="{FF2B5EF4-FFF2-40B4-BE49-F238E27FC236}">
                  <a16:creationId xmlns:a16="http://schemas.microsoft.com/office/drawing/2014/main" id="{AE095287-E252-CB24-0378-9250B002FE45}"/>
                </a:ext>
              </a:extLst>
            </p:cNvPr>
            <p:cNvSpPr/>
            <p:nvPr/>
          </p:nvSpPr>
          <p:spPr>
            <a:xfrm>
              <a:off x="2726970" y="1625213"/>
              <a:ext cx="5835252" cy="1323439"/>
            </a:xfrm>
            <a:prstGeom prst="rect">
              <a:avLst/>
            </a:prstGeom>
            <a:noFill/>
          </p:spPr>
          <p:txBody>
            <a:bodyPr wrap="none" lIns="91440" tIns="45720" rIns="91440" bIns="45720">
              <a:spAutoFit/>
            </a:bodyPr>
            <a:lstStyle/>
            <a:p>
              <a:pPr algn="ctr"/>
              <a:r>
                <a:rPr lang="en-US" sz="8000" b="1"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LOLMOVIES</a:t>
              </a:r>
              <a:r>
                <a:rPr lang="en-US" sz="60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.com</a:t>
              </a:r>
              <a:endParaRPr lang="he-IL" sz="72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endParaRPr>
            </a:p>
          </p:txBody>
        </p:sp>
      </p:grpSp>
      <p:sp>
        <p:nvSpPr>
          <p:cNvPr id="6" name="תיבת טקסט 5">
            <a:extLst>
              <a:ext uri="{FF2B5EF4-FFF2-40B4-BE49-F238E27FC236}">
                <a16:creationId xmlns:a16="http://schemas.microsoft.com/office/drawing/2014/main" id="{0DCBC0FA-3F5E-02D3-3A24-B56119C79D2F}"/>
              </a:ext>
            </a:extLst>
          </p:cNvPr>
          <p:cNvSpPr txBox="1"/>
          <p:nvPr/>
        </p:nvSpPr>
        <p:spPr>
          <a:xfrm>
            <a:off x="3672000" y="186079"/>
            <a:ext cx="1800000" cy="374571"/>
          </a:xfrm>
          <a:prstGeom prst="roundRect">
            <a:avLst/>
          </a:prstGeom>
          <a:solidFill>
            <a:schemeClr val="accent3">
              <a:lumMod val="75000"/>
            </a:schemeClr>
          </a:solidFill>
        </p:spPr>
        <p:txBody>
          <a:bodyPr wrap="square" rtlCol="1">
            <a:spAutoFit/>
          </a:bodyPr>
          <a:lstStyle/>
          <a:p>
            <a:pPr algn="ctr"/>
            <a:r>
              <a:rPr lang="en-US" sz="1600" dirty="0">
                <a:solidFill>
                  <a:schemeClr val="accent1">
                    <a:lumMod val="50000"/>
                  </a:schemeClr>
                </a:solidFill>
                <a:latin typeface="Bahnschrift SemiBold" panose="020B0502040204020203" pitchFamily="34" charset="0"/>
              </a:rPr>
              <a:t>SYSTEM DOCS</a:t>
            </a:r>
            <a:endParaRPr lang="he-IL" sz="1600"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63831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03D615A-7544-87A4-F02B-EACF7A61424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FC2227E-9882-C77F-F228-5C751E451B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appeared in the 10 most popular movies of a given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Only includes actors who appeared in more than one of the director's top 10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the number of times they worked with the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JOIN, GROUP BY, HAVING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and popularity support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BAD5233D-CF49-BA0A-D375-45076FABDA5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#3: "Director's Favorite Collaborators"</a:t>
            </a:r>
          </a:p>
        </p:txBody>
      </p:sp>
    </p:spTree>
    <p:extLst>
      <p:ext uri="{BB962C8B-B14F-4D97-AF65-F5344CB8AC3E}">
        <p14:creationId xmlns:p14="http://schemas.microsoft.com/office/powerpoint/2010/main" val="123802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788743E-3FDA-C3EB-CEDF-FF98756773C4}"/>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55AC46C-68A8-157F-7F1B-BFC00B38AB69}"/>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starred in the most movies of a specific sub-genre in a given decade.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number of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GROUP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6B478F0F-E153-E2B2-04AB-C9BAF022F7A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#4: "Hall of Fame" for a Sub-Genre &amp; Decade</a:t>
            </a:r>
          </a:p>
        </p:txBody>
      </p:sp>
    </p:spTree>
    <p:extLst>
      <p:ext uri="{BB962C8B-B14F-4D97-AF65-F5344CB8AC3E}">
        <p14:creationId xmlns:p14="http://schemas.microsoft.com/office/powerpoint/2010/main" val="11834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20D9A48-2824-99E8-404D-527185759E6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14C0390A-638F-4E75-BFDB-7E9F91B571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unpopular by highly rated movies in a given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Criteria: Rating &gt; 7.0 &amp; Popularity &lt; average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rating (vote average) ,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aggregation (AVG)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popularity and vote average support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9A44AEAE-A103-7310-B756-B273459AD71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#5: “Hidden Gems”</a:t>
            </a:r>
          </a:p>
        </p:txBody>
      </p:sp>
    </p:spTree>
    <p:extLst>
      <p:ext uri="{BB962C8B-B14F-4D97-AF65-F5344CB8AC3E}">
        <p14:creationId xmlns:p14="http://schemas.microsoft.com/office/powerpoint/2010/main" val="31151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1A83736-982E-54F1-BBC9-E6E77B8ADDB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311E906-CDFA-0D7E-2289-4F7FCA99FE48}"/>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decided to add three more queries for the sake of completeness and app functionality.</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#6: "Most popular movies of a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#7: "Most popular movies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#8: "Most popular genres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Shows which genres an actor has appeared in the most.</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Genre name and the number of movies.</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6C7BA32-A0F3-ACC7-B6D0-65DA13827180}"/>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Extra Queries</a:t>
            </a:r>
          </a:p>
        </p:txBody>
      </p:sp>
    </p:spTree>
    <p:extLst>
      <p:ext uri="{BB962C8B-B14F-4D97-AF65-F5344CB8AC3E}">
        <p14:creationId xmlns:p14="http://schemas.microsoft.com/office/powerpoint/2010/main" val="25552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0A3A029-1F91-8108-7614-AAF8FDF9B1E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EFF79FDA-170F-1B8D-76EA-07EDDE1429C2}"/>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used the TMDB API, which provides information on over a million movies.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create_db_script.py file, we define the tables with the appropriate columns, as previously described, and create indexes.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api_data_retrieve.py file, the API retrieves top-ranked comedy films that have received at least 500 votes (ensuring their ranking is reliable). Various functions populate the tables with the relevant movie data.</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As the actors, directors and keywords lists in TMDB are sorted by importance (with the main actors and the most relevant keywords appearing first), we chose to include only the first 5 listed actors (they played “the main roles”), the first listed director (the main one), and the first 5 listed keywords of each movie (including every keyword for every movie makes the keyword table by far the largest one, and this is a project about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queries_db_script.py file contains functions that execute the queries we wrote, while the queries_execution.py file runs these functions and displays the results.</a:t>
            </a:r>
          </a:p>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DABF9B81-CFAD-A79E-726A-2A0843DF8786}"/>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Code Structure and API Usage</a:t>
            </a:r>
          </a:p>
        </p:txBody>
      </p:sp>
    </p:spTree>
    <p:extLst>
      <p:ext uri="{BB962C8B-B14F-4D97-AF65-F5344CB8AC3E}">
        <p14:creationId xmlns:p14="http://schemas.microsoft.com/office/powerpoint/2010/main" val="156450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B610D0F-FCDD-EA90-B824-4BBAD5746834}"/>
            </a:ext>
          </a:extLst>
        </p:cNvPr>
        <p:cNvGrpSpPr/>
        <p:nvPr/>
      </p:nvGrpSpPr>
      <p:grpSpPr>
        <a:xfrm>
          <a:off x="0" y="0"/>
          <a:ext cx="0" cy="0"/>
          <a:chOff x="0" y="0"/>
          <a:chExt cx="0" cy="0"/>
        </a:xfrm>
      </p:grpSpPr>
      <p:grpSp>
        <p:nvGrpSpPr>
          <p:cNvPr id="9" name="קבוצה 8">
            <a:extLst>
              <a:ext uri="{FF2B5EF4-FFF2-40B4-BE49-F238E27FC236}">
                <a16:creationId xmlns:a16="http://schemas.microsoft.com/office/drawing/2014/main" id="{CF750B34-FFBA-29AD-3C11-548B3A46450C}"/>
              </a:ext>
            </a:extLst>
          </p:cNvPr>
          <p:cNvGrpSpPr/>
          <p:nvPr/>
        </p:nvGrpSpPr>
        <p:grpSpPr>
          <a:xfrm>
            <a:off x="3460502" y="1288729"/>
            <a:ext cx="2222997" cy="2566043"/>
            <a:chOff x="534491" y="1303016"/>
            <a:chExt cx="2222997" cy="2566043"/>
          </a:xfrm>
        </p:grpSpPr>
        <p:sp>
          <p:nvSpPr>
            <p:cNvPr id="13" name="אליפסה 12">
              <a:extLst>
                <a:ext uri="{FF2B5EF4-FFF2-40B4-BE49-F238E27FC236}">
                  <a16:creationId xmlns:a16="http://schemas.microsoft.com/office/drawing/2014/main" id="{FC59F77C-D5CA-0145-E4CD-9C979B983FD2}"/>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14" name="תמונה 13">
              <a:extLst>
                <a:ext uri="{FF2B5EF4-FFF2-40B4-BE49-F238E27FC236}">
                  <a16:creationId xmlns:a16="http://schemas.microsoft.com/office/drawing/2014/main" id="{F2D8ACE0-5A1A-5565-999F-0F9FC1CAC4FE}"/>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Tree>
    <p:extLst>
      <p:ext uri="{BB962C8B-B14F-4D97-AF65-F5344CB8AC3E}">
        <p14:creationId xmlns:p14="http://schemas.microsoft.com/office/powerpoint/2010/main" val="29187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69DB111-17EC-CDCE-51B8-286E67941061}"/>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B2EE32FE-A96D-FF65-FC68-6B3821120953}"/>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ER Diagram</a:t>
            </a:r>
          </a:p>
        </p:txBody>
      </p:sp>
      <p:pic>
        <p:nvPicPr>
          <p:cNvPr id="4" name="תמונה 3">
            <a:extLst>
              <a:ext uri="{FF2B5EF4-FFF2-40B4-BE49-F238E27FC236}">
                <a16:creationId xmlns:a16="http://schemas.microsoft.com/office/drawing/2014/main" id="{4586B11D-726B-342C-8E38-0CB16B298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8" y="1179094"/>
            <a:ext cx="6486524" cy="3584658"/>
          </a:xfrm>
          <a:prstGeom prst="rect">
            <a:avLst/>
          </a:prstGeom>
        </p:spPr>
      </p:pic>
    </p:spTree>
    <p:extLst>
      <p:ext uri="{BB962C8B-B14F-4D97-AF65-F5344CB8AC3E}">
        <p14:creationId xmlns:p14="http://schemas.microsoft.com/office/powerpoint/2010/main" val="332054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955EF4E1-CABE-B99E-A5EE-4D05ECB6473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DBE695AF-59C8-7A5A-2179-75053A29D423}"/>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is designed to support the storage of movie-related data, including relationships between movies, genres, keywords, and people (actors and directors).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u="sng" dirty="0">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Title, Director_id, Release_year, Runtime, Overview, Popularity, 				Vote_average, Vote_count)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Person(</a:t>
            </a:r>
            <a:r>
              <a:rPr lang="en-US" sz="1400" u="sng" dirty="0">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Person_name, Birthday)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u="sng" dirty="0">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u="sng" dirty="0">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u="sng" dirty="0">
                <a:solidFill>
                  <a:schemeClr val="accent4">
                    <a:lumMod val="40000"/>
                    <a:lumOff val="60000"/>
                  </a:schemeClr>
                </a:solidFill>
                <a:latin typeface="Bahnschrift Light" panose="020B0502040204020203" pitchFamily="34" charset="0"/>
              </a:rPr>
              <a:t>Movie_id, 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Genre(</a:t>
            </a:r>
            <a:r>
              <a:rPr lang="en-US" sz="1400" u="sng" dirty="0">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Genre_name)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u="sng" dirty="0">
                <a:solidFill>
                  <a:schemeClr val="accent4">
                    <a:lumMod val="40000"/>
                    <a:lumOff val="60000"/>
                  </a:schemeClr>
                </a:solidFill>
                <a:latin typeface="Bahnschrift Light" panose="020B0502040204020203" pitchFamily="34" charset="0"/>
              </a:rPr>
              <a:t>Movie_id, 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Keyword(</a:t>
            </a:r>
            <a:r>
              <a:rPr lang="en-US" sz="1400" u="sng" dirty="0">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Keyword_name)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u="sng" dirty="0">
                <a:solidFill>
                  <a:schemeClr val="accent4">
                    <a:lumMod val="40000"/>
                    <a:lumOff val="60000"/>
                  </a:schemeClr>
                </a:solidFill>
                <a:latin typeface="Bahnschrift Light" panose="020B0502040204020203" pitchFamily="34" charset="0"/>
              </a:rPr>
              <a:t>Movie_id, Keyword_id</a:t>
            </a:r>
            <a:r>
              <a:rPr lang="en-US" sz="1400" dirty="0">
                <a:solidFill>
                  <a:schemeClr val="accent4">
                    <a:lumMod val="40000"/>
                    <a:lumOff val="60000"/>
                  </a:schemeClr>
                </a:solidFill>
                <a:latin typeface="Bahnschrift Light" panose="020B0502040204020203" pitchFamily="34" charset="0"/>
              </a:rPr>
              <a:t>)</a:t>
            </a:r>
          </a:p>
        </p:txBody>
      </p:sp>
      <p:sp>
        <p:nvSpPr>
          <p:cNvPr id="5" name="מלבן 4">
            <a:extLst>
              <a:ext uri="{FF2B5EF4-FFF2-40B4-BE49-F238E27FC236}">
                <a16:creationId xmlns:a16="http://schemas.microsoft.com/office/drawing/2014/main" id="{CA8855A7-2574-059C-C3EA-9CFD6836983F}"/>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Tables</a:t>
            </a:r>
          </a:p>
        </p:txBody>
      </p:sp>
    </p:spTree>
    <p:extLst>
      <p:ext uri="{BB962C8B-B14F-4D97-AF65-F5344CB8AC3E}">
        <p14:creationId xmlns:p14="http://schemas.microsoft.com/office/powerpoint/2010/main" val="234468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E22D892-D312-E18B-563F-7450E056A3C6}"/>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9BF96C8A-4563-34AB-4A3E-E92F355EDF0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foreign keys to maintain relationships between tables.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Movie(Director_id) → Director(Director_id)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Actor(Actor_id)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Director(Director_id)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Movie-person(Person_id)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Movie-genre(Genre_id) → Genre(Genre_id)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Movie-keyword(Keyword_id) → Keyword(Keyword_id</a:t>
            </a:r>
            <a:r>
              <a:rPr lang="he-IL" sz="1400" dirty="0">
                <a:solidFill>
                  <a:schemeClr val="accent4">
                    <a:lumMod val="40000"/>
                    <a:lumOff val="60000"/>
                  </a:schemeClr>
                </a:solidFill>
                <a:latin typeface="Bahnschrift Light" panose="020B0502040204020203" pitchFamily="34" charset="0"/>
              </a:rPr>
              <a:t>(</a:t>
            </a: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8B4C386-161A-9BEC-9D4A-B3E54FF5148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Foreign Keys</a:t>
            </a:r>
          </a:p>
        </p:txBody>
      </p:sp>
    </p:spTree>
    <p:extLst>
      <p:ext uri="{BB962C8B-B14F-4D97-AF65-F5344CB8AC3E}">
        <p14:creationId xmlns:p14="http://schemas.microsoft.com/office/powerpoint/2010/main" val="22181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6461E2D-FE98-93FB-0301-61EB478E0B02}"/>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68C389D8-553E-EE4A-5FF4-A98C3538FA6F}"/>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a movies table, which stores the main characteristics of each movie along with a column for the director ID. Additionally, it features a genres table, a keywords table, and a table for relevant people characteristics.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a:spcBef>
                <a:spcPts val="600"/>
              </a:spcBef>
            </a:pPr>
            <a:r>
              <a:rPr lang="en-US" sz="1400" dirty="0">
                <a:solidFill>
                  <a:schemeClr val="accent4">
                    <a:lumMod val="40000"/>
                    <a:lumOff val="60000"/>
                  </a:schemeClr>
                </a:solidFill>
                <a:latin typeface="Bahnschrift Light" panose="020B0502040204020203" pitchFamily="34" charset="0"/>
              </a:rPr>
              <a:t>Furthermore, the schema contains: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An actors table with actor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 directors table with director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Link tables connecting movies to people, movies to genres, and movies to keywords.</a:t>
            </a:r>
          </a:p>
        </p:txBody>
      </p:sp>
      <p:sp>
        <p:nvSpPr>
          <p:cNvPr id="5" name="מלבן 4">
            <a:extLst>
              <a:ext uri="{FF2B5EF4-FFF2-40B4-BE49-F238E27FC236}">
                <a16:creationId xmlns:a16="http://schemas.microsoft.com/office/drawing/2014/main" id="{8F2436DA-E638-2968-4F51-CD10D7B7D01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Description</a:t>
            </a:r>
          </a:p>
        </p:txBody>
      </p:sp>
    </p:spTree>
    <p:extLst>
      <p:ext uri="{BB962C8B-B14F-4D97-AF65-F5344CB8AC3E}">
        <p14:creationId xmlns:p14="http://schemas.microsoft.com/office/powerpoint/2010/main" val="315257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1037C80-8BD5-50F3-981C-33EF0735327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00FBD49-9060-EF83-3173-543572AF48E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database is designed to aggregate key features of movies that may be of interest to users, while supporting efficient search and retrieval. The design is based on the following principles: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Information is divided into separate tables for movies, genres, keywords, and people. </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These tables support many-to-many relationships, allowing each value to be shared by multiple movies, and each movie to contain multiple values.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Movie table serves as the central repository for movie-specific attributes that cannot have multiple values for the same movie (e.g., title, release year, runtime).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Inheritance: Actors and directors are both types of people. To avoid duplication, the schema uses separate tables that reference the Person table, following the “is-a” relationship as we’ve learned in this course.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One-to-Many Relationship: The relationship between a movie and its director is one-to-many, so the Director_id attribute is included as a column in the Movie table.</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E34D52F7-93E9-F732-2C4E-4BC2D40B873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Design: Explanation</a:t>
            </a:r>
          </a:p>
        </p:txBody>
      </p:sp>
    </p:spTree>
    <p:extLst>
      <p:ext uri="{BB962C8B-B14F-4D97-AF65-F5344CB8AC3E}">
        <p14:creationId xmlns:p14="http://schemas.microsoft.com/office/powerpoint/2010/main" val="23716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222367C-4C50-3DA6-F344-689AECF20BA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038DB26-6B45-98AC-2788-8328D4ABA4A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As we saw in class, indexes are critical for improving query efficiency, as they allow data to be retrieved more efficiently and quickly. Thus. We created five indexes to optimize query performance. </a:t>
            </a:r>
          </a:p>
          <a:p>
            <a:pPr>
              <a:spcBef>
                <a:spcPts val="600"/>
              </a:spcBef>
            </a:pPr>
            <a:r>
              <a:rPr lang="en-US" sz="1400" dirty="0">
                <a:solidFill>
                  <a:schemeClr val="accent4">
                    <a:lumMod val="40000"/>
                    <a:lumOff val="60000"/>
                  </a:schemeClr>
                </a:solidFill>
                <a:latin typeface="Bahnschrift Light" panose="020B0502040204020203" pitchFamily="34" charset="0"/>
              </a:rPr>
              <a:t>The majority of our indexes are applied to the Movie table, as it is the most heavily accessed and contains the bulk of the information in the database. </a:t>
            </a:r>
          </a:p>
          <a:p>
            <a:pPr>
              <a:spcBef>
                <a:spcPts val="600"/>
              </a:spcBef>
            </a:pPr>
            <a:r>
              <a:rPr lang="en-US" sz="1400" dirty="0">
                <a:solidFill>
                  <a:schemeClr val="accent4">
                    <a:lumMod val="40000"/>
                    <a:lumOff val="60000"/>
                  </a:schemeClr>
                </a:solidFill>
                <a:latin typeface="Bahnschrift Light" panose="020B0502040204020203" pitchFamily="34" charset="0"/>
              </a:rPr>
              <a:t>By optimizing this table, we ensure that the most common queries run efficiently, providing a better user experience.</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index on title and overview that supports complex textual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release_year that supports filtering movies by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popularity that supports filtering movies by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vote_average that supports filtering movies by vote average;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keyword_name – the unusual index that is defined on the keyord table. Supports inserting unique keywords (enforcing the ‘unique’ requirement while inserting).</a:t>
            </a:r>
          </a:p>
        </p:txBody>
      </p:sp>
      <p:sp>
        <p:nvSpPr>
          <p:cNvPr id="5" name="מלבן 4">
            <a:extLst>
              <a:ext uri="{FF2B5EF4-FFF2-40B4-BE49-F238E27FC236}">
                <a16:creationId xmlns:a16="http://schemas.microsoft.com/office/drawing/2014/main" id="{F3C7918F-DE00-D73A-5287-F8E5611B528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Optimizations</a:t>
            </a:r>
          </a:p>
        </p:txBody>
      </p:sp>
    </p:spTree>
    <p:extLst>
      <p:ext uri="{BB962C8B-B14F-4D97-AF65-F5344CB8AC3E}">
        <p14:creationId xmlns:p14="http://schemas.microsoft.com/office/powerpoint/2010/main" val="22387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1B585B57-68ED-6288-72E0-64C2CFFA53D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F59F1E0F-2F21-70CE-76A2-A76D26E24CC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07D2BE9B-8B57-79EC-EFC0-2C35598C8479}"/>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#1:  Full-Text Search in Movie Titles &amp; Overviews</a:t>
            </a:r>
          </a:p>
        </p:txBody>
      </p:sp>
      <p:sp>
        <p:nvSpPr>
          <p:cNvPr id="7" name="מלבן 6">
            <a:extLst>
              <a:ext uri="{FF2B5EF4-FFF2-40B4-BE49-F238E27FC236}">
                <a16:creationId xmlns:a16="http://schemas.microsoft.com/office/drawing/2014/main" id="{60A1C6E3-1A1D-36ED-B63B-68C8F0A40BCC}"/>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Allows users to search for movies based on a word in the title or overview.</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genres, release year,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GROUP_CONCAT to concatenate all genres into one column.</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GROUP BY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(title,overview) supports efficient execution of this query.</a:t>
            </a:r>
          </a:p>
        </p:txBody>
      </p:sp>
    </p:spTree>
    <p:extLst>
      <p:ext uri="{BB962C8B-B14F-4D97-AF65-F5344CB8AC3E}">
        <p14:creationId xmlns:p14="http://schemas.microsoft.com/office/powerpoint/2010/main" val="40864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F6F2C03-C43D-86B5-721B-FDD4FF0A8C13}"/>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0572FF6D-447B-CCD3-7597-4BC1CBE9B8F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A990E993-5198-0DE9-5470-62B95A5DC84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#2: Full-Text Search by Keywords</a:t>
            </a:r>
          </a:p>
        </p:txBody>
      </p:sp>
      <p:sp>
        <p:nvSpPr>
          <p:cNvPr id="7" name="מלבן 6">
            <a:extLst>
              <a:ext uri="{FF2B5EF4-FFF2-40B4-BE49-F238E27FC236}">
                <a16:creationId xmlns:a16="http://schemas.microsoft.com/office/drawing/2014/main" id="{D848A81E-920B-0578-21A5-A095DAEBDF7D}"/>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 users to enter a keyword and find movies linked to that keyword.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release year, director,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keyword_name supports efficient execution of this query.</a:t>
            </a:r>
          </a:p>
        </p:txBody>
      </p:sp>
    </p:spTree>
    <p:extLst>
      <p:ext uri="{BB962C8B-B14F-4D97-AF65-F5344CB8AC3E}">
        <p14:creationId xmlns:p14="http://schemas.microsoft.com/office/powerpoint/2010/main" val="2321156676"/>
      </p:ext>
    </p:extLst>
  </p:cSld>
  <p:clrMapOvr>
    <a:masterClrMapping/>
  </p:clrMapOvr>
</p:sld>
</file>

<file path=ppt/theme/theme1.xml><?xml version="1.0" encoding="utf-8"?>
<a:theme xmlns:a="http://schemas.openxmlformats.org/drawingml/2006/main" name="ערכת נושא Office">
  <a:themeElements>
    <a:clrScheme name="Slidehelper - 014">
      <a:dk1>
        <a:sysClr val="windowText" lastClr="000000"/>
      </a:dk1>
      <a:lt1>
        <a:sysClr val="window" lastClr="FFFFFF"/>
      </a:lt1>
      <a:dk2>
        <a:srgbClr val="323232"/>
      </a:dk2>
      <a:lt2>
        <a:srgbClr val="E3DED1"/>
      </a:lt2>
      <a:accent1>
        <a:srgbClr val="114B5F"/>
      </a:accent1>
      <a:accent2>
        <a:srgbClr val="028090"/>
      </a:accent2>
      <a:accent3>
        <a:srgbClr val="E4FDE1"/>
      </a:accent3>
      <a:accent4>
        <a:srgbClr val="456990"/>
      </a:accent4>
      <a:accent5>
        <a:srgbClr val="F45B69"/>
      </a:accent5>
      <a:accent6>
        <a:srgbClr val="BFBFBF"/>
      </a:accent6>
      <a:hlink>
        <a:srgbClr val="114B5F"/>
      </a:hlink>
      <a:folHlink>
        <a:srgbClr val="028090"/>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413</TotalTime>
  <Words>1501</Words>
  <Application>Microsoft Office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Bahnschrift Light</vt:lpstr>
      <vt:lpstr>Bahnschrift Light SemiCondensed</vt:lpstr>
      <vt:lpstr>Bahnschrift SemiBold</vt:lpstr>
      <vt:lpstr>Calibri</vt:lpstr>
      <vt:lpstr>Calibri Light</vt:lpstr>
      <vt:lpstr>Zing Rust D2 Demo Base</vt:lpstr>
      <vt:lpstr>Zing Rust Demo Base</vt:lpstr>
      <vt:lpstr>Zing Script Rust SB Demo Base</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Michal Berkheim</dc:creator>
  <cp:lastModifiedBy>מיכל להב</cp:lastModifiedBy>
  <cp:revision>127</cp:revision>
  <dcterms:created xsi:type="dcterms:W3CDTF">2025-01-23T12:17:26Z</dcterms:created>
  <dcterms:modified xsi:type="dcterms:W3CDTF">2025-01-31T12:17:05Z</dcterms:modified>
</cp:coreProperties>
</file>