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59" r:id="rId4"/>
    <p:sldId id="269" r:id="rId5"/>
    <p:sldId id="260" r:id="rId6"/>
    <p:sldId id="262" r:id="rId7"/>
    <p:sldId id="261" r:id="rId8"/>
    <p:sldId id="263" r:id="rId9"/>
    <p:sldId id="264" r:id="rId10"/>
    <p:sldId id="265" r:id="rId11"/>
    <p:sldId id="266" r:id="rId12"/>
    <p:sldId id="267" r:id="rId13"/>
    <p:sldId id="270" r:id="rId14"/>
    <p:sldId id="268"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9216AB9-693A-4BFC-B447-D513015C725B}" type="datetimeFigureOut">
              <a:rPr lang="he-IL" smtClean="0"/>
              <a:t>כ"ז/טבת/תשפ"ה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AF151FA-52E7-42B8-9CD7-9E1493766B2E}" type="slidenum">
              <a:rPr lang="he-IL" smtClean="0"/>
              <a:t>‹#›</a:t>
            </a:fld>
            <a:endParaRPr lang="he-IL"/>
          </a:p>
        </p:txBody>
      </p:sp>
    </p:spTree>
    <p:extLst>
      <p:ext uri="{BB962C8B-B14F-4D97-AF65-F5344CB8AC3E}">
        <p14:creationId xmlns:p14="http://schemas.microsoft.com/office/powerpoint/2010/main" val="22539717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3</a:t>
            </a:fld>
            <a:endParaRPr lang="he-IL"/>
          </a:p>
        </p:txBody>
      </p:sp>
    </p:spTree>
    <p:extLst>
      <p:ext uri="{BB962C8B-B14F-4D97-AF65-F5344CB8AC3E}">
        <p14:creationId xmlns:p14="http://schemas.microsoft.com/office/powerpoint/2010/main" val="27069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4</a:t>
            </a:fld>
            <a:endParaRPr lang="he-IL"/>
          </a:p>
        </p:txBody>
      </p:sp>
    </p:spTree>
    <p:extLst>
      <p:ext uri="{BB962C8B-B14F-4D97-AF65-F5344CB8AC3E}">
        <p14:creationId xmlns:p14="http://schemas.microsoft.com/office/powerpoint/2010/main" val="57619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14</a:t>
            </a:fld>
            <a:endParaRPr lang="he-IL"/>
          </a:p>
        </p:txBody>
      </p:sp>
    </p:spTree>
    <p:extLst>
      <p:ext uri="{BB962C8B-B14F-4D97-AF65-F5344CB8AC3E}">
        <p14:creationId xmlns:p14="http://schemas.microsoft.com/office/powerpoint/2010/main" val="358094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78472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282405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87641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12795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295471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18242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96014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91556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119520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4562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128043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DAFEF3F-8739-4AA0-A0C2-E3BD7C887919}" type="slidenum">
              <a:rPr lang="he-IL" smtClean="0"/>
              <a:t>‹#›</a:t>
            </a:fld>
            <a:endParaRPr lang="he-IL"/>
          </a:p>
        </p:txBody>
      </p:sp>
    </p:spTree>
    <p:extLst>
      <p:ext uri="{BB962C8B-B14F-4D97-AF65-F5344CB8AC3E}">
        <p14:creationId xmlns:p14="http://schemas.microsoft.com/office/powerpoint/2010/main" val="132903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6684" y="1905506"/>
            <a:ext cx="9458632" cy="3046988"/>
          </a:xfrm>
          <a:prstGeom prst="rect">
            <a:avLst/>
          </a:prstGeom>
          <a:noFill/>
        </p:spPr>
        <p:txBody>
          <a:bodyPr wrap="square" rtlCol="1">
            <a:spAutoFit/>
          </a:bodyPr>
          <a:lstStyle/>
          <a:p>
            <a:pPr algn="ctr" rtl="0"/>
            <a:r>
              <a:rPr lang="en-US" sz="9600" b="1" dirty="0" smtClean="0">
                <a:latin typeface="Century Gothic" panose="020B0502020202020204" pitchFamily="34" charset="0"/>
              </a:rPr>
              <a:t>System Documentation</a:t>
            </a:r>
            <a:endParaRPr lang="he-IL" sz="9600" b="1" dirty="0">
              <a:latin typeface="Century Gothic" panose="020B0502020202020204" pitchFamily="34" charset="0"/>
            </a:endParaRPr>
          </a:p>
        </p:txBody>
      </p:sp>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21" y="98870"/>
            <a:ext cx="3199306" cy="3199306"/>
          </a:xfrm>
          <a:prstGeom prst="rect">
            <a:avLst/>
          </a:prstGeom>
        </p:spPr>
      </p:pic>
      <p:pic>
        <p:nvPicPr>
          <p:cNvPr id="12" name="תמונה 11"/>
          <p:cNvPicPr>
            <a:picLocks noChangeAspect="1"/>
          </p:cNvPicPr>
          <p:nvPr/>
        </p:nvPicPr>
        <p:blipFill>
          <a:blip r:embed="rId3"/>
          <a:stretch>
            <a:fillRect/>
          </a:stretch>
        </p:blipFill>
        <p:spPr>
          <a:xfrm>
            <a:off x="563400" y="6301768"/>
            <a:ext cx="11065199" cy="457362"/>
          </a:xfrm>
          <a:prstGeom prst="rect">
            <a:avLst/>
          </a:prstGeom>
        </p:spPr>
      </p:pic>
    </p:spTree>
    <p:extLst>
      <p:ext uri="{BB962C8B-B14F-4D97-AF65-F5344CB8AC3E}">
        <p14:creationId xmlns:p14="http://schemas.microsoft.com/office/powerpoint/2010/main" val="133587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3</a:t>
            </a:r>
            <a:endParaRPr lang="he-IL" sz="5400" b="1" dirty="0">
              <a:latin typeface="Century Gothic" panose="020B0502020202020204" pitchFamily="34" charset="0"/>
            </a:endParaRPr>
          </a:p>
        </p:txBody>
      </p:sp>
      <p:sp>
        <p:nvSpPr>
          <p:cNvPr id="4" name="מלבן 3"/>
          <p:cNvSpPr/>
          <p:nvPr/>
        </p:nvSpPr>
        <p:spPr>
          <a:xfrm>
            <a:off x="555523" y="1422823"/>
            <a:ext cx="11080955" cy="3539430"/>
          </a:xfrm>
          <a:prstGeom prst="rect">
            <a:avLst/>
          </a:prstGeom>
        </p:spPr>
        <p:txBody>
          <a:bodyPr wrap="square">
            <a:spAutoFit/>
          </a:bodyPr>
          <a:lstStyle/>
          <a:p>
            <a:pPr algn="just" rtl="0"/>
            <a:r>
              <a:rPr lang="en-US" sz="3200" dirty="0" smtClean="0"/>
              <a:t>Complex query – "Director's favourite actors" - which actors have appeared in the 10 most popular movies of a given director and how many times have they appeared? </a:t>
            </a:r>
          </a:p>
          <a:p>
            <a:pPr algn="just" rtl="0"/>
            <a:endParaRPr lang="en-US" sz="3200" dirty="0"/>
          </a:p>
          <a:p>
            <a:pPr algn="just" rtl="0"/>
            <a:r>
              <a:rPr lang="en-US" sz="3200" dirty="0" smtClean="0"/>
              <a:t>We used a nested query and group by.</a:t>
            </a:r>
          </a:p>
          <a:p>
            <a:pPr algn="just" rtl="0"/>
            <a:endParaRPr lang="en-US" sz="3200" dirty="0"/>
          </a:p>
          <a:p>
            <a:pPr algn="just" rtl="0"/>
            <a:r>
              <a:rPr lang="en-US" sz="3200" dirty="0" smtClean="0"/>
              <a:t>The i</a:t>
            </a:r>
            <a:r>
              <a:rPr lang="en-US" sz="3200" dirty="0" smtClean="0"/>
              <a:t>ndexes on release_year and popularity support this query.</a:t>
            </a:r>
            <a:endParaRPr lang="en-US" sz="3200" dirty="0"/>
          </a:p>
        </p:txBody>
      </p:sp>
    </p:spTree>
    <p:extLst>
      <p:ext uri="{BB962C8B-B14F-4D97-AF65-F5344CB8AC3E}">
        <p14:creationId xmlns:p14="http://schemas.microsoft.com/office/powerpoint/2010/main" val="311713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4</a:t>
            </a:r>
            <a:endParaRPr lang="he-IL" sz="5400" b="1" dirty="0">
              <a:latin typeface="Century Gothic" panose="020B0502020202020204" pitchFamily="34" charset="0"/>
            </a:endParaRPr>
          </a:p>
        </p:txBody>
      </p:sp>
      <p:sp>
        <p:nvSpPr>
          <p:cNvPr id="3" name="מלבן 2"/>
          <p:cNvSpPr/>
          <p:nvPr/>
        </p:nvSpPr>
        <p:spPr>
          <a:xfrm>
            <a:off x="1366684" y="1414944"/>
            <a:ext cx="9458632" cy="4524315"/>
          </a:xfrm>
          <a:prstGeom prst="rect">
            <a:avLst/>
          </a:prstGeom>
        </p:spPr>
        <p:txBody>
          <a:bodyPr wrap="square">
            <a:spAutoFit/>
          </a:bodyPr>
          <a:lstStyle/>
          <a:p>
            <a:pPr algn="just" rtl="0"/>
            <a:r>
              <a:rPr lang="en-US" sz="3200" dirty="0" smtClean="0"/>
              <a:t>Complex query - "Hall of Fame" - for a given decade and sub-genre, outputs the first 10 actors who played in the most movies of that sub-genre in that decade.</a:t>
            </a:r>
          </a:p>
          <a:p>
            <a:pPr algn="just" rtl="0"/>
            <a:endParaRPr lang="en-US" sz="3200" dirty="0"/>
          </a:p>
          <a:p>
            <a:pPr algn="just" rtl="0"/>
            <a:r>
              <a:rPr lang="en-US" sz="3200" dirty="0" smtClean="0"/>
              <a:t>Uses group by.</a:t>
            </a:r>
          </a:p>
          <a:p>
            <a:pPr algn="just" rtl="0"/>
            <a:endParaRPr lang="en-US" sz="3200" dirty="0"/>
          </a:p>
          <a:p>
            <a:pPr algn="just" rtl="0"/>
            <a:r>
              <a:rPr lang="en-US" sz="3200" dirty="0" smtClean="0"/>
              <a:t>The index on release_year supports this query.</a:t>
            </a:r>
            <a:endParaRPr lang="en-US" sz="3200" dirty="0" smtClean="0"/>
          </a:p>
          <a:p>
            <a:pPr algn="just" rtl="0"/>
            <a:endParaRPr lang="en-US" sz="3200" dirty="0"/>
          </a:p>
          <a:p>
            <a:pPr algn="just" rtl="0"/>
            <a:endParaRPr lang="en-US" sz="3200" dirty="0"/>
          </a:p>
        </p:txBody>
      </p:sp>
    </p:spTree>
    <p:extLst>
      <p:ext uri="{BB962C8B-B14F-4D97-AF65-F5344CB8AC3E}">
        <p14:creationId xmlns:p14="http://schemas.microsoft.com/office/powerpoint/2010/main" val="2969386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5</a:t>
            </a:r>
            <a:endParaRPr lang="he-IL" sz="5400" b="1" dirty="0">
              <a:latin typeface="Century Gothic" panose="020B0502020202020204" pitchFamily="34" charset="0"/>
            </a:endParaRPr>
          </a:p>
        </p:txBody>
      </p:sp>
      <p:sp>
        <p:nvSpPr>
          <p:cNvPr id="3" name="מלבן 2"/>
          <p:cNvSpPr/>
          <p:nvPr/>
        </p:nvSpPr>
        <p:spPr>
          <a:xfrm>
            <a:off x="1199536" y="1314669"/>
            <a:ext cx="10019070" cy="5447645"/>
          </a:xfrm>
          <a:prstGeom prst="rect">
            <a:avLst/>
          </a:prstGeom>
        </p:spPr>
        <p:txBody>
          <a:bodyPr wrap="square">
            <a:spAutoFit/>
          </a:bodyPr>
          <a:lstStyle/>
          <a:p>
            <a:pPr algn="just" rtl="0"/>
            <a:r>
              <a:rPr lang="en-US" sz="3200" dirty="0" smtClean="0"/>
              <a:t>Complex query: “Hidden Gems" - finds unpopular but highly rated movies for a given year (rating &gt; 7.0 and popularity &lt; average popularity). Outputs title, overview, vote_average, popularity of movies from the requested year, in descending order of average votes.</a:t>
            </a:r>
          </a:p>
          <a:p>
            <a:pPr algn="l" rtl="0"/>
            <a:endParaRPr lang="en-US" sz="3200" dirty="0"/>
          </a:p>
          <a:p>
            <a:pPr algn="l" rtl="0"/>
            <a:r>
              <a:rPr lang="en-US" sz="3200" dirty="0" smtClean="0"/>
              <a:t>Uses</a:t>
            </a:r>
            <a:r>
              <a:rPr lang="en-US" sz="3200" dirty="0" smtClean="0"/>
              <a:t> a nested query and order by.</a:t>
            </a:r>
          </a:p>
          <a:p>
            <a:pPr algn="l" rtl="0"/>
            <a:endParaRPr lang="en-US" sz="3200" dirty="0"/>
          </a:p>
          <a:p>
            <a:pPr algn="l" rtl="0"/>
            <a:r>
              <a:rPr lang="en-US" sz="3200" dirty="0" smtClean="0"/>
              <a:t>The indexes on release_year, popularity and vote_average support this query.</a:t>
            </a:r>
          </a:p>
          <a:p>
            <a:pPr algn="l" rtl="0"/>
            <a:endParaRPr lang="he-IL" sz="2800" dirty="0"/>
          </a:p>
        </p:txBody>
      </p:sp>
    </p:spTree>
    <p:extLst>
      <p:ext uri="{BB962C8B-B14F-4D97-AF65-F5344CB8AC3E}">
        <p14:creationId xmlns:p14="http://schemas.microsoft.com/office/powerpoint/2010/main" val="4186597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5587" y="314633"/>
            <a:ext cx="4640826"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Extra Queries</a:t>
            </a:r>
            <a:endParaRPr lang="he-IL" sz="5400" b="1" dirty="0">
              <a:latin typeface="Century Gothic" panose="020B0502020202020204" pitchFamily="34" charset="0"/>
            </a:endParaRPr>
          </a:p>
        </p:txBody>
      </p:sp>
      <p:sp>
        <p:nvSpPr>
          <p:cNvPr id="3" name="מלבן 2"/>
          <p:cNvSpPr/>
          <p:nvPr/>
        </p:nvSpPr>
        <p:spPr>
          <a:xfrm>
            <a:off x="358878" y="1282378"/>
            <a:ext cx="11488993" cy="4401205"/>
          </a:xfrm>
          <a:prstGeom prst="rect">
            <a:avLst/>
          </a:prstGeom>
        </p:spPr>
        <p:txBody>
          <a:bodyPr wrap="square">
            <a:spAutoFit/>
          </a:bodyPr>
          <a:lstStyle/>
          <a:p>
            <a:pPr algn="just" rtl="0"/>
            <a:r>
              <a:rPr lang="en-US" sz="2800" dirty="0" smtClean="0"/>
              <a:t>We added 3 queries that we felt were needed to complete the application's functionality.</a:t>
            </a:r>
          </a:p>
          <a:p>
            <a:pPr algn="just" rtl="0"/>
            <a:endParaRPr lang="en-US" sz="2800" dirty="0" smtClean="0"/>
          </a:p>
          <a:p>
            <a:pPr marL="457200" indent="-457200" algn="just" rtl="0">
              <a:buFont typeface="Arial" panose="020B0604020202020204" pitchFamily="34" charset="0"/>
              <a:buChar char="•"/>
            </a:pPr>
            <a:r>
              <a:rPr lang="en-US" sz="2800" dirty="0" smtClean="0"/>
              <a:t>"Most popular movies of a director" - for a given director, output their 5 most popular movies</a:t>
            </a:r>
          </a:p>
          <a:p>
            <a:pPr marL="457200" indent="-457200" algn="just" rtl="0">
              <a:buFont typeface="Arial" panose="020B0604020202020204" pitchFamily="34" charset="0"/>
              <a:buChar char="•"/>
            </a:pPr>
            <a:r>
              <a:rPr lang="en-US" sz="2800" dirty="0" smtClean="0"/>
              <a:t>"Most popular movies of an actor" - for a given actor, output their 5 most popular movies</a:t>
            </a:r>
          </a:p>
          <a:p>
            <a:pPr marL="457200" indent="-457200" algn="just" rtl="0">
              <a:buFont typeface="Arial" panose="020B0604020202020204" pitchFamily="34" charset="0"/>
              <a:buChar char="•"/>
            </a:pPr>
            <a:r>
              <a:rPr lang="en-US" sz="2800" dirty="0" smtClean="0"/>
              <a:t>"Most popular genres of an actor" - for a given actor, output the genres they have appeared in the most</a:t>
            </a:r>
          </a:p>
          <a:p>
            <a:pPr marL="457200" indent="-457200" algn="just" rtl="0">
              <a:buFont typeface="Arial" panose="020B0604020202020204" pitchFamily="34" charset="0"/>
              <a:buChar char="•"/>
            </a:pPr>
            <a:endParaRPr lang="he-IL" sz="2800" dirty="0"/>
          </a:p>
        </p:txBody>
      </p:sp>
    </p:spTree>
    <p:extLst>
      <p:ext uri="{BB962C8B-B14F-4D97-AF65-F5344CB8AC3E}">
        <p14:creationId xmlns:p14="http://schemas.microsoft.com/office/powerpoint/2010/main" val="339915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271" y="334297"/>
            <a:ext cx="10903973"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Code Structure and API Usage</a:t>
            </a:r>
            <a:endParaRPr lang="he-IL" sz="5400" b="1" dirty="0">
              <a:latin typeface="Century Gothic" panose="020B0502020202020204" pitchFamily="34" charset="0"/>
            </a:endParaRPr>
          </a:p>
        </p:txBody>
      </p:sp>
      <p:sp>
        <p:nvSpPr>
          <p:cNvPr id="3" name="מלבן 2"/>
          <p:cNvSpPr/>
          <p:nvPr/>
        </p:nvSpPr>
        <p:spPr>
          <a:xfrm>
            <a:off x="358878" y="1282378"/>
            <a:ext cx="11488993" cy="5693866"/>
          </a:xfrm>
          <a:prstGeom prst="rect">
            <a:avLst/>
          </a:prstGeom>
        </p:spPr>
        <p:txBody>
          <a:bodyPr wrap="square">
            <a:spAutoFit/>
          </a:bodyPr>
          <a:lstStyle/>
          <a:p>
            <a:pPr algn="just" rtl="0"/>
            <a:r>
              <a:rPr lang="en-US" sz="2800" dirty="0" smtClean="0"/>
              <a:t>We used an API from the TMDB site which contains information on over a million movies. </a:t>
            </a:r>
          </a:p>
          <a:p>
            <a:pPr algn="just" rtl="0"/>
            <a:endParaRPr lang="en-US" sz="2800" dirty="0" smtClean="0"/>
          </a:p>
          <a:p>
            <a:pPr algn="just" rtl="0"/>
            <a:r>
              <a:rPr lang="en-US" sz="2800" dirty="0" smtClean="0"/>
              <a:t>In the create_db_script.py file, create the tables with the appropriate columns, as we described above, and create the indexes for the movies table.</a:t>
            </a:r>
          </a:p>
          <a:p>
            <a:pPr algn="just" rtl="0"/>
            <a:r>
              <a:rPr lang="en-US" sz="2800" dirty="0" smtClean="0"/>
              <a:t>In the api_data_retrieve.py file, the API selects the films from the comedy genre, which are leading in the ranking and have won at least 500 votes (meaning that their ranking can be trusted). The different functions fill the tables we created with the features of these movies.</a:t>
            </a:r>
          </a:p>
          <a:p>
            <a:pPr algn="just" rtl="0"/>
            <a:r>
              <a:rPr lang="en-US" sz="2800" dirty="0" smtClean="0"/>
              <a:t>The queries_db_script.py file contains the functions that run the queries we wrote, and the main function in the queries_execution.py file calls them and prints the results.</a:t>
            </a:r>
            <a:endParaRPr lang="he-IL" sz="2800" dirty="0" smtClean="0"/>
          </a:p>
          <a:p>
            <a:pPr algn="just" rtl="0"/>
            <a:endParaRPr lang="he-IL" sz="2800" dirty="0"/>
          </a:p>
        </p:txBody>
      </p:sp>
    </p:spTree>
    <p:extLst>
      <p:ext uri="{BB962C8B-B14F-4D97-AF65-F5344CB8AC3E}">
        <p14:creationId xmlns:p14="http://schemas.microsoft.com/office/powerpoint/2010/main" val="2478445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ER Diagram</a:t>
            </a:r>
            <a:endParaRPr lang="he-IL" sz="5400" b="1" dirty="0">
              <a:latin typeface="Century Gothic" panose="020B0502020202020204" pitchFamily="34" charset="0"/>
            </a:endParaRPr>
          </a:p>
        </p:txBody>
      </p:sp>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31" y="1449291"/>
            <a:ext cx="9157335" cy="5060633"/>
          </a:xfrm>
          <a:prstGeom prst="rect">
            <a:avLst/>
          </a:prstGeom>
        </p:spPr>
      </p:pic>
    </p:spTree>
    <p:extLst>
      <p:ext uri="{BB962C8B-B14F-4D97-AF65-F5344CB8AC3E}">
        <p14:creationId xmlns:p14="http://schemas.microsoft.com/office/powerpoint/2010/main" val="676233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Comedy Movies Schema</a:t>
            </a:r>
            <a:endParaRPr lang="he-IL" sz="5400" b="1" dirty="0">
              <a:latin typeface="Century Gothic" panose="020B0502020202020204" pitchFamily="34" charset="0"/>
            </a:endParaRPr>
          </a:p>
        </p:txBody>
      </p:sp>
      <p:sp>
        <p:nvSpPr>
          <p:cNvPr id="5" name="TextBox 4"/>
          <p:cNvSpPr txBox="1"/>
          <p:nvPr/>
        </p:nvSpPr>
        <p:spPr>
          <a:xfrm>
            <a:off x="737419" y="1396180"/>
            <a:ext cx="10412361" cy="5047536"/>
          </a:xfrm>
          <a:prstGeom prst="rect">
            <a:avLst/>
          </a:prstGeom>
          <a:noFill/>
        </p:spPr>
        <p:txBody>
          <a:bodyPr wrap="square" rtlCol="1">
            <a:spAutoFit/>
          </a:bodyPr>
          <a:lstStyle/>
          <a:p>
            <a:pPr lvl="0" algn="l" rtl="0"/>
            <a:r>
              <a:rPr lang="en-US" sz="3200" b="1" dirty="0" smtClean="0"/>
              <a:t>Tables:</a:t>
            </a:r>
          </a:p>
          <a:p>
            <a:pPr lvl="0" algn="l" rtl="0"/>
            <a:endParaRPr lang="en-US" sz="600" b="1" dirty="0" smtClean="0"/>
          </a:p>
          <a:p>
            <a:pPr marL="285750" lvl="0" indent="-285750" algn="l" rtl="0">
              <a:buFont typeface="Arial" panose="020B0604020202020204" pitchFamily="34" charset="0"/>
              <a:buChar char="•"/>
            </a:pPr>
            <a:r>
              <a:rPr lang="en-US" sz="2800" b="1" dirty="0" smtClean="0"/>
              <a:t>Movie</a:t>
            </a:r>
            <a:r>
              <a:rPr lang="en-US" sz="2800" dirty="0" smtClean="0"/>
              <a:t>(</a:t>
            </a:r>
            <a:r>
              <a:rPr lang="en-US" sz="2800" u="sng" dirty="0" err="1" smtClean="0"/>
              <a:t>Movie_id</a:t>
            </a:r>
            <a:r>
              <a:rPr lang="en-US" sz="2800" dirty="0" smtClean="0"/>
              <a:t>, Title, </a:t>
            </a:r>
            <a:r>
              <a:rPr lang="en-US" sz="2800" dirty="0"/>
              <a:t>D</a:t>
            </a:r>
            <a:r>
              <a:rPr lang="en-US" sz="2800" dirty="0" smtClean="0"/>
              <a:t>irector_id, Release_year, Runtime, Overview, Popularity, Vote_average, Vote_count)</a:t>
            </a:r>
          </a:p>
          <a:p>
            <a:pPr marL="285750" lvl="0" indent="-285750" algn="l" rtl="0">
              <a:buFont typeface="Arial" panose="020B0604020202020204" pitchFamily="34" charset="0"/>
              <a:buChar char="•"/>
            </a:pPr>
            <a:r>
              <a:rPr lang="en-US" sz="2800" b="1" dirty="0" smtClean="0"/>
              <a:t>Person</a:t>
            </a:r>
            <a:r>
              <a:rPr lang="en-US" sz="2800" dirty="0" smtClean="0"/>
              <a:t>(</a:t>
            </a:r>
            <a:r>
              <a:rPr lang="en-US" sz="2800" u="sng" dirty="0" smtClean="0"/>
              <a:t>Person_id</a:t>
            </a:r>
            <a:r>
              <a:rPr lang="en-US" sz="2800" dirty="0" smtClean="0"/>
              <a:t>, Person_name, Birthday)</a:t>
            </a:r>
          </a:p>
          <a:p>
            <a:pPr marL="285750" lvl="0" indent="-285750" algn="l" rtl="0">
              <a:buFont typeface="Arial" panose="020B0604020202020204" pitchFamily="34" charset="0"/>
              <a:buChar char="•"/>
            </a:pPr>
            <a:r>
              <a:rPr lang="en-US" sz="2800" b="1" dirty="0" smtClean="0"/>
              <a:t>Actor</a:t>
            </a:r>
            <a:r>
              <a:rPr lang="en-US" sz="2800" dirty="0" smtClean="0"/>
              <a:t>(</a:t>
            </a:r>
            <a:r>
              <a:rPr lang="en-US" sz="2800" u="sng" dirty="0" err="1" smtClean="0"/>
              <a:t>Actor_id</a:t>
            </a:r>
            <a:r>
              <a:rPr lang="en-US" sz="2800" u="sng" dirty="0" smtClean="0"/>
              <a:t>)</a:t>
            </a:r>
            <a:endParaRPr lang="en-US" sz="2800" dirty="0" smtClean="0"/>
          </a:p>
          <a:p>
            <a:pPr marL="285750" lvl="0" indent="-285750" algn="l" rtl="0">
              <a:buFont typeface="Arial" panose="020B0604020202020204" pitchFamily="34" charset="0"/>
              <a:buChar char="•"/>
            </a:pPr>
            <a:r>
              <a:rPr lang="en-US" sz="2800" b="1" dirty="0" smtClean="0"/>
              <a:t>Director</a:t>
            </a:r>
            <a:r>
              <a:rPr lang="en-US" sz="2800" dirty="0" smtClean="0"/>
              <a:t>(</a:t>
            </a:r>
            <a:r>
              <a:rPr lang="en-US" sz="2800" u="sng" dirty="0" err="1" smtClean="0"/>
              <a:t>Director_id</a:t>
            </a:r>
            <a:r>
              <a:rPr lang="en-US" sz="2800" u="sng" dirty="0" smtClean="0"/>
              <a:t>)</a:t>
            </a:r>
            <a:endParaRPr lang="en-US" sz="2800" dirty="0" smtClean="0"/>
          </a:p>
          <a:p>
            <a:pPr marL="285750" lvl="0" indent="-285750" algn="l" rtl="0">
              <a:buFont typeface="Arial" panose="020B0604020202020204" pitchFamily="34" charset="0"/>
              <a:buChar char="•"/>
            </a:pPr>
            <a:r>
              <a:rPr lang="en-US" sz="2800" b="1" dirty="0" smtClean="0"/>
              <a:t>Movie-person</a:t>
            </a:r>
            <a:r>
              <a:rPr lang="en-US" sz="2800" dirty="0" smtClean="0"/>
              <a:t>(</a:t>
            </a:r>
            <a:r>
              <a:rPr lang="en-US" sz="2800" u="sng" dirty="0" err="1" smtClean="0"/>
              <a:t>Movie_id</a:t>
            </a:r>
            <a:r>
              <a:rPr lang="en-US" sz="2800" dirty="0" smtClean="0"/>
              <a:t>, </a:t>
            </a:r>
            <a:r>
              <a:rPr lang="en-US" sz="2800" u="sng" dirty="0" smtClean="0"/>
              <a:t>Person_id</a:t>
            </a:r>
          </a:p>
          <a:p>
            <a:pPr marL="285750" lvl="0" indent="-285750" algn="l" rtl="0">
              <a:buFont typeface="Arial" panose="020B0604020202020204" pitchFamily="34" charset="0"/>
              <a:buChar char="•"/>
            </a:pPr>
            <a:r>
              <a:rPr lang="en-US" sz="2800" b="1" dirty="0" smtClean="0"/>
              <a:t>Genre</a:t>
            </a:r>
            <a:r>
              <a:rPr lang="en-US" sz="2800" dirty="0" smtClean="0"/>
              <a:t>(</a:t>
            </a:r>
            <a:r>
              <a:rPr lang="en-US" sz="2800" u="sng" dirty="0" smtClean="0"/>
              <a:t>Genre_id</a:t>
            </a:r>
            <a:r>
              <a:rPr lang="en-US" sz="2800" dirty="0" smtClean="0"/>
              <a:t>, Genre_name)</a:t>
            </a:r>
          </a:p>
          <a:p>
            <a:pPr marL="285750" lvl="0" indent="-285750" algn="l" rtl="0">
              <a:buFont typeface="Arial" panose="020B0604020202020204" pitchFamily="34" charset="0"/>
              <a:buChar char="•"/>
            </a:pPr>
            <a:r>
              <a:rPr lang="en-US" sz="2800" b="1" dirty="0" smtClean="0"/>
              <a:t>Movie-genre</a:t>
            </a:r>
            <a:r>
              <a:rPr lang="en-US" sz="2800" dirty="0" smtClean="0"/>
              <a:t>(</a:t>
            </a:r>
            <a:r>
              <a:rPr lang="en-US" sz="2800" u="sng" dirty="0" err="1" smtClean="0"/>
              <a:t>Movie_id</a:t>
            </a:r>
            <a:r>
              <a:rPr lang="en-US" sz="2800" dirty="0" smtClean="0"/>
              <a:t>, </a:t>
            </a:r>
            <a:r>
              <a:rPr lang="en-US" sz="2800" u="sng" dirty="0" smtClean="0"/>
              <a:t>Genre_id)</a:t>
            </a:r>
          </a:p>
          <a:p>
            <a:pPr marL="285750" lvl="0" indent="-285750" algn="l" rtl="0">
              <a:buFont typeface="Arial" panose="020B0604020202020204" pitchFamily="34" charset="0"/>
              <a:buChar char="•"/>
            </a:pPr>
            <a:r>
              <a:rPr lang="en-US" sz="2800" b="1" dirty="0" smtClean="0"/>
              <a:t>Keywords</a:t>
            </a:r>
            <a:r>
              <a:rPr lang="en-US" sz="2800" dirty="0" smtClean="0"/>
              <a:t>(</a:t>
            </a:r>
            <a:r>
              <a:rPr lang="en-US" sz="2800" u="sng" dirty="0" smtClean="0"/>
              <a:t>Keyword_id</a:t>
            </a:r>
            <a:r>
              <a:rPr lang="en-US" sz="2800" dirty="0" smtClean="0"/>
              <a:t>, Keyword_name)</a:t>
            </a:r>
          </a:p>
          <a:p>
            <a:pPr marL="285750" lvl="0" indent="-285750" algn="l" rtl="0">
              <a:buFont typeface="Arial" panose="020B0604020202020204" pitchFamily="34" charset="0"/>
              <a:buChar char="•"/>
            </a:pPr>
            <a:r>
              <a:rPr lang="en-US" sz="2800" b="1" dirty="0" smtClean="0"/>
              <a:t>Movie-keyword</a:t>
            </a:r>
            <a:r>
              <a:rPr lang="en-US" sz="2800" dirty="0" smtClean="0"/>
              <a:t>(</a:t>
            </a:r>
            <a:r>
              <a:rPr lang="en-US" sz="2800" u="sng" dirty="0" err="1" smtClean="0"/>
              <a:t>Movie_id</a:t>
            </a:r>
            <a:r>
              <a:rPr lang="en-US" sz="2800" dirty="0" smtClean="0"/>
              <a:t>, </a:t>
            </a:r>
            <a:r>
              <a:rPr lang="en-US" sz="2800" u="sng" dirty="0" smtClean="0"/>
              <a:t>Keyword_id</a:t>
            </a:r>
            <a:r>
              <a:rPr lang="en-US" sz="2800" dirty="0" smtClean="0"/>
              <a:t>)</a:t>
            </a:r>
            <a:endParaRPr lang="en-US" sz="2800" dirty="0"/>
          </a:p>
        </p:txBody>
      </p:sp>
    </p:spTree>
    <p:extLst>
      <p:ext uri="{BB962C8B-B14F-4D97-AF65-F5344CB8AC3E}">
        <p14:creationId xmlns:p14="http://schemas.microsoft.com/office/powerpoint/2010/main" val="3262147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Comedy Movies Schema</a:t>
            </a:r>
            <a:endParaRPr lang="he-IL" sz="5400" b="1" dirty="0">
              <a:latin typeface="Century Gothic" panose="020B0502020202020204" pitchFamily="34" charset="0"/>
            </a:endParaRPr>
          </a:p>
        </p:txBody>
      </p:sp>
      <p:sp>
        <p:nvSpPr>
          <p:cNvPr id="5" name="TextBox 4"/>
          <p:cNvSpPr txBox="1"/>
          <p:nvPr/>
        </p:nvSpPr>
        <p:spPr>
          <a:xfrm>
            <a:off x="737419" y="1396180"/>
            <a:ext cx="10412361" cy="8402300"/>
          </a:xfrm>
          <a:prstGeom prst="rect">
            <a:avLst/>
          </a:prstGeom>
          <a:noFill/>
        </p:spPr>
        <p:txBody>
          <a:bodyPr wrap="square" rtlCol="1">
            <a:spAutoFit/>
          </a:bodyPr>
          <a:lstStyle/>
          <a:p>
            <a:pPr lvl="0" algn="l" rtl="0"/>
            <a:r>
              <a:rPr lang="en-US" sz="3200" b="1" dirty="0" smtClean="0"/>
              <a:t>Foreign keys:</a:t>
            </a:r>
          </a:p>
          <a:p>
            <a:pPr marL="457200" indent="-457200" algn="l" rtl="0">
              <a:buFont typeface="Arial" panose="020B0604020202020204" pitchFamily="34" charset="0"/>
              <a:buChar char="•"/>
            </a:pPr>
            <a:r>
              <a:rPr lang="en-US" sz="2800" dirty="0" smtClean="0"/>
              <a:t>Movie(Director_id) → Director(Director_id)</a:t>
            </a:r>
          </a:p>
          <a:p>
            <a:pPr marL="457200" lvl="0" indent="-457200" algn="l" rtl="0">
              <a:buFont typeface="Arial" panose="020B0604020202020204" pitchFamily="34" charset="0"/>
              <a:buChar char="•"/>
            </a:pPr>
            <a:r>
              <a:rPr lang="en-US" sz="2800" dirty="0" smtClean="0"/>
              <a:t>Actor(</a:t>
            </a:r>
            <a:r>
              <a:rPr lang="en-US" sz="2800" dirty="0" err="1" smtClean="0"/>
              <a:t>Actor_id</a:t>
            </a:r>
            <a:r>
              <a:rPr lang="en-US" sz="2800" dirty="0" smtClean="0"/>
              <a:t>) → Person(Person_id)</a:t>
            </a:r>
          </a:p>
          <a:p>
            <a:pPr marL="457200" indent="-457200" algn="l" rtl="0">
              <a:buFont typeface="Arial" panose="020B0604020202020204" pitchFamily="34" charset="0"/>
              <a:buChar char="•"/>
            </a:pPr>
            <a:r>
              <a:rPr lang="en-US" sz="2800" dirty="0" smtClean="0"/>
              <a:t>Director(Director_id) → Person(Person_id)</a:t>
            </a:r>
          </a:p>
          <a:p>
            <a:pPr marL="457200" lvl="0" indent="-457200" algn="l" rtl="0">
              <a:buFont typeface="Arial" panose="020B0604020202020204" pitchFamily="34" charset="0"/>
              <a:buChar char="•"/>
            </a:pPr>
            <a:r>
              <a:rPr lang="en-US" sz="2800" dirty="0" smtClean="0"/>
              <a:t>Movie-person(</a:t>
            </a:r>
            <a:r>
              <a:rPr lang="en-US" sz="2800" dirty="0" err="1" smtClean="0"/>
              <a:t>Movie_id</a:t>
            </a:r>
            <a:r>
              <a:rPr lang="en-US" sz="2800" dirty="0" smtClean="0"/>
              <a:t>) → Movie(</a:t>
            </a:r>
            <a:r>
              <a:rPr lang="en-US" sz="2800" dirty="0" err="1" smtClean="0"/>
              <a:t>Movie_id</a:t>
            </a:r>
            <a:r>
              <a:rPr lang="en-US" sz="2800" dirty="0" smtClean="0"/>
              <a:t>)</a:t>
            </a:r>
          </a:p>
          <a:p>
            <a:pPr marL="457200" indent="-457200" algn="l" rtl="0">
              <a:buFont typeface="Arial" panose="020B0604020202020204" pitchFamily="34" charset="0"/>
              <a:buChar char="•"/>
            </a:pPr>
            <a:r>
              <a:rPr lang="en-US" sz="2800" dirty="0" smtClean="0"/>
              <a:t>Movie-person(Person_id) → Person(Person_id)</a:t>
            </a:r>
          </a:p>
          <a:p>
            <a:pPr marL="457200" lvl="0" indent="-457200" algn="l" rtl="0">
              <a:buFont typeface="Arial" panose="020B0604020202020204" pitchFamily="34" charset="0"/>
              <a:buChar char="•"/>
            </a:pPr>
            <a:r>
              <a:rPr lang="en-US" sz="2800" dirty="0" smtClean="0"/>
              <a:t>Movie-genre(</a:t>
            </a:r>
            <a:r>
              <a:rPr lang="en-US" sz="2800" dirty="0" err="1" smtClean="0"/>
              <a:t>Movie_id</a:t>
            </a:r>
            <a:r>
              <a:rPr lang="en-US" sz="2800" dirty="0" smtClean="0"/>
              <a:t>) </a:t>
            </a:r>
            <a:r>
              <a:rPr lang="en-US" sz="2800" dirty="0" smtClean="0"/>
              <a:t>→ Movie(</a:t>
            </a:r>
            <a:r>
              <a:rPr lang="en-US" sz="2800" dirty="0" err="1" smtClean="0"/>
              <a:t>Movie_id</a:t>
            </a:r>
            <a:r>
              <a:rPr lang="en-US" sz="2800" dirty="0" smtClean="0"/>
              <a:t>)</a:t>
            </a:r>
          </a:p>
          <a:p>
            <a:pPr marL="457200" lvl="0" indent="-457200" algn="l" rtl="0">
              <a:buFont typeface="Arial" panose="020B0604020202020204" pitchFamily="34" charset="0"/>
              <a:buChar char="•"/>
            </a:pPr>
            <a:r>
              <a:rPr lang="en-US" sz="2800" dirty="0" smtClean="0"/>
              <a:t>Movie-genre(Genre_id) → Genre(Genre_id)</a:t>
            </a:r>
          </a:p>
          <a:p>
            <a:pPr marL="457200" indent="-457200" algn="l" rtl="0">
              <a:buFont typeface="Arial" panose="020B0604020202020204" pitchFamily="34" charset="0"/>
              <a:buChar char="•"/>
            </a:pPr>
            <a:r>
              <a:rPr lang="en-US" sz="2800" dirty="0" smtClean="0"/>
              <a:t>Movie-keyword(</a:t>
            </a:r>
            <a:r>
              <a:rPr lang="en-US" sz="2800" dirty="0" err="1" smtClean="0"/>
              <a:t>Movie_id</a:t>
            </a:r>
            <a:r>
              <a:rPr lang="en-US" sz="2800" dirty="0" smtClean="0"/>
              <a:t>) → Movie(</a:t>
            </a:r>
            <a:r>
              <a:rPr lang="en-US" sz="2800" dirty="0" err="1" smtClean="0"/>
              <a:t>Movie_id</a:t>
            </a:r>
            <a:r>
              <a:rPr lang="en-US" sz="2800" dirty="0" smtClean="0"/>
              <a:t>)</a:t>
            </a:r>
          </a:p>
          <a:p>
            <a:pPr marL="457200" indent="-457200" algn="l" rtl="0">
              <a:buFont typeface="Arial" panose="020B0604020202020204" pitchFamily="34" charset="0"/>
              <a:buChar char="•"/>
            </a:pPr>
            <a:r>
              <a:rPr lang="en-US" sz="2800" dirty="0" smtClean="0"/>
              <a:t>Movie-keyword(Keyword_id) → Keywords(Keyword_id)</a:t>
            </a:r>
          </a:p>
          <a:p>
            <a:pPr lvl="0" algn="l" rtl="0"/>
            <a:endParaRPr lang="en-US" sz="3200" u="sng" dirty="0" smtClean="0"/>
          </a:p>
          <a:p>
            <a:pPr marL="457200" lvl="0" indent="-457200" algn="l" rtl="0">
              <a:buFont typeface="Arial" panose="020B0604020202020204" pitchFamily="34" charset="0"/>
              <a:buChar char="•"/>
            </a:pPr>
            <a:endParaRPr lang="en-US" sz="3200" u="sng" dirty="0" smtClean="0"/>
          </a:p>
          <a:p>
            <a:pPr marL="457200" lvl="0" indent="-457200" algn="l" rtl="0">
              <a:buFont typeface="Arial" panose="020B0604020202020204" pitchFamily="34" charset="0"/>
              <a:buChar char="•"/>
            </a:pPr>
            <a:endParaRPr lang="en-US" sz="3200" u="sng" dirty="0" smtClean="0"/>
          </a:p>
          <a:p>
            <a:pPr marL="457200" indent="-457200" algn="l" rtl="0">
              <a:buFont typeface="Arial" panose="020B0604020202020204" pitchFamily="34" charset="0"/>
              <a:buChar char="•"/>
            </a:pPr>
            <a:endParaRPr lang="en-US" sz="3200" dirty="0" smtClean="0"/>
          </a:p>
          <a:p>
            <a:pPr marL="457200" lvl="0" indent="-457200" algn="l" rtl="0">
              <a:buFont typeface="Arial" panose="020B0604020202020204" pitchFamily="34" charset="0"/>
              <a:buChar char="•"/>
            </a:pPr>
            <a:endParaRPr lang="en-US" sz="3200" dirty="0" smtClean="0"/>
          </a:p>
          <a:p>
            <a:pPr marL="457200" indent="-457200" algn="l" rtl="0">
              <a:buFont typeface="Arial" panose="020B0604020202020204" pitchFamily="34" charset="0"/>
              <a:buChar char="•"/>
            </a:pPr>
            <a:endParaRPr lang="en-US" sz="3200" dirty="0" smtClean="0"/>
          </a:p>
          <a:p>
            <a:pPr marL="457200" lvl="0" indent="-457200" algn="l" rtl="0">
              <a:buFont typeface="Arial" panose="020B0604020202020204" pitchFamily="34" charset="0"/>
              <a:buChar char="•"/>
            </a:pPr>
            <a:endParaRPr lang="en-US" sz="3200" dirty="0" smtClean="0"/>
          </a:p>
          <a:p>
            <a:pPr lvl="0" algn="l" rtl="0"/>
            <a:endParaRPr lang="en-US" sz="3200" dirty="0"/>
          </a:p>
        </p:txBody>
      </p:sp>
    </p:spTree>
    <p:extLst>
      <p:ext uri="{BB962C8B-B14F-4D97-AF65-F5344CB8AC3E}">
        <p14:creationId xmlns:p14="http://schemas.microsoft.com/office/powerpoint/2010/main" val="1570860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4" y="324464"/>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Schema – Description</a:t>
            </a:r>
            <a:endParaRPr lang="he-IL" sz="5400" b="1" dirty="0">
              <a:latin typeface="Century Gothic" panose="020B0502020202020204" pitchFamily="34" charset="0"/>
            </a:endParaRPr>
          </a:p>
        </p:txBody>
      </p:sp>
      <p:sp>
        <p:nvSpPr>
          <p:cNvPr id="4" name="מלבן 3"/>
          <p:cNvSpPr/>
          <p:nvPr/>
        </p:nvSpPr>
        <p:spPr>
          <a:xfrm>
            <a:off x="1027471" y="1609258"/>
            <a:ext cx="10191135" cy="3108543"/>
          </a:xfrm>
          <a:prstGeom prst="rect">
            <a:avLst/>
          </a:prstGeom>
        </p:spPr>
        <p:txBody>
          <a:bodyPr wrap="square">
            <a:spAutoFit/>
          </a:bodyPr>
          <a:lstStyle/>
          <a:p>
            <a:pPr algn="just" rtl="0"/>
            <a:r>
              <a:rPr lang="en-US" sz="2800" dirty="0" smtClean="0"/>
              <a:t>The schema includes the movies table which stores the main characteristics of each movie and a column with the director ID, the genres table, a table for keywords and a table of relevant people characteristics. </a:t>
            </a:r>
          </a:p>
          <a:p>
            <a:pPr algn="just" rtl="0"/>
            <a:r>
              <a:rPr lang="en-US" sz="2800" dirty="0" smtClean="0"/>
              <a:t>In addition to this, a table of actors with the actor's ID, a table of directors with the directors' ID and tables linking a movie to a person, between a movie to a genre and between a movie to a keyword.</a:t>
            </a:r>
            <a:endParaRPr lang="he-IL" sz="2800" dirty="0"/>
          </a:p>
        </p:txBody>
      </p:sp>
    </p:spTree>
    <p:extLst>
      <p:ext uri="{BB962C8B-B14F-4D97-AF65-F5344CB8AC3E}">
        <p14:creationId xmlns:p14="http://schemas.microsoft.com/office/powerpoint/2010/main" val="235864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6181" y="324464"/>
            <a:ext cx="9458632" cy="830997"/>
          </a:xfrm>
          <a:prstGeom prst="rect">
            <a:avLst/>
          </a:prstGeom>
          <a:noFill/>
        </p:spPr>
        <p:txBody>
          <a:bodyPr wrap="square" rtlCol="1">
            <a:spAutoFit/>
          </a:bodyPr>
          <a:lstStyle/>
          <a:p>
            <a:pPr algn="ctr" rtl="0"/>
            <a:r>
              <a:rPr lang="en-US" sz="4800" b="1" dirty="0" smtClean="0">
                <a:latin typeface="Century Gothic" panose="020B0502020202020204" pitchFamily="34" charset="0"/>
              </a:rPr>
              <a:t>Database Design – Explanation </a:t>
            </a:r>
            <a:endParaRPr lang="he-IL" sz="4800" b="1" dirty="0">
              <a:latin typeface="Century Gothic" panose="020B0502020202020204" pitchFamily="34" charset="0"/>
            </a:endParaRPr>
          </a:p>
        </p:txBody>
      </p:sp>
      <p:sp>
        <p:nvSpPr>
          <p:cNvPr id="4" name="מלבן 3"/>
          <p:cNvSpPr/>
          <p:nvPr/>
        </p:nvSpPr>
        <p:spPr>
          <a:xfrm>
            <a:off x="358878" y="1282378"/>
            <a:ext cx="11449664" cy="5262979"/>
          </a:xfrm>
          <a:prstGeom prst="rect">
            <a:avLst/>
          </a:prstGeom>
        </p:spPr>
        <p:txBody>
          <a:bodyPr wrap="square">
            <a:spAutoFit/>
          </a:bodyPr>
          <a:lstStyle/>
          <a:p>
            <a:pPr algn="just" rtl="0"/>
            <a:r>
              <a:rPr lang="en-US" sz="2400" dirty="0" smtClean="0"/>
              <a:t>The database aggregates the key features of movies that may be of interest to the users of the application, while supporting a suitable search.</a:t>
            </a:r>
          </a:p>
          <a:p>
            <a:pPr algn="just" rtl="0"/>
            <a:endParaRPr lang="en-US" sz="2400" dirty="0" smtClean="0"/>
          </a:p>
          <a:p>
            <a:pPr algn="just" rtl="0"/>
            <a:r>
              <a:rPr lang="en-US" sz="2400" dirty="0" smtClean="0"/>
              <a:t>First we divided the information into a table of genres, a table of keywords, a table of people - all of these are many-to-many - each value can be shared by several movies, and each movie can contain several values. </a:t>
            </a:r>
          </a:p>
          <a:p>
            <a:pPr algn="just" rtl="0"/>
            <a:endParaRPr lang="en-US" sz="2400" dirty="0" smtClean="0"/>
          </a:p>
          <a:p>
            <a:pPr algn="just" rtl="0"/>
            <a:r>
              <a:rPr lang="en-US" sz="2400" dirty="0" smtClean="0"/>
              <a:t>In addition, a central table that gathers the other features (of which there cannot be several for the same movie) of the movies.</a:t>
            </a:r>
          </a:p>
          <a:p>
            <a:pPr algn="just" rtl="0"/>
            <a:r>
              <a:rPr lang="en-US" sz="2400" dirty="0" smtClean="0"/>
              <a:t>After that we noticed that an actor and a director are both a type of person, and to avoid duplication we built appropriate tables to refer to them as is-a person, as we saw in class.</a:t>
            </a:r>
          </a:p>
          <a:p>
            <a:pPr algn="just" rtl="0"/>
            <a:endParaRPr lang="en-US" sz="2400" dirty="0" smtClean="0"/>
          </a:p>
          <a:p>
            <a:pPr algn="just" rtl="0"/>
            <a:r>
              <a:rPr lang="en-US" sz="2400" dirty="0" smtClean="0"/>
              <a:t>Since director and movie have a one-to-many relationship, we added the director ID as a column to the movies table.</a:t>
            </a:r>
            <a:endParaRPr lang="he-IL" sz="2400" dirty="0"/>
          </a:p>
        </p:txBody>
      </p:sp>
    </p:spTree>
    <p:extLst>
      <p:ext uri="{BB962C8B-B14F-4D97-AF65-F5344CB8AC3E}">
        <p14:creationId xmlns:p14="http://schemas.microsoft.com/office/powerpoint/2010/main" val="356247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516" y="314633"/>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D</a:t>
            </a:r>
            <a:r>
              <a:rPr lang="en-US" sz="5400" b="1" dirty="0" smtClean="0">
                <a:latin typeface="Century Gothic" panose="020B0502020202020204" pitchFamily="34" charset="0"/>
              </a:rPr>
              <a:t>atabase Optimizations</a:t>
            </a:r>
            <a:endParaRPr lang="he-IL" sz="5400" b="1" dirty="0">
              <a:latin typeface="Century Gothic" panose="020B0502020202020204" pitchFamily="34" charset="0"/>
            </a:endParaRPr>
          </a:p>
        </p:txBody>
      </p:sp>
      <p:sp>
        <p:nvSpPr>
          <p:cNvPr id="4" name="מלבן 3"/>
          <p:cNvSpPr/>
          <p:nvPr/>
        </p:nvSpPr>
        <p:spPr>
          <a:xfrm>
            <a:off x="594852" y="1501103"/>
            <a:ext cx="11154696" cy="4955203"/>
          </a:xfrm>
          <a:prstGeom prst="rect">
            <a:avLst/>
          </a:prstGeom>
        </p:spPr>
        <p:txBody>
          <a:bodyPr wrap="square">
            <a:spAutoFit/>
          </a:bodyPr>
          <a:lstStyle/>
          <a:p>
            <a:pPr algn="just" rtl="0"/>
            <a:r>
              <a:rPr lang="en-US" sz="2800" dirty="0" smtClean="0"/>
              <a:t>We chose to create four indexes. As we saw in the lectures, proper indexes allow the data to be retrieved more efficiently and faster.</a:t>
            </a:r>
          </a:p>
          <a:p>
            <a:pPr algn="just" rtl="0"/>
            <a:r>
              <a:rPr lang="en-US" sz="2800" dirty="0" smtClean="0"/>
              <a:t>Most of them on the movie table, which is the busiest and concentrates most of the information. </a:t>
            </a:r>
          </a:p>
          <a:p>
            <a:pPr algn="just" rtl="0"/>
            <a:endParaRPr lang="en-US" sz="3200" dirty="0" smtClean="0"/>
          </a:p>
          <a:p>
            <a:pPr marL="457200" indent="-457200" algn="just" rtl="0">
              <a:buFont typeface="Arial" panose="020B0604020202020204" pitchFamily="34" charset="0"/>
              <a:buChar char="•"/>
            </a:pPr>
            <a:r>
              <a:rPr lang="en-US" sz="2800" dirty="0" smtClean="0"/>
              <a:t>Fulltext index on title and overview</a:t>
            </a:r>
          </a:p>
          <a:p>
            <a:pPr marL="457200" indent="-457200" algn="just" rtl="0">
              <a:buFont typeface="Arial" panose="020B0604020202020204" pitchFamily="34" charset="0"/>
              <a:buChar char="•"/>
            </a:pPr>
            <a:r>
              <a:rPr lang="en-US" sz="2800" dirty="0" smtClean="0"/>
              <a:t>Index on release_year that supports filtering movies by year</a:t>
            </a:r>
          </a:p>
          <a:p>
            <a:pPr marL="457200" indent="-457200" algn="just" rtl="0">
              <a:buFont typeface="Arial" panose="020B0604020202020204" pitchFamily="34" charset="0"/>
              <a:buChar char="•"/>
            </a:pPr>
            <a:r>
              <a:rPr lang="en-US" sz="2800" dirty="0" smtClean="0"/>
              <a:t>Index on popularity </a:t>
            </a:r>
            <a:r>
              <a:rPr lang="en-US" sz="2800" dirty="0" smtClean="0"/>
              <a:t>that supports filtering movies by popularity</a:t>
            </a:r>
            <a:endParaRPr lang="en-US" sz="2800" dirty="0" smtClean="0"/>
          </a:p>
          <a:p>
            <a:pPr marL="457200" indent="-457200" algn="just" rtl="0">
              <a:buFont typeface="Arial" panose="020B0604020202020204" pitchFamily="34" charset="0"/>
              <a:buChar char="•"/>
            </a:pPr>
            <a:r>
              <a:rPr lang="en-US" sz="2800" dirty="0" smtClean="0"/>
              <a:t>Index on vote_average </a:t>
            </a:r>
            <a:r>
              <a:rPr lang="en-US" sz="2800" dirty="0" smtClean="0"/>
              <a:t>that supports filtering movies by vote average.</a:t>
            </a:r>
          </a:p>
          <a:p>
            <a:pPr marL="457200" indent="-457200" algn="just" rtl="0">
              <a:buFont typeface="Arial" panose="020B0604020202020204" pitchFamily="34" charset="0"/>
              <a:buChar char="•"/>
            </a:pPr>
            <a:r>
              <a:rPr lang="en-US" sz="2800" dirty="0" smtClean="0"/>
              <a:t>Index on </a:t>
            </a:r>
            <a:r>
              <a:rPr lang="en-US" sz="2800" dirty="0" err="1" smtClean="0"/>
              <a:t>keyword_name</a:t>
            </a:r>
            <a:r>
              <a:rPr lang="en-US" sz="2800" dirty="0" smtClean="0"/>
              <a:t> – the unusual index that is defined on the keyword table. Supports inserting unique keywords.</a:t>
            </a:r>
          </a:p>
        </p:txBody>
      </p:sp>
    </p:spTree>
    <p:extLst>
      <p:ext uri="{BB962C8B-B14F-4D97-AF65-F5344CB8AC3E}">
        <p14:creationId xmlns:p14="http://schemas.microsoft.com/office/powerpoint/2010/main" val="18564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1</a:t>
            </a:r>
            <a:endParaRPr lang="he-IL" sz="5400" b="1" dirty="0">
              <a:latin typeface="Century Gothic" panose="020B0502020202020204" pitchFamily="34" charset="0"/>
            </a:endParaRPr>
          </a:p>
        </p:txBody>
      </p:sp>
      <p:sp>
        <p:nvSpPr>
          <p:cNvPr id="4" name="מלבן 3"/>
          <p:cNvSpPr/>
          <p:nvPr/>
        </p:nvSpPr>
        <p:spPr>
          <a:xfrm>
            <a:off x="838200" y="1491722"/>
            <a:ext cx="10515600" cy="4031873"/>
          </a:xfrm>
          <a:prstGeom prst="rect">
            <a:avLst/>
          </a:prstGeom>
        </p:spPr>
        <p:txBody>
          <a:bodyPr wrap="square">
            <a:spAutoFit/>
          </a:bodyPr>
          <a:lstStyle/>
          <a:p>
            <a:pPr algn="just" rtl="0"/>
            <a:r>
              <a:rPr lang="en-US" sz="3200" dirty="0" smtClean="0"/>
              <a:t>This is a full-text query – supports searching for words that appear in the title or overview of a movie, and returns as output movie name, its genres, overview and rating.</a:t>
            </a:r>
          </a:p>
          <a:p>
            <a:pPr algn="just" rtl="0"/>
            <a:endParaRPr lang="en-US" sz="3200" dirty="0"/>
          </a:p>
          <a:p>
            <a:pPr algn="just" rtl="0"/>
            <a:r>
              <a:rPr lang="en-US" sz="3200" dirty="0" smtClean="0"/>
              <a:t>We used MATCH ... AGAINST as we saw in the recitation.</a:t>
            </a:r>
          </a:p>
          <a:p>
            <a:pPr algn="just" rtl="0"/>
            <a:endParaRPr lang="en-US" sz="3200" dirty="0" smtClean="0"/>
          </a:p>
          <a:p>
            <a:pPr algn="just" rtl="0"/>
            <a:r>
              <a:rPr lang="en-US" sz="3200" dirty="0" smtClean="0"/>
              <a:t>The full text index we created on title and overview supports efficient execution of this query.</a:t>
            </a:r>
            <a:endParaRPr lang="he-IL" sz="3200" dirty="0"/>
          </a:p>
        </p:txBody>
      </p:sp>
    </p:spTree>
    <p:extLst>
      <p:ext uri="{BB962C8B-B14F-4D97-AF65-F5344CB8AC3E}">
        <p14:creationId xmlns:p14="http://schemas.microsoft.com/office/powerpoint/2010/main" val="3155612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2</a:t>
            </a:r>
            <a:endParaRPr lang="he-IL" sz="5400" b="1" dirty="0">
              <a:latin typeface="Century Gothic" panose="020B0502020202020204" pitchFamily="34" charset="0"/>
            </a:endParaRPr>
          </a:p>
        </p:txBody>
      </p:sp>
      <p:sp>
        <p:nvSpPr>
          <p:cNvPr id="3" name="מלבן 2"/>
          <p:cNvSpPr/>
          <p:nvPr/>
        </p:nvSpPr>
        <p:spPr>
          <a:xfrm>
            <a:off x="914400" y="1462152"/>
            <a:ext cx="10363200" cy="6001643"/>
          </a:xfrm>
          <a:prstGeom prst="rect">
            <a:avLst/>
          </a:prstGeom>
        </p:spPr>
        <p:txBody>
          <a:bodyPr wrap="square">
            <a:spAutoFit/>
          </a:bodyPr>
          <a:lstStyle/>
          <a:p>
            <a:pPr algn="just" rtl="0"/>
            <a:r>
              <a:rPr lang="en-US" sz="3200" dirty="0" smtClean="0"/>
              <a:t>This is another full-text query that supports searching for movies by keyword - enter a word to search for all keywords that contain it, and outputs the name of the movie, its overview, rating, release year and director.</a:t>
            </a:r>
          </a:p>
          <a:p>
            <a:pPr algn="just" rtl="0"/>
            <a:endParaRPr lang="en-US" sz="3200" dirty="0"/>
          </a:p>
          <a:p>
            <a:pPr algn="just" rtl="0"/>
            <a:r>
              <a:rPr lang="en-US" sz="3200" dirty="0" smtClean="0"/>
              <a:t>We used MATCH ... AGAINST as we saw in the recitation.</a:t>
            </a:r>
          </a:p>
          <a:p>
            <a:pPr algn="just" rtl="0"/>
            <a:endParaRPr lang="en-US" sz="3200" dirty="0"/>
          </a:p>
          <a:p>
            <a:pPr algn="just" rtl="0"/>
            <a:r>
              <a:rPr lang="en-US" sz="3200" dirty="0" smtClean="0"/>
              <a:t>The index on </a:t>
            </a:r>
            <a:r>
              <a:rPr lang="en-US" sz="3200" dirty="0" err="1" smtClean="0"/>
              <a:t>keyword_name</a:t>
            </a:r>
            <a:r>
              <a:rPr lang="en-US" sz="3200" dirty="0" smtClean="0"/>
              <a:t> supports this query.</a:t>
            </a:r>
          </a:p>
          <a:p>
            <a:pPr algn="just" rtl="0"/>
            <a:endParaRPr lang="en-US" sz="3200" dirty="0" smtClean="0"/>
          </a:p>
          <a:p>
            <a:pPr algn="just" rtl="0"/>
            <a:endParaRPr lang="en-US" sz="3200" dirty="0" smtClean="0"/>
          </a:p>
          <a:p>
            <a:pPr algn="just" rtl="0"/>
            <a:endParaRPr lang="en-US" sz="3200" dirty="0" smtClean="0"/>
          </a:p>
          <a:p>
            <a:pPr algn="l" rtl="0"/>
            <a:endParaRPr lang="he-IL" sz="3200" dirty="0"/>
          </a:p>
        </p:txBody>
      </p:sp>
    </p:spTree>
    <p:extLst>
      <p:ext uri="{BB962C8B-B14F-4D97-AF65-F5344CB8AC3E}">
        <p14:creationId xmlns:p14="http://schemas.microsoft.com/office/powerpoint/2010/main" val="3217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974</Words>
  <Application>Microsoft Office PowerPoint</Application>
  <PresentationFormat>מסך רחב</PresentationFormat>
  <Paragraphs>99</Paragraphs>
  <Slides>14</Slides>
  <Notes>3</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Arial</vt:lpstr>
      <vt:lpstr>Calibri</vt:lpstr>
      <vt:lpstr>Calibri Light</vt:lpstr>
      <vt:lpstr>Century Gothic</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Me</dc:creator>
  <cp:lastModifiedBy>Me</cp:lastModifiedBy>
  <cp:revision>37</cp:revision>
  <dcterms:created xsi:type="dcterms:W3CDTF">2025-01-27T12:44:58Z</dcterms:created>
  <dcterms:modified xsi:type="dcterms:W3CDTF">2025-01-28T21:51:16Z</dcterms:modified>
</cp:coreProperties>
</file>