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17"/>
  </p:notesMasterIdLst>
  <p:sldIdLst>
    <p:sldId id="257" r:id="rId2"/>
    <p:sldId id="267" r:id="rId3"/>
    <p:sldId id="266" r:id="rId4"/>
    <p:sldId id="268" r:id="rId5"/>
    <p:sldId id="269" r:id="rId6"/>
    <p:sldId id="270" r:id="rId7"/>
    <p:sldId id="271" r:id="rId8"/>
    <p:sldId id="272" r:id="rId9"/>
    <p:sldId id="274" r:id="rId10"/>
    <p:sldId id="273" r:id="rId11"/>
    <p:sldId id="275" r:id="rId12"/>
    <p:sldId id="276" r:id="rId13"/>
    <p:sldId id="277" r:id="rId14"/>
    <p:sldId id="278" r:id="rId15"/>
    <p:sldId id="279" r:id="rId16"/>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l Berkheim" initials="MB" lastIdx="1" clrIdx="0">
    <p:extLst>
      <p:ext uri="{19B8F6BF-5375-455C-9EA6-DF929625EA0E}">
        <p15:presenceInfo xmlns:p15="http://schemas.microsoft.com/office/powerpoint/2012/main" userId="S::berkheim1@mail.tau.ac.il::fdfd55ab-dc93-4ea0-b7f6-aae9d33619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CB95"/>
    <a:srgbClr val="EE4854"/>
    <a:srgbClr val="F85851"/>
    <a:srgbClr val="EBC9A7"/>
    <a:srgbClr val="0D3847"/>
    <a:srgbClr val="FFE093"/>
    <a:srgbClr val="FED16D"/>
    <a:srgbClr val="FED4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005" autoAdjust="0"/>
    <p:restoredTop sz="93300" autoAdjust="0"/>
  </p:normalViewPr>
  <p:slideViewPr>
    <p:cSldViewPr snapToGrid="0">
      <p:cViewPr varScale="1">
        <p:scale>
          <a:sx n="105" d="100"/>
          <a:sy n="105" d="100"/>
        </p:scale>
        <p:origin x="8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5181600" y="0"/>
            <a:ext cx="3962400" cy="344091"/>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2117" y="0"/>
            <a:ext cx="3962400" cy="344091"/>
          </a:xfrm>
          <a:prstGeom prst="rect">
            <a:avLst/>
          </a:prstGeom>
        </p:spPr>
        <p:txBody>
          <a:bodyPr vert="horz" lIns="91440" tIns="45720" rIns="91440" bIns="45720" rtlCol="1"/>
          <a:lstStyle>
            <a:lvl1pPr algn="l">
              <a:defRPr sz="1200"/>
            </a:lvl1pPr>
          </a:lstStyle>
          <a:p>
            <a:fld id="{BBC68DE7-BDF4-4968-884A-7F1AE552AC52}" type="datetimeFigureOut">
              <a:rPr lang="he-IL" smtClean="0"/>
              <a:t>א'/שבט/תשפ"ה</a:t>
            </a:fld>
            <a:endParaRPr lang="he-IL"/>
          </a:p>
        </p:txBody>
      </p:sp>
      <p:sp>
        <p:nvSpPr>
          <p:cNvPr id="4" name="מציין מיקום של תמונת שקופית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914400" y="3300412"/>
            <a:ext cx="7315200" cy="2700338"/>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5181600" y="6513910"/>
            <a:ext cx="3962400" cy="34409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2117" y="6513910"/>
            <a:ext cx="3962400" cy="344090"/>
          </a:xfrm>
          <a:prstGeom prst="rect">
            <a:avLst/>
          </a:prstGeom>
        </p:spPr>
        <p:txBody>
          <a:bodyPr vert="horz" lIns="91440" tIns="45720" rIns="91440" bIns="45720" rtlCol="1" anchor="b"/>
          <a:lstStyle>
            <a:lvl1pPr algn="l">
              <a:defRPr sz="1200"/>
            </a:lvl1pPr>
          </a:lstStyle>
          <a:p>
            <a:fld id="{42EBCB4B-3C1C-4D15-8806-951B361F2CCE}" type="slidenum">
              <a:rPr lang="he-IL" smtClean="0"/>
              <a:t>‹#›</a:t>
            </a:fld>
            <a:endParaRPr lang="he-IL"/>
          </a:p>
        </p:txBody>
      </p:sp>
    </p:spTree>
    <p:extLst>
      <p:ext uri="{BB962C8B-B14F-4D97-AF65-F5344CB8AC3E}">
        <p14:creationId xmlns:p14="http://schemas.microsoft.com/office/powerpoint/2010/main" val="249568208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fld id="{42EBCB4B-3C1C-4D15-8806-951B361F2CCE}" type="slidenum">
              <a:rPr lang="he-IL" smtClean="0"/>
              <a:t>1</a:t>
            </a:fld>
            <a:endParaRPr lang="he-IL"/>
          </a:p>
        </p:txBody>
      </p:sp>
    </p:spTree>
    <p:extLst>
      <p:ext uri="{BB962C8B-B14F-4D97-AF65-F5344CB8AC3E}">
        <p14:creationId xmlns:p14="http://schemas.microsoft.com/office/powerpoint/2010/main" val="2870800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83E04-A1C3-32E7-2DBE-D10C433B954B}"/>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0A47234E-A116-1488-2D05-EE683835147B}"/>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AE5A4B44-F7E1-FA3F-9C25-D95C7923E3DA}"/>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69D9685D-A921-8029-7024-4905D9B64527}"/>
              </a:ext>
            </a:extLst>
          </p:cNvPr>
          <p:cNvSpPr>
            <a:spLocks noGrp="1"/>
          </p:cNvSpPr>
          <p:nvPr>
            <p:ph type="sldNum" sz="quarter" idx="5"/>
          </p:nvPr>
        </p:nvSpPr>
        <p:spPr/>
        <p:txBody>
          <a:bodyPr/>
          <a:lstStyle/>
          <a:p>
            <a:fld id="{42EBCB4B-3C1C-4D15-8806-951B361F2CCE}" type="slidenum">
              <a:rPr lang="he-IL" smtClean="0"/>
              <a:t>10</a:t>
            </a:fld>
            <a:endParaRPr lang="he-IL"/>
          </a:p>
        </p:txBody>
      </p:sp>
    </p:spTree>
    <p:extLst>
      <p:ext uri="{BB962C8B-B14F-4D97-AF65-F5344CB8AC3E}">
        <p14:creationId xmlns:p14="http://schemas.microsoft.com/office/powerpoint/2010/main" val="3695506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7E93B-E55C-C1B9-D349-98C92282272A}"/>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B59A9A15-C5E9-837B-09BC-5423E1B4226C}"/>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6F7F6F9F-86A8-91AD-673B-20BCE2191030}"/>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BCE6ABEE-B3B1-D2CE-A88A-8EEAEC252C7D}"/>
              </a:ext>
            </a:extLst>
          </p:cNvPr>
          <p:cNvSpPr>
            <a:spLocks noGrp="1"/>
          </p:cNvSpPr>
          <p:nvPr>
            <p:ph type="sldNum" sz="quarter" idx="5"/>
          </p:nvPr>
        </p:nvSpPr>
        <p:spPr/>
        <p:txBody>
          <a:bodyPr/>
          <a:lstStyle/>
          <a:p>
            <a:fld id="{42EBCB4B-3C1C-4D15-8806-951B361F2CCE}" type="slidenum">
              <a:rPr lang="he-IL" smtClean="0"/>
              <a:t>11</a:t>
            </a:fld>
            <a:endParaRPr lang="he-IL"/>
          </a:p>
        </p:txBody>
      </p:sp>
    </p:spTree>
    <p:extLst>
      <p:ext uri="{BB962C8B-B14F-4D97-AF65-F5344CB8AC3E}">
        <p14:creationId xmlns:p14="http://schemas.microsoft.com/office/powerpoint/2010/main" val="2246918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87CA8-88B8-D4EB-5C37-0520A6CD3E52}"/>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98EAB889-D799-36FC-0ADB-984C18DB5FB0}"/>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A848277E-7603-2934-9AA1-AC016A5DC6D5}"/>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06AB90D9-4505-A634-5C90-26BF4AA2B28B}"/>
              </a:ext>
            </a:extLst>
          </p:cNvPr>
          <p:cNvSpPr>
            <a:spLocks noGrp="1"/>
          </p:cNvSpPr>
          <p:nvPr>
            <p:ph type="sldNum" sz="quarter" idx="5"/>
          </p:nvPr>
        </p:nvSpPr>
        <p:spPr/>
        <p:txBody>
          <a:bodyPr/>
          <a:lstStyle/>
          <a:p>
            <a:fld id="{42EBCB4B-3C1C-4D15-8806-951B361F2CCE}" type="slidenum">
              <a:rPr lang="he-IL" smtClean="0"/>
              <a:t>12</a:t>
            </a:fld>
            <a:endParaRPr lang="he-IL"/>
          </a:p>
        </p:txBody>
      </p:sp>
    </p:spTree>
    <p:extLst>
      <p:ext uri="{BB962C8B-B14F-4D97-AF65-F5344CB8AC3E}">
        <p14:creationId xmlns:p14="http://schemas.microsoft.com/office/powerpoint/2010/main" val="3183793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E9323-6DCF-97A1-853F-FC7C21F58546}"/>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35E411FA-6D37-0D9A-5CD5-6313E7AC8F25}"/>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6F72AD45-E390-7C88-AEB3-D326133B23B0}"/>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1507E457-775E-D660-8605-6F35AF559E2B}"/>
              </a:ext>
            </a:extLst>
          </p:cNvPr>
          <p:cNvSpPr>
            <a:spLocks noGrp="1"/>
          </p:cNvSpPr>
          <p:nvPr>
            <p:ph type="sldNum" sz="quarter" idx="5"/>
          </p:nvPr>
        </p:nvSpPr>
        <p:spPr/>
        <p:txBody>
          <a:bodyPr/>
          <a:lstStyle/>
          <a:p>
            <a:fld id="{42EBCB4B-3C1C-4D15-8806-951B361F2CCE}" type="slidenum">
              <a:rPr lang="he-IL" smtClean="0"/>
              <a:t>13</a:t>
            </a:fld>
            <a:endParaRPr lang="he-IL"/>
          </a:p>
        </p:txBody>
      </p:sp>
    </p:spTree>
    <p:extLst>
      <p:ext uri="{BB962C8B-B14F-4D97-AF65-F5344CB8AC3E}">
        <p14:creationId xmlns:p14="http://schemas.microsoft.com/office/powerpoint/2010/main" val="1319163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F5B05-2D6A-1485-59AC-771EB8B4430A}"/>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5561C3A9-0207-A4F6-D52E-12D9889DA620}"/>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B2EF66E4-D03E-7EBA-66C0-F1C52B665DC7}"/>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9630F86A-7BFF-02AC-4DA1-F116A701AFB5}"/>
              </a:ext>
            </a:extLst>
          </p:cNvPr>
          <p:cNvSpPr>
            <a:spLocks noGrp="1"/>
          </p:cNvSpPr>
          <p:nvPr>
            <p:ph type="sldNum" sz="quarter" idx="5"/>
          </p:nvPr>
        </p:nvSpPr>
        <p:spPr/>
        <p:txBody>
          <a:bodyPr/>
          <a:lstStyle/>
          <a:p>
            <a:fld id="{42EBCB4B-3C1C-4D15-8806-951B361F2CCE}" type="slidenum">
              <a:rPr lang="he-IL" smtClean="0"/>
              <a:t>14</a:t>
            </a:fld>
            <a:endParaRPr lang="he-IL"/>
          </a:p>
        </p:txBody>
      </p:sp>
    </p:spTree>
    <p:extLst>
      <p:ext uri="{BB962C8B-B14F-4D97-AF65-F5344CB8AC3E}">
        <p14:creationId xmlns:p14="http://schemas.microsoft.com/office/powerpoint/2010/main" val="3628034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337B2D-85C5-C95B-369F-FBB670C975D4}"/>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319E5DAC-80C1-6FFC-C9A6-FD35AFC1DF28}"/>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8A3B21CD-D4E7-62D7-A28F-9EF8CE2E2258}"/>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73430B98-7D47-35B0-1BEA-D8F6B7BEC0F1}"/>
              </a:ext>
            </a:extLst>
          </p:cNvPr>
          <p:cNvSpPr>
            <a:spLocks noGrp="1"/>
          </p:cNvSpPr>
          <p:nvPr>
            <p:ph type="sldNum" sz="quarter" idx="5"/>
          </p:nvPr>
        </p:nvSpPr>
        <p:spPr/>
        <p:txBody>
          <a:bodyPr/>
          <a:lstStyle/>
          <a:p>
            <a:fld id="{42EBCB4B-3C1C-4D15-8806-951B361F2CCE}" type="slidenum">
              <a:rPr lang="he-IL" smtClean="0"/>
              <a:t>15</a:t>
            </a:fld>
            <a:endParaRPr lang="he-IL"/>
          </a:p>
        </p:txBody>
      </p:sp>
    </p:spTree>
    <p:extLst>
      <p:ext uri="{BB962C8B-B14F-4D97-AF65-F5344CB8AC3E}">
        <p14:creationId xmlns:p14="http://schemas.microsoft.com/office/powerpoint/2010/main" val="151061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FD094-BD79-80BC-D0B0-FE5CFD421BBB}"/>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1E510DB0-F8D4-671E-C5BD-9926E39CA41A}"/>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C5616DC1-2FA9-0393-1BA4-6D9DE4EA5DCE}"/>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F2ED20F4-628F-7BED-5C77-31F1A6F3A830}"/>
              </a:ext>
            </a:extLst>
          </p:cNvPr>
          <p:cNvSpPr>
            <a:spLocks noGrp="1"/>
          </p:cNvSpPr>
          <p:nvPr>
            <p:ph type="sldNum" sz="quarter" idx="5"/>
          </p:nvPr>
        </p:nvSpPr>
        <p:spPr/>
        <p:txBody>
          <a:bodyPr/>
          <a:lstStyle/>
          <a:p>
            <a:fld id="{42EBCB4B-3C1C-4D15-8806-951B361F2CCE}" type="slidenum">
              <a:rPr lang="he-IL" smtClean="0"/>
              <a:t>2</a:t>
            </a:fld>
            <a:endParaRPr lang="he-IL"/>
          </a:p>
        </p:txBody>
      </p:sp>
    </p:spTree>
    <p:extLst>
      <p:ext uri="{BB962C8B-B14F-4D97-AF65-F5344CB8AC3E}">
        <p14:creationId xmlns:p14="http://schemas.microsoft.com/office/powerpoint/2010/main" val="109479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E88B0-FFB3-5C60-790E-4C682CF7DAB8}"/>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A5BBD3DF-3857-C3B3-7006-D24538C90456}"/>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154C0175-11FB-D664-592B-192E41419DAA}"/>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DCBA8062-D12B-5A05-C21A-FF2FDDE36AD3}"/>
              </a:ext>
            </a:extLst>
          </p:cNvPr>
          <p:cNvSpPr>
            <a:spLocks noGrp="1"/>
          </p:cNvSpPr>
          <p:nvPr>
            <p:ph type="sldNum" sz="quarter" idx="5"/>
          </p:nvPr>
        </p:nvSpPr>
        <p:spPr/>
        <p:txBody>
          <a:bodyPr/>
          <a:lstStyle/>
          <a:p>
            <a:fld id="{42EBCB4B-3C1C-4D15-8806-951B361F2CCE}" type="slidenum">
              <a:rPr lang="he-IL" smtClean="0"/>
              <a:t>3</a:t>
            </a:fld>
            <a:endParaRPr lang="he-IL"/>
          </a:p>
        </p:txBody>
      </p:sp>
    </p:spTree>
    <p:extLst>
      <p:ext uri="{BB962C8B-B14F-4D97-AF65-F5344CB8AC3E}">
        <p14:creationId xmlns:p14="http://schemas.microsoft.com/office/powerpoint/2010/main" val="188087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E17CB-0D68-2DC5-8D7A-14F74FFC5524}"/>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57612DC4-7D84-1CA8-8CC7-16B731156BA7}"/>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F2091D67-63E1-31E7-98B6-A5BE88FE7F5E}"/>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F9DB3DDD-3E1C-976B-4D64-369031F0BB23}"/>
              </a:ext>
            </a:extLst>
          </p:cNvPr>
          <p:cNvSpPr>
            <a:spLocks noGrp="1"/>
          </p:cNvSpPr>
          <p:nvPr>
            <p:ph type="sldNum" sz="quarter" idx="5"/>
          </p:nvPr>
        </p:nvSpPr>
        <p:spPr/>
        <p:txBody>
          <a:bodyPr/>
          <a:lstStyle/>
          <a:p>
            <a:fld id="{42EBCB4B-3C1C-4D15-8806-951B361F2CCE}" type="slidenum">
              <a:rPr lang="he-IL" smtClean="0"/>
              <a:t>4</a:t>
            </a:fld>
            <a:endParaRPr lang="he-IL"/>
          </a:p>
        </p:txBody>
      </p:sp>
    </p:spTree>
    <p:extLst>
      <p:ext uri="{BB962C8B-B14F-4D97-AF65-F5344CB8AC3E}">
        <p14:creationId xmlns:p14="http://schemas.microsoft.com/office/powerpoint/2010/main" val="713380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3A4ED-F23A-FD70-6574-FAA78813B3F7}"/>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C35A49A6-B086-2798-C264-24317DB2CECC}"/>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939D79A2-F345-8CC1-50A1-841938586D7F}"/>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D9785739-3DA7-6527-38D2-3C6C3C20011B}"/>
              </a:ext>
            </a:extLst>
          </p:cNvPr>
          <p:cNvSpPr>
            <a:spLocks noGrp="1"/>
          </p:cNvSpPr>
          <p:nvPr>
            <p:ph type="sldNum" sz="quarter" idx="5"/>
          </p:nvPr>
        </p:nvSpPr>
        <p:spPr/>
        <p:txBody>
          <a:bodyPr/>
          <a:lstStyle/>
          <a:p>
            <a:fld id="{42EBCB4B-3C1C-4D15-8806-951B361F2CCE}" type="slidenum">
              <a:rPr lang="he-IL" smtClean="0"/>
              <a:t>5</a:t>
            </a:fld>
            <a:endParaRPr lang="he-IL"/>
          </a:p>
        </p:txBody>
      </p:sp>
    </p:spTree>
    <p:extLst>
      <p:ext uri="{BB962C8B-B14F-4D97-AF65-F5344CB8AC3E}">
        <p14:creationId xmlns:p14="http://schemas.microsoft.com/office/powerpoint/2010/main" val="570951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33CB5-AF8C-EF2F-AC51-DF5FCDAFFADC}"/>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6989E85E-8913-9747-7DDE-8F6B72BA4A8E}"/>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8D44DCFB-3B4C-7EF4-1D3C-B8555CD41FD2}"/>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77572C6A-FF59-9C33-9C02-A0DCD912B70A}"/>
              </a:ext>
            </a:extLst>
          </p:cNvPr>
          <p:cNvSpPr>
            <a:spLocks noGrp="1"/>
          </p:cNvSpPr>
          <p:nvPr>
            <p:ph type="sldNum" sz="quarter" idx="5"/>
          </p:nvPr>
        </p:nvSpPr>
        <p:spPr/>
        <p:txBody>
          <a:bodyPr/>
          <a:lstStyle/>
          <a:p>
            <a:fld id="{42EBCB4B-3C1C-4D15-8806-951B361F2CCE}" type="slidenum">
              <a:rPr lang="he-IL" smtClean="0"/>
              <a:t>6</a:t>
            </a:fld>
            <a:endParaRPr lang="he-IL"/>
          </a:p>
        </p:txBody>
      </p:sp>
    </p:spTree>
    <p:extLst>
      <p:ext uri="{BB962C8B-B14F-4D97-AF65-F5344CB8AC3E}">
        <p14:creationId xmlns:p14="http://schemas.microsoft.com/office/powerpoint/2010/main" val="3561199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4EDF8-365B-C5F1-3D25-73AE9BC2CCA3}"/>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D03AB99C-A79D-1EBC-3B6C-44E717B47E02}"/>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8CE8BBC4-CC72-98C0-5C44-94900BB16868}"/>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87745C62-B6A2-98B6-269A-2C3CC50BDA90}"/>
              </a:ext>
            </a:extLst>
          </p:cNvPr>
          <p:cNvSpPr>
            <a:spLocks noGrp="1"/>
          </p:cNvSpPr>
          <p:nvPr>
            <p:ph type="sldNum" sz="quarter" idx="5"/>
          </p:nvPr>
        </p:nvSpPr>
        <p:spPr/>
        <p:txBody>
          <a:bodyPr/>
          <a:lstStyle/>
          <a:p>
            <a:fld id="{42EBCB4B-3C1C-4D15-8806-951B361F2CCE}" type="slidenum">
              <a:rPr lang="he-IL" smtClean="0"/>
              <a:t>7</a:t>
            </a:fld>
            <a:endParaRPr lang="he-IL"/>
          </a:p>
        </p:txBody>
      </p:sp>
    </p:spTree>
    <p:extLst>
      <p:ext uri="{BB962C8B-B14F-4D97-AF65-F5344CB8AC3E}">
        <p14:creationId xmlns:p14="http://schemas.microsoft.com/office/powerpoint/2010/main" val="491092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CCC10-0980-8C2F-2BEE-015D4CBDA049}"/>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956FEE90-0705-E0DF-A2BF-6FB28633B041}"/>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DA8454BA-8B3F-84D4-B4FE-3A717487740B}"/>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7F6AB93B-7AEC-7242-F5B0-9582F1F87823}"/>
              </a:ext>
            </a:extLst>
          </p:cNvPr>
          <p:cNvSpPr>
            <a:spLocks noGrp="1"/>
          </p:cNvSpPr>
          <p:nvPr>
            <p:ph type="sldNum" sz="quarter" idx="5"/>
          </p:nvPr>
        </p:nvSpPr>
        <p:spPr/>
        <p:txBody>
          <a:bodyPr/>
          <a:lstStyle/>
          <a:p>
            <a:fld id="{42EBCB4B-3C1C-4D15-8806-951B361F2CCE}" type="slidenum">
              <a:rPr lang="he-IL" smtClean="0"/>
              <a:t>8</a:t>
            </a:fld>
            <a:endParaRPr lang="he-IL"/>
          </a:p>
        </p:txBody>
      </p:sp>
    </p:spTree>
    <p:extLst>
      <p:ext uri="{BB962C8B-B14F-4D97-AF65-F5344CB8AC3E}">
        <p14:creationId xmlns:p14="http://schemas.microsoft.com/office/powerpoint/2010/main" val="165276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FCEA2-6F2A-1AD3-4B41-F77CB9C39B47}"/>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9F83B608-B5E2-03D4-D8E7-B0B2B8BB07BA}"/>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B41494F5-CC4B-D299-24FB-FF96BE15FC40}"/>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8DC7B747-3AC3-C49B-E5DE-13C4211C3F36}"/>
              </a:ext>
            </a:extLst>
          </p:cNvPr>
          <p:cNvSpPr>
            <a:spLocks noGrp="1"/>
          </p:cNvSpPr>
          <p:nvPr>
            <p:ph type="sldNum" sz="quarter" idx="5"/>
          </p:nvPr>
        </p:nvSpPr>
        <p:spPr/>
        <p:txBody>
          <a:bodyPr/>
          <a:lstStyle/>
          <a:p>
            <a:fld id="{42EBCB4B-3C1C-4D15-8806-951B361F2CCE}" type="slidenum">
              <a:rPr lang="he-IL" smtClean="0"/>
              <a:t>9</a:t>
            </a:fld>
            <a:endParaRPr lang="he-IL"/>
          </a:p>
        </p:txBody>
      </p:sp>
    </p:spTree>
    <p:extLst>
      <p:ext uri="{BB962C8B-B14F-4D97-AF65-F5344CB8AC3E}">
        <p14:creationId xmlns:p14="http://schemas.microsoft.com/office/powerpoint/2010/main" val="3415239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A05FCE8D-BEC0-4FB0-B4E4-C13D2CD9A77F}" type="datetimeFigureOut">
              <a:rPr lang="he-IL" smtClean="0"/>
              <a:t>א'/שבט/תשפ"ה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F4D3E30-305B-41F1-97EB-45AE1DA49435}" type="slidenum">
              <a:rPr lang="he-IL" smtClean="0"/>
              <a:t>‹#›</a:t>
            </a:fld>
            <a:endParaRPr lang="he-IL"/>
          </a:p>
        </p:txBody>
      </p:sp>
    </p:spTree>
    <p:extLst>
      <p:ext uri="{BB962C8B-B14F-4D97-AF65-F5344CB8AC3E}">
        <p14:creationId xmlns:p14="http://schemas.microsoft.com/office/powerpoint/2010/main" val="2445488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05FCE8D-BEC0-4FB0-B4E4-C13D2CD9A77F}" type="datetimeFigureOut">
              <a:rPr lang="he-IL" smtClean="0"/>
              <a:t>א'/שבט/תשפ"ה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F4D3E30-305B-41F1-97EB-45AE1DA49435}" type="slidenum">
              <a:rPr lang="he-IL" smtClean="0"/>
              <a:t>‹#›</a:t>
            </a:fld>
            <a:endParaRPr lang="he-IL"/>
          </a:p>
        </p:txBody>
      </p:sp>
    </p:spTree>
    <p:extLst>
      <p:ext uri="{BB962C8B-B14F-4D97-AF65-F5344CB8AC3E}">
        <p14:creationId xmlns:p14="http://schemas.microsoft.com/office/powerpoint/2010/main" val="3770947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05FCE8D-BEC0-4FB0-B4E4-C13D2CD9A77F}" type="datetimeFigureOut">
              <a:rPr lang="he-IL" smtClean="0"/>
              <a:t>א'/שבט/תשפ"ה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F4D3E30-305B-41F1-97EB-45AE1DA49435}" type="slidenum">
              <a:rPr lang="he-IL" smtClean="0"/>
              <a:t>‹#›</a:t>
            </a:fld>
            <a:endParaRPr lang="he-IL"/>
          </a:p>
        </p:txBody>
      </p:sp>
    </p:spTree>
    <p:extLst>
      <p:ext uri="{BB962C8B-B14F-4D97-AF65-F5344CB8AC3E}">
        <p14:creationId xmlns:p14="http://schemas.microsoft.com/office/powerpoint/2010/main" val="2072131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05FCE8D-BEC0-4FB0-B4E4-C13D2CD9A77F}" type="datetimeFigureOut">
              <a:rPr lang="he-IL" smtClean="0"/>
              <a:t>א'/שבט/תשפ"ה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F4D3E30-305B-41F1-97EB-45AE1DA49435}" type="slidenum">
              <a:rPr lang="he-IL" smtClean="0"/>
              <a:t>‹#›</a:t>
            </a:fld>
            <a:endParaRPr lang="he-IL"/>
          </a:p>
        </p:txBody>
      </p:sp>
    </p:spTree>
    <p:extLst>
      <p:ext uri="{BB962C8B-B14F-4D97-AF65-F5344CB8AC3E}">
        <p14:creationId xmlns:p14="http://schemas.microsoft.com/office/powerpoint/2010/main" val="336328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05FCE8D-BEC0-4FB0-B4E4-C13D2CD9A77F}" type="datetimeFigureOut">
              <a:rPr lang="he-IL" smtClean="0"/>
              <a:t>א'/שבט/תשפ"ה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F4D3E30-305B-41F1-97EB-45AE1DA49435}" type="slidenum">
              <a:rPr lang="he-IL" smtClean="0"/>
              <a:t>‹#›</a:t>
            </a:fld>
            <a:endParaRPr lang="he-IL"/>
          </a:p>
        </p:txBody>
      </p:sp>
    </p:spTree>
    <p:extLst>
      <p:ext uri="{BB962C8B-B14F-4D97-AF65-F5344CB8AC3E}">
        <p14:creationId xmlns:p14="http://schemas.microsoft.com/office/powerpoint/2010/main" val="3258891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A05FCE8D-BEC0-4FB0-B4E4-C13D2CD9A77F}" type="datetimeFigureOut">
              <a:rPr lang="he-IL" smtClean="0"/>
              <a:t>א'/שבט/תשפ"ה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F4D3E30-305B-41F1-97EB-45AE1DA49435}" type="slidenum">
              <a:rPr lang="he-IL" smtClean="0"/>
              <a:t>‹#›</a:t>
            </a:fld>
            <a:endParaRPr lang="he-IL"/>
          </a:p>
        </p:txBody>
      </p:sp>
    </p:spTree>
    <p:extLst>
      <p:ext uri="{BB962C8B-B14F-4D97-AF65-F5344CB8AC3E}">
        <p14:creationId xmlns:p14="http://schemas.microsoft.com/office/powerpoint/2010/main" val="38924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29842" y="1878806"/>
            <a:ext cx="3868340" cy="276344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4629150" y="1878806"/>
            <a:ext cx="3887391" cy="276344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A05FCE8D-BEC0-4FB0-B4E4-C13D2CD9A77F}" type="datetimeFigureOut">
              <a:rPr lang="he-IL" smtClean="0"/>
              <a:t>א'/שבט/תשפ"ה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F4D3E30-305B-41F1-97EB-45AE1DA49435}" type="slidenum">
              <a:rPr lang="he-IL" smtClean="0"/>
              <a:t>‹#›</a:t>
            </a:fld>
            <a:endParaRPr lang="he-IL"/>
          </a:p>
        </p:txBody>
      </p:sp>
    </p:spTree>
    <p:extLst>
      <p:ext uri="{BB962C8B-B14F-4D97-AF65-F5344CB8AC3E}">
        <p14:creationId xmlns:p14="http://schemas.microsoft.com/office/powerpoint/2010/main" val="2775891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A05FCE8D-BEC0-4FB0-B4E4-C13D2CD9A77F}" type="datetimeFigureOut">
              <a:rPr lang="he-IL" smtClean="0"/>
              <a:t>א'/שבט/תשפ"ה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F4D3E30-305B-41F1-97EB-45AE1DA49435}" type="slidenum">
              <a:rPr lang="he-IL" smtClean="0"/>
              <a:t>‹#›</a:t>
            </a:fld>
            <a:endParaRPr lang="he-IL"/>
          </a:p>
        </p:txBody>
      </p:sp>
    </p:spTree>
    <p:extLst>
      <p:ext uri="{BB962C8B-B14F-4D97-AF65-F5344CB8AC3E}">
        <p14:creationId xmlns:p14="http://schemas.microsoft.com/office/powerpoint/2010/main" val="425581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5FCE8D-BEC0-4FB0-B4E4-C13D2CD9A77F}" type="datetimeFigureOut">
              <a:rPr lang="he-IL" smtClean="0"/>
              <a:t>א'/שבט/תשפ"ה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F4D3E30-305B-41F1-97EB-45AE1DA49435}" type="slidenum">
              <a:rPr lang="he-IL" smtClean="0"/>
              <a:t>‹#›</a:t>
            </a:fld>
            <a:endParaRPr lang="he-IL"/>
          </a:p>
        </p:txBody>
      </p:sp>
    </p:spTree>
    <p:extLst>
      <p:ext uri="{BB962C8B-B14F-4D97-AF65-F5344CB8AC3E}">
        <p14:creationId xmlns:p14="http://schemas.microsoft.com/office/powerpoint/2010/main" val="3180208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05FCE8D-BEC0-4FB0-B4E4-C13D2CD9A77F}" type="datetimeFigureOut">
              <a:rPr lang="he-IL" smtClean="0"/>
              <a:t>א'/שבט/תשפ"ה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F4D3E30-305B-41F1-97EB-45AE1DA49435}" type="slidenum">
              <a:rPr lang="he-IL" smtClean="0"/>
              <a:t>‹#›</a:t>
            </a:fld>
            <a:endParaRPr lang="he-IL"/>
          </a:p>
        </p:txBody>
      </p:sp>
    </p:spTree>
    <p:extLst>
      <p:ext uri="{BB962C8B-B14F-4D97-AF65-F5344CB8AC3E}">
        <p14:creationId xmlns:p14="http://schemas.microsoft.com/office/powerpoint/2010/main" val="3070055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05FCE8D-BEC0-4FB0-B4E4-C13D2CD9A77F}" type="datetimeFigureOut">
              <a:rPr lang="he-IL" smtClean="0"/>
              <a:t>א'/שבט/תשפ"ה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F4D3E30-305B-41F1-97EB-45AE1DA49435}" type="slidenum">
              <a:rPr lang="he-IL" smtClean="0"/>
              <a:t>‹#›</a:t>
            </a:fld>
            <a:endParaRPr lang="he-IL"/>
          </a:p>
        </p:txBody>
      </p:sp>
    </p:spTree>
    <p:extLst>
      <p:ext uri="{BB962C8B-B14F-4D97-AF65-F5344CB8AC3E}">
        <p14:creationId xmlns:p14="http://schemas.microsoft.com/office/powerpoint/2010/main" val="164109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05FCE8D-BEC0-4FB0-B4E4-C13D2CD9A77F}" type="datetimeFigureOut">
              <a:rPr lang="he-IL" smtClean="0"/>
              <a:t>א'/שבט/תשפ"ה</a:t>
            </a:fld>
            <a:endParaRPr lang="he-IL"/>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F4D3E30-305B-41F1-97EB-45AE1DA49435}" type="slidenum">
              <a:rPr lang="he-IL" smtClean="0"/>
              <a:t>‹#›</a:t>
            </a:fld>
            <a:endParaRPr lang="he-IL"/>
          </a:p>
        </p:txBody>
      </p:sp>
    </p:spTree>
    <p:extLst>
      <p:ext uri="{BB962C8B-B14F-4D97-AF65-F5344CB8AC3E}">
        <p14:creationId xmlns:p14="http://schemas.microsoft.com/office/powerpoint/2010/main" val="1160065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1"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r" defTabSz="685800" rtl="1"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r" defTabSz="685800" rtl="1"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r" defTabSz="685800" rtl="1"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95000"/>
                <a:lumOff val="5000"/>
              </a:schemeClr>
            </a:gs>
            <a:gs pos="100000">
              <a:schemeClr val="tx1"/>
            </a:gs>
            <a:gs pos="50000">
              <a:schemeClr val="accent1">
                <a:lumMod val="60000"/>
              </a:schemeClr>
            </a:gs>
          </a:gsLst>
          <a:path path="circle">
            <a:fillToRect l="50000" t="50000" r="50000" b="50000"/>
          </a:path>
          <a:tileRect/>
        </a:gradFill>
        <a:effectLst/>
      </p:bgPr>
    </p:bg>
    <p:spTree>
      <p:nvGrpSpPr>
        <p:cNvPr id="1" name="">
          <a:extLst>
            <a:ext uri="{FF2B5EF4-FFF2-40B4-BE49-F238E27FC236}">
              <a16:creationId xmlns:a16="http://schemas.microsoft.com/office/drawing/2014/main" id="{19C9377C-3A50-1B62-29B6-C33CFFB23739}"/>
            </a:ext>
          </a:extLst>
        </p:cNvPr>
        <p:cNvGrpSpPr/>
        <p:nvPr/>
      </p:nvGrpSpPr>
      <p:grpSpPr>
        <a:xfrm>
          <a:off x="0" y="0"/>
          <a:ext cx="0" cy="0"/>
          <a:chOff x="0" y="0"/>
          <a:chExt cx="0" cy="0"/>
        </a:xfrm>
      </p:grpSpPr>
      <p:sp>
        <p:nvSpPr>
          <p:cNvPr id="7" name="תיבת טקסט 6">
            <a:extLst>
              <a:ext uri="{FF2B5EF4-FFF2-40B4-BE49-F238E27FC236}">
                <a16:creationId xmlns:a16="http://schemas.microsoft.com/office/drawing/2014/main" id="{0B5878C9-6D67-3A61-0C9C-507E46264DE1}"/>
              </a:ext>
            </a:extLst>
          </p:cNvPr>
          <p:cNvSpPr txBox="1"/>
          <p:nvPr/>
        </p:nvSpPr>
        <p:spPr>
          <a:xfrm>
            <a:off x="0" y="4740048"/>
            <a:ext cx="9144000" cy="307777"/>
          </a:xfrm>
          <a:prstGeom prst="rect">
            <a:avLst/>
          </a:prstGeom>
          <a:noFill/>
        </p:spPr>
        <p:txBody>
          <a:bodyPr wrap="square" rtlCol="1">
            <a:spAutoFit/>
          </a:bodyPr>
          <a:lstStyle/>
          <a:p>
            <a:pPr algn="ctr"/>
            <a:r>
              <a:rPr lang="en-US" sz="1400" dirty="0">
                <a:solidFill>
                  <a:srgbClr val="FDCB95"/>
                </a:solidFill>
                <a:latin typeface="Bahnschrift Light SemiCondensed" panose="020B0502040204020203" pitchFamily="34" charset="0"/>
              </a:rPr>
              <a:t>DBMS Final Assignment		 | 		Michal Berkheim, Michal Lahav, </a:t>
            </a:r>
            <a:r>
              <a:rPr lang="en-US" sz="1400" dirty="0" err="1">
                <a:solidFill>
                  <a:srgbClr val="FDCB95"/>
                </a:solidFill>
                <a:latin typeface="Bahnschrift Light SemiCondensed" panose="020B0502040204020203" pitchFamily="34" charset="0"/>
              </a:rPr>
              <a:t>Reshit</a:t>
            </a:r>
            <a:r>
              <a:rPr lang="en-US" sz="1400" dirty="0">
                <a:solidFill>
                  <a:srgbClr val="FDCB95"/>
                </a:solidFill>
                <a:latin typeface="Bahnschrift Light SemiCondensed" panose="020B0502040204020203" pitchFamily="34" charset="0"/>
              </a:rPr>
              <a:t> Carmel 		| 		2025</a:t>
            </a:r>
            <a:endParaRPr lang="he-IL" sz="1400" dirty="0">
              <a:solidFill>
                <a:srgbClr val="FDCB95"/>
              </a:solidFill>
              <a:latin typeface="Bahnschrift Light SemiCondensed" panose="020B0502040204020203" pitchFamily="34" charset="0"/>
            </a:endParaRPr>
          </a:p>
        </p:txBody>
      </p:sp>
      <p:grpSp>
        <p:nvGrpSpPr>
          <p:cNvPr id="10" name="קבוצה 9">
            <a:extLst>
              <a:ext uri="{FF2B5EF4-FFF2-40B4-BE49-F238E27FC236}">
                <a16:creationId xmlns:a16="http://schemas.microsoft.com/office/drawing/2014/main" id="{9B94BE96-F112-080F-C7D9-A825414A7EB2}"/>
              </a:ext>
            </a:extLst>
          </p:cNvPr>
          <p:cNvGrpSpPr/>
          <p:nvPr/>
        </p:nvGrpSpPr>
        <p:grpSpPr>
          <a:xfrm>
            <a:off x="534491" y="1203000"/>
            <a:ext cx="8027731" cy="2566043"/>
            <a:chOff x="534491" y="1203000"/>
            <a:chExt cx="8027731" cy="2566043"/>
          </a:xfrm>
        </p:grpSpPr>
        <p:grpSp>
          <p:nvGrpSpPr>
            <p:cNvPr id="4" name="קבוצה 3">
              <a:extLst>
                <a:ext uri="{FF2B5EF4-FFF2-40B4-BE49-F238E27FC236}">
                  <a16:creationId xmlns:a16="http://schemas.microsoft.com/office/drawing/2014/main" id="{F677804E-B838-3A65-63B2-82B903765861}"/>
                </a:ext>
              </a:extLst>
            </p:cNvPr>
            <p:cNvGrpSpPr/>
            <p:nvPr/>
          </p:nvGrpSpPr>
          <p:grpSpPr>
            <a:xfrm>
              <a:off x="534491" y="1203000"/>
              <a:ext cx="2222997" cy="2566043"/>
              <a:chOff x="534491" y="1303016"/>
              <a:chExt cx="2222997" cy="2566043"/>
            </a:xfrm>
          </p:grpSpPr>
          <p:sp>
            <p:nvSpPr>
              <p:cNvPr id="12" name="אליפסה 11">
                <a:extLst>
                  <a:ext uri="{FF2B5EF4-FFF2-40B4-BE49-F238E27FC236}">
                    <a16:creationId xmlns:a16="http://schemas.microsoft.com/office/drawing/2014/main" id="{0A33A8A2-F22C-DBEC-2856-CF1AA837F20A}"/>
                  </a:ext>
                </a:extLst>
              </p:cNvPr>
              <p:cNvSpPr/>
              <p:nvPr/>
            </p:nvSpPr>
            <p:spPr>
              <a:xfrm>
                <a:off x="650079" y="3432780"/>
                <a:ext cx="2065321" cy="436279"/>
              </a:xfrm>
              <a:prstGeom prst="ellipse">
                <a:avLst/>
              </a:prstGeom>
              <a:solidFill>
                <a:schemeClr val="accent2">
                  <a:lumMod val="75000"/>
                </a:schemeClr>
              </a:solidFill>
              <a:ln>
                <a:no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5" name="תמונה 4">
                <a:extLst>
                  <a:ext uri="{FF2B5EF4-FFF2-40B4-BE49-F238E27FC236}">
                    <a16:creationId xmlns:a16="http://schemas.microsoft.com/office/drawing/2014/main" id="{FC27682A-D9F0-44FC-0CF2-D23F7E0212ED}"/>
                  </a:ext>
                </a:extLst>
              </p:cNvPr>
              <p:cNvPicPr>
                <a:picLocks noChangeAspect="1"/>
              </p:cNvPicPr>
              <p:nvPr/>
            </p:nvPicPr>
            <p:blipFill>
              <a:blip r:embed="rId3" cstate="hqprint">
                <a:extLst>
                  <a:ext uri="{28A0092B-C50C-407E-A947-70E740481C1C}">
                    <a14:useLocalDpi xmlns:a14="http://schemas.microsoft.com/office/drawing/2010/main" val="0"/>
                  </a:ext>
                </a:extLst>
              </a:blip>
              <a:srcRect l="6197" r="6197"/>
              <a:stretch/>
            </p:blipFill>
            <p:spPr>
              <a:xfrm>
                <a:off x="534491" y="1303016"/>
                <a:ext cx="2222997" cy="2537468"/>
              </a:xfrm>
              <a:prstGeom prst="rect">
                <a:avLst/>
              </a:prstGeom>
            </p:spPr>
          </p:pic>
        </p:grpSp>
        <p:sp>
          <p:nvSpPr>
            <p:cNvPr id="2" name="מלבן 1">
              <a:extLst>
                <a:ext uri="{FF2B5EF4-FFF2-40B4-BE49-F238E27FC236}">
                  <a16:creationId xmlns:a16="http://schemas.microsoft.com/office/drawing/2014/main" id="{8760F36B-DEA5-4567-ACBD-3613D02DC346}"/>
                </a:ext>
              </a:extLst>
            </p:cNvPr>
            <p:cNvSpPr/>
            <p:nvPr/>
          </p:nvSpPr>
          <p:spPr>
            <a:xfrm>
              <a:off x="2726970" y="1620451"/>
              <a:ext cx="5835252" cy="1323439"/>
            </a:xfrm>
            <a:prstGeom prst="rect">
              <a:avLst/>
            </a:prstGeom>
            <a:noFill/>
          </p:spPr>
          <p:txBody>
            <a:bodyPr wrap="none" lIns="91440" tIns="45720" rIns="91440" bIns="45720">
              <a:spAutoFit/>
            </a:bodyPr>
            <a:lstStyle/>
            <a:p>
              <a:pPr algn="ctr"/>
              <a:r>
                <a:rPr lang="en-US" sz="8000" b="1" dirty="0">
                  <a:ln w="12700">
                    <a:solidFill>
                      <a:schemeClr val="accent5">
                        <a:lumMod val="75000"/>
                      </a:schemeClr>
                    </a:solidFill>
                    <a:prstDash val="solid"/>
                  </a:ln>
                  <a:gradFill flip="none" rotWithShape="1">
                    <a:gsLst>
                      <a:gs pos="0">
                        <a:schemeClr val="accent5">
                          <a:lumMod val="75000"/>
                        </a:schemeClr>
                      </a:gs>
                      <a:gs pos="100000">
                        <a:srgbClr val="FDCB95"/>
                      </a:gs>
                    </a:gsLst>
                    <a:lin ang="16200000" scaled="1"/>
                    <a:tileRect/>
                  </a:gradFill>
                  <a:effectLst>
                    <a:outerShdw dist="38100" dir="2700000" algn="tl" rotWithShape="0">
                      <a:schemeClr val="accent5">
                        <a:lumMod val="50000"/>
                      </a:schemeClr>
                    </a:outerShdw>
                  </a:effectLst>
                  <a:latin typeface="Zing Rust Demo Base" panose="00000500000000000000" pitchFamily="50" charset="0"/>
                </a:rPr>
                <a:t>LOLMOVIES</a:t>
              </a:r>
              <a:r>
                <a:rPr lang="en-US" sz="6000" b="1" cap="none" spc="0" dirty="0">
                  <a:ln w="12700">
                    <a:solidFill>
                      <a:schemeClr val="accent5">
                        <a:lumMod val="75000"/>
                      </a:schemeClr>
                    </a:solidFill>
                    <a:prstDash val="solid"/>
                  </a:ln>
                  <a:gradFill flip="none" rotWithShape="1">
                    <a:gsLst>
                      <a:gs pos="0">
                        <a:schemeClr val="accent5">
                          <a:lumMod val="75000"/>
                        </a:schemeClr>
                      </a:gs>
                      <a:gs pos="100000">
                        <a:srgbClr val="FDCB95"/>
                      </a:gs>
                    </a:gsLst>
                    <a:lin ang="16200000" scaled="1"/>
                    <a:tileRect/>
                  </a:gradFill>
                  <a:effectLst>
                    <a:outerShdw dist="38100" dir="2700000" algn="tl" rotWithShape="0">
                      <a:schemeClr val="accent5">
                        <a:lumMod val="50000"/>
                      </a:schemeClr>
                    </a:outerShdw>
                  </a:effectLst>
                  <a:latin typeface="Zing Rust Demo Base" panose="00000500000000000000" pitchFamily="50" charset="0"/>
                </a:rPr>
                <a:t>.com</a:t>
              </a:r>
              <a:endParaRPr lang="he-IL" sz="7200" b="1" cap="none" spc="0" dirty="0">
                <a:ln w="12700">
                  <a:solidFill>
                    <a:schemeClr val="accent5">
                      <a:lumMod val="75000"/>
                    </a:schemeClr>
                  </a:solidFill>
                  <a:prstDash val="solid"/>
                </a:ln>
                <a:gradFill flip="none" rotWithShape="1">
                  <a:gsLst>
                    <a:gs pos="0">
                      <a:schemeClr val="accent5">
                        <a:lumMod val="75000"/>
                      </a:schemeClr>
                    </a:gs>
                    <a:gs pos="100000">
                      <a:srgbClr val="FDCB95"/>
                    </a:gs>
                  </a:gsLst>
                  <a:lin ang="16200000" scaled="1"/>
                  <a:tileRect/>
                </a:gradFill>
                <a:effectLst>
                  <a:outerShdw dist="38100" dir="2700000" algn="tl" rotWithShape="0">
                    <a:schemeClr val="accent5">
                      <a:lumMod val="50000"/>
                    </a:schemeClr>
                  </a:outerShdw>
                </a:effectLst>
                <a:latin typeface="Zing Rust Demo Base" panose="00000500000000000000" pitchFamily="50" charset="0"/>
              </a:endParaRPr>
            </a:p>
          </p:txBody>
        </p:sp>
        <p:sp>
          <p:nvSpPr>
            <p:cNvPr id="3" name="מלבן 2">
              <a:extLst>
                <a:ext uri="{FF2B5EF4-FFF2-40B4-BE49-F238E27FC236}">
                  <a16:creationId xmlns:a16="http://schemas.microsoft.com/office/drawing/2014/main" id="{8A5C1502-C5C7-4C2F-78C3-36E32B4BB4E0}"/>
                </a:ext>
              </a:extLst>
            </p:cNvPr>
            <p:cNvSpPr/>
            <p:nvPr/>
          </p:nvSpPr>
          <p:spPr>
            <a:xfrm>
              <a:off x="2686123" y="2743723"/>
              <a:ext cx="5591595" cy="707886"/>
            </a:xfrm>
            <a:prstGeom prst="rect">
              <a:avLst/>
            </a:prstGeom>
            <a:noFill/>
          </p:spPr>
          <p:txBody>
            <a:bodyPr wrap="none" lIns="91440" tIns="45720" rIns="91440" bIns="45720">
              <a:spAutoFit/>
            </a:bodyPr>
            <a:lstStyle/>
            <a:p>
              <a:pPr algn="ctr"/>
              <a:r>
                <a:rPr lang="en-US" sz="4000" dirty="0">
                  <a:ln w="9525">
                    <a:noFill/>
                    <a:prstDash val="solid"/>
                  </a:ln>
                  <a:solidFill>
                    <a:srgbClr val="FDCB95"/>
                  </a:solidFill>
                  <a:effectLst>
                    <a:outerShdw dist="38100" dir="2700000" algn="tl" rotWithShape="0">
                      <a:schemeClr val="accent5">
                        <a:lumMod val="50000"/>
                      </a:schemeClr>
                    </a:outerShdw>
                  </a:effectLst>
                  <a:latin typeface="Zing Script Rust SB Demo Base" panose="00000200000000000000" pitchFamily="50" charset="0"/>
                  <a:cs typeface="Poppins" panose="00000500000000000000" pitchFamily="2" charset="0"/>
                </a:rPr>
                <a:t>The Best Comedy movies.</a:t>
              </a:r>
              <a:endParaRPr lang="he-IL" sz="4000" dirty="0">
                <a:ln w="9525">
                  <a:noFill/>
                  <a:prstDash val="solid"/>
                </a:ln>
                <a:solidFill>
                  <a:srgbClr val="FDCB95"/>
                </a:solidFill>
                <a:effectLst>
                  <a:outerShdw dist="38100" dir="2700000" algn="tl" rotWithShape="0">
                    <a:schemeClr val="accent5">
                      <a:lumMod val="50000"/>
                    </a:schemeClr>
                  </a:outerShdw>
                </a:effectLst>
                <a:latin typeface="Zing Script Rust SB Demo Base" panose="00000200000000000000" pitchFamily="50" charset="0"/>
              </a:endParaRPr>
            </a:p>
          </p:txBody>
        </p:sp>
        <p:sp>
          <p:nvSpPr>
            <p:cNvPr id="9" name="מלבן 8">
              <a:extLst>
                <a:ext uri="{FF2B5EF4-FFF2-40B4-BE49-F238E27FC236}">
                  <a16:creationId xmlns:a16="http://schemas.microsoft.com/office/drawing/2014/main" id="{AE095287-E252-CB24-0378-9250B002FE45}"/>
                </a:ext>
              </a:extLst>
            </p:cNvPr>
            <p:cNvSpPr/>
            <p:nvPr/>
          </p:nvSpPr>
          <p:spPr>
            <a:xfrm>
              <a:off x="2726970" y="1625213"/>
              <a:ext cx="5835252" cy="1323439"/>
            </a:xfrm>
            <a:prstGeom prst="rect">
              <a:avLst/>
            </a:prstGeom>
            <a:noFill/>
          </p:spPr>
          <p:txBody>
            <a:bodyPr wrap="none" lIns="91440" tIns="45720" rIns="91440" bIns="45720">
              <a:spAutoFit/>
            </a:bodyPr>
            <a:lstStyle/>
            <a:p>
              <a:pPr algn="ctr"/>
              <a:r>
                <a:rPr lang="en-US" sz="8000" b="1" dirty="0">
                  <a:ln w="12700">
                    <a:noFill/>
                    <a:prstDash val="solid"/>
                  </a:ln>
                  <a:gradFill flip="none" rotWithShape="1">
                    <a:gsLst>
                      <a:gs pos="0">
                        <a:schemeClr val="accent5">
                          <a:lumMod val="75000"/>
                        </a:schemeClr>
                      </a:gs>
                      <a:gs pos="100000">
                        <a:schemeClr val="accent4"/>
                      </a:gs>
                    </a:gsLst>
                    <a:lin ang="16200000" scaled="1"/>
                    <a:tileRect/>
                  </a:gradFill>
                  <a:latin typeface="Zing Rust D2 Demo Base" panose="00000600000000000000" pitchFamily="50" charset="0"/>
                </a:rPr>
                <a:t>LOLMOVIES</a:t>
              </a:r>
              <a:r>
                <a:rPr lang="en-US" sz="6000" b="1" cap="none" spc="0" dirty="0">
                  <a:ln w="12700">
                    <a:noFill/>
                    <a:prstDash val="solid"/>
                  </a:ln>
                  <a:gradFill flip="none" rotWithShape="1">
                    <a:gsLst>
                      <a:gs pos="0">
                        <a:schemeClr val="accent5">
                          <a:lumMod val="75000"/>
                        </a:schemeClr>
                      </a:gs>
                      <a:gs pos="100000">
                        <a:schemeClr val="accent4"/>
                      </a:gs>
                    </a:gsLst>
                    <a:lin ang="16200000" scaled="1"/>
                    <a:tileRect/>
                  </a:gradFill>
                  <a:latin typeface="Zing Rust D2 Demo Base" panose="00000600000000000000" pitchFamily="50" charset="0"/>
                </a:rPr>
                <a:t>.com</a:t>
              </a:r>
              <a:endParaRPr lang="he-IL" sz="7200" b="1" cap="none" spc="0" dirty="0">
                <a:ln w="12700">
                  <a:noFill/>
                  <a:prstDash val="solid"/>
                </a:ln>
                <a:gradFill flip="none" rotWithShape="1">
                  <a:gsLst>
                    <a:gs pos="0">
                      <a:schemeClr val="accent5">
                        <a:lumMod val="75000"/>
                      </a:schemeClr>
                    </a:gs>
                    <a:gs pos="100000">
                      <a:schemeClr val="accent4"/>
                    </a:gs>
                  </a:gsLst>
                  <a:lin ang="16200000" scaled="1"/>
                  <a:tileRect/>
                </a:gradFill>
                <a:latin typeface="Zing Rust D2 Demo Base" panose="00000600000000000000" pitchFamily="50" charset="0"/>
              </a:endParaRPr>
            </a:p>
          </p:txBody>
        </p:sp>
      </p:grpSp>
      <p:sp>
        <p:nvSpPr>
          <p:cNvPr id="6" name="תיבת טקסט 5">
            <a:extLst>
              <a:ext uri="{FF2B5EF4-FFF2-40B4-BE49-F238E27FC236}">
                <a16:creationId xmlns:a16="http://schemas.microsoft.com/office/drawing/2014/main" id="{0DCBC0FA-3F5E-02D3-3A24-B56119C79D2F}"/>
              </a:ext>
            </a:extLst>
          </p:cNvPr>
          <p:cNvSpPr txBox="1"/>
          <p:nvPr/>
        </p:nvSpPr>
        <p:spPr>
          <a:xfrm>
            <a:off x="3672000" y="186079"/>
            <a:ext cx="1800000" cy="374571"/>
          </a:xfrm>
          <a:prstGeom prst="roundRect">
            <a:avLst/>
          </a:prstGeom>
          <a:solidFill>
            <a:schemeClr val="accent3">
              <a:lumMod val="75000"/>
            </a:schemeClr>
          </a:solidFill>
        </p:spPr>
        <p:txBody>
          <a:bodyPr wrap="square" rtlCol="1">
            <a:spAutoFit/>
          </a:bodyPr>
          <a:lstStyle/>
          <a:p>
            <a:pPr algn="ctr"/>
            <a:r>
              <a:rPr lang="en-US" sz="1600" dirty="0">
                <a:solidFill>
                  <a:schemeClr val="accent1">
                    <a:lumMod val="50000"/>
                  </a:schemeClr>
                </a:solidFill>
                <a:latin typeface="Bahnschrift SemiBold" panose="020B0502040204020203" pitchFamily="34" charset="0"/>
              </a:rPr>
              <a:t>SYSTEM DOCS</a:t>
            </a:r>
            <a:endParaRPr lang="he-IL" sz="1600" dirty="0">
              <a:solidFill>
                <a:schemeClr val="accent1">
                  <a:lumMod val="50000"/>
                </a:schemeClr>
              </a:solidFill>
              <a:latin typeface="Bahnschrift SemiBold" panose="020B0502040204020203" pitchFamily="34" charset="0"/>
            </a:endParaRPr>
          </a:p>
        </p:txBody>
      </p:sp>
    </p:spTree>
    <p:extLst>
      <p:ext uri="{BB962C8B-B14F-4D97-AF65-F5344CB8AC3E}">
        <p14:creationId xmlns:p14="http://schemas.microsoft.com/office/powerpoint/2010/main" val="638311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403D615A-7544-87A4-F02B-EACF7A614240}"/>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4FC2227E-9882-C77F-F228-5C751E451BAE}"/>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Complex query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Finds actors who appeared in the 10 most popular movies of a given director.</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Only includes actors who appeared in more than one of the director's top 10 movies.</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Outputs: Actor’s name and the number of times they worked with the director.</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Uses a nested query, JOIN, GROUP BY, HAVING and ORDER BY.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The index we created on release year and popularity supports efficient execution of this query.</a:t>
            </a:r>
          </a:p>
          <a:p>
            <a:pPr marL="285750" indent="-285750">
              <a:spcBef>
                <a:spcPts val="600"/>
              </a:spcBef>
              <a:buFont typeface="Arial" panose="020B0604020202020204" pitchFamily="34" charset="0"/>
              <a:buChar char="•"/>
            </a:pP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BAD5233D-CF49-BA0A-D375-45076FABDA55}"/>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Query #3: "Director's Favorite Collaborators"</a:t>
            </a:r>
          </a:p>
        </p:txBody>
      </p:sp>
    </p:spTree>
    <p:extLst>
      <p:ext uri="{BB962C8B-B14F-4D97-AF65-F5344CB8AC3E}">
        <p14:creationId xmlns:p14="http://schemas.microsoft.com/office/powerpoint/2010/main" val="1238029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2788743E-3FDA-C3EB-CEDF-FF98756773C4}"/>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755AC46C-68A8-157F-7F1B-BFC00B38AB69}"/>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Complex query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Finds actors who starred in the most movies of a specific sub-genre in a given decade.</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Outputs: Actor’s name, birthday, and number of movies.</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Uses JOIN and GROUP BY.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The index we created on release year supports efficient execution of this query.</a:t>
            </a:r>
          </a:p>
          <a:p>
            <a:pPr marL="285750" indent="-285750">
              <a:spcBef>
                <a:spcPts val="600"/>
              </a:spcBef>
              <a:buFont typeface="Arial" panose="020B0604020202020204" pitchFamily="34" charset="0"/>
              <a:buChar char="•"/>
            </a:pP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6B478F0F-E153-E2B2-04AB-C9BAF022F7AD}"/>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Query #4: "Hall of Fame" for a Sub-Genre &amp; Decade</a:t>
            </a:r>
          </a:p>
        </p:txBody>
      </p:sp>
    </p:spTree>
    <p:extLst>
      <p:ext uri="{BB962C8B-B14F-4D97-AF65-F5344CB8AC3E}">
        <p14:creationId xmlns:p14="http://schemas.microsoft.com/office/powerpoint/2010/main" val="1183452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020D9A48-2824-99E8-404D-527185759E60}"/>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14C0390A-638F-4E75-BFDB-7E9F91B571AE}"/>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Complex query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Finds unpopular by highly rated movies in a given year.</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Criteria: Rating &gt; 7.0 &amp; Popularity &lt; average popularity.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Outputs: Movie title, overview, rating (vote average) , and popularity.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Uses a nested query, aggregation (AVG) and ORDER BY.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The indexes we created on release year, popularity and vote average supports efficient execution of this query.</a:t>
            </a:r>
          </a:p>
          <a:p>
            <a:pPr marL="285750" indent="-285750">
              <a:spcBef>
                <a:spcPts val="600"/>
              </a:spcBef>
              <a:buFont typeface="Arial" panose="020B0604020202020204" pitchFamily="34" charset="0"/>
              <a:buChar char="•"/>
            </a:pP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9A44AEAE-A103-7310-B756-B273459AD718}"/>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Query #5: “Hidden Gems”</a:t>
            </a:r>
          </a:p>
        </p:txBody>
      </p:sp>
    </p:spTree>
    <p:extLst>
      <p:ext uri="{BB962C8B-B14F-4D97-AF65-F5344CB8AC3E}">
        <p14:creationId xmlns:p14="http://schemas.microsoft.com/office/powerpoint/2010/main" val="3115100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D1A83736-982E-54F1-BBC9-E6E77B8ADDBF}"/>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4311E906-CDFA-0D7E-2289-4F7FCA99FE48}"/>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r>
              <a:rPr lang="en-US" sz="1400" dirty="0">
                <a:solidFill>
                  <a:schemeClr val="accent4">
                    <a:lumMod val="40000"/>
                    <a:lumOff val="60000"/>
                  </a:schemeClr>
                </a:solidFill>
                <a:latin typeface="Bahnschrift Light" panose="020B0502040204020203" pitchFamily="34" charset="0"/>
              </a:rPr>
              <a:t>We decided to add three more queries for the sake of completeness and app functionality.</a:t>
            </a:r>
          </a:p>
          <a:p>
            <a:pPr>
              <a:spcBef>
                <a:spcPts val="600"/>
              </a:spcBef>
            </a:pPr>
            <a:endParaRPr lang="en-US" sz="1400" dirty="0">
              <a:solidFill>
                <a:schemeClr val="accent4">
                  <a:lumMod val="40000"/>
                  <a:lumOff val="60000"/>
                </a:schemeClr>
              </a:solidFill>
              <a:latin typeface="Bahnschrift Light" panose="020B0502040204020203" pitchFamily="34" charset="0"/>
            </a:endParaRP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Query #6: "Most popular movies of a director“</a:t>
            </a:r>
          </a:p>
          <a:p>
            <a:pPr marL="742950" lvl="1"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Finds the 5 most popular movies for a given director.</a:t>
            </a:r>
          </a:p>
          <a:p>
            <a:pPr marL="742950" lvl="1"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Outputs: Movie title, overview, release year and popularity.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Query #7: "Most popular movies of an actor“</a:t>
            </a:r>
          </a:p>
          <a:p>
            <a:pPr marL="742950" lvl="1"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Finds the 5 most popular movies for a given actor.</a:t>
            </a:r>
          </a:p>
          <a:p>
            <a:pPr marL="742950" lvl="1"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Outputs: Movie title, overview, release year and popularity.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Query #8: "Most popular genres of an actor“</a:t>
            </a:r>
          </a:p>
          <a:p>
            <a:pPr marL="742950" lvl="1"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Shows which genres an actor has appeared in the most.</a:t>
            </a:r>
          </a:p>
          <a:p>
            <a:pPr marL="742950" lvl="1"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Outputs: Genre name and the number of movies.</a:t>
            </a:r>
          </a:p>
          <a:p>
            <a:pPr marL="285750" indent="-285750">
              <a:spcBef>
                <a:spcPts val="600"/>
              </a:spcBef>
              <a:buFont typeface="Arial" panose="020B0604020202020204" pitchFamily="34" charset="0"/>
              <a:buChar char="•"/>
            </a:pP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C6C7BA32-A0F3-ACC7-B6D0-65DA13827180}"/>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Extra Queries</a:t>
            </a:r>
          </a:p>
        </p:txBody>
      </p:sp>
    </p:spTree>
    <p:extLst>
      <p:ext uri="{BB962C8B-B14F-4D97-AF65-F5344CB8AC3E}">
        <p14:creationId xmlns:p14="http://schemas.microsoft.com/office/powerpoint/2010/main" val="2555204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70A3A029-1F91-8108-7614-AAF8FDF9B1EF}"/>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EFF79FDA-170F-1B8D-76EA-07EDDE1429C2}"/>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r>
              <a:rPr lang="en-US" sz="1400" dirty="0">
                <a:solidFill>
                  <a:schemeClr val="accent4">
                    <a:lumMod val="40000"/>
                    <a:lumOff val="60000"/>
                  </a:schemeClr>
                </a:solidFill>
                <a:latin typeface="Bahnschrift Light" panose="020B0502040204020203" pitchFamily="34" charset="0"/>
              </a:rPr>
              <a:t>We used the TMDB API, which provides information on over a million movies. </a:t>
            </a:r>
          </a:p>
          <a:p>
            <a:pPr>
              <a:spcBef>
                <a:spcPts val="600"/>
              </a:spcBef>
            </a:pPr>
            <a:endParaRPr lang="en-US" sz="1400" dirty="0">
              <a:solidFill>
                <a:schemeClr val="accent4">
                  <a:lumMod val="40000"/>
                  <a:lumOff val="60000"/>
                </a:schemeClr>
              </a:solidFill>
              <a:latin typeface="Bahnschrift Light" panose="020B0502040204020203" pitchFamily="34" charset="0"/>
            </a:endParaRP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 the create_db_script.py file, we define the tables with the appropriate columns, as previously described, and create indexes.</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 the api_data_retrieve.py file, the API retrieves top-ranked comedy films that have received at least 500 votes (ensuring their ranking is reliable). Various functions populate the tables with the relevant movie data.</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The queries_db_script.py file contains functions that execute the queries we wrote, while the queries_execution.py file runs these functions and displays the results.</a:t>
            </a:r>
          </a:p>
          <a:p>
            <a:pPr>
              <a:spcBef>
                <a:spcPts val="600"/>
              </a:spcBef>
            </a:pP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DABF9B81-CFAD-A79E-726A-2A0843DF8786}"/>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Code Structure and API Usage</a:t>
            </a:r>
          </a:p>
        </p:txBody>
      </p:sp>
    </p:spTree>
    <p:extLst>
      <p:ext uri="{BB962C8B-B14F-4D97-AF65-F5344CB8AC3E}">
        <p14:creationId xmlns:p14="http://schemas.microsoft.com/office/powerpoint/2010/main" val="1564506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CB610D0F-FCDD-EA90-B824-4BBAD5746834}"/>
            </a:ext>
          </a:extLst>
        </p:cNvPr>
        <p:cNvGrpSpPr/>
        <p:nvPr/>
      </p:nvGrpSpPr>
      <p:grpSpPr>
        <a:xfrm>
          <a:off x="0" y="0"/>
          <a:ext cx="0" cy="0"/>
          <a:chOff x="0" y="0"/>
          <a:chExt cx="0" cy="0"/>
        </a:xfrm>
      </p:grpSpPr>
      <p:grpSp>
        <p:nvGrpSpPr>
          <p:cNvPr id="9" name="קבוצה 8">
            <a:extLst>
              <a:ext uri="{FF2B5EF4-FFF2-40B4-BE49-F238E27FC236}">
                <a16:creationId xmlns:a16="http://schemas.microsoft.com/office/drawing/2014/main" id="{CF750B34-FFBA-29AD-3C11-548B3A46450C}"/>
              </a:ext>
            </a:extLst>
          </p:cNvPr>
          <p:cNvGrpSpPr/>
          <p:nvPr/>
        </p:nvGrpSpPr>
        <p:grpSpPr>
          <a:xfrm>
            <a:off x="3460502" y="1288729"/>
            <a:ext cx="2222997" cy="2566043"/>
            <a:chOff x="534491" y="1303016"/>
            <a:chExt cx="2222997" cy="2566043"/>
          </a:xfrm>
        </p:grpSpPr>
        <p:sp>
          <p:nvSpPr>
            <p:cNvPr id="13" name="אליפסה 12">
              <a:extLst>
                <a:ext uri="{FF2B5EF4-FFF2-40B4-BE49-F238E27FC236}">
                  <a16:creationId xmlns:a16="http://schemas.microsoft.com/office/drawing/2014/main" id="{FC59F77C-D5CA-0145-E4CD-9C979B983FD2}"/>
                </a:ext>
              </a:extLst>
            </p:cNvPr>
            <p:cNvSpPr/>
            <p:nvPr/>
          </p:nvSpPr>
          <p:spPr>
            <a:xfrm>
              <a:off x="650079" y="3432780"/>
              <a:ext cx="2065321" cy="436279"/>
            </a:xfrm>
            <a:prstGeom prst="ellipse">
              <a:avLst/>
            </a:prstGeom>
            <a:solidFill>
              <a:schemeClr val="accent2">
                <a:lumMod val="75000"/>
              </a:schemeClr>
            </a:solidFill>
            <a:ln>
              <a:no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4" name="תמונה 13">
              <a:extLst>
                <a:ext uri="{FF2B5EF4-FFF2-40B4-BE49-F238E27FC236}">
                  <a16:creationId xmlns:a16="http://schemas.microsoft.com/office/drawing/2014/main" id="{F2D8ACE0-5A1A-5565-999F-0F9FC1CAC4FE}"/>
                </a:ext>
              </a:extLst>
            </p:cNvPr>
            <p:cNvPicPr>
              <a:picLocks noChangeAspect="1"/>
            </p:cNvPicPr>
            <p:nvPr/>
          </p:nvPicPr>
          <p:blipFill>
            <a:blip r:embed="rId3" cstate="hqprint">
              <a:extLst>
                <a:ext uri="{28A0092B-C50C-407E-A947-70E740481C1C}">
                  <a14:useLocalDpi xmlns:a14="http://schemas.microsoft.com/office/drawing/2010/main" val="0"/>
                </a:ext>
              </a:extLst>
            </a:blip>
            <a:srcRect l="6197" r="6197"/>
            <a:stretch/>
          </p:blipFill>
          <p:spPr>
            <a:xfrm>
              <a:off x="534491" y="1303016"/>
              <a:ext cx="2222997" cy="2537468"/>
            </a:xfrm>
            <a:prstGeom prst="rect">
              <a:avLst/>
            </a:prstGeom>
          </p:spPr>
        </p:pic>
      </p:grpSp>
    </p:spTree>
    <p:extLst>
      <p:ext uri="{BB962C8B-B14F-4D97-AF65-F5344CB8AC3E}">
        <p14:creationId xmlns:p14="http://schemas.microsoft.com/office/powerpoint/2010/main" val="2918716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069DB111-17EC-CDCE-51B8-286E67941061}"/>
            </a:ext>
          </a:extLst>
        </p:cNvPr>
        <p:cNvGrpSpPr/>
        <p:nvPr/>
      </p:nvGrpSpPr>
      <p:grpSpPr>
        <a:xfrm>
          <a:off x="0" y="0"/>
          <a:ext cx="0" cy="0"/>
          <a:chOff x="0" y="0"/>
          <a:chExt cx="0" cy="0"/>
        </a:xfrm>
      </p:grpSpPr>
      <p:sp>
        <p:nvSpPr>
          <p:cNvPr id="5" name="מלבן 4">
            <a:extLst>
              <a:ext uri="{FF2B5EF4-FFF2-40B4-BE49-F238E27FC236}">
                <a16:creationId xmlns:a16="http://schemas.microsoft.com/office/drawing/2014/main" id="{B2EE32FE-A96D-FF65-FC68-6B3821120953}"/>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ER Diagram</a:t>
            </a:r>
          </a:p>
        </p:txBody>
      </p:sp>
      <p:pic>
        <p:nvPicPr>
          <p:cNvPr id="4" name="תמונה 3">
            <a:extLst>
              <a:ext uri="{FF2B5EF4-FFF2-40B4-BE49-F238E27FC236}">
                <a16:creationId xmlns:a16="http://schemas.microsoft.com/office/drawing/2014/main" id="{4586B11D-726B-342C-8E38-0CB16B298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738" y="1179094"/>
            <a:ext cx="6486524" cy="3584658"/>
          </a:xfrm>
          <a:prstGeom prst="rect">
            <a:avLst/>
          </a:prstGeom>
        </p:spPr>
      </p:pic>
    </p:spTree>
    <p:extLst>
      <p:ext uri="{BB962C8B-B14F-4D97-AF65-F5344CB8AC3E}">
        <p14:creationId xmlns:p14="http://schemas.microsoft.com/office/powerpoint/2010/main" val="332054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955EF4E1-CABE-B99E-A5EE-4D05ECB6473C}"/>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DBE695AF-59C8-7A5A-2179-75053A29D423}"/>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r>
              <a:rPr lang="en-US" sz="1400" dirty="0">
                <a:solidFill>
                  <a:schemeClr val="accent4">
                    <a:lumMod val="40000"/>
                    <a:lumOff val="60000"/>
                  </a:schemeClr>
                </a:solidFill>
                <a:latin typeface="Bahnschrift Light" panose="020B0502040204020203" pitchFamily="34" charset="0"/>
              </a:rPr>
              <a:t>The schema is designed to support the storage of movie-related data, including relationships between movies, genres, keywords, and people (actors and directors). </a:t>
            </a:r>
          </a:p>
          <a:p>
            <a:pPr>
              <a:spcBef>
                <a:spcPts val="600"/>
              </a:spcBef>
            </a:pPr>
            <a:endParaRPr lang="en-US" sz="1400" dirty="0">
              <a:solidFill>
                <a:schemeClr val="accent4">
                  <a:lumMod val="40000"/>
                  <a:lumOff val="60000"/>
                </a:schemeClr>
              </a:solidFill>
              <a:latin typeface="Bahnschrift Light" panose="020B0502040204020203" pitchFamily="34" charset="0"/>
            </a:endParaRP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a:t>
            </a:r>
            <a:r>
              <a:rPr lang="en-US" sz="1400" dirty="0" err="1">
                <a:solidFill>
                  <a:schemeClr val="accent4">
                    <a:lumMod val="40000"/>
                    <a:lumOff val="60000"/>
                  </a:schemeClr>
                </a:solidFill>
                <a:latin typeface="Bahnschrift Light" panose="020B0502040204020203" pitchFamily="34" charset="0"/>
              </a:rPr>
              <a:t>Movie_id</a:t>
            </a:r>
            <a:r>
              <a:rPr lang="en-US" sz="1400" dirty="0">
                <a:solidFill>
                  <a:schemeClr val="accent4">
                    <a:lumMod val="40000"/>
                    <a:lumOff val="60000"/>
                  </a:schemeClr>
                </a:solidFill>
                <a:latin typeface="Bahnschrift Light" panose="020B0502040204020203" pitchFamily="34" charset="0"/>
              </a:rPr>
              <a:t>, Title, </a:t>
            </a:r>
            <a:r>
              <a:rPr lang="en-US" sz="1400" dirty="0" err="1">
                <a:solidFill>
                  <a:schemeClr val="accent4">
                    <a:lumMod val="40000"/>
                    <a:lumOff val="60000"/>
                  </a:schemeClr>
                </a:solidFill>
                <a:latin typeface="Bahnschrift Light" panose="020B0502040204020203" pitchFamily="34" charset="0"/>
              </a:rPr>
              <a:t>Director_id</a:t>
            </a:r>
            <a:r>
              <a:rPr lang="en-US" sz="1400" dirty="0">
                <a:solidFill>
                  <a:schemeClr val="accent4">
                    <a:lumMod val="40000"/>
                    <a:lumOff val="60000"/>
                  </a:schemeClr>
                </a:solidFill>
                <a:latin typeface="Bahnschrift Light" panose="020B0502040204020203" pitchFamily="34" charset="0"/>
              </a:rPr>
              <a:t>, </a:t>
            </a:r>
            <a:r>
              <a:rPr lang="en-US" sz="1400" dirty="0" err="1">
                <a:solidFill>
                  <a:schemeClr val="accent4">
                    <a:lumMod val="40000"/>
                    <a:lumOff val="60000"/>
                  </a:schemeClr>
                </a:solidFill>
                <a:latin typeface="Bahnschrift Light" panose="020B0502040204020203" pitchFamily="34" charset="0"/>
              </a:rPr>
              <a:t>Release_year</a:t>
            </a:r>
            <a:r>
              <a:rPr lang="en-US" sz="1400" dirty="0">
                <a:solidFill>
                  <a:schemeClr val="accent4">
                    <a:lumMod val="40000"/>
                    <a:lumOff val="60000"/>
                  </a:schemeClr>
                </a:solidFill>
                <a:latin typeface="Bahnschrift Light" panose="020B0502040204020203" pitchFamily="34" charset="0"/>
              </a:rPr>
              <a:t>, Runtime, Overview, Popularity, 				</a:t>
            </a:r>
            <a:r>
              <a:rPr lang="en-US" sz="1400" dirty="0" err="1">
                <a:solidFill>
                  <a:schemeClr val="accent4">
                    <a:lumMod val="40000"/>
                    <a:lumOff val="60000"/>
                  </a:schemeClr>
                </a:solidFill>
                <a:latin typeface="Bahnschrift Light" panose="020B0502040204020203" pitchFamily="34" charset="0"/>
              </a:rPr>
              <a:t>Vote_average</a:t>
            </a:r>
            <a:r>
              <a:rPr lang="en-US" sz="1400" dirty="0">
                <a:solidFill>
                  <a:schemeClr val="accent4">
                    <a:lumMod val="40000"/>
                    <a:lumOff val="60000"/>
                  </a:schemeClr>
                </a:solidFill>
                <a:latin typeface="Bahnschrift Light" panose="020B0502040204020203" pitchFamily="34" charset="0"/>
              </a:rPr>
              <a:t>, </a:t>
            </a:r>
            <a:r>
              <a:rPr lang="en-US" sz="1400" dirty="0" err="1">
                <a:solidFill>
                  <a:schemeClr val="accent4">
                    <a:lumMod val="40000"/>
                    <a:lumOff val="60000"/>
                  </a:schemeClr>
                </a:solidFill>
                <a:latin typeface="Bahnschrift Light" panose="020B0502040204020203" pitchFamily="34" charset="0"/>
              </a:rPr>
              <a:t>Vote_count</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Person(</a:t>
            </a:r>
            <a:r>
              <a:rPr lang="en-US" sz="1400" dirty="0" err="1">
                <a:solidFill>
                  <a:schemeClr val="accent4">
                    <a:lumMod val="40000"/>
                    <a:lumOff val="60000"/>
                  </a:schemeClr>
                </a:solidFill>
                <a:latin typeface="Bahnschrift Light" panose="020B0502040204020203" pitchFamily="34" charset="0"/>
              </a:rPr>
              <a:t>Person_id</a:t>
            </a:r>
            <a:r>
              <a:rPr lang="en-US" sz="1400" dirty="0">
                <a:solidFill>
                  <a:schemeClr val="accent4">
                    <a:lumMod val="40000"/>
                    <a:lumOff val="60000"/>
                  </a:schemeClr>
                </a:solidFill>
                <a:latin typeface="Bahnschrift Light" panose="020B0502040204020203" pitchFamily="34" charset="0"/>
              </a:rPr>
              <a:t>, </a:t>
            </a:r>
            <a:r>
              <a:rPr lang="en-US" sz="1400" dirty="0" err="1">
                <a:solidFill>
                  <a:schemeClr val="accent4">
                    <a:lumMod val="40000"/>
                    <a:lumOff val="60000"/>
                  </a:schemeClr>
                </a:solidFill>
                <a:latin typeface="Bahnschrift Light" panose="020B0502040204020203" pitchFamily="34" charset="0"/>
              </a:rPr>
              <a:t>Person_name</a:t>
            </a:r>
            <a:r>
              <a:rPr lang="en-US" sz="1400" dirty="0">
                <a:solidFill>
                  <a:schemeClr val="accent4">
                    <a:lumMod val="40000"/>
                    <a:lumOff val="60000"/>
                  </a:schemeClr>
                </a:solidFill>
                <a:latin typeface="Bahnschrift Light" panose="020B0502040204020203" pitchFamily="34" charset="0"/>
              </a:rPr>
              <a:t>, Birthday)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Actor(</a:t>
            </a:r>
            <a:r>
              <a:rPr lang="en-US" sz="1400" dirty="0" err="1">
                <a:solidFill>
                  <a:schemeClr val="accent4">
                    <a:lumMod val="40000"/>
                    <a:lumOff val="60000"/>
                  </a:schemeClr>
                </a:solidFill>
                <a:latin typeface="Bahnschrift Light" panose="020B0502040204020203" pitchFamily="34" charset="0"/>
              </a:rPr>
              <a:t>Actor_id</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Director(</a:t>
            </a:r>
            <a:r>
              <a:rPr lang="en-US" sz="1400" dirty="0" err="1">
                <a:solidFill>
                  <a:schemeClr val="accent4">
                    <a:lumMod val="40000"/>
                    <a:lumOff val="60000"/>
                  </a:schemeClr>
                </a:solidFill>
                <a:latin typeface="Bahnschrift Light" panose="020B0502040204020203" pitchFamily="34" charset="0"/>
              </a:rPr>
              <a:t>Director_id</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Movie-person(</a:t>
            </a:r>
            <a:r>
              <a:rPr lang="en-US" sz="1400" dirty="0" err="1">
                <a:solidFill>
                  <a:schemeClr val="accent4">
                    <a:lumMod val="40000"/>
                    <a:lumOff val="60000"/>
                  </a:schemeClr>
                </a:solidFill>
                <a:latin typeface="Bahnschrift Light" panose="020B0502040204020203" pitchFamily="34" charset="0"/>
              </a:rPr>
              <a:t>Movie_id</a:t>
            </a:r>
            <a:r>
              <a:rPr lang="en-US" sz="1400" dirty="0">
                <a:solidFill>
                  <a:schemeClr val="accent4">
                    <a:lumMod val="40000"/>
                    <a:lumOff val="60000"/>
                  </a:schemeClr>
                </a:solidFill>
                <a:latin typeface="Bahnschrift Light" panose="020B0502040204020203" pitchFamily="34" charset="0"/>
              </a:rPr>
              <a:t>, </a:t>
            </a:r>
            <a:r>
              <a:rPr lang="en-US" sz="1400" dirty="0" err="1">
                <a:solidFill>
                  <a:schemeClr val="accent4">
                    <a:lumMod val="40000"/>
                    <a:lumOff val="60000"/>
                  </a:schemeClr>
                </a:solidFill>
                <a:latin typeface="Bahnschrift Light" panose="020B0502040204020203" pitchFamily="34" charset="0"/>
              </a:rPr>
              <a:t>Person_id</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Genre(</a:t>
            </a:r>
            <a:r>
              <a:rPr lang="en-US" sz="1400" dirty="0" err="1">
                <a:solidFill>
                  <a:schemeClr val="accent4">
                    <a:lumMod val="40000"/>
                    <a:lumOff val="60000"/>
                  </a:schemeClr>
                </a:solidFill>
                <a:latin typeface="Bahnschrift Light" panose="020B0502040204020203" pitchFamily="34" charset="0"/>
              </a:rPr>
              <a:t>Genre_id</a:t>
            </a:r>
            <a:r>
              <a:rPr lang="en-US" sz="1400" dirty="0">
                <a:solidFill>
                  <a:schemeClr val="accent4">
                    <a:lumMod val="40000"/>
                    <a:lumOff val="60000"/>
                  </a:schemeClr>
                </a:solidFill>
                <a:latin typeface="Bahnschrift Light" panose="020B0502040204020203" pitchFamily="34" charset="0"/>
              </a:rPr>
              <a:t>, </a:t>
            </a:r>
            <a:r>
              <a:rPr lang="en-US" sz="1400" dirty="0" err="1">
                <a:solidFill>
                  <a:schemeClr val="accent4">
                    <a:lumMod val="40000"/>
                    <a:lumOff val="60000"/>
                  </a:schemeClr>
                </a:solidFill>
                <a:latin typeface="Bahnschrift Light" panose="020B0502040204020203" pitchFamily="34" charset="0"/>
              </a:rPr>
              <a:t>Genre_name</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Movie-genre(</a:t>
            </a:r>
            <a:r>
              <a:rPr lang="en-US" sz="1400" dirty="0" err="1">
                <a:solidFill>
                  <a:schemeClr val="accent4">
                    <a:lumMod val="40000"/>
                    <a:lumOff val="60000"/>
                  </a:schemeClr>
                </a:solidFill>
                <a:latin typeface="Bahnschrift Light" panose="020B0502040204020203" pitchFamily="34" charset="0"/>
              </a:rPr>
              <a:t>Movie_id</a:t>
            </a:r>
            <a:r>
              <a:rPr lang="en-US" sz="1400" dirty="0">
                <a:solidFill>
                  <a:schemeClr val="accent4">
                    <a:lumMod val="40000"/>
                    <a:lumOff val="60000"/>
                  </a:schemeClr>
                </a:solidFill>
                <a:latin typeface="Bahnschrift Light" panose="020B0502040204020203" pitchFamily="34" charset="0"/>
              </a:rPr>
              <a:t>, </a:t>
            </a:r>
            <a:r>
              <a:rPr lang="en-US" sz="1400" dirty="0" err="1">
                <a:solidFill>
                  <a:schemeClr val="accent4">
                    <a:lumMod val="40000"/>
                    <a:lumOff val="60000"/>
                  </a:schemeClr>
                </a:solidFill>
                <a:latin typeface="Bahnschrift Light" panose="020B0502040204020203" pitchFamily="34" charset="0"/>
              </a:rPr>
              <a:t>Genre_id</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Keywords(</a:t>
            </a:r>
            <a:r>
              <a:rPr lang="en-US" sz="1400" dirty="0" err="1">
                <a:solidFill>
                  <a:schemeClr val="accent4">
                    <a:lumMod val="40000"/>
                    <a:lumOff val="60000"/>
                  </a:schemeClr>
                </a:solidFill>
                <a:latin typeface="Bahnschrift Light" panose="020B0502040204020203" pitchFamily="34" charset="0"/>
              </a:rPr>
              <a:t>Keyword_id</a:t>
            </a:r>
            <a:r>
              <a:rPr lang="en-US" sz="1400" dirty="0">
                <a:solidFill>
                  <a:schemeClr val="accent4">
                    <a:lumMod val="40000"/>
                    <a:lumOff val="60000"/>
                  </a:schemeClr>
                </a:solidFill>
                <a:latin typeface="Bahnschrift Light" panose="020B0502040204020203" pitchFamily="34" charset="0"/>
              </a:rPr>
              <a:t>, </a:t>
            </a:r>
            <a:r>
              <a:rPr lang="en-US" sz="1400" dirty="0" err="1">
                <a:solidFill>
                  <a:schemeClr val="accent4">
                    <a:lumMod val="40000"/>
                    <a:lumOff val="60000"/>
                  </a:schemeClr>
                </a:solidFill>
                <a:latin typeface="Bahnschrift Light" panose="020B0502040204020203" pitchFamily="34" charset="0"/>
              </a:rPr>
              <a:t>Keyword_name</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Movie-keyword(</a:t>
            </a:r>
            <a:r>
              <a:rPr lang="en-US" sz="1400" dirty="0" err="1">
                <a:solidFill>
                  <a:schemeClr val="accent4">
                    <a:lumMod val="40000"/>
                    <a:lumOff val="60000"/>
                  </a:schemeClr>
                </a:solidFill>
                <a:latin typeface="Bahnschrift Light" panose="020B0502040204020203" pitchFamily="34" charset="0"/>
              </a:rPr>
              <a:t>Movie_id</a:t>
            </a:r>
            <a:r>
              <a:rPr lang="en-US" sz="1400" dirty="0">
                <a:solidFill>
                  <a:schemeClr val="accent4">
                    <a:lumMod val="40000"/>
                    <a:lumOff val="60000"/>
                  </a:schemeClr>
                </a:solidFill>
                <a:latin typeface="Bahnschrift Light" panose="020B0502040204020203" pitchFamily="34" charset="0"/>
              </a:rPr>
              <a:t>, </a:t>
            </a:r>
            <a:r>
              <a:rPr lang="en-US" sz="1400" dirty="0" err="1">
                <a:solidFill>
                  <a:schemeClr val="accent4">
                    <a:lumMod val="40000"/>
                    <a:lumOff val="60000"/>
                  </a:schemeClr>
                </a:solidFill>
                <a:latin typeface="Bahnschrift Light" panose="020B0502040204020203" pitchFamily="34" charset="0"/>
              </a:rPr>
              <a:t>Keyword_id</a:t>
            </a:r>
            <a:r>
              <a:rPr lang="en-US" sz="1400" dirty="0">
                <a:solidFill>
                  <a:schemeClr val="accent4">
                    <a:lumMod val="40000"/>
                    <a:lumOff val="60000"/>
                  </a:schemeClr>
                </a:solidFill>
                <a:latin typeface="Bahnschrift Light" panose="020B0502040204020203" pitchFamily="34" charset="0"/>
              </a:rPr>
              <a:t>)</a:t>
            </a:r>
          </a:p>
        </p:txBody>
      </p:sp>
      <p:sp>
        <p:nvSpPr>
          <p:cNvPr id="5" name="מלבן 4">
            <a:extLst>
              <a:ext uri="{FF2B5EF4-FFF2-40B4-BE49-F238E27FC236}">
                <a16:creationId xmlns:a16="http://schemas.microsoft.com/office/drawing/2014/main" id="{CA8855A7-2574-059C-C3EA-9CFD6836983F}"/>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Comedy Movies Schema: Tables</a:t>
            </a:r>
          </a:p>
        </p:txBody>
      </p:sp>
    </p:spTree>
    <p:extLst>
      <p:ext uri="{BB962C8B-B14F-4D97-AF65-F5344CB8AC3E}">
        <p14:creationId xmlns:p14="http://schemas.microsoft.com/office/powerpoint/2010/main" val="2344689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CE22D892-D312-E18B-563F-7450E056A3C6}"/>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9BF96C8A-4563-34AB-4A3E-E92F355EDF00}"/>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r>
              <a:rPr lang="en-US" sz="1400" dirty="0">
                <a:solidFill>
                  <a:schemeClr val="accent4">
                    <a:lumMod val="40000"/>
                    <a:lumOff val="60000"/>
                  </a:schemeClr>
                </a:solidFill>
                <a:latin typeface="Bahnschrift Light" panose="020B0502040204020203" pitchFamily="34" charset="0"/>
              </a:rPr>
              <a:t>The schema includes foreign keys to maintain relationships between tables.</a:t>
            </a:r>
          </a:p>
          <a:p>
            <a:pPr>
              <a:spcBef>
                <a:spcPts val="600"/>
              </a:spcBef>
            </a:pPr>
            <a:endParaRPr lang="en-US" sz="1400" dirty="0">
              <a:solidFill>
                <a:schemeClr val="accent4">
                  <a:lumMod val="40000"/>
                  <a:lumOff val="60000"/>
                </a:schemeClr>
              </a:solidFill>
              <a:latin typeface="Bahnschrift Light" panose="020B0502040204020203" pitchFamily="34" charset="0"/>
            </a:endParaRP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a:t>
            </a:r>
            <a:r>
              <a:rPr lang="en-US" sz="1400" dirty="0" err="1">
                <a:solidFill>
                  <a:schemeClr val="accent4">
                    <a:lumMod val="40000"/>
                    <a:lumOff val="60000"/>
                  </a:schemeClr>
                </a:solidFill>
                <a:latin typeface="Bahnschrift Light" panose="020B0502040204020203" pitchFamily="34" charset="0"/>
              </a:rPr>
              <a:t>Director_id</a:t>
            </a:r>
            <a:r>
              <a:rPr lang="en-US" sz="1400" dirty="0">
                <a:solidFill>
                  <a:schemeClr val="accent4">
                    <a:lumMod val="40000"/>
                    <a:lumOff val="60000"/>
                  </a:schemeClr>
                </a:solidFill>
                <a:latin typeface="Bahnschrift Light" panose="020B0502040204020203" pitchFamily="34" charset="0"/>
              </a:rPr>
              <a:t>) → Director(</a:t>
            </a:r>
            <a:r>
              <a:rPr lang="en-US" sz="1400" dirty="0" err="1">
                <a:solidFill>
                  <a:schemeClr val="accent4">
                    <a:lumMod val="40000"/>
                    <a:lumOff val="60000"/>
                  </a:schemeClr>
                </a:solidFill>
                <a:latin typeface="Bahnschrift Light" panose="020B0502040204020203" pitchFamily="34" charset="0"/>
              </a:rPr>
              <a:t>Director_id</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Actor(</a:t>
            </a:r>
            <a:r>
              <a:rPr lang="en-US" sz="1400" dirty="0" err="1">
                <a:solidFill>
                  <a:schemeClr val="accent4">
                    <a:lumMod val="40000"/>
                    <a:lumOff val="60000"/>
                  </a:schemeClr>
                </a:solidFill>
                <a:latin typeface="Bahnschrift Light" panose="020B0502040204020203" pitchFamily="34" charset="0"/>
              </a:rPr>
              <a:t>Actor_id</a:t>
            </a:r>
            <a:r>
              <a:rPr lang="en-US" sz="1400" dirty="0">
                <a:solidFill>
                  <a:schemeClr val="accent4">
                    <a:lumMod val="40000"/>
                    <a:lumOff val="60000"/>
                  </a:schemeClr>
                </a:solidFill>
                <a:latin typeface="Bahnschrift Light" panose="020B0502040204020203" pitchFamily="34" charset="0"/>
              </a:rPr>
              <a:t>) → Person(</a:t>
            </a:r>
            <a:r>
              <a:rPr lang="en-US" sz="1400" dirty="0" err="1">
                <a:solidFill>
                  <a:schemeClr val="accent4">
                    <a:lumMod val="40000"/>
                    <a:lumOff val="60000"/>
                  </a:schemeClr>
                </a:solidFill>
                <a:latin typeface="Bahnschrift Light" panose="020B0502040204020203" pitchFamily="34" charset="0"/>
              </a:rPr>
              <a:t>Person_id</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Director(</a:t>
            </a:r>
            <a:r>
              <a:rPr lang="en-US" sz="1400" dirty="0" err="1">
                <a:solidFill>
                  <a:schemeClr val="accent4">
                    <a:lumMod val="40000"/>
                    <a:lumOff val="60000"/>
                  </a:schemeClr>
                </a:solidFill>
                <a:latin typeface="Bahnschrift Light" panose="020B0502040204020203" pitchFamily="34" charset="0"/>
              </a:rPr>
              <a:t>Director_id</a:t>
            </a:r>
            <a:r>
              <a:rPr lang="en-US" sz="1400" dirty="0">
                <a:solidFill>
                  <a:schemeClr val="accent4">
                    <a:lumMod val="40000"/>
                    <a:lumOff val="60000"/>
                  </a:schemeClr>
                </a:solidFill>
                <a:latin typeface="Bahnschrift Light" panose="020B0502040204020203" pitchFamily="34" charset="0"/>
              </a:rPr>
              <a:t>) → Person(</a:t>
            </a:r>
            <a:r>
              <a:rPr lang="en-US" sz="1400" dirty="0" err="1">
                <a:solidFill>
                  <a:schemeClr val="accent4">
                    <a:lumMod val="40000"/>
                    <a:lumOff val="60000"/>
                  </a:schemeClr>
                </a:solidFill>
                <a:latin typeface="Bahnschrift Light" panose="020B0502040204020203" pitchFamily="34" charset="0"/>
              </a:rPr>
              <a:t>Person_id</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Movie-person(</a:t>
            </a:r>
            <a:r>
              <a:rPr lang="en-US" sz="1400" dirty="0" err="1">
                <a:solidFill>
                  <a:schemeClr val="accent4">
                    <a:lumMod val="40000"/>
                    <a:lumOff val="60000"/>
                  </a:schemeClr>
                </a:solidFill>
                <a:latin typeface="Bahnschrift Light" panose="020B0502040204020203" pitchFamily="34" charset="0"/>
              </a:rPr>
              <a:t>Movie_id</a:t>
            </a:r>
            <a:r>
              <a:rPr lang="en-US" sz="1400" dirty="0">
                <a:solidFill>
                  <a:schemeClr val="accent4">
                    <a:lumMod val="40000"/>
                    <a:lumOff val="60000"/>
                  </a:schemeClr>
                </a:solidFill>
                <a:latin typeface="Bahnschrift Light" panose="020B0502040204020203" pitchFamily="34" charset="0"/>
              </a:rPr>
              <a:t>) → Movie(</a:t>
            </a:r>
            <a:r>
              <a:rPr lang="en-US" sz="1400" dirty="0" err="1">
                <a:solidFill>
                  <a:schemeClr val="accent4">
                    <a:lumMod val="40000"/>
                    <a:lumOff val="60000"/>
                  </a:schemeClr>
                </a:solidFill>
                <a:latin typeface="Bahnschrift Light" panose="020B0502040204020203" pitchFamily="34" charset="0"/>
              </a:rPr>
              <a:t>Movie_id</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Movie-person(</a:t>
            </a:r>
            <a:r>
              <a:rPr lang="en-US" sz="1400" dirty="0" err="1">
                <a:solidFill>
                  <a:schemeClr val="accent4">
                    <a:lumMod val="40000"/>
                    <a:lumOff val="60000"/>
                  </a:schemeClr>
                </a:solidFill>
                <a:latin typeface="Bahnschrift Light" panose="020B0502040204020203" pitchFamily="34" charset="0"/>
              </a:rPr>
              <a:t>Person_id</a:t>
            </a:r>
            <a:r>
              <a:rPr lang="en-US" sz="1400" dirty="0">
                <a:solidFill>
                  <a:schemeClr val="accent4">
                    <a:lumMod val="40000"/>
                    <a:lumOff val="60000"/>
                  </a:schemeClr>
                </a:solidFill>
                <a:latin typeface="Bahnschrift Light" panose="020B0502040204020203" pitchFamily="34" charset="0"/>
              </a:rPr>
              <a:t>) → Person(</a:t>
            </a:r>
            <a:r>
              <a:rPr lang="en-US" sz="1400" dirty="0" err="1">
                <a:solidFill>
                  <a:schemeClr val="accent4">
                    <a:lumMod val="40000"/>
                    <a:lumOff val="60000"/>
                  </a:schemeClr>
                </a:solidFill>
                <a:latin typeface="Bahnschrift Light" panose="020B0502040204020203" pitchFamily="34" charset="0"/>
              </a:rPr>
              <a:t>Person_id</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Movie-genre(</a:t>
            </a:r>
            <a:r>
              <a:rPr lang="en-US" sz="1400" dirty="0" err="1">
                <a:solidFill>
                  <a:schemeClr val="accent4">
                    <a:lumMod val="40000"/>
                    <a:lumOff val="60000"/>
                  </a:schemeClr>
                </a:solidFill>
                <a:latin typeface="Bahnschrift Light" panose="020B0502040204020203" pitchFamily="34" charset="0"/>
              </a:rPr>
              <a:t>Movie_id</a:t>
            </a:r>
            <a:r>
              <a:rPr lang="en-US" sz="1400" dirty="0">
                <a:solidFill>
                  <a:schemeClr val="accent4">
                    <a:lumMod val="40000"/>
                    <a:lumOff val="60000"/>
                  </a:schemeClr>
                </a:solidFill>
                <a:latin typeface="Bahnschrift Light" panose="020B0502040204020203" pitchFamily="34" charset="0"/>
              </a:rPr>
              <a:t>) → Movie(</a:t>
            </a:r>
            <a:r>
              <a:rPr lang="en-US" sz="1400" dirty="0" err="1">
                <a:solidFill>
                  <a:schemeClr val="accent4">
                    <a:lumMod val="40000"/>
                    <a:lumOff val="60000"/>
                  </a:schemeClr>
                </a:solidFill>
                <a:latin typeface="Bahnschrift Light" panose="020B0502040204020203" pitchFamily="34" charset="0"/>
              </a:rPr>
              <a:t>Movie_id</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Movie-genre(</a:t>
            </a:r>
            <a:r>
              <a:rPr lang="en-US" sz="1400" dirty="0" err="1">
                <a:solidFill>
                  <a:schemeClr val="accent4">
                    <a:lumMod val="40000"/>
                    <a:lumOff val="60000"/>
                  </a:schemeClr>
                </a:solidFill>
                <a:latin typeface="Bahnschrift Light" panose="020B0502040204020203" pitchFamily="34" charset="0"/>
              </a:rPr>
              <a:t>Genre_id</a:t>
            </a:r>
            <a:r>
              <a:rPr lang="en-US" sz="1400" dirty="0">
                <a:solidFill>
                  <a:schemeClr val="accent4">
                    <a:lumMod val="40000"/>
                    <a:lumOff val="60000"/>
                  </a:schemeClr>
                </a:solidFill>
                <a:latin typeface="Bahnschrift Light" panose="020B0502040204020203" pitchFamily="34" charset="0"/>
              </a:rPr>
              <a:t>) → Genre(</a:t>
            </a:r>
            <a:r>
              <a:rPr lang="en-US" sz="1400" dirty="0" err="1">
                <a:solidFill>
                  <a:schemeClr val="accent4">
                    <a:lumMod val="40000"/>
                    <a:lumOff val="60000"/>
                  </a:schemeClr>
                </a:solidFill>
                <a:latin typeface="Bahnschrift Light" panose="020B0502040204020203" pitchFamily="34" charset="0"/>
              </a:rPr>
              <a:t>Genre_id</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Movie-keyword(</a:t>
            </a:r>
            <a:r>
              <a:rPr lang="en-US" sz="1400" dirty="0" err="1">
                <a:solidFill>
                  <a:schemeClr val="accent4">
                    <a:lumMod val="40000"/>
                    <a:lumOff val="60000"/>
                  </a:schemeClr>
                </a:solidFill>
                <a:latin typeface="Bahnschrift Light" panose="020B0502040204020203" pitchFamily="34" charset="0"/>
              </a:rPr>
              <a:t>Movie_id</a:t>
            </a:r>
            <a:r>
              <a:rPr lang="en-US" sz="1400" dirty="0">
                <a:solidFill>
                  <a:schemeClr val="accent4">
                    <a:lumMod val="40000"/>
                    <a:lumOff val="60000"/>
                  </a:schemeClr>
                </a:solidFill>
                <a:latin typeface="Bahnschrift Light" panose="020B0502040204020203" pitchFamily="34" charset="0"/>
              </a:rPr>
              <a:t>) → Movie(</a:t>
            </a:r>
            <a:r>
              <a:rPr lang="en-US" sz="1400" dirty="0" err="1">
                <a:solidFill>
                  <a:schemeClr val="accent4">
                    <a:lumMod val="40000"/>
                    <a:lumOff val="60000"/>
                  </a:schemeClr>
                </a:solidFill>
                <a:latin typeface="Bahnschrift Light" panose="020B0502040204020203" pitchFamily="34" charset="0"/>
              </a:rPr>
              <a:t>Movie_id</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Movie-keyword(</a:t>
            </a:r>
            <a:r>
              <a:rPr lang="en-US" sz="1400" dirty="0" err="1">
                <a:solidFill>
                  <a:schemeClr val="accent4">
                    <a:lumMod val="40000"/>
                    <a:lumOff val="60000"/>
                  </a:schemeClr>
                </a:solidFill>
                <a:latin typeface="Bahnschrift Light" panose="020B0502040204020203" pitchFamily="34" charset="0"/>
              </a:rPr>
              <a:t>Keyword_id</a:t>
            </a:r>
            <a:r>
              <a:rPr lang="en-US" sz="1400" dirty="0">
                <a:solidFill>
                  <a:schemeClr val="accent4">
                    <a:lumMod val="40000"/>
                    <a:lumOff val="60000"/>
                  </a:schemeClr>
                </a:solidFill>
                <a:latin typeface="Bahnschrift Light" panose="020B0502040204020203" pitchFamily="34" charset="0"/>
              </a:rPr>
              <a:t>) → Keywords(</a:t>
            </a:r>
            <a:r>
              <a:rPr lang="en-US" sz="1400" dirty="0" err="1">
                <a:solidFill>
                  <a:schemeClr val="accent4">
                    <a:lumMod val="40000"/>
                    <a:lumOff val="60000"/>
                  </a:schemeClr>
                </a:solidFill>
                <a:latin typeface="Bahnschrift Light" panose="020B0502040204020203" pitchFamily="34" charset="0"/>
              </a:rPr>
              <a:t>Keyword_id</a:t>
            </a: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C8B4C386-161A-9BEC-9D4A-B3E54FF5148B}"/>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Comedy Movies Schema: Foreign Keys</a:t>
            </a:r>
          </a:p>
        </p:txBody>
      </p:sp>
    </p:spTree>
    <p:extLst>
      <p:ext uri="{BB962C8B-B14F-4D97-AF65-F5344CB8AC3E}">
        <p14:creationId xmlns:p14="http://schemas.microsoft.com/office/powerpoint/2010/main" val="221811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76461E2D-FE98-93FB-0301-61EB478E0B02}"/>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68C389D8-553E-EE4A-5FF4-A98C3538FA6F}"/>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r>
              <a:rPr lang="en-US" sz="1400" dirty="0">
                <a:solidFill>
                  <a:schemeClr val="accent4">
                    <a:lumMod val="40000"/>
                    <a:lumOff val="60000"/>
                  </a:schemeClr>
                </a:solidFill>
                <a:latin typeface="Bahnschrift Light" panose="020B0502040204020203" pitchFamily="34" charset="0"/>
              </a:rPr>
              <a:t>The schema includes a movies table, which stores the main characteristics of each movie along with a column for the director ID. Additionally, it features a genres table, a keywords table, and a table for relevant people characteristics.</a:t>
            </a:r>
          </a:p>
          <a:p>
            <a:pPr>
              <a:spcBef>
                <a:spcPts val="600"/>
              </a:spcBef>
            </a:pPr>
            <a:endParaRPr lang="en-US" sz="1400" dirty="0">
              <a:solidFill>
                <a:schemeClr val="accent4">
                  <a:lumMod val="40000"/>
                  <a:lumOff val="60000"/>
                </a:schemeClr>
              </a:solidFill>
              <a:latin typeface="Bahnschrift Light" panose="020B0502040204020203" pitchFamily="34" charset="0"/>
            </a:endParaRPr>
          </a:p>
          <a:p>
            <a:pPr>
              <a:spcBef>
                <a:spcPts val="600"/>
              </a:spcBef>
            </a:pPr>
            <a:r>
              <a:rPr lang="en-US" sz="1400" dirty="0">
                <a:solidFill>
                  <a:schemeClr val="accent4">
                    <a:lumMod val="40000"/>
                    <a:lumOff val="60000"/>
                  </a:schemeClr>
                </a:solidFill>
                <a:latin typeface="Bahnschrift Light" panose="020B0502040204020203" pitchFamily="34" charset="0"/>
              </a:rPr>
              <a:t>Furthermore, the schema contains:</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An actors table with actor IDs</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A directors table with director IDs</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Link tables connecting movies to people, movies to genres, and movies to keywords.</a:t>
            </a:r>
          </a:p>
        </p:txBody>
      </p:sp>
      <p:sp>
        <p:nvSpPr>
          <p:cNvPr id="5" name="מלבן 4">
            <a:extLst>
              <a:ext uri="{FF2B5EF4-FFF2-40B4-BE49-F238E27FC236}">
                <a16:creationId xmlns:a16="http://schemas.microsoft.com/office/drawing/2014/main" id="{8F2436DA-E638-2968-4F51-CD10D7B7D015}"/>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Comedy Movies Schema: Description</a:t>
            </a:r>
          </a:p>
        </p:txBody>
      </p:sp>
    </p:spTree>
    <p:extLst>
      <p:ext uri="{BB962C8B-B14F-4D97-AF65-F5344CB8AC3E}">
        <p14:creationId xmlns:p14="http://schemas.microsoft.com/office/powerpoint/2010/main" val="315257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41037C80-8BD5-50F3-981C-33EF0735327F}"/>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400FBD49-9060-EF83-3173-543572AF48EE}"/>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r>
              <a:rPr lang="en-US" sz="1400" dirty="0">
                <a:solidFill>
                  <a:schemeClr val="accent4">
                    <a:lumMod val="40000"/>
                    <a:lumOff val="60000"/>
                  </a:schemeClr>
                </a:solidFill>
                <a:latin typeface="Bahnschrift Light" panose="020B0502040204020203" pitchFamily="34" charset="0"/>
              </a:rPr>
              <a:t>The database is designed to aggregate key features of movies that may be of interest to users, while supporting efficient search and retrieval. The design is based on the following principles:</a:t>
            </a:r>
          </a:p>
          <a:p>
            <a:pPr>
              <a:spcBef>
                <a:spcPts val="600"/>
              </a:spcBef>
            </a:pPr>
            <a:endParaRPr lang="en-US" sz="1400" dirty="0">
              <a:solidFill>
                <a:schemeClr val="accent4">
                  <a:lumMod val="40000"/>
                  <a:lumOff val="60000"/>
                </a:schemeClr>
              </a:solidFill>
              <a:latin typeface="Bahnschrift Light" panose="020B0502040204020203" pitchFamily="34" charset="0"/>
            </a:endParaRP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Information is divided into separate tables for genres, keywords, and people. </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These tables support many-to-many relationships, allowing each value to be shared by multiple movies, and each movie to contain multiple values.</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The Movie table serves as the central repository for movie-specific attributes that cannot have multiple values for the same movie (e.g., title, release year, runtime).</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Inheritance: Actors and directors are both types of people. To avoid duplication, the schema uses separate tables that reference the Person table, following the “is-a” relationship as we’ve learned in this course.</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One-to-Many Relationship: The relationship between a movie and its director is one-to-many, so the </a:t>
            </a:r>
            <a:r>
              <a:rPr lang="en-US" sz="1400" dirty="0" err="1">
                <a:solidFill>
                  <a:schemeClr val="accent4">
                    <a:lumMod val="40000"/>
                    <a:lumOff val="60000"/>
                  </a:schemeClr>
                </a:solidFill>
                <a:latin typeface="Bahnschrift Light" panose="020B0502040204020203" pitchFamily="34" charset="0"/>
              </a:rPr>
              <a:t>Director_id</a:t>
            </a:r>
            <a:r>
              <a:rPr lang="en-US" sz="1400" dirty="0">
                <a:solidFill>
                  <a:schemeClr val="accent4">
                    <a:lumMod val="40000"/>
                    <a:lumOff val="60000"/>
                  </a:schemeClr>
                </a:solidFill>
                <a:latin typeface="Bahnschrift Light" panose="020B0502040204020203" pitchFamily="34" charset="0"/>
              </a:rPr>
              <a:t> attribute is included as a column in the Movie table.</a:t>
            </a:r>
          </a:p>
          <a:p>
            <a:pPr marL="285750" indent="-285750">
              <a:spcBef>
                <a:spcPts val="600"/>
              </a:spcBef>
              <a:buFont typeface="Arial" panose="020B0604020202020204" pitchFamily="34" charset="0"/>
              <a:buChar char="•"/>
            </a:pP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E34D52F7-93E9-F732-2C4E-4BC2D40B8738}"/>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Database Design: Explanation</a:t>
            </a:r>
          </a:p>
        </p:txBody>
      </p:sp>
    </p:spTree>
    <p:extLst>
      <p:ext uri="{BB962C8B-B14F-4D97-AF65-F5344CB8AC3E}">
        <p14:creationId xmlns:p14="http://schemas.microsoft.com/office/powerpoint/2010/main" val="2371627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A222367C-4C50-3DA6-F344-689AECF20BAC}"/>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7038DB26-6B45-98AC-2788-8328D4ABA4A1}"/>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r>
              <a:rPr lang="en-US" sz="1400" dirty="0">
                <a:solidFill>
                  <a:schemeClr val="accent4">
                    <a:lumMod val="40000"/>
                    <a:lumOff val="60000"/>
                  </a:schemeClr>
                </a:solidFill>
                <a:latin typeface="Bahnschrift Light" panose="020B0502040204020203" pitchFamily="34" charset="0"/>
              </a:rPr>
              <a:t>As we saw in class, indexes are critical for improving query efficiency, as they allow data to be retrieved more efficiently and quickly. Thus. We created five indexes to optimize query performance. </a:t>
            </a:r>
          </a:p>
          <a:p>
            <a:pPr>
              <a:spcBef>
                <a:spcPts val="600"/>
              </a:spcBef>
            </a:pPr>
            <a:r>
              <a:rPr lang="en-US" sz="1400" dirty="0">
                <a:solidFill>
                  <a:schemeClr val="accent4">
                    <a:lumMod val="40000"/>
                    <a:lumOff val="60000"/>
                  </a:schemeClr>
                </a:solidFill>
                <a:latin typeface="Bahnschrift Light" panose="020B0502040204020203" pitchFamily="34" charset="0"/>
              </a:rPr>
              <a:t>The majority of our indexes are applied to the Movie table, as it is the most heavily accessed and contains the bulk of the information in the database. </a:t>
            </a:r>
          </a:p>
          <a:p>
            <a:pPr>
              <a:spcBef>
                <a:spcPts val="600"/>
              </a:spcBef>
            </a:pPr>
            <a:r>
              <a:rPr lang="en-US" sz="1400" dirty="0">
                <a:solidFill>
                  <a:schemeClr val="accent4">
                    <a:lumMod val="40000"/>
                    <a:lumOff val="60000"/>
                  </a:schemeClr>
                </a:solidFill>
                <a:latin typeface="Bahnschrift Light" panose="020B0502040204020203" pitchFamily="34" charset="0"/>
              </a:rPr>
              <a:t>By optimizing this table, we ensure that the most common queries run efficiently, providing a better user experience.</a:t>
            </a:r>
          </a:p>
          <a:p>
            <a:pPr>
              <a:spcBef>
                <a:spcPts val="600"/>
              </a:spcBef>
            </a:pPr>
            <a:endParaRPr lang="en-US" sz="1400" dirty="0">
              <a:solidFill>
                <a:schemeClr val="accent4">
                  <a:lumMod val="40000"/>
                  <a:lumOff val="60000"/>
                </a:schemeClr>
              </a:solidFill>
              <a:latin typeface="Bahnschrift Light" panose="020B0502040204020203" pitchFamily="34" charset="0"/>
            </a:endParaRPr>
          </a:p>
          <a:p>
            <a:pPr marL="285750" indent="-285750">
              <a:spcBef>
                <a:spcPts val="600"/>
              </a:spcBef>
              <a:buFont typeface="Arial" panose="020B0604020202020204" pitchFamily="34" charset="0"/>
              <a:buChar char="•"/>
            </a:pPr>
            <a:r>
              <a:rPr lang="en-US" sz="1400" dirty="0" err="1">
                <a:solidFill>
                  <a:schemeClr val="accent4">
                    <a:lumMod val="40000"/>
                    <a:lumOff val="60000"/>
                  </a:schemeClr>
                </a:solidFill>
                <a:latin typeface="Bahnschrift Light" panose="020B0502040204020203" pitchFamily="34" charset="0"/>
              </a:rPr>
              <a:t>Fulltext</a:t>
            </a:r>
            <a:r>
              <a:rPr lang="en-US" sz="1400" dirty="0">
                <a:solidFill>
                  <a:schemeClr val="accent4">
                    <a:lumMod val="40000"/>
                    <a:lumOff val="60000"/>
                  </a:schemeClr>
                </a:solidFill>
                <a:latin typeface="Bahnschrift Light" panose="020B0502040204020203" pitchFamily="34" charset="0"/>
              </a:rPr>
              <a:t> index on title and overview that supports complex textual search;</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Index on </a:t>
            </a:r>
            <a:r>
              <a:rPr lang="en-US" sz="1400" dirty="0" err="1">
                <a:solidFill>
                  <a:schemeClr val="accent4">
                    <a:lumMod val="40000"/>
                    <a:lumOff val="60000"/>
                  </a:schemeClr>
                </a:solidFill>
                <a:latin typeface="Bahnschrift Light" panose="020B0502040204020203" pitchFamily="34" charset="0"/>
              </a:rPr>
              <a:t>release_year</a:t>
            </a:r>
            <a:r>
              <a:rPr lang="en-US" sz="1400" dirty="0">
                <a:solidFill>
                  <a:schemeClr val="accent4">
                    <a:lumMod val="40000"/>
                    <a:lumOff val="60000"/>
                  </a:schemeClr>
                </a:solidFill>
                <a:latin typeface="Bahnschrift Light" panose="020B0502040204020203" pitchFamily="34" charset="0"/>
              </a:rPr>
              <a:t> that supports filtering movies by year;</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Index on popularity that supports filtering movies by popularity;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Index on </a:t>
            </a:r>
            <a:r>
              <a:rPr lang="en-US" sz="1400" dirty="0" err="1">
                <a:solidFill>
                  <a:schemeClr val="accent4">
                    <a:lumMod val="40000"/>
                    <a:lumOff val="60000"/>
                  </a:schemeClr>
                </a:solidFill>
                <a:latin typeface="Bahnschrift Light" panose="020B0502040204020203" pitchFamily="34" charset="0"/>
              </a:rPr>
              <a:t>vote_average</a:t>
            </a:r>
            <a:r>
              <a:rPr lang="en-US" sz="1400" dirty="0">
                <a:solidFill>
                  <a:schemeClr val="accent4">
                    <a:lumMod val="40000"/>
                    <a:lumOff val="60000"/>
                  </a:schemeClr>
                </a:solidFill>
                <a:latin typeface="Bahnschrift Light" panose="020B0502040204020203" pitchFamily="34" charset="0"/>
              </a:rPr>
              <a:t> that supports filtering movies by vote average;</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Index on </a:t>
            </a:r>
            <a:r>
              <a:rPr lang="en-US" sz="1400" dirty="0" err="1">
                <a:solidFill>
                  <a:schemeClr val="accent4">
                    <a:lumMod val="40000"/>
                    <a:lumOff val="60000"/>
                  </a:schemeClr>
                </a:solidFill>
                <a:latin typeface="Bahnschrift Light" panose="020B0502040204020203" pitchFamily="34" charset="0"/>
              </a:rPr>
              <a:t>keyword_name</a:t>
            </a:r>
            <a:r>
              <a:rPr lang="en-US" sz="1400" dirty="0">
                <a:solidFill>
                  <a:schemeClr val="accent4">
                    <a:lumMod val="40000"/>
                    <a:lumOff val="60000"/>
                  </a:schemeClr>
                </a:solidFill>
                <a:latin typeface="Bahnschrift Light" panose="020B0502040204020203" pitchFamily="34" charset="0"/>
              </a:rPr>
              <a:t> – the unusual index that is defined on the </a:t>
            </a:r>
            <a:r>
              <a:rPr lang="en-US" sz="1400" dirty="0" err="1">
                <a:solidFill>
                  <a:schemeClr val="accent4">
                    <a:lumMod val="40000"/>
                    <a:lumOff val="60000"/>
                  </a:schemeClr>
                </a:solidFill>
                <a:latin typeface="Bahnschrift Light" panose="020B0502040204020203" pitchFamily="34" charset="0"/>
              </a:rPr>
              <a:t>keyord</a:t>
            </a:r>
            <a:r>
              <a:rPr lang="en-US" sz="1400" dirty="0">
                <a:solidFill>
                  <a:schemeClr val="accent4">
                    <a:lumMod val="40000"/>
                    <a:lumOff val="60000"/>
                  </a:schemeClr>
                </a:solidFill>
                <a:latin typeface="Bahnschrift Light" panose="020B0502040204020203" pitchFamily="34" charset="0"/>
              </a:rPr>
              <a:t> table. Supports inserting unique keywords.</a:t>
            </a:r>
          </a:p>
        </p:txBody>
      </p:sp>
      <p:sp>
        <p:nvSpPr>
          <p:cNvPr id="5" name="מלבן 4">
            <a:extLst>
              <a:ext uri="{FF2B5EF4-FFF2-40B4-BE49-F238E27FC236}">
                <a16:creationId xmlns:a16="http://schemas.microsoft.com/office/drawing/2014/main" id="{F3C7918F-DE00-D73A-5287-F8E5611B528D}"/>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Database Optimizations</a:t>
            </a:r>
          </a:p>
        </p:txBody>
      </p:sp>
    </p:spTree>
    <p:extLst>
      <p:ext uri="{BB962C8B-B14F-4D97-AF65-F5344CB8AC3E}">
        <p14:creationId xmlns:p14="http://schemas.microsoft.com/office/powerpoint/2010/main" val="2238797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1B585B57-68ED-6288-72E0-64C2CFFA53D0}"/>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F59F1E0F-2F21-70CE-76A2-A76D26E24CC0}"/>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07D2BE9B-8B57-79EC-EFC0-2C35598C8479}"/>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Query #1:  Full-Text Search in Movie Titles &amp; Overviews</a:t>
            </a:r>
          </a:p>
        </p:txBody>
      </p:sp>
      <p:sp>
        <p:nvSpPr>
          <p:cNvPr id="7" name="מלבן 6">
            <a:extLst>
              <a:ext uri="{FF2B5EF4-FFF2-40B4-BE49-F238E27FC236}">
                <a16:creationId xmlns:a16="http://schemas.microsoft.com/office/drawing/2014/main" id="{60A1C6E3-1A1D-36ED-B63B-68C8F0A40BCC}"/>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Full-text query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Allows users to search for movies based on words in the title or overview.</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Outputs: Movie title, genres, release year, overview, and rating.</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Uses MATCH(title, overview) AGAINST(%s) for full-text search.</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Uses GROUP_CONCAT to concatenate all genres into one column.</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Uses JOIN, GROUP BY and ORDER BY.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The full-text index we created on (</a:t>
            </a:r>
            <a:r>
              <a:rPr lang="en-US" sz="1400" dirty="0" err="1">
                <a:solidFill>
                  <a:schemeClr val="accent4">
                    <a:lumMod val="40000"/>
                    <a:lumOff val="60000"/>
                  </a:schemeClr>
                </a:solidFill>
                <a:latin typeface="Bahnschrift Light" panose="020B0502040204020203" pitchFamily="34" charset="0"/>
              </a:rPr>
              <a:t>title,overview</a:t>
            </a:r>
            <a:r>
              <a:rPr lang="en-US" sz="1400" dirty="0">
                <a:solidFill>
                  <a:schemeClr val="accent4">
                    <a:lumMod val="40000"/>
                    <a:lumOff val="60000"/>
                  </a:schemeClr>
                </a:solidFill>
                <a:latin typeface="Bahnschrift Light" panose="020B0502040204020203" pitchFamily="34" charset="0"/>
              </a:rPr>
              <a:t>) supports efficient execution of this query.</a:t>
            </a:r>
          </a:p>
        </p:txBody>
      </p:sp>
    </p:spTree>
    <p:extLst>
      <p:ext uri="{BB962C8B-B14F-4D97-AF65-F5344CB8AC3E}">
        <p14:creationId xmlns:p14="http://schemas.microsoft.com/office/powerpoint/2010/main" val="408649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BF6F2C03-C43D-86B5-721B-FDD4FF0A8C13}"/>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0572FF6D-447B-CCD3-7597-4BC1CBE9B8F1}"/>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A990E993-5198-0DE9-5470-62B95A5DC84B}"/>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Query #2: Full-Text Search by Keywords</a:t>
            </a:r>
          </a:p>
        </p:txBody>
      </p:sp>
      <p:sp>
        <p:nvSpPr>
          <p:cNvPr id="7" name="מלבן 6">
            <a:extLst>
              <a:ext uri="{FF2B5EF4-FFF2-40B4-BE49-F238E27FC236}">
                <a16:creationId xmlns:a16="http://schemas.microsoft.com/office/drawing/2014/main" id="{D848A81E-920B-0578-21A5-A095DAEBDF7D}"/>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Full-text query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Allow users to enter a keyword and find movies linked to that keyword.</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Outputs: Movie title, release year, director, overview, and rating.</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Uses MATCH(title, overview) AGAINST(%s) for full-text search.</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Uses JOIN and ORDER BY.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The full-text index we created on </a:t>
            </a:r>
            <a:r>
              <a:rPr lang="en-US" sz="1400" dirty="0" err="1">
                <a:solidFill>
                  <a:schemeClr val="accent4">
                    <a:lumMod val="40000"/>
                    <a:lumOff val="60000"/>
                  </a:schemeClr>
                </a:solidFill>
                <a:latin typeface="Bahnschrift Light" panose="020B0502040204020203" pitchFamily="34" charset="0"/>
              </a:rPr>
              <a:t>keyword_name</a:t>
            </a:r>
            <a:r>
              <a:rPr lang="en-US" sz="1400" dirty="0">
                <a:solidFill>
                  <a:schemeClr val="accent4">
                    <a:lumMod val="40000"/>
                    <a:lumOff val="60000"/>
                  </a:schemeClr>
                </a:solidFill>
                <a:latin typeface="Bahnschrift Light" panose="020B0502040204020203" pitchFamily="34" charset="0"/>
              </a:rPr>
              <a:t> supports efficient execution of this query.</a:t>
            </a:r>
          </a:p>
        </p:txBody>
      </p:sp>
    </p:spTree>
    <p:extLst>
      <p:ext uri="{BB962C8B-B14F-4D97-AF65-F5344CB8AC3E}">
        <p14:creationId xmlns:p14="http://schemas.microsoft.com/office/powerpoint/2010/main" val="2321156676"/>
      </p:ext>
    </p:extLst>
  </p:cSld>
  <p:clrMapOvr>
    <a:masterClrMapping/>
  </p:clrMapOvr>
</p:sld>
</file>

<file path=ppt/theme/theme1.xml><?xml version="1.0" encoding="utf-8"?>
<a:theme xmlns:a="http://schemas.openxmlformats.org/drawingml/2006/main" name="ערכת נושא Office">
  <a:themeElements>
    <a:clrScheme name="Slidehelper - 014">
      <a:dk1>
        <a:sysClr val="windowText" lastClr="000000"/>
      </a:dk1>
      <a:lt1>
        <a:sysClr val="window" lastClr="FFFFFF"/>
      </a:lt1>
      <a:dk2>
        <a:srgbClr val="323232"/>
      </a:dk2>
      <a:lt2>
        <a:srgbClr val="E3DED1"/>
      </a:lt2>
      <a:accent1>
        <a:srgbClr val="114B5F"/>
      </a:accent1>
      <a:accent2>
        <a:srgbClr val="028090"/>
      </a:accent2>
      <a:accent3>
        <a:srgbClr val="E4FDE1"/>
      </a:accent3>
      <a:accent4>
        <a:srgbClr val="456990"/>
      </a:accent4>
      <a:accent5>
        <a:srgbClr val="F45B69"/>
      </a:accent5>
      <a:accent6>
        <a:srgbClr val="BFBFBF"/>
      </a:accent6>
      <a:hlink>
        <a:srgbClr val="114B5F"/>
      </a:hlink>
      <a:folHlink>
        <a:srgbClr val="028090"/>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382</TotalTime>
  <Words>1397</Words>
  <Application>Microsoft Office PowerPoint</Application>
  <PresentationFormat>‫הצגה על המסך (16:9)</PresentationFormat>
  <Paragraphs>123</Paragraphs>
  <Slides>15</Slides>
  <Notes>15</Notes>
  <HiddenSlides>0</HiddenSlides>
  <MMClips>0</MMClips>
  <ScaleCrop>false</ScaleCrop>
  <HeadingPairs>
    <vt:vector size="6" baseType="variant">
      <vt:variant>
        <vt:lpstr>גופנים בשימוש</vt:lpstr>
      </vt:variant>
      <vt:variant>
        <vt:i4>9</vt:i4>
      </vt:variant>
      <vt:variant>
        <vt:lpstr>ערכת נושא</vt:lpstr>
      </vt:variant>
      <vt:variant>
        <vt:i4>1</vt:i4>
      </vt:variant>
      <vt:variant>
        <vt:lpstr>כותרות שקופיות</vt:lpstr>
      </vt:variant>
      <vt:variant>
        <vt:i4>15</vt:i4>
      </vt:variant>
    </vt:vector>
  </HeadingPairs>
  <TitlesOfParts>
    <vt:vector size="25" baseType="lpstr">
      <vt:lpstr>Arial</vt:lpstr>
      <vt:lpstr>Bahnschrift Light</vt:lpstr>
      <vt:lpstr>Bahnschrift Light SemiCondensed</vt:lpstr>
      <vt:lpstr>Bahnschrift SemiBold</vt:lpstr>
      <vt:lpstr>Calibri</vt:lpstr>
      <vt:lpstr>Calibri Light</vt:lpstr>
      <vt:lpstr>Zing Rust D2 Demo Base</vt:lpstr>
      <vt:lpstr>Zing Rust Demo Base</vt:lpstr>
      <vt:lpstr>Zing Script Rust SB Demo Base</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Michal Berkheim</dc:creator>
  <cp:lastModifiedBy>Michal Berkheim</cp:lastModifiedBy>
  <cp:revision>125</cp:revision>
  <dcterms:created xsi:type="dcterms:W3CDTF">2025-01-23T12:17:26Z</dcterms:created>
  <dcterms:modified xsi:type="dcterms:W3CDTF">2025-01-30T09:55:44Z</dcterms:modified>
</cp:coreProperties>
</file>