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7" r:id="rId2"/>
    <p:sldId id="266" r:id="rId3"/>
    <p:sldId id="256" r:id="rId4"/>
    <p:sldId id="259" r:id="rId5"/>
    <p:sldId id="258" r:id="rId6"/>
    <p:sldId id="261" r:id="rId7"/>
    <p:sldId id="265" r:id="rId8"/>
    <p:sldId id="264" r:id="rId9"/>
    <p:sldId id="267" r:id="rId1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Berkheim" initials="MB" lastIdx="1" clrIdx="0">
    <p:extLst>
      <p:ext uri="{19B8F6BF-5375-455C-9EA6-DF929625EA0E}">
        <p15:presenceInfo xmlns:p15="http://schemas.microsoft.com/office/powerpoint/2012/main" userId="S::berkheim1@mail.tau.ac.il::fdfd55ab-dc93-4ea0-b7f6-aae9d33619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95"/>
    <a:srgbClr val="EE4854"/>
    <a:srgbClr val="F85851"/>
    <a:srgbClr val="EBC9A7"/>
    <a:srgbClr val="0D3847"/>
    <a:srgbClr val="FFE093"/>
    <a:srgbClr val="FED16D"/>
    <a:srgbClr val="FED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300" autoAdjust="0"/>
  </p:normalViewPr>
  <p:slideViewPr>
    <p:cSldViewPr snapToGrid="0">
      <p:cViewPr varScale="1">
        <p:scale>
          <a:sx n="105" d="100"/>
          <a:sy n="105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2117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68DE7-BDF4-4968-884A-7F1AE552AC52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18160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2117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2EBCB4B-3C1C-4D15-8806-951B361F2C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6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80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88B0-FFB3-5C60-790E-4C682CF7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A5BBD3DF-3857-C3B3-7006-D24538C90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54C0175-11FB-D664-592B-192E41419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BA8062-D12B-5A05-C21A-FF2FDDE36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8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95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CD07D-B57D-9939-9F08-6922DD86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428D684-4B7A-890C-FDFC-11075A83B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5DE9E341-53FC-0D37-BFB6-833548E98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7D7F9C-82F4-C55A-905E-381D6D31A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8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57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9FE8D-2892-2E33-73F1-9719D4C9A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400B28-FA84-86A9-4849-00BFE5975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70FD5D9-F63C-4578-3888-C3F741779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7CDD7C-FCF7-0203-0303-0174A3574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6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DBFB-C380-AA4D-60D2-D3AE4403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B371928-1F72-204A-183B-1E3555C30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2091D29F-B3B3-0F0E-87F0-9A1285CDB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803DD1-9A00-07FD-0FA7-26DF83198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08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8B4E-0DAD-43E5-4874-62A7B70A8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1FA5B30-7265-9B40-324C-D2AAE7ED9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D741F5A-FB01-148B-D3AD-BC9C00161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127F05-8185-A121-195F-749C1028B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97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8B06-577F-B54A-BCD6-B00830A7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FDC9620-A628-F4F6-53D9-9CA0C844E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912A35-DB50-B21E-56F7-1434BC278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4778F3-BA70-195E-6737-FFFEE6E6F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3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4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9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1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2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8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05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0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95000"/>
                <a:lumOff val="5000"/>
              </a:schemeClr>
            </a:gs>
            <a:gs pos="100000">
              <a:schemeClr val="tx1"/>
            </a:gs>
            <a:gs pos="5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9377C-3A50-1B62-29B6-C33CFFB2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5878C9-6D67-3A61-0C9C-507E46264DE1}"/>
              </a:ext>
            </a:extLst>
          </p:cNvPr>
          <p:cNvSpPr txBox="1"/>
          <p:nvPr/>
        </p:nvSpPr>
        <p:spPr>
          <a:xfrm>
            <a:off x="0" y="4740048"/>
            <a:ext cx="9144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FDCB95"/>
                </a:solidFill>
                <a:latin typeface="Bahnschrift Light SemiCondensed" panose="020B0502040204020203" pitchFamily="34" charset="0"/>
              </a:rPr>
              <a:t>DBMS Final Assignment		 | 		Michal Berkheim, Michal Lahav, </a:t>
            </a:r>
            <a:r>
              <a:rPr lang="en-US" sz="1400" dirty="0" err="1">
                <a:solidFill>
                  <a:srgbClr val="FDCB95"/>
                </a:solidFill>
                <a:latin typeface="Bahnschrift Light SemiCondensed" panose="020B0502040204020203" pitchFamily="34" charset="0"/>
              </a:rPr>
              <a:t>Reshit</a:t>
            </a:r>
            <a:r>
              <a:rPr lang="en-US" sz="1400" dirty="0">
                <a:solidFill>
                  <a:srgbClr val="FDCB95"/>
                </a:solidFill>
                <a:latin typeface="Bahnschrift Light SemiCondensed" panose="020B0502040204020203" pitchFamily="34" charset="0"/>
              </a:rPr>
              <a:t> Carmel 		| 		2025</a:t>
            </a:r>
            <a:endParaRPr lang="he-IL" sz="1400" dirty="0">
              <a:solidFill>
                <a:srgbClr val="FDCB95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B94BE96-F112-080F-C7D9-A825414A7EB2}"/>
              </a:ext>
            </a:extLst>
          </p:cNvPr>
          <p:cNvGrpSpPr/>
          <p:nvPr/>
        </p:nvGrpSpPr>
        <p:grpSpPr>
          <a:xfrm>
            <a:off x="534491" y="1203000"/>
            <a:ext cx="8027731" cy="2566043"/>
            <a:chOff x="534491" y="1203000"/>
            <a:chExt cx="8027731" cy="2566043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F677804E-B838-3A65-63B2-82B903765861}"/>
                </a:ext>
              </a:extLst>
            </p:cNvPr>
            <p:cNvGrpSpPr/>
            <p:nvPr/>
          </p:nvGrpSpPr>
          <p:grpSpPr>
            <a:xfrm>
              <a:off x="534491" y="1203000"/>
              <a:ext cx="2222997" cy="2566043"/>
              <a:chOff x="534491" y="1303016"/>
              <a:chExt cx="2222997" cy="2566043"/>
            </a:xfrm>
          </p:grpSpPr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0A33A8A2-F22C-DBEC-2856-CF1AA837F20A}"/>
                  </a:ext>
                </a:extLst>
              </p:cNvPr>
              <p:cNvSpPr/>
              <p:nvPr/>
            </p:nvSpPr>
            <p:spPr>
              <a:xfrm>
                <a:off x="650079" y="3432780"/>
                <a:ext cx="2065321" cy="43627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FC27682A-D9F0-44FC-0CF2-D23F7E02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7" r="6197"/>
              <a:stretch/>
            </p:blipFill>
            <p:spPr>
              <a:xfrm>
                <a:off x="534491" y="1303016"/>
                <a:ext cx="2222997" cy="2537468"/>
              </a:xfrm>
              <a:prstGeom prst="rect">
                <a:avLst/>
              </a:prstGeom>
            </p:spPr>
          </p:pic>
        </p:grpSp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8760F36B-DEA5-4567-ACBD-3613D02DC346}"/>
                </a:ext>
              </a:extLst>
            </p:cNvPr>
            <p:cNvSpPr/>
            <p:nvPr/>
          </p:nvSpPr>
          <p:spPr>
            <a:xfrm>
              <a:off x="2726970" y="1620451"/>
              <a:ext cx="58352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LOLMOVIES</a:t>
              </a:r>
              <a:r>
                <a:rPr lang="en-US" sz="6000" b="1" cap="none" spc="0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.com</a:t>
              </a:r>
              <a:endParaRPr lang="he-IL" sz="7200" b="1" cap="none" spc="0" dirty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DCB95"/>
                    </a:gs>
                  </a:gsLst>
                  <a:lin ang="16200000" scaled="1"/>
                  <a:tileRect/>
                </a:gra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Rust Demo Base" panose="00000500000000000000" pitchFamily="50" charset="0"/>
              </a:endParaRPr>
            </a:p>
          </p:txBody>
        </p:sp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A5C1502-C5C7-4C2F-78C3-36E32B4BB4E0}"/>
                </a:ext>
              </a:extLst>
            </p:cNvPr>
            <p:cNvSpPr/>
            <p:nvPr/>
          </p:nvSpPr>
          <p:spPr>
            <a:xfrm>
              <a:off x="2686123" y="2743723"/>
              <a:ext cx="559159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9525">
                    <a:noFill/>
                    <a:prstDash val="solid"/>
                  </a:ln>
                  <a:solidFill>
                    <a:srgbClr val="FDCB95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Script Rust SB Demo Base" panose="00000200000000000000" pitchFamily="50" charset="0"/>
                  <a:cs typeface="Poppins" panose="00000500000000000000" pitchFamily="2" charset="0"/>
                </a:rPr>
                <a:t>The Best Comedy movies.</a:t>
              </a:r>
              <a:endParaRPr lang="he-IL" sz="4000" dirty="0">
                <a:ln w="9525">
                  <a:noFill/>
                  <a:prstDash val="solid"/>
                </a:ln>
                <a:solidFill>
                  <a:srgbClr val="FDCB95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Script Rust SB Demo Base" panose="00000200000000000000" pitchFamily="50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E095287-E252-CB24-0378-9250B002FE45}"/>
                </a:ext>
              </a:extLst>
            </p:cNvPr>
            <p:cNvSpPr/>
            <p:nvPr/>
          </p:nvSpPr>
          <p:spPr>
            <a:xfrm>
              <a:off x="2726970" y="1625213"/>
              <a:ext cx="58352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16200000" scaled="1"/>
                    <a:tileRect/>
                  </a:gradFill>
                  <a:latin typeface="Zing Rust D2 Demo Base" panose="00000600000000000000" pitchFamily="50" charset="0"/>
                </a:rPr>
                <a:t>LOLMOVIES</a:t>
              </a:r>
              <a:r>
                <a:rPr lang="en-US" sz="6000" b="1" cap="none" spc="0" dirty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16200000" scaled="1"/>
                    <a:tileRect/>
                  </a:gradFill>
                  <a:latin typeface="Zing Rust D2 Demo Base" panose="00000600000000000000" pitchFamily="50" charset="0"/>
                </a:rPr>
                <a:t>.com</a:t>
              </a:r>
              <a:endParaRPr lang="he-IL" sz="7200" b="1" cap="none" spc="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4"/>
                    </a:gs>
                  </a:gsLst>
                  <a:lin ang="16200000" scaled="1"/>
                  <a:tileRect/>
                </a:gradFill>
                <a:latin typeface="Zing Rust D2 Demo Base" panose="00000600000000000000" pitchFamily="50" charset="0"/>
              </a:endParaRPr>
            </a:p>
          </p:txBody>
        </p:sp>
      </p:grp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DCBC0FA-3F5E-02D3-3A24-B56119C79D2F}"/>
              </a:ext>
            </a:extLst>
          </p:cNvPr>
          <p:cNvSpPr txBox="1"/>
          <p:nvPr/>
        </p:nvSpPr>
        <p:spPr>
          <a:xfrm>
            <a:off x="3672000" y="186079"/>
            <a:ext cx="1800000" cy="3745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USER MANUAL</a:t>
            </a:r>
            <a:endParaRPr lang="he-IL" sz="16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EF4E1-CABE-B99E-A5EE-4D05ECB6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BE695AF-59C8-7A5A-2179-75053A29D423}"/>
              </a:ext>
            </a:extLst>
          </p:cNvPr>
          <p:cNvSpPr/>
          <p:nvPr/>
        </p:nvSpPr>
        <p:spPr>
          <a:xfrm>
            <a:off x="189286" y="871537"/>
            <a:ext cx="8765429" cy="4013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DCB95"/>
                </a:solidFill>
                <a:latin typeface="Bahnschrift SemiCondensed" panose="020B0502040204020203" pitchFamily="34" charset="0"/>
              </a:rPr>
              <a:t>LOLMovies.com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is a web application designed to make the world’s best comedy movies easily accessible to anyone looking for a good laugh.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In times of uncertainty, when many of us are facing the challenges of war and Miluim,</a:t>
            </a: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we believe that laughter is more important than ever — it provides a much-needed escape and a moment of relief.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The application provides access to detailed information about the top 1,000 highest-rated, full-length comedy movies of all time in the U.S. (English-language), sorted by popularity in descending order.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Condensed" panose="020B0502040204020203" pitchFamily="34" charset="0"/>
              </a:rPr>
              <a:t>Key Features: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Advanced Search: Find movies by keywords or by searching for words that appear in the title or overview.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Actor &amp; Director Insights: Explore a director’s favorite collaborators, or find the top 10 actors who starred in the most films within a specific subgenre and decade.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Hidden Gems: For cinephiles seeking originality, this feature highlights underrated yet highly rated movies from a given year.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Popular Picks: Search for a director or actor's most popular movies or explore the most popular genres of a specific actor.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Our application is designed for both casual viewers and dedicated movie enthusiasts, ensuring that everyone can find the perfect comedy to bring a smile, even in difficult times.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5B0FB3BA-0B67-D018-C5E6-9BA466303282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29029"/>
            <a:chExt cx="9143999" cy="721519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CA8855A7-2574-059C-C3EA-9CFD6836983F}"/>
                </a:ext>
              </a:extLst>
            </p:cNvPr>
            <p:cNvSpPr/>
            <p:nvPr/>
          </p:nvSpPr>
          <p:spPr>
            <a:xfrm>
              <a:off x="1" y="-2902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		    	              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Overview</a:t>
              </a:r>
            </a:p>
          </p:txBody>
        </p: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77D8A44C-D737-2B53-0095-ECD9DF4F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2858"/>
              <a:ext cx="579715" cy="661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6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C9F4A38-AB93-885B-A7B0-93A72B8A5907}"/>
              </a:ext>
            </a:extLst>
          </p:cNvPr>
          <p:cNvSpPr/>
          <p:nvPr/>
        </p:nvSpPr>
        <p:spPr>
          <a:xfrm>
            <a:off x="543998" y="871538"/>
            <a:ext cx="809942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6D153AE-A951-1931-67F4-E0BE1C7BB1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r="2625"/>
          <a:stretch/>
        </p:blipFill>
        <p:spPr>
          <a:xfrm>
            <a:off x="544598" y="1441636"/>
            <a:ext cx="1680000" cy="2520000"/>
          </a:xfrm>
          <a:prstGeom prst="roundRect">
            <a:avLst/>
          </a:prstGeom>
        </p:spPr>
      </p:pic>
      <p:sp>
        <p:nvSpPr>
          <p:cNvPr id="16" name="מלבן: פינות עליונות מעוגלות 15">
            <a:extLst>
              <a:ext uri="{FF2B5EF4-FFF2-40B4-BE49-F238E27FC236}">
                <a16:creationId xmlns:a16="http://schemas.microsoft.com/office/drawing/2014/main" id="{F9190ABC-F25D-CAF8-16D1-1E5488C66A34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1B9D2E-E472-7DFF-5DFB-C78C66CCA5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684208" y="1441636"/>
            <a:ext cx="1680000" cy="2520000"/>
          </a:xfrm>
          <a:prstGeom prst="roundRect">
            <a:avLst/>
          </a:prstGeom>
        </p:spPr>
      </p:pic>
      <p:sp>
        <p:nvSpPr>
          <p:cNvPr id="17" name="מלבן: פינות עליונות מעוגלות 16">
            <a:extLst>
              <a:ext uri="{FF2B5EF4-FFF2-40B4-BE49-F238E27FC236}">
                <a16:creationId xmlns:a16="http://schemas.microsoft.com/office/drawing/2014/main" id="{772C6C59-1A67-67B5-4381-C6646758F57F}"/>
              </a:ext>
            </a:extLst>
          </p:cNvPr>
          <p:cNvSpPr/>
          <p:nvPr/>
        </p:nvSpPr>
        <p:spPr>
          <a:xfrm>
            <a:off x="268360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EEB2D5-F162-8C23-3F0D-A1D08F2ADF6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/>
        </p:blipFill>
        <p:spPr>
          <a:xfrm>
            <a:off x="4823818" y="1441636"/>
            <a:ext cx="1680000" cy="2520000"/>
          </a:xfrm>
          <a:prstGeom prst="roundRect">
            <a:avLst/>
          </a:prstGeom>
        </p:spPr>
      </p:pic>
      <p:sp>
        <p:nvSpPr>
          <p:cNvPr id="18" name="מלבן: פינות עליונות מעוגלות 17">
            <a:extLst>
              <a:ext uri="{FF2B5EF4-FFF2-40B4-BE49-F238E27FC236}">
                <a16:creationId xmlns:a16="http://schemas.microsoft.com/office/drawing/2014/main" id="{47160031-1B46-394F-1DAF-37F857753C40}"/>
              </a:ext>
            </a:extLst>
          </p:cNvPr>
          <p:cNvSpPr/>
          <p:nvPr/>
        </p:nvSpPr>
        <p:spPr>
          <a:xfrm>
            <a:off x="482321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24AEC92-BB78-0D50-A274-72E5FE1F098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" b="714"/>
          <a:stretch/>
        </p:blipFill>
        <p:spPr>
          <a:xfrm>
            <a:off x="6963427" y="1441636"/>
            <a:ext cx="1680000" cy="2520000"/>
          </a:xfrm>
          <a:prstGeom prst="roundRect">
            <a:avLst/>
          </a:prstGeom>
        </p:spPr>
      </p:pic>
      <p:sp>
        <p:nvSpPr>
          <p:cNvPr id="19" name="מלבן: פינות עליונות מעוגלות 18">
            <a:extLst>
              <a:ext uri="{FF2B5EF4-FFF2-40B4-BE49-F238E27FC236}">
                <a16:creationId xmlns:a16="http://schemas.microsoft.com/office/drawing/2014/main" id="{2A1D99FB-A298-0CC5-B895-5A98564B7031}"/>
              </a:ext>
            </a:extLst>
          </p:cNvPr>
          <p:cNvSpPr/>
          <p:nvPr/>
        </p:nvSpPr>
        <p:spPr>
          <a:xfrm>
            <a:off x="6962827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11E2726-5E6A-CBEE-F4CA-7A45DEE32CD5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29029"/>
            <a:chExt cx="9143999" cy="721519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40EA53B2-FE04-AAF0-F05F-F2BD32C77464}"/>
                </a:ext>
              </a:extLst>
            </p:cNvPr>
            <p:cNvSpPr/>
            <p:nvPr/>
          </p:nvSpPr>
          <p:spPr>
            <a:xfrm>
              <a:off x="1" y="-2902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	  	              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Main Webpage</a:t>
              </a:r>
            </a:p>
          </p:txBody>
        </p: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3A2C2447-70ED-BFA6-77D1-0ACF51B4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2858"/>
              <a:ext cx="579715" cy="661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0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84CBF-6D72-F36E-0951-5B5C2888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D46BEF5-8FE8-2621-7106-1CDE2BA5810B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60079"/>
            <a:chExt cx="9143999" cy="721519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544B52D9-1419-E39F-0D76-EE662237554A}"/>
                </a:ext>
              </a:extLst>
            </p:cNvPr>
            <p:cNvSpPr/>
            <p:nvPr/>
          </p:nvSpPr>
          <p:spPr>
            <a:xfrm>
              <a:off x="1" y="-6007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Q1: F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ULLTEXT Search – Title\Overview</a:t>
              </a:r>
            </a:p>
          </p:txBody>
        </p:sp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4D23BBE6-338A-CB3D-6A41-0DD22877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33908"/>
              <a:ext cx="579715" cy="661723"/>
            </a:xfrm>
            <a:prstGeom prst="rect">
              <a:avLst/>
            </a:prstGeom>
          </p:spPr>
        </p:pic>
      </p:grp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6024519-9300-F5E0-6245-A7490CB2B53F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space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C46C0C6-C303-8CE2-2233-B8E5D56D5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598" y="1441636"/>
            <a:ext cx="1680000" cy="2520000"/>
          </a:xfrm>
          <a:prstGeom prst="roundRect">
            <a:avLst/>
          </a:prstGeom>
        </p:spPr>
      </p:pic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8AE0206C-1867-C07C-29DE-3792119F9868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עליונות מעוגלות 9">
            <a:extLst>
              <a:ext uri="{FF2B5EF4-FFF2-40B4-BE49-F238E27FC236}">
                <a16:creationId xmlns:a16="http://schemas.microsoft.com/office/drawing/2014/main" id="{B700755B-9E02-6B4A-EF92-92CFF79B2CEF}"/>
              </a:ext>
            </a:extLst>
          </p:cNvPr>
          <p:cNvSpPr/>
          <p:nvPr/>
        </p:nvSpPr>
        <p:spPr>
          <a:xfrm>
            <a:off x="268360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35A2C589-1D6D-A1C0-1533-63A8BA9FEA43}"/>
              </a:ext>
            </a:extLst>
          </p:cNvPr>
          <p:cNvSpPr/>
          <p:nvPr/>
        </p:nvSpPr>
        <p:spPr>
          <a:xfrm>
            <a:off x="482321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04BBBD33-F597-627E-592E-42700D954984}"/>
              </a:ext>
            </a:extLst>
          </p:cNvPr>
          <p:cNvSpPr/>
          <p:nvPr/>
        </p:nvSpPr>
        <p:spPr>
          <a:xfrm>
            <a:off x="6962827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F4BD67A-018C-9864-B3C9-E5702F421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208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E0092D5-314A-0AF0-F153-F4AAFBD6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818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7B3F944-D5EA-B6FA-A0C6-C7A2A9234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3427" y="1441636"/>
            <a:ext cx="1680000" cy="2520000"/>
          </a:xfrm>
          <a:prstGeom prst="round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C0C9ECCD-04C5-08B2-0840-A977EA200876}"/>
              </a:ext>
            </a:extLst>
          </p:cNvPr>
          <p:cNvSpPr/>
          <p:nvPr/>
        </p:nvSpPr>
        <p:spPr>
          <a:xfrm>
            <a:off x="326342" y="3881090"/>
            <a:ext cx="2079974" cy="612648"/>
          </a:xfrm>
          <a:prstGeom prst="cloudCallout">
            <a:avLst>
              <a:gd name="adj1" fmla="val 8243"/>
              <a:gd name="adj2" fmla="val -94640"/>
            </a:avLst>
          </a:prstGeom>
          <a:solidFill>
            <a:srgbClr val="FDCB9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“space” in title</a:t>
            </a:r>
            <a:endParaRPr lang="he-IL" sz="1400" b="1" dirty="0">
              <a:solidFill>
                <a:sysClr val="windowText" lastClr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בועת מחשבה: ענן 5">
            <a:extLst>
              <a:ext uri="{FF2B5EF4-FFF2-40B4-BE49-F238E27FC236}">
                <a16:creationId xmlns:a16="http://schemas.microsoft.com/office/drawing/2014/main" id="{68B737D4-58FB-E988-E456-2CED3AB9F0F0}"/>
              </a:ext>
            </a:extLst>
          </p:cNvPr>
          <p:cNvSpPr/>
          <p:nvPr/>
        </p:nvSpPr>
        <p:spPr>
          <a:xfrm>
            <a:off x="3524208" y="3881090"/>
            <a:ext cx="4573018" cy="612648"/>
          </a:xfrm>
          <a:prstGeom prst="cloudCallout">
            <a:avLst>
              <a:gd name="adj1" fmla="val -23079"/>
              <a:gd name="adj2" fmla="val -93862"/>
            </a:avLst>
          </a:prstGeom>
          <a:solidFill>
            <a:srgbClr val="FDCB9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“space” in overview</a:t>
            </a:r>
            <a:endParaRPr lang="he-IL" sz="1400" b="1" dirty="0">
              <a:solidFill>
                <a:sysClr val="windowText" lastClr="00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04A24-E3BA-C70D-2506-81D24576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99E314E-9D13-FFBF-A80D-2E395AD311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135EAC9-5386-916B-1949-204CA24CDEA7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witch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286397A-534A-EDBF-95CC-4092959C8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73" y="1441636"/>
            <a:ext cx="1680000" cy="2520000"/>
          </a:xfrm>
          <a:prstGeom prst="round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2CE4094-B9BB-EAF1-F194-5AA2758B1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183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8D22B3A-A7A5-3627-C70F-FAA97CF73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9793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2403360-2184-C09C-EE1D-3E8CBB8A0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402" y="1441636"/>
            <a:ext cx="1680000" cy="2520000"/>
          </a:xfrm>
          <a:prstGeom prst="round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65CB3F78-8FD7-5061-D0A1-BE97FC8F1DE7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993DEBC4-A595-7974-1AC4-C41214BFBCCD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 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Q2: F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ULLTEXT Search – keyword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E050CD4F-19A0-AAC3-9B45-612E925D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25237816-5B97-E238-A392-D46582B1AFE6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עליונות מעוגלות 4">
            <a:extLst>
              <a:ext uri="{FF2B5EF4-FFF2-40B4-BE49-F238E27FC236}">
                <a16:creationId xmlns:a16="http://schemas.microsoft.com/office/drawing/2014/main" id="{CA9BD1AE-985A-401B-CE0E-16C6E2632C48}"/>
              </a:ext>
            </a:extLst>
          </p:cNvPr>
          <p:cNvSpPr/>
          <p:nvPr/>
        </p:nvSpPr>
        <p:spPr>
          <a:xfrm>
            <a:off x="263958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עליונות מעוגלות 5">
            <a:extLst>
              <a:ext uri="{FF2B5EF4-FFF2-40B4-BE49-F238E27FC236}">
                <a16:creationId xmlns:a16="http://schemas.microsoft.com/office/drawing/2014/main" id="{F458DABD-CCF7-5D31-628E-B6B6FD019DD3}"/>
              </a:ext>
            </a:extLst>
          </p:cNvPr>
          <p:cNvSpPr/>
          <p:nvPr/>
        </p:nvSpPr>
        <p:spPr>
          <a:xfrm>
            <a:off x="477919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עליונות מעוגלות 6">
            <a:extLst>
              <a:ext uri="{FF2B5EF4-FFF2-40B4-BE49-F238E27FC236}">
                <a16:creationId xmlns:a16="http://schemas.microsoft.com/office/drawing/2014/main" id="{C98B0F06-9A19-EFD2-1816-325FC450B75A}"/>
              </a:ext>
            </a:extLst>
          </p:cNvPr>
          <p:cNvSpPr/>
          <p:nvPr/>
        </p:nvSpPr>
        <p:spPr>
          <a:xfrm>
            <a:off x="6918802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3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3E400-E5ED-D2EF-DF25-EF4AC422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B8E0BB9-74A8-8CF5-31F2-FBA1974EB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E902F37-1B9F-13A7-166E-1542EB8988F9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Woody Allen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F344D6E6-DB60-BA00-4455-06FCBE7C293E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7C31DE25-D407-1F07-8528-59D0C8E95FA9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				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Q3: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Director's favorite collaborators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93525A3D-1546-3B72-B703-C0FF6B04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A541833-20F0-8592-E4F4-EEACFE679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2090" y="1441636"/>
            <a:ext cx="1680000" cy="2520000"/>
          </a:xfrm>
          <a:prstGeom prst="round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4038815-C5DA-03C9-3A95-C31586820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700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3A948CB-1783-61A7-9E43-17B03AD8DE3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5871310" y="1441636"/>
            <a:ext cx="1680000" cy="2520000"/>
          </a:xfrm>
          <a:prstGeom prst="roundRect">
            <a:avLst/>
          </a:prstGeom>
        </p:spPr>
      </p:pic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C5F8EDF8-D11F-29AC-A993-75D5DCB0DCE6}"/>
              </a:ext>
            </a:extLst>
          </p:cNvPr>
          <p:cNvSpPr/>
          <p:nvPr/>
        </p:nvSpPr>
        <p:spPr>
          <a:xfrm>
            <a:off x="1635515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עליונות מעוגלות 12">
            <a:extLst>
              <a:ext uri="{FF2B5EF4-FFF2-40B4-BE49-F238E27FC236}">
                <a16:creationId xmlns:a16="http://schemas.microsoft.com/office/drawing/2014/main" id="{4C11B05B-BD19-912F-A426-F93680BC531B}"/>
              </a:ext>
            </a:extLst>
          </p:cNvPr>
          <p:cNvSpPr/>
          <p:nvPr/>
        </p:nvSpPr>
        <p:spPr>
          <a:xfrm>
            <a:off x="373110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99B295C3-A7F4-6256-4A81-5CF764C3456C}"/>
              </a:ext>
            </a:extLst>
          </p:cNvPr>
          <p:cNvSpPr/>
          <p:nvPr/>
        </p:nvSpPr>
        <p:spPr>
          <a:xfrm>
            <a:off x="587071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41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F4900-9DE3-5AB2-8518-66108C498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B254249F-4540-86D7-305B-A923EC19E3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C15F203-8BDC-0458-CB0A-6DEC2AAFE1FD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1980, fantasy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21CFCA7-93A1-3D09-520C-0142BD908699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AEEF29A9-7D93-BA12-1295-AE7A9A82D3DD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						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Q4: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Hall of Fame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1180115-DF5E-F468-B07C-E6E49C18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5E6574E1-3429-8E4A-27C2-F00A83FBB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2090" y="1441636"/>
            <a:ext cx="1680000" cy="2520000"/>
          </a:xfrm>
          <a:prstGeom prst="round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1409004-3171-F3CA-85D5-09A8473BE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700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E5A39EA-8685-9710-BEAF-F1C661C22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310" y="1441636"/>
            <a:ext cx="1680000" cy="2520000"/>
          </a:xfrm>
          <a:prstGeom prst="roundRect">
            <a:avLst/>
          </a:prstGeom>
        </p:spPr>
      </p:pic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58365B17-55B7-5494-B383-89B2098936FB}"/>
              </a:ext>
            </a:extLst>
          </p:cNvPr>
          <p:cNvSpPr/>
          <p:nvPr/>
        </p:nvSpPr>
        <p:spPr>
          <a:xfrm>
            <a:off x="1635515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עליונות מעוגלות 12">
            <a:extLst>
              <a:ext uri="{FF2B5EF4-FFF2-40B4-BE49-F238E27FC236}">
                <a16:creationId xmlns:a16="http://schemas.microsoft.com/office/drawing/2014/main" id="{98BEB9A4-F487-94BB-678D-10EEF383AFA9}"/>
              </a:ext>
            </a:extLst>
          </p:cNvPr>
          <p:cNvSpPr/>
          <p:nvPr/>
        </p:nvSpPr>
        <p:spPr>
          <a:xfrm>
            <a:off x="373110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DE807FEB-FB13-6950-D6E5-8AACF1083F83}"/>
              </a:ext>
            </a:extLst>
          </p:cNvPr>
          <p:cNvSpPr/>
          <p:nvPr/>
        </p:nvSpPr>
        <p:spPr>
          <a:xfrm>
            <a:off x="587071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67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35309-EB1C-F478-7BBC-18C3010A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6C4DC16-63F7-6652-E549-29B0E155B1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6A236CF-AEBB-F378-8585-A7EC3AE63551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2012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4CED1DB-1436-D626-0A0D-4291B0225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73" y="1441636"/>
            <a:ext cx="1680000" cy="2520000"/>
          </a:xfrm>
          <a:prstGeom prst="round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D894AF7-36CE-DB7E-38FC-9FE321DBF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183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1E0CE4E-28FE-DCEE-1EF5-D2FB41DE7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9793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61ACE81-3673-E74B-0B0F-28C7E184C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402" y="1441636"/>
            <a:ext cx="1680000" cy="2520000"/>
          </a:xfrm>
          <a:prstGeom prst="round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1A07BAA5-F702-52FE-1CD8-DAC2BA4DF8E4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1754B414-EE88-7497-A654-869201400938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    			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Q5: Hidden Gems</a:t>
              </a:r>
              <a:endParaRPr lang="en-US" sz="1400" dirty="0">
                <a:solidFill>
                  <a:schemeClr val="tx2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A2C4A8D7-2C8A-5FFB-A541-D846FE5A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61748827-9F01-5B07-A5B8-443726082C06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עליונות מעוגלות 4">
            <a:extLst>
              <a:ext uri="{FF2B5EF4-FFF2-40B4-BE49-F238E27FC236}">
                <a16:creationId xmlns:a16="http://schemas.microsoft.com/office/drawing/2014/main" id="{4B0B7463-B78B-61FD-9DF2-60B1322E9C4F}"/>
              </a:ext>
            </a:extLst>
          </p:cNvPr>
          <p:cNvSpPr/>
          <p:nvPr/>
        </p:nvSpPr>
        <p:spPr>
          <a:xfrm>
            <a:off x="263958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עליונות מעוגלות 5">
            <a:extLst>
              <a:ext uri="{FF2B5EF4-FFF2-40B4-BE49-F238E27FC236}">
                <a16:creationId xmlns:a16="http://schemas.microsoft.com/office/drawing/2014/main" id="{D2DFF4C3-2AFF-7B8E-477D-489319E9730D}"/>
              </a:ext>
            </a:extLst>
          </p:cNvPr>
          <p:cNvSpPr/>
          <p:nvPr/>
        </p:nvSpPr>
        <p:spPr>
          <a:xfrm>
            <a:off x="477919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עליונות מעוגלות 6">
            <a:extLst>
              <a:ext uri="{FF2B5EF4-FFF2-40B4-BE49-F238E27FC236}">
                <a16:creationId xmlns:a16="http://schemas.microsoft.com/office/drawing/2014/main" id="{B10F480C-CB88-99D7-10C4-0C89B9B73B2C}"/>
              </a:ext>
            </a:extLst>
          </p:cNvPr>
          <p:cNvSpPr/>
          <p:nvPr/>
        </p:nvSpPr>
        <p:spPr>
          <a:xfrm>
            <a:off x="6918802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84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7A374-DB79-0358-AF45-F5B3992D3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B337E8D-48FA-3909-2AC3-13B8F4C1726E}"/>
              </a:ext>
            </a:extLst>
          </p:cNvPr>
          <p:cNvGrpSpPr/>
          <p:nvPr/>
        </p:nvGrpSpPr>
        <p:grpSpPr>
          <a:xfrm>
            <a:off x="3460502" y="1288729"/>
            <a:ext cx="2222997" cy="2566043"/>
            <a:chOff x="534491" y="1303016"/>
            <a:chExt cx="2222997" cy="2566043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CEDC1A4-0769-4CE9-202B-C435ECCC9505}"/>
                </a:ext>
              </a:extLst>
            </p:cNvPr>
            <p:cNvSpPr/>
            <p:nvPr/>
          </p:nvSpPr>
          <p:spPr>
            <a:xfrm>
              <a:off x="650079" y="3432780"/>
              <a:ext cx="2065321" cy="4362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CF264932-6396-BFB9-A133-7ED84DC7A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534491" y="1303016"/>
              <a:ext cx="2222997" cy="253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3240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Slidehelper - 01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4B5F"/>
      </a:accent1>
      <a:accent2>
        <a:srgbClr val="028090"/>
      </a:accent2>
      <a:accent3>
        <a:srgbClr val="E4FDE1"/>
      </a:accent3>
      <a:accent4>
        <a:srgbClr val="456990"/>
      </a:accent4>
      <a:accent5>
        <a:srgbClr val="F45B69"/>
      </a:accent5>
      <a:accent6>
        <a:srgbClr val="BFBFBF"/>
      </a:accent6>
      <a:hlink>
        <a:srgbClr val="114B5F"/>
      </a:hlink>
      <a:folHlink>
        <a:srgbClr val="028090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</TotalTime>
  <Words>388</Words>
  <Application>Microsoft Office PowerPoint</Application>
  <PresentationFormat>‫הצגה על המסך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Arial</vt:lpstr>
      <vt:lpstr>Bahnschrift Light</vt:lpstr>
      <vt:lpstr>Bahnschrift Light SemiCondensed</vt:lpstr>
      <vt:lpstr>Bahnschrift SemiBold</vt:lpstr>
      <vt:lpstr>Bahnschrift SemiCondensed</vt:lpstr>
      <vt:lpstr>Calibri</vt:lpstr>
      <vt:lpstr>Calibri Light</vt:lpstr>
      <vt:lpstr>Zing Rust D2 Demo Base</vt:lpstr>
      <vt:lpstr>Zing Rust Demo Base</vt:lpstr>
      <vt:lpstr>Zing Script Rust SB Demo Base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Michal Berkheim</dc:creator>
  <cp:lastModifiedBy>Michal Berkheim</cp:lastModifiedBy>
  <cp:revision>94</cp:revision>
  <dcterms:created xsi:type="dcterms:W3CDTF">2025-01-23T12:17:26Z</dcterms:created>
  <dcterms:modified xsi:type="dcterms:W3CDTF">2025-01-30T09:52:02Z</dcterms:modified>
</cp:coreProperties>
</file>