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7" r:id="rId2"/>
    <p:sldId id="267" r:id="rId3"/>
    <p:sldId id="266" r:id="rId4"/>
    <p:sldId id="268" r:id="rId5"/>
    <p:sldId id="269" r:id="rId6"/>
    <p:sldId id="270" r:id="rId7"/>
    <p:sldId id="271" r:id="rId8"/>
    <p:sldId id="272" r:id="rId9"/>
    <p:sldId id="274" r:id="rId10"/>
    <p:sldId id="273" r:id="rId11"/>
    <p:sldId id="275" r:id="rId12"/>
    <p:sldId id="276" r:id="rId13"/>
    <p:sldId id="277" r:id="rId14"/>
    <p:sldId id="278" r:id="rId15"/>
    <p:sldId id="279" r:id="rId16"/>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l Berkheim" initials="MB" lastIdx="1" clrIdx="0">
    <p:extLst>
      <p:ext uri="{19B8F6BF-5375-455C-9EA6-DF929625EA0E}">
        <p15:presenceInfo xmlns:p15="http://schemas.microsoft.com/office/powerpoint/2012/main" userId="S::berkheim1@mail.tau.ac.il::fdfd55ab-dc93-4ea0-b7f6-aae9d33619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95"/>
    <a:srgbClr val="EE4854"/>
    <a:srgbClr val="F85851"/>
    <a:srgbClr val="EBC9A7"/>
    <a:srgbClr val="0D3847"/>
    <a:srgbClr val="FFE093"/>
    <a:srgbClr val="FED16D"/>
    <a:srgbClr val="FED4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3300" autoAdjust="0"/>
  </p:normalViewPr>
  <p:slideViewPr>
    <p:cSldViewPr snapToGrid="0">
      <p:cViewPr varScale="1">
        <p:scale>
          <a:sx n="105" d="100"/>
          <a:sy n="105" d="100"/>
        </p:scale>
        <p:origin x="8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5181600" y="0"/>
            <a:ext cx="3962400" cy="344091"/>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2117" y="0"/>
            <a:ext cx="3962400" cy="344091"/>
          </a:xfrm>
          <a:prstGeom prst="rect">
            <a:avLst/>
          </a:prstGeom>
        </p:spPr>
        <p:txBody>
          <a:bodyPr vert="horz" lIns="91440" tIns="45720" rIns="91440" bIns="45720" rtlCol="1"/>
          <a:lstStyle>
            <a:lvl1pPr algn="l">
              <a:defRPr sz="1200"/>
            </a:lvl1pPr>
          </a:lstStyle>
          <a:p>
            <a:fld id="{BBC68DE7-BDF4-4968-884A-7F1AE552AC52}" type="datetimeFigureOut">
              <a:rPr lang="he-IL" smtClean="0"/>
              <a:t>ב'/שבט/תשפ"ה</a:t>
            </a:fld>
            <a:endParaRPr lang="he-IL" dirty="0"/>
          </a:p>
        </p:txBody>
      </p:sp>
      <p:sp>
        <p:nvSpPr>
          <p:cNvPr id="4" name="מציין מיקום של תמונת שקופית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914400" y="3300412"/>
            <a:ext cx="7315200" cy="270033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5181600" y="6513910"/>
            <a:ext cx="3962400" cy="344090"/>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2117" y="6513910"/>
            <a:ext cx="3962400" cy="344090"/>
          </a:xfrm>
          <a:prstGeom prst="rect">
            <a:avLst/>
          </a:prstGeom>
        </p:spPr>
        <p:txBody>
          <a:bodyPr vert="horz" lIns="91440" tIns="45720" rIns="91440" bIns="45720" rtlCol="1" anchor="b"/>
          <a:lstStyle>
            <a:lvl1pPr algn="l">
              <a:defRPr sz="1200"/>
            </a:lvl1pPr>
          </a:lstStyle>
          <a:p>
            <a:fld id="{42EBCB4B-3C1C-4D15-8806-951B361F2CCE}" type="slidenum">
              <a:rPr lang="he-IL" smtClean="0"/>
              <a:t>‹#›</a:t>
            </a:fld>
            <a:endParaRPr lang="he-IL" dirty="0"/>
          </a:p>
        </p:txBody>
      </p:sp>
    </p:spTree>
    <p:extLst>
      <p:ext uri="{BB962C8B-B14F-4D97-AF65-F5344CB8AC3E}">
        <p14:creationId xmlns:p14="http://schemas.microsoft.com/office/powerpoint/2010/main" val="249568208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2EBCB4B-3C1C-4D15-8806-951B361F2CCE}" type="slidenum">
              <a:rPr lang="he-IL" smtClean="0"/>
              <a:t>1</a:t>
            </a:fld>
            <a:endParaRPr lang="he-IL" dirty="0"/>
          </a:p>
        </p:txBody>
      </p:sp>
    </p:spTree>
    <p:extLst>
      <p:ext uri="{BB962C8B-B14F-4D97-AF65-F5344CB8AC3E}">
        <p14:creationId xmlns:p14="http://schemas.microsoft.com/office/powerpoint/2010/main" val="287080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83E04-A1C3-32E7-2DBE-D10C433B954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47234E-A116-1488-2D05-EE683835147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E5A4B44-F7E1-FA3F-9C25-D95C7923E3D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69D9685D-A921-8029-7024-4905D9B64527}"/>
              </a:ext>
            </a:extLst>
          </p:cNvPr>
          <p:cNvSpPr>
            <a:spLocks noGrp="1"/>
          </p:cNvSpPr>
          <p:nvPr>
            <p:ph type="sldNum" sz="quarter" idx="5"/>
          </p:nvPr>
        </p:nvSpPr>
        <p:spPr/>
        <p:txBody>
          <a:bodyPr/>
          <a:lstStyle/>
          <a:p>
            <a:fld id="{42EBCB4B-3C1C-4D15-8806-951B361F2CCE}" type="slidenum">
              <a:rPr lang="he-IL" smtClean="0"/>
              <a:t>10</a:t>
            </a:fld>
            <a:endParaRPr lang="he-IL" dirty="0"/>
          </a:p>
        </p:txBody>
      </p:sp>
    </p:spTree>
    <p:extLst>
      <p:ext uri="{BB962C8B-B14F-4D97-AF65-F5344CB8AC3E}">
        <p14:creationId xmlns:p14="http://schemas.microsoft.com/office/powerpoint/2010/main" val="369550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E93B-E55C-C1B9-D349-98C92282272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59A9A15-C5E9-837B-09BC-5423E1B4226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F6F9F-86A8-91AD-673B-20BCE219103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BCE6ABEE-B3B1-D2CE-A88A-8EEAEC252C7D}"/>
              </a:ext>
            </a:extLst>
          </p:cNvPr>
          <p:cNvSpPr>
            <a:spLocks noGrp="1"/>
          </p:cNvSpPr>
          <p:nvPr>
            <p:ph type="sldNum" sz="quarter" idx="5"/>
          </p:nvPr>
        </p:nvSpPr>
        <p:spPr/>
        <p:txBody>
          <a:bodyPr/>
          <a:lstStyle/>
          <a:p>
            <a:fld id="{42EBCB4B-3C1C-4D15-8806-951B361F2CCE}" type="slidenum">
              <a:rPr lang="he-IL" smtClean="0"/>
              <a:t>11</a:t>
            </a:fld>
            <a:endParaRPr lang="he-IL" dirty="0"/>
          </a:p>
        </p:txBody>
      </p:sp>
    </p:spTree>
    <p:extLst>
      <p:ext uri="{BB962C8B-B14F-4D97-AF65-F5344CB8AC3E}">
        <p14:creationId xmlns:p14="http://schemas.microsoft.com/office/powerpoint/2010/main" val="22469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87CA8-88B8-D4EB-5C37-0520A6CD3E5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8EAB889-D799-36FC-0ADB-984C18DB5FB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848277E-7603-2934-9AA1-AC016A5DC6D5}"/>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06AB90D9-4505-A634-5C90-26BF4AA2B28B}"/>
              </a:ext>
            </a:extLst>
          </p:cNvPr>
          <p:cNvSpPr>
            <a:spLocks noGrp="1"/>
          </p:cNvSpPr>
          <p:nvPr>
            <p:ph type="sldNum" sz="quarter" idx="5"/>
          </p:nvPr>
        </p:nvSpPr>
        <p:spPr/>
        <p:txBody>
          <a:bodyPr/>
          <a:lstStyle/>
          <a:p>
            <a:fld id="{42EBCB4B-3C1C-4D15-8806-951B361F2CCE}" type="slidenum">
              <a:rPr lang="he-IL" smtClean="0"/>
              <a:t>12</a:t>
            </a:fld>
            <a:endParaRPr lang="he-IL" dirty="0"/>
          </a:p>
        </p:txBody>
      </p:sp>
    </p:spTree>
    <p:extLst>
      <p:ext uri="{BB962C8B-B14F-4D97-AF65-F5344CB8AC3E}">
        <p14:creationId xmlns:p14="http://schemas.microsoft.com/office/powerpoint/2010/main" val="318379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9323-6DCF-97A1-853F-FC7C21F5854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5E411FA-6D37-0D9A-5CD5-6313E7AC8F25}"/>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F72AD45-E390-7C88-AEB3-D326133B23B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1507E457-775E-D660-8605-6F35AF559E2B}"/>
              </a:ext>
            </a:extLst>
          </p:cNvPr>
          <p:cNvSpPr>
            <a:spLocks noGrp="1"/>
          </p:cNvSpPr>
          <p:nvPr>
            <p:ph type="sldNum" sz="quarter" idx="5"/>
          </p:nvPr>
        </p:nvSpPr>
        <p:spPr/>
        <p:txBody>
          <a:bodyPr/>
          <a:lstStyle/>
          <a:p>
            <a:fld id="{42EBCB4B-3C1C-4D15-8806-951B361F2CCE}" type="slidenum">
              <a:rPr lang="he-IL" smtClean="0"/>
              <a:t>13</a:t>
            </a:fld>
            <a:endParaRPr lang="he-IL" dirty="0"/>
          </a:p>
        </p:txBody>
      </p:sp>
    </p:spTree>
    <p:extLst>
      <p:ext uri="{BB962C8B-B14F-4D97-AF65-F5344CB8AC3E}">
        <p14:creationId xmlns:p14="http://schemas.microsoft.com/office/powerpoint/2010/main" val="131916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F5B05-2D6A-1485-59AC-771EB8B4430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561C3A9-0207-A4F6-D52E-12D9889DA62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2EF66E4-D03E-7EBA-66C0-F1C52B665DC7}"/>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9630F86A-7BFF-02AC-4DA1-F116A701AFB5}"/>
              </a:ext>
            </a:extLst>
          </p:cNvPr>
          <p:cNvSpPr>
            <a:spLocks noGrp="1"/>
          </p:cNvSpPr>
          <p:nvPr>
            <p:ph type="sldNum" sz="quarter" idx="5"/>
          </p:nvPr>
        </p:nvSpPr>
        <p:spPr/>
        <p:txBody>
          <a:bodyPr/>
          <a:lstStyle/>
          <a:p>
            <a:fld id="{42EBCB4B-3C1C-4D15-8806-951B361F2CCE}" type="slidenum">
              <a:rPr lang="he-IL" smtClean="0"/>
              <a:t>14</a:t>
            </a:fld>
            <a:endParaRPr lang="he-IL" dirty="0"/>
          </a:p>
        </p:txBody>
      </p:sp>
    </p:spTree>
    <p:extLst>
      <p:ext uri="{BB962C8B-B14F-4D97-AF65-F5344CB8AC3E}">
        <p14:creationId xmlns:p14="http://schemas.microsoft.com/office/powerpoint/2010/main" val="3628034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7B2D-85C5-C95B-369F-FBB670C975D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9E5DAC-80C1-6FFC-C9A6-FD35AFC1DF2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A3B21CD-D4E7-62D7-A28F-9EF8CE2E225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3430B98-7D47-35B0-1BEA-D8F6B7BEC0F1}"/>
              </a:ext>
            </a:extLst>
          </p:cNvPr>
          <p:cNvSpPr>
            <a:spLocks noGrp="1"/>
          </p:cNvSpPr>
          <p:nvPr>
            <p:ph type="sldNum" sz="quarter" idx="5"/>
          </p:nvPr>
        </p:nvSpPr>
        <p:spPr/>
        <p:txBody>
          <a:bodyPr/>
          <a:lstStyle/>
          <a:p>
            <a:fld id="{42EBCB4B-3C1C-4D15-8806-951B361F2CCE}" type="slidenum">
              <a:rPr lang="he-IL" smtClean="0"/>
              <a:t>15</a:t>
            </a:fld>
            <a:endParaRPr lang="he-IL" dirty="0"/>
          </a:p>
        </p:txBody>
      </p:sp>
    </p:spTree>
    <p:extLst>
      <p:ext uri="{BB962C8B-B14F-4D97-AF65-F5344CB8AC3E}">
        <p14:creationId xmlns:p14="http://schemas.microsoft.com/office/powerpoint/2010/main" val="15106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D094-BD79-80BC-D0B0-FE5CFD421BB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E510DB0-F8D4-671E-C5BD-9926E39CA41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5616DC1-2FA9-0393-1BA4-6D9DE4EA5DC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2ED20F4-628F-7BED-5C77-31F1A6F3A830}"/>
              </a:ext>
            </a:extLst>
          </p:cNvPr>
          <p:cNvSpPr>
            <a:spLocks noGrp="1"/>
          </p:cNvSpPr>
          <p:nvPr>
            <p:ph type="sldNum" sz="quarter" idx="5"/>
          </p:nvPr>
        </p:nvSpPr>
        <p:spPr/>
        <p:txBody>
          <a:bodyPr/>
          <a:lstStyle/>
          <a:p>
            <a:fld id="{42EBCB4B-3C1C-4D15-8806-951B361F2CCE}" type="slidenum">
              <a:rPr lang="he-IL" smtClean="0"/>
              <a:t>2</a:t>
            </a:fld>
            <a:endParaRPr lang="he-IL" dirty="0"/>
          </a:p>
        </p:txBody>
      </p:sp>
    </p:spTree>
    <p:extLst>
      <p:ext uri="{BB962C8B-B14F-4D97-AF65-F5344CB8AC3E}">
        <p14:creationId xmlns:p14="http://schemas.microsoft.com/office/powerpoint/2010/main" val="10947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E88B0-FFB3-5C60-790E-4C682CF7DAB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5BBD3DF-3857-C3B3-7006-D24538C904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54C0175-11FB-D664-592B-192E41419DAA}"/>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CBA8062-D12B-5A05-C21A-FF2FDDE36AD3}"/>
              </a:ext>
            </a:extLst>
          </p:cNvPr>
          <p:cNvSpPr>
            <a:spLocks noGrp="1"/>
          </p:cNvSpPr>
          <p:nvPr>
            <p:ph type="sldNum" sz="quarter" idx="5"/>
          </p:nvPr>
        </p:nvSpPr>
        <p:spPr/>
        <p:txBody>
          <a:bodyPr/>
          <a:lstStyle/>
          <a:p>
            <a:fld id="{42EBCB4B-3C1C-4D15-8806-951B361F2CCE}" type="slidenum">
              <a:rPr lang="he-IL" smtClean="0"/>
              <a:t>3</a:t>
            </a:fld>
            <a:endParaRPr lang="he-IL" dirty="0"/>
          </a:p>
        </p:txBody>
      </p:sp>
    </p:spTree>
    <p:extLst>
      <p:ext uri="{BB962C8B-B14F-4D97-AF65-F5344CB8AC3E}">
        <p14:creationId xmlns:p14="http://schemas.microsoft.com/office/powerpoint/2010/main" val="188087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17CB-0D68-2DC5-8D7A-14F74FFC552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7612DC4-7D84-1CA8-8CC7-16B731156B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2091D67-63E1-31E7-98B6-A5BE88FE7F5E}"/>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F9DB3DDD-3E1C-976B-4D64-369031F0BB23}"/>
              </a:ext>
            </a:extLst>
          </p:cNvPr>
          <p:cNvSpPr>
            <a:spLocks noGrp="1"/>
          </p:cNvSpPr>
          <p:nvPr>
            <p:ph type="sldNum" sz="quarter" idx="5"/>
          </p:nvPr>
        </p:nvSpPr>
        <p:spPr/>
        <p:txBody>
          <a:bodyPr/>
          <a:lstStyle/>
          <a:p>
            <a:fld id="{42EBCB4B-3C1C-4D15-8806-951B361F2CCE}" type="slidenum">
              <a:rPr lang="he-IL" smtClean="0"/>
              <a:t>4</a:t>
            </a:fld>
            <a:endParaRPr lang="he-IL" dirty="0"/>
          </a:p>
        </p:txBody>
      </p:sp>
    </p:spTree>
    <p:extLst>
      <p:ext uri="{BB962C8B-B14F-4D97-AF65-F5344CB8AC3E}">
        <p14:creationId xmlns:p14="http://schemas.microsoft.com/office/powerpoint/2010/main" val="7133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3A4ED-F23A-FD70-6574-FAA78813B3F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35A49A6-B086-2798-C264-24317DB2CECC}"/>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39D79A2-F345-8CC1-50A1-841938586D7F}"/>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D9785739-3DA7-6527-38D2-3C6C3C20011B}"/>
              </a:ext>
            </a:extLst>
          </p:cNvPr>
          <p:cNvSpPr>
            <a:spLocks noGrp="1"/>
          </p:cNvSpPr>
          <p:nvPr>
            <p:ph type="sldNum" sz="quarter" idx="5"/>
          </p:nvPr>
        </p:nvSpPr>
        <p:spPr/>
        <p:txBody>
          <a:bodyPr/>
          <a:lstStyle/>
          <a:p>
            <a:fld id="{42EBCB4B-3C1C-4D15-8806-951B361F2CCE}" type="slidenum">
              <a:rPr lang="he-IL" smtClean="0"/>
              <a:t>5</a:t>
            </a:fld>
            <a:endParaRPr lang="he-IL" dirty="0"/>
          </a:p>
        </p:txBody>
      </p:sp>
    </p:spTree>
    <p:extLst>
      <p:ext uri="{BB962C8B-B14F-4D97-AF65-F5344CB8AC3E}">
        <p14:creationId xmlns:p14="http://schemas.microsoft.com/office/powerpoint/2010/main" val="57095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3CB5-AF8C-EF2F-AC51-DF5FCDAFFAD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6989E85E-8913-9747-7DDE-8F6B72BA4A8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D44DCFB-3B4C-7EF4-1D3C-B8555CD41FD2}"/>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7572C6A-FF59-9C33-9C02-A0DCD912B70A}"/>
              </a:ext>
            </a:extLst>
          </p:cNvPr>
          <p:cNvSpPr>
            <a:spLocks noGrp="1"/>
          </p:cNvSpPr>
          <p:nvPr>
            <p:ph type="sldNum" sz="quarter" idx="5"/>
          </p:nvPr>
        </p:nvSpPr>
        <p:spPr/>
        <p:txBody>
          <a:bodyPr/>
          <a:lstStyle/>
          <a:p>
            <a:fld id="{42EBCB4B-3C1C-4D15-8806-951B361F2CCE}" type="slidenum">
              <a:rPr lang="he-IL" smtClean="0"/>
              <a:t>6</a:t>
            </a:fld>
            <a:endParaRPr lang="he-IL" dirty="0"/>
          </a:p>
        </p:txBody>
      </p:sp>
    </p:spTree>
    <p:extLst>
      <p:ext uri="{BB962C8B-B14F-4D97-AF65-F5344CB8AC3E}">
        <p14:creationId xmlns:p14="http://schemas.microsoft.com/office/powerpoint/2010/main" val="356119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4EDF8-365B-C5F1-3D25-73AE9BC2CCA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03AB99C-A79D-1EBC-3B6C-44E717B47E0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E8BBC4-CC72-98C0-5C44-94900BB16868}"/>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7745C62-B6A2-98B6-269A-2C3CC50BDA90}"/>
              </a:ext>
            </a:extLst>
          </p:cNvPr>
          <p:cNvSpPr>
            <a:spLocks noGrp="1"/>
          </p:cNvSpPr>
          <p:nvPr>
            <p:ph type="sldNum" sz="quarter" idx="5"/>
          </p:nvPr>
        </p:nvSpPr>
        <p:spPr/>
        <p:txBody>
          <a:bodyPr/>
          <a:lstStyle/>
          <a:p>
            <a:fld id="{42EBCB4B-3C1C-4D15-8806-951B361F2CCE}" type="slidenum">
              <a:rPr lang="he-IL" smtClean="0"/>
              <a:t>7</a:t>
            </a:fld>
            <a:endParaRPr lang="he-IL" dirty="0"/>
          </a:p>
        </p:txBody>
      </p:sp>
    </p:spTree>
    <p:extLst>
      <p:ext uri="{BB962C8B-B14F-4D97-AF65-F5344CB8AC3E}">
        <p14:creationId xmlns:p14="http://schemas.microsoft.com/office/powerpoint/2010/main" val="49109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CC10-0980-8C2F-2BEE-015D4CBDA04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56FEE90-0705-E0DF-A2BF-6FB28633B04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A8454BA-8B3F-84D4-B4FE-3A717487740B}"/>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7F6AB93B-7AEC-7242-F5B0-9582F1F87823}"/>
              </a:ext>
            </a:extLst>
          </p:cNvPr>
          <p:cNvSpPr>
            <a:spLocks noGrp="1"/>
          </p:cNvSpPr>
          <p:nvPr>
            <p:ph type="sldNum" sz="quarter" idx="5"/>
          </p:nvPr>
        </p:nvSpPr>
        <p:spPr/>
        <p:txBody>
          <a:bodyPr/>
          <a:lstStyle/>
          <a:p>
            <a:fld id="{42EBCB4B-3C1C-4D15-8806-951B361F2CCE}" type="slidenum">
              <a:rPr lang="he-IL" smtClean="0"/>
              <a:t>8</a:t>
            </a:fld>
            <a:endParaRPr lang="he-IL" dirty="0"/>
          </a:p>
        </p:txBody>
      </p:sp>
    </p:spTree>
    <p:extLst>
      <p:ext uri="{BB962C8B-B14F-4D97-AF65-F5344CB8AC3E}">
        <p14:creationId xmlns:p14="http://schemas.microsoft.com/office/powerpoint/2010/main" val="165276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CEA2-6F2A-1AD3-4B41-F77CB9C39B4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F83B608-B5E2-03D4-D8E7-B0B2B8BB07B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41494F5-CC4B-D299-24FB-FF96BE15FC40}"/>
              </a:ext>
            </a:extLst>
          </p:cNvPr>
          <p:cNvSpPr>
            <a:spLocks noGrp="1"/>
          </p:cNvSpPr>
          <p:nvPr>
            <p:ph type="body" idx="1"/>
          </p:nvPr>
        </p:nvSpPr>
        <p:spPr/>
        <p:txBody>
          <a:bodyPr/>
          <a:lstStyle/>
          <a:p>
            <a:endParaRPr lang="en-US" dirty="0"/>
          </a:p>
        </p:txBody>
      </p:sp>
      <p:sp>
        <p:nvSpPr>
          <p:cNvPr id="4" name="מציין מיקום של מספר שקופית 3">
            <a:extLst>
              <a:ext uri="{FF2B5EF4-FFF2-40B4-BE49-F238E27FC236}">
                <a16:creationId xmlns:a16="http://schemas.microsoft.com/office/drawing/2014/main" id="{8DC7B747-3AC3-C49B-E5DE-13C4211C3F36}"/>
              </a:ext>
            </a:extLst>
          </p:cNvPr>
          <p:cNvSpPr>
            <a:spLocks noGrp="1"/>
          </p:cNvSpPr>
          <p:nvPr>
            <p:ph type="sldNum" sz="quarter" idx="5"/>
          </p:nvPr>
        </p:nvSpPr>
        <p:spPr/>
        <p:txBody>
          <a:bodyPr/>
          <a:lstStyle/>
          <a:p>
            <a:fld id="{42EBCB4B-3C1C-4D15-8806-951B361F2CCE}" type="slidenum">
              <a:rPr lang="he-IL" smtClean="0"/>
              <a:t>9</a:t>
            </a:fld>
            <a:endParaRPr lang="he-IL" dirty="0"/>
          </a:p>
        </p:txBody>
      </p:sp>
    </p:spTree>
    <p:extLst>
      <p:ext uri="{BB962C8B-B14F-4D97-AF65-F5344CB8AC3E}">
        <p14:creationId xmlns:p14="http://schemas.microsoft.com/office/powerpoint/2010/main" val="341523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44548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77094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07213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36328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25889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8924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1878806"/>
            <a:ext cx="3868340"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1878806"/>
            <a:ext cx="3887391" cy="276344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277589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4255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1802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307005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05FCE8D-BEC0-4FB0-B4E4-C13D2CD9A77F}" type="datetimeFigureOut">
              <a:rPr lang="he-IL" smtClean="0"/>
              <a:t>ב'/שבט/תשפ"ה</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7F4D3E30-305B-41F1-97EB-45AE1DA49435}" type="slidenum">
              <a:rPr lang="he-IL" smtClean="0"/>
              <a:t>‹#›</a:t>
            </a:fld>
            <a:endParaRPr lang="he-IL" dirty="0"/>
          </a:p>
        </p:txBody>
      </p:sp>
    </p:spTree>
    <p:extLst>
      <p:ext uri="{BB962C8B-B14F-4D97-AF65-F5344CB8AC3E}">
        <p14:creationId xmlns:p14="http://schemas.microsoft.com/office/powerpoint/2010/main" val="16410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05FCE8D-BEC0-4FB0-B4E4-C13D2CD9A77F}" type="datetimeFigureOut">
              <a:rPr lang="he-IL" smtClean="0"/>
              <a:t>ב'/שבט/תשפ"ה</a:t>
            </a:fld>
            <a:endParaRPr lang="he-IL"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D3E30-305B-41F1-97EB-45AE1DA49435}" type="slidenum">
              <a:rPr lang="he-IL" smtClean="0"/>
              <a:t>‹#›</a:t>
            </a:fld>
            <a:endParaRPr lang="he-IL" dirty="0"/>
          </a:p>
        </p:txBody>
      </p:sp>
    </p:spTree>
    <p:extLst>
      <p:ext uri="{BB962C8B-B14F-4D97-AF65-F5344CB8AC3E}">
        <p14:creationId xmlns:p14="http://schemas.microsoft.com/office/powerpoint/2010/main" val="1160065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95000"/>
                <a:lumOff val="5000"/>
              </a:schemeClr>
            </a:gs>
            <a:gs pos="100000">
              <a:schemeClr val="tx1"/>
            </a:gs>
            <a:gs pos="50000">
              <a:schemeClr val="accent1">
                <a:lumMod val="6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19C9377C-3A50-1B62-29B6-C33CFFB23739}"/>
            </a:ext>
          </a:extLst>
        </p:cNvPr>
        <p:cNvGrpSpPr/>
        <p:nvPr/>
      </p:nvGrpSpPr>
      <p:grpSpPr>
        <a:xfrm>
          <a:off x="0" y="0"/>
          <a:ext cx="0" cy="0"/>
          <a:chOff x="0" y="0"/>
          <a:chExt cx="0" cy="0"/>
        </a:xfrm>
      </p:grpSpPr>
      <p:sp>
        <p:nvSpPr>
          <p:cNvPr id="7" name="תיבת טקסט 6">
            <a:extLst>
              <a:ext uri="{FF2B5EF4-FFF2-40B4-BE49-F238E27FC236}">
                <a16:creationId xmlns:a16="http://schemas.microsoft.com/office/drawing/2014/main" id="{0B5878C9-6D67-3A61-0C9C-507E46264DE1}"/>
              </a:ext>
            </a:extLst>
          </p:cNvPr>
          <p:cNvSpPr txBox="1"/>
          <p:nvPr/>
        </p:nvSpPr>
        <p:spPr>
          <a:xfrm>
            <a:off x="0" y="4740048"/>
            <a:ext cx="9144000" cy="307777"/>
          </a:xfrm>
          <a:prstGeom prst="rect">
            <a:avLst/>
          </a:prstGeom>
          <a:noFill/>
        </p:spPr>
        <p:txBody>
          <a:bodyPr wrap="square" rtlCol="1">
            <a:spAutoFit/>
          </a:bodyPr>
          <a:lstStyle/>
          <a:p>
            <a:pPr algn="ctr"/>
            <a:r>
              <a:rPr lang="en-US" sz="1400" dirty="0">
                <a:solidFill>
                  <a:srgbClr val="FDCB95"/>
                </a:solidFill>
                <a:latin typeface="Bahnschrift Light SemiCondensed" panose="020B0502040204020203" pitchFamily="34" charset="0"/>
              </a:rPr>
              <a:t>DBMS Final Assignment		 | 		Michal Berkheim, Michal Lahav, Reshit Carmel 		| 		2025</a:t>
            </a:r>
            <a:endParaRPr lang="he-IL" sz="1400" dirty="0">
              <a:solidFill>
                <a:srgbClr val="FDCB95"/>
              </a:solidFill>
              <a:latin typeface="Bahnschrift Light SemiCondensed" panose="020B0502040204020203" pitchFamily="34" charset="0"/>
            </a:endParaRPr>
          </a:p>
        </p:txBody>
      </p:sp>
      <p:grpSp>
        <p:nvGrpSpPr>
          <p:cNvPr id="10" name="קבוצה 9">
            <a:extLst>
              <a:ext uri="{FF2B5EF4-FFF2-40B4-BE49-F238E27FC236}">
                <a16:creationId xmlns:a16="http://schemas.microsoft.com/office/drawing/2014/main" id="{9B94BE96-F112-080F-C7D9-A825414A7EB2}"/>
              </a:ext>
            </a:extLst>
          </p:cNvPr>
          <p:cNvGrpSpPr/>
          <p:nvPr/>
        </p:nvGrpSpPr>
        <p:grpSpPr>
          <a:xfrm>
            <a:off x="534491" y="1203000"/>
            <a:ext cx="8027731" cy="2566043"/>
            <a:chOff x="534491" y="1203000"/>
            <a:chExt cx="8027731" cy="2566043"/>
          </a:xfrm>
        </p:grpSpPr>
        <p:grpSp>
          <p:nvGrpSpPr>
            <p:cNvPr id="4" name="קבוצה 3">
              <a:extLst>
                <a:ext uri="{FF2B5EF4-FFF2-40B4-BE49-F238E27FC236}">
                  <a16:creationId xmlns:a16="http://schemas.microsoft.com/office/drawing/2014/main" id="{F677804E-B838-3A65-63B2-82B903765861}"/>
                </a:ext>
              </a:extLst>
            </p:cNvPr>
            <p:cNvGrpSpPr/>
            <p:nvPr/>
          </p:nvGrpSpPr>
          <p:grpSpPr>
            <a:xfrm>
              <a:off x="534491" y="1203000"/>
              <a:ext cx="2222997" cy="2566043"/>
              <a:chOff x="534491" y="1303016"/>
              <a:chExt cx="2222997" cy="2566043"/>
            </a:xfrm>
          </p:grpSpPr>
          <p:sp>
            <p:nvSpPr>
              <p:cNvPr id="12" name="אליפסה 11">
                <a:extLst>
                  <a:ext uri="{FF2B5EF4-FFF2-40B4-BE49-F238E27FC236}">
                    <a16:creationId xmlns:a16="http://schemas.microsoft.com/office/drawing/2014/main" id="{0A33A8A2-F22C-DBEC-2856-CF1AA837F20A}"/>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5" name="תמונה 4">
                <a:extLst>
                  <a:ext uri="{FF2B5EF4-FFF2-40B4-BE49-F238E27FC236}">
                    <a16:creationId xmlns:a16="http://schemas.microsoft.com/office/drawing/2014/main" id="{FC27682A-D9F0-44FC-0CF2-D23F7E0212ED}"/>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
          <p:nvSpPr>
            <p:cNvPr id="2" name="מלבן 1">
              <a:extLst>
                <a:ext uri="{FF2B5EF4-FFF2-40B4-BE49-F238E27FC236}">
                  <a16:creationId xmlns:a16="http://schemas.microsoft.com/office/drawing/2014/main" id="{8760F36B-DEA5-4567-ACBD-3613D02DC346}"/>
                </a:ext>
              </a:extLst>
            </p:cNvPr>
            <p:cNvSpPr/>
            <p:nvPr/>
          </p:nvSpPr>
          <p:spPr>
            <a:xfrm>
              <a:off x="2726970" y="1620451"/>
              <a:ext cx="5835252" cy="1323439"/>
            </a:xfrm>
            <a:prstGeom prst="rect">
              <a:avLst/>
            </a:prstGeom>
            <a:noFill/>
          </p:spPr>
          <p:txBody>
            <a:bodyPr wrap="none" lIns="91440" tIns="45720" rIns="91440" bIns="45720">
              <a:spAutoFit/>
            </a:bodyPr>
            <a:lstStyle/>
            <a:p>
              <a:pPr algn="ctr"/>
              <a:r>
                <a:rPr lang="en-US" sz="8000" b="1"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LOLMOVIES</a:t>
              </a:r>
              <a:r>
                <a:rPr lang="en-US" sz="60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rPr>
                <a:t>.com</a:t>
              </a:r>
              <a:endParaRPr lang="he-IL" sz="7200" b="1" cap="none" spc="0" dirty="0">
                <a:ln w="12700">
                  <a:solidFill>
                    <a:schemeClr val="accent5">
                      <a:lumMod val="75000"/>
                    </a:schemeClr>
                  </a:solidFill>
                  <a:prstDash val="solid"/>
                </a:ln>
                <a:gradFill flip="none" rotWithShape="1">
                  <a:gsLst>
                    <a:gs pos="0">
                      <a:schemeClr val="accent5">
                        <a:lumMod val="75000"/>
                      </a:schemeClr>
                    </a:gs>
                    <a:gs pos="100000">
                      <a:srgbClr val="FDCB95"/>
                    </a:gs>
                  </a:gsLst>
                  <a:lin ang="16200000" scaled="1"/>
                  <a:tileRect/>
                </a:gradFill>
                <a:effectLst>
                  <a:outerShdw dist="38100" dir="2700000" algn="tl" rotWithShape="0">
                    <a:schemeClr val="accent5">
                      <a:lumMod val="50000"/>
                    </a:schemeClr>
                  </a:outerShdw>
                </a:effectLst>
                <a:latin typeface="Zing Rust Demo Base" panose="00000500000000000000" pitchFamily="50" charset="0"/>
              </a:endParaRPr>
            </a:p>
          </p:txBody>
        </p:sp>
        <p:sp>
          <p:nvSpPr>
            <p:cNvPr id="3" name="מלבן 2">
              <a:extLst>
                <a:ext uri="{FF2B5EF4-FFF2-40B4-BE49-F238E27FC236}">
                  <a16:creationId xmlns:a16="http://schemas.microsoft.com/office/drawing/2014/main" id="{8A5C1502-C5C7-4C2F-78C3-36E32B4BB4E0}"/>
                </a:ext>
              </a:extLst>
            </p:cNvPr>
            <p:cNvSpPr/>
            <p:nvPr/>
          </p:nvSpPr>
          <p:spPr>
            <a:xfrm>
              <a:off x="2686123" y="2743723"/>
              <a:ext cx="5591595" cy="707886"/>
            </a:xfrm>
            <a:prstGeom prst="rect">
              <a:avLst/>
            </a:prstGeom>
            <a:noFill/>
          </p:spPr>
          <p:txBody>
            <a:bodyPr wrap="none" lIns="91440" tIns="45720" rIns="91440" bIns="45720">
              <a:spAutoFit/>
            </a:bodyPr>
            <a:lstStyle/>
            <a:p>
              <a:pPr algn="ctr"/>
              <a:r>
                <a:rPr lang="en-US"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cs typeface="Poppins" panose="00000500000000000000" pitchFamily="2" charset="0"/>
                </a:rPr>
                <a:t>The Best Comedy movies.</a:t>
              </a:r>
              <a:endParaRPr lang="he-IL" sz="4000" dirty="0">
                <a:ln w="9525">
                  <a:noFill/>
                  <a:prstDash val="solid"/>
                </a:ln>
                <a:solidFill>
                  <a:srgbClr val="FDCB95"/>
                </a:solidFill>
                <a:effectLst>
                  <a:outerShdw dist="38100" dir="2700000" algn="tl" rotWithShape="0">
                    <a:schemeClr val="accent5">
                      <a:lumMod val="50000"/>
                    </a:schemeClr>
                  </a:outerShdw>
                </a:effectLst>
                <a:latin typeface="Zing Script Rust SB Demo Base" panose="00000200000000000000" pitchFamily="50" charset="0"/>
              </a:endParaRPr>
            </a:p>
          </p:txBody>
        </p:sp>
        <p:sp>
          <p:nvSpPr>
            <p:cNvPr id="9" name="מלבן 8">
              <a:extLst>
                <a:ext uri="{FF2B5EF4-FFF2-40B4-BE49-F238E27FC236}">
                  <a16:creationId xmlns:a16="http://schemas.microsoft.com/office/drawing/2014/main" id="{AE095287-E252-CB24-0378-9250B002FE45}"/>
                </a:ext>
              </a:extLst>
            </p:cNvPr>
            <p:cNvSpPr/>
            <p:nvPr/>
          </p:nvSpPr>
          <p:spPr>
            <a:xfrm>
              <a:off x="2726970" y="1625213"/>
              <a:ext cx="5835252" cy="1323439"/>
            </a:xfrm>
            <a:prstGeom prst="rect">
              <a:avLst/>
            </a:prstGeom>
            <a:noFill/>
          </p:spPr>
          <p:txBody>
            <a:bodyPr wrap="none" lIns="91440" tIns="45720" rIns="91440" bIns="45720">
              <a:spAutoFit/>
            </a:bodyPr>
            <a:lstStyle/>
            <a:p>
              <a:pPr algn="ctr"/>
              <a:r>
                <a:rPr lang="en-US" sz="8000" b="1"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LOLMOVIES</a:t>
              </a:r>
              <a:r>
                <a:rPr lang="en-US" sz="60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rPr>
                <a:t>.com</a:t>
              </a:r>
              <a:endParaRPr lang="he-IL" sz="7200" b="1" cap="none" spc="0" dirty="0">
                <a:ln w="12700">
                  <a:noFill/>
                  <a:prstDash val="solid"/>
                </a:ln>
                <a:gradFill flip="none" rotWithShape="1">
                  <a:gsLst>
                    <a:gs pos="0">
                      <a:schemeClr val="accent5">
                        <a:lumMod val="75000"/>
                      </a:schemeClr>
                    </a:gs>
                    <a:gs pos="100000">
                      <a:schemeClr val="accent4"/>
                    </a:gs>
                  </a:gsLst>
                  <a:lin ang="16200000" scaled="1"/>
                  <a:tileRect/>
                </a:gradFill>
                <a:latin typeface="Zing Rust D2 Demo Base" panose="00000600000000000000" pitchFamily="50" charset="0"/>
              </a:endParaRPr>
            </a:p>
          </p:txBody>
        </p:sp>
      </p:grpSp>
      <p:sp>
        <p:nvSpPr>
          <p:cNvPr id="6" name="תיבת טקסט 5">
            <a:extLst>
              <a:ext uri="{FF2B5EF4-FFF2-40B4-BE49-F238E27FC236}">
                <a16:creationId xmlns:a16="http://schemas.microsoft.com/office/drawing/2014/main" id="{0DCBC0FA-3F5E-02D3-3A24-B56119C79D2F}"/>
              </a:ext>
            </a:extLst>
          </p:cNvPr>
          <p:cNvSpPr txBox="1"/>
          <p:nvPr/>
        </p:nvSpPr>
        <p:spPr>
          <a:xfrm>
            <a:off x="3672000" y="186079"/>
            <a:ext cx="1800000" cy="374571"/>
          </a:xfrm>
          <a:prstGeom prst="roundRect">
            <a:avLst/>
          </a:prstGeom>
          <a:solidFill>
            <a:schemeClr val="accent3">
              <a:lumMod val="75000"/>
            </a:schemeClr>
          </a:solidFill>
        </p:spPr>
        <p:txBody>
          <a:bodyPr wrap="square" rtlCol="1">
            <a:spAutoFit/>
          </a:bodyPr>
          <a:lstStyle/>
          <a:p>
            <a:pPr algn="ctr"/>
            <a:r>
              <a:rPr lang="en-US" sz="1600" dirty="0">
                <a:solidFill>
                  <a:schemeClr val="accent1">
                    <a:lumMod val="50000"/>
                  </a:schemeClr>
                </a:solidFill>
                <a:latin typeface="Bahnschrift SemiBold" panose="020B0502040204020203" pitchFamily="34" charset="0"/>
              </a:rPr>
              <a:t>SYSTEM DOCS</a:t>
            </a:r>
            <a:endParaRPr lang="he-IL" sz="1600"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63831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03D615A-7544-87A4-F02B-EACF7A61424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FC2227E-9882-C77F-F228-5C751E451B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appeared in the 10 most popular movies of a given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Only includes actors who appeared in more than one of the director's top 10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the number of times they worked with the director.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JOIN, GROUP BY, HAVING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and popularity support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BAD5233D-CF49-BA0A-D375-45076FABDA5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#3: "Director's Favorite Collaborators"</a:t>
            </a:r>
          </a:p>
        </p:txBody>
      </p:sp>
    </p:spTree>
    <p:extLst>
      <p:ext uri="{BB962C8B-B14F-4D97-AF65-F5344CB8AC3E}">
        <p14:creationId xmlns:p14="http://schemas.microsoft.com/office/powerpoint/2010/main" val="123802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788743E-3FDA-C3EB-CEDF-FF98756773C4}"/>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55AC46C-68A8-157F-7F1B-BFC00B38AB69}"/>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actors who starred in the most movies of a specific sub-genre in a given decade.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Actor’s name, birthday, and number of movies.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GROUP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 we created on release year supports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6B478F0F-E153-E2B2-04AB-C9BAF022F7A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#4: "Hall of Fame" for a Sub-Genre &amp; Decade</a:t>
            </a:r>
          </a:p>
        </p:txBody>
      </p:sp>
    </p:spTree>
    <p:extLst>
      <p:ext uri="{BB962C8B-B14F-4D97-AF65-F5344CB8AC3E}">
        <p14:creationId xmlns:p14="http://schemas.microsoft.com/office/powerpoint/2010/main" val="118345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20D9A48-2824-99E8-404D-527185759E6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14C0390A-638F-4E75-BFDB-7E9F91B571A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Complex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unpopular by highly rated movies in a given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Criteria: Rating &gt; 7.0 &amp; Popularity &lt; average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rating (vote average) ,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a nested query, aggregation (AVG)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indexes we created on release year, popularity and vote average support efficient execution of this query.</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9A44AEAE-A103-7310-B756-B273459AD71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#5: “Hidden Gems”</a:t>
            </a:r>
          </a:p>
        </p:txBody>
      </p:sp>
    </p:spTree>
    <p:extLst>
      <p:ext uri="{BB962C8B-B14F-4D97-AF65-F5344CB8AC3E}">
        <p14:creationId xmlns:p14="http://schemas.microsoft.com/office/powerpoint/2010/main" val="311510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1A83736-982E-54F1-BBC9-E6E77B8ADDB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311E906-CDFA-0D7E-2289-4F7FCA99FE48}"/>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decided to add three more queries for the sake of completeness and app functionality.</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#6: "Most popular movies of a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director.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#7: "Most popular movies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Finds the 5 most popular movies for a given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overview, release year and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Query #8: "Most popular genres of an actor“</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Shows which genres an actor has appeared in the most.</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Genre name and the number of movies.</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6C7BA32-A0F3-ACC7-B6D0-65DA13827180}"/>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Extra Queries</a:t>
            </a:r>
          </a:p>
        </p:txBody>
      </p:sp>
    </p:spTree>
    <p:extLst>
      <p:ext uri="{BB962C8B-B14F-4D97-AF65-F5344CB8AC3E}">
        <p14:creationId xmlns:p14="http://schemas.microsoft.com/office/powerpoint/2010/main" val="25552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0A3A029-1F91-8108-7614-AAF8FDF9B1E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EFF79FDA-170F-1B8D-76EA-07EDDE1429C2}"/>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We used the </a:t>
            </a:r>
            <a:r>
              <a:rPr lang="en-US" sz="1400" b="1" dirty="0">
                <a:solidFill>
                  <a:srgbClr val="FDCB95"/>
                </a:solidFill>
                <a:latin typeface="Bahnschrift SemiBold" panose="020B0502040204020203" pitchFamily="34" charset="0"/>
              </a:rPr>
              <a:t>TMDB API</a:t>
            </a:r>
            <a:r>
              <a:rPr lang="en-US" sz="1400" dirty="0">
                <a:solidFill>
                  <a:schemeClr val="accent4">
                    <a:lumMod val="40000"/>
                    <a:lumOff val="60000"/>
                  </a:schemeClr>
                </a:solidFill>
                <a:latin typeface="Bahnschrift Light" panose="020B0502040204020203" pitchFamily="34" charset="0"/>
              </a:rPr>
              <a:t>, which provides information on over a million movies.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create_db_script.py file, we define the tables with the appropriate columns, as previously described, and create indexes.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 the api_data_retrieve.py file, the API retrieves top-ranked comedy films that have received at least 500 votes (ensuring their ranking is reliable). Various functions populate the tables with the relevant movie data.</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As the actors, directors and keywords lists in TMDB are sorted by importance (with the main actors and the most relevant keywords appearing first), we chose to include only the first 5 listed actors (they played </a:t>
            </a:r>
            <a:r>
              <a:rPr lang="en-US" sz="1400" b="1" dirty="0">
                <a:solidFill>
                  <a:schemeClr val="accent4">
                    <a:lumMod val="40000"/>
                    <a:lumOff val="60000"/>
                  </a:schemeClr>
                </a:solidFill>
                <a:latin typeface="Bahnschrift Light" panose="020B0502040204020203" pitchFamily="34" charset="0"/>
              </a:rPr>
              <a:t>the main roles</a:t>
            </a:r>
            <a:r>
              <a:rPr lang="en-US" sz="1400" dirty="0">
                <a:solidFill>
                  <a:schemeClr val="accent4">
                    <a:lumMod val="40000"/>
                    <a:lumOff val="60000"/>
                  </a:schemeClr>
                </a:solidFill>
                <a:latin typeface="Bahnschrift Light" panose="020B0502040204020203" pitchFamily="34" charset="0"/>
              </a:rPr>
              <a:t>), the first listed director (</a:t>
            </a:r>
            <a:r>
              <a:rPr lang="en-US" sz="1400" b="1" dirty="0">
                <a:solidFill>
                  <a:schemeClr val="accent4">
                    <a:lumMod val="40000"/>
                    <a:lumOff val="60000"/>
                  </a:schemeClr>
                </a:solidFill>
                <a:latin typeface="Bahnschrift Light" panose="020B0502040204020203" pitchFamily="34" charset="0"/>
              </a:rPr>
              <a:t>the main one</a:t>
            </a:r>
            <a:r>
              <a:rPr lang="en-US" sz="1400" dirty="0">
                <a:solidFill>
                  <a:schemeClr val="accent4">
                    <a:lumMod val="40000"/>
                    <a:lumOff val="60000"/>
                  </a:schemeClr>
                </a:solidFill>
                <a:latin typeface="Bahnschrift Light" panose="020B0502040204020203" pitchFamily="34" charset="0"/>
              </a:rPr>
              <a:t>), and the first 5 listed keywords of each movie. </a:t>
            </a:r>
          </a:p>
          <a:p>
            <a:pPr marL="742950" lvl="1"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including every keyword for every movie makes the keyword table by far the largest one, and this is a project about movies… 🤓</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queries_db_script.py file contains functions that execute the queries we wrote, while the queries_execution.py file runs these functions and displays the results.</a:t>
            </a:r>
          </a:p>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DABF9B81-CFAD-A79E-726A-2A0843DF8786}"/>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Code Structure and API Usage</a:t>
            </a:r>
          </a:p>
        </p:txBody>
      </p:sp>
    </p:spTree>
    <p:extLst>
      <p:ext uri="{BB962C8B-B14F-4D97-AF65-F5344CB8AC3E}">
        <p14:creationId xmlns:p14="http://schemas.microsoft.com/office/powerpoint/2010/main" val="156450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B610D0F-FCDD-EA90-B824-4BBAD5746834}"/>
            </a:ext>
          </a:extLst>
        </p:cNvPr>
        <p:cNvGrpSpPr/>
        <p:nvPr/>
      </p:nvGrpSpPr>
      <p:grpSpPr>
        <a:xfrm>
          <a:off x="0" y="0"/>
          <a:ext cx="0" cy="0"/>
          <a:chOff x="0" y="0"/>
          <a:chExt cx="0" cy="0"/>
        </a:xfrm>
      </p:grpSpPr>
      <p:grpSp>
        <p:nvGrpSpPr>
          <p:cNvPr id="9" name="קבוצה 8">
            <a:extLst>
              <a:ext uri="{FF2B5EF4-FFF2-40B4-BE49-F238E27FC236}">
                <a16:creationId xmlns:a16="http://schemas.microsoft.com/office/drawing/2014/main" id="{CF750B34-FFBA-29AD-3C11-548B3A46450C}"/>
              </a:ext>
            </a:extLst>
          </p:cNvPr>
          <p:cNvGrpSpPr/>
          <p:nvPr/>
        </p:nvGrpSpPr>
        <p:grpSpPr>
          <a:xfrm>
            <a:off x="3460502" y="1288729"/>
            <a:ext cx="2222997" cy="2566043"/>
            <a:chOff x="534491" y="1303016"/>
            <a:chExt cx="2222997" cy="2566043"/>
          </a:xfrm>
        </p:grpSpPr>
        <p:sp>
          <p:nvSpPr>
            <p:cNvPr id="13" name="אליפסה 12">
              <a:extLst>
                <a:ext uri="{FF2B5EF4-FFF2-40B4-BE49-F238E27FC236}">
                  <a16:creationId xmlns:a16="http://schemas.microsoft.com/office/drawing/2014/main" id="{FC59F77C-D5CA-0145-E4CD-9C979B983FD2}"/>
                </a:ext>
              </a:extLst>
            </p:cNvPr>
            <p:cNvSpPr/>
            <p:nvPr/>
          </p:nvSpPr>
          <p:spPr>
            <a:xfrm>
              <a:off x="650079" y="3432780"/>
              <a:ext cx="2065321" cy="436279"/>
            </a:xfrm>
            <a:prstGeom prst="ellipse">
              <a:avLst/>
            </a:prstGeom>
            <a:solidFill>
              <a:schemeClr val="accent2">
                <a:lumMod val="75000"/>
              </a:schemeClr>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14" name="תמונה 13">
              <a:extLst>
                <a:ext uri="{FF2B5EF4-FFF2-40B4-BE49-F238E27FC236}">
                  <a16:creationId xmlns:a16="http://schemas.microsoft.com/office/drawing/2014/main" id="{F2D8ACE0-5A1A-5565-999F-0F9FC1CAC4FE}"/>
                </a:ext>
              </a:extLst>
            </p:cNvPr>
            <p:cNvPicPr>
              <a:picLocks noChangeAspect="1"/>
            </p:cNvPicPr>
            <p:nvPr/>
          </p:nvPicPr>
          <p:blipFill>
            <a:blip r:embed="rId3" cstate="hqprint">
              <a:extLst>
                <a:ext uri="{28A0092B-C50C-407E-A947-70E740481C1C}">
                  <a14:useLocalDpi xmlns:a14="http://schemas.microsoft.com/office/drawing/2010/main" val="0"/>
                </a:ext>
              </a:extLst>
            </a:blip>
            <a:srcRect l="6197" r="6197"/>
            <a:stretch/>
          </p:blipFill>
          <p:spPr>
            <a:xfrm>
              <a:off x="534491" y="1303016"/>
              <a:ext cx="2222997" cy="2537468"/>
            </a:xfrm>
            <a:prstGeom prst="rect">
              <a:avLst/>
            </a:prstGeom>
          </p:spPr>
        </p:pic>
      </p:grpSp>
    </p:spTree>
    <p:extLst>
      <p:ext uri="{BB962C8B-B14F-4D97-AF65-F5344CB8AC3E}">
        <p14:creationId xmlns:p14="http://schemas.microsoft.com/office/powerpoint/2010/main" val="29187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69DB111-17EC-CDCE-51B8-286E67941061}"/>
            </a:ext>
          </a:extLst>
        </p:cNvPr>
        <p:cNvGrpSpPr/>
        <p:nvPr/>
      </p:nvGrpSpPr>
      <p:grpSpPr>
        <a:xfrm>
          <a:off x="0" y="0"/>
          <a:ext cx="0" cy="0"/>
          <a:chOff x="0" y="0"/>
          <a:chExt cx="0" cy="0"/>
        </a:xfrm>
      </p:grpSpPr>
      <p:sp>
        <p:nvSpPr>
          <p:cNvPr id="5" name="מלבן 4">
            <a:extLst>
              <a:ext uri="{FF2B5EF4-FFF2-40B4-BE49-F238E27FC236}">
                <a16:creationId xmlns:a16="http://schemas.microsoft.com/office/drawing/2014/main" id="{B2EE32FE-A96D-FF65-FC68-6B3821120953}"/>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ER Diagram</a:t>
            </a:r>
          </a:p>
        </p:txBody>
      </p:sp>
      <p:pic>
        <p:nvPicPr>
          <p:cNvPr id="4" name="תמונה 3">
            <a:extLst>
              <a:ext uri="{FF2B5EF4-FFF2-40B4-BE49-F238E27FC236}">
                <a16:creationId xmlns:a16="http://schemas.microsoft.com/office/drawing/2014/main" id="{4586B11D-726B-342C-8E38-0CB16B298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12" y="914023"/>
            <a:ext cx="6966176" cy="3849729"/>
          </a:xfrm>
          <a:prstGeom prst="rect">
            <a:avLst/>
          </a:prstGeom>
        </p:spPr>
      </p:pic>
    </p:spTree>
    <p:extLst>
      <p:ext uri="{BB962C8B-B14F-4D97-AF65-F5344CB8AC3E}">
        <p14:creationId xmlns:p14="http://schemas.microsoft.com/office/powerpoint/2010/main" val="332054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955EF4E1-CABE-B99E-A5EE-4D05ECB6473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DBE695AF-59C8-7A5A-2179-75053A29D423}"/>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is designed to support the storage of movie-related data, including relationships between movies, genres, keywords, and people (actors and directors). </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a:t>
            </a:r>
            <a:r>
              <a:rPr lang="en-US" sz="1400" b="1" u="sng" dirty="0">
                <a:solidFill>
                  <a:schemeClr val="accent4">
                    <a:lumMod val="40000"/>
                    <a:lumOff val="60000"/>
                  </a:schemeClr>
                </a:solidFill>
                <a:latin typeface="Bahnschrift Light" panose="020B0502040204020203" pitchFamily="34" charset="0"/>
              </a:rPr>
              <a:t>Movie_id</a:t>
            </a:r>
            <a:r>
              <a:rPr lang="en-US" sz="1400" dirty="0">
                <a:solidFill>
                  <a:schemeClr val="accent4">
                    <a:lumMod val="40000"/>
                    <a:lumOff val="60000"/>
                  </a:schemeClr>
                </a:solidFill>
                <a:latin typeface="Bahnschrift Light" panose="020B0502040204020203" pitchFamily="34" charset="0"/>
              </a:rPr>
              <a:t>, Title, Director_id, Release_year, Runtime, Overview, Popularity, 				Vote_average, Vote_count)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Person(</a:t>
            </a:r>
            <a:r>
              <a:rPr lang="en-US" sz="1400" b="1" u="sng" dirty="0">
                <a:solidFill>
                  <a:schemeClr val="accent4">
                    <a:lumMod val="40000"/>
                    <a:lumOff val="60000"/>
                  </a:schemeClr>
                </a:solidFill>
                <a:latin typeface="Bahnschrift Light" panose="020B0502040204020203" pitchFamily="34" charset="0"/>
              </a:rPr>
              <a:t>Person_id</a:t>
            </a:r>
            <a:r>
              <a:rPr lang="en-US" sz="1400" dirty="0">
                <a:solidFill>
                  <a:schemeClr val="accent4">
                    <a:lumMod val="40000"/>
                    <a:lumOff val="60000"/>
                  </a:schemeClr>
                </a:solidFill>
                <a:latin typeface="Bahnschrift Light" panose="020B0502040204020203" pitchFamily="34" charset="0"/>
              </a:rPr>
              <a:t>, Person_name, Birthday)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t>
            </a:r>
            <a:r>
              <a:rPr lang="en-US" sz="1400" b="1" u="sng" dirty="0">
                <a:solidFill>
                  <a:schemeClr val="accent4">
                    <a:lumMod val="40000"/>
                    <a:lumOff val="60000"/>
                  </a:schemeClr>
                </a:solidFill>
                <a:latin typeface="Bahnschrift Light" panose="020B0502040204020203" pitchFamily="34" charset="0"/>
              </a:rPr>
              <a:t>Actor_id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a:t>
            </a:r>
            <a:r>
              <a:rPr lang="en-US" sz="1400" b="1" u="sng" dirty="0">
                <a:solidFill>
                  <a:schemeClr val="accent4">
                    <a:lumMod val="40000"/>
                    <a:lumOff val="60000"/>
                  </a:schemeClr>
                </a:solidFill>
                <a:latin typeface="Bahnschrift Light" panose="020B0502040204020203" pitchFamily="34" charset="0"/>
              </a:rPr>
              <a:t>Director_id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a:t>
            </a:r>
            <a:r>
              <a:rPr lang="en-US" sz="1400" b="1" u="sng" dirty="0">
                <a:solidFill>
                  <a:schemeClr val="accent4">
                    <a:lumMod val="40000"/>
                    <a:lumOff val="60000"/>
                  </a:schemeClr>
                </a:solidFill>
                <a:latin typeface="Bahnschrift Light" panose="020B0502040204020203" pitchFamily="34" charset="0"/>
              </a:rPr>
              <a:t>Movie_id, Person_id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Genre(</a:t>
            </a:r>
            <a:r>
              <a:rPr lang="en-US" sz="1400" b="1" u="sng" dirty="0">
                <a:solidFill>
                  <a:schemeClr val="accent4">
                    <a:lumMod val="40000"/>
                    <a:lumOff val="60000"/>
                  </a:schemeClr>
                </a:solidFill>
                <a:latin typeface="Bahnschrift Light" panose="020B0502040204020203" pitchFamily="34" charset="0"/>
              </a:rPr>
              <a:t>Genre_id</a:t>
            </a:r>
            <a:r>
              <a:rPr lang="en-US" sz="1400" dirty="0">
                <a:solidFill>
                  <a:schemeClr val="accent4">
                    <a:lumMod val="40000"/>
                    <a:lumOff val="60000"/>
                  </a:schemeClr>
                </a:solidFill>
                <a:latin typeface="Bahnschrift Light" panose="020B0502040204020203" pitchFamily="34" charset="0"/>
              </a:rPr>
              <a:t>, Genre_name)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a:t>
            </a:r>
            <a:r>
              <a:rPr lang="en-US" sz="1400" b="1" u="sng" dirty="0">
                <a:solidFill>
                  <a:schemeClr val="accent4">
                    <a:lumMod val="40000"/>
                    <a:lumOff val="60000"/>
                  </a:schemeClr>
                </a:solidFill>
                <a:latin typeface="Bahnschrift Light" panose="020B0502040204020203" pitchFamily="34" charset="0"/>
              </a:rPr>
              <a:t>Movie_id, Genre_id</a:t>
            </a:r>
            <a:r>
              <a:rPr lang="en-US" sz="1400" dirty="0">
                <a:solidFill>
                  <a:schemeClr val="accent4">
                    <a:lumMod val="40000"/>
                    <a:lumOff val="60000"/>
                  </a:schemeClr>
                </a:solidFill>
                <a:latin typeface="Bahnschrift Light" panose="020B0502040204020203" pitchFamily="34" charset="0"/>
              </a:rPr>
              <a:t>)</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Keyword(</a:t>
            </a:r>
            <a:r>
              <a:rPr lang="en-US" sz="1400" b="1" u="sng" dirty="0">
                <a:solidFill>
                  <a:schemeClr val="accent4">
                    <a:lumMod val="40000"/>
                    <a:lumOff val="60000"/>
                  </a:schemeClr>
                </a:solidFill>
                <a:latin typeface="Bahnschrift Light" panose="020B0502040204020203" pitchFamily="34" charset="0"/>
              </a:rPr>
              <a:t>Keyword_id</a:t>
            </a:r>
            <a:r>
              <a:rPr lang="en-US" sz="1400" dirty="0">
                <a:solidFill>
                  <a:schemeClr val="accent4">
                    <a:lumMod val="40000"/>
                    <a:lumOff val="60000"/>
                  </a:schemeClr>
                </a:solidFill>
                <a:latin typeface="Bahnschrift Light" panose="020B0502040204020203" pitchFamily="34" charset="0"/>
              </a:rPr>
              <a:t>, Keyword_name)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a:t>
            </a:r>
            <a:r>
              <a:rPr lang="en-US" sz="1400" b="1" u="sng" dirty="0">
                <a:solidFill>
                  <a:schemeClr val="accent4">
                    <a:lumMod val="40000"/>
                    <a:lumOff val="60000"/>
                  </a:schemeClr>
                </a:solidFill>
                <a:latin typeface="Bahnschrift Light" panose="020B0502040204020203" pitchFamily="34" charset="0"/>
              </a:rPr>
              <a:t>Movie_id, Keyword_id</a:t>
            </a:r>
            <a:r>
              <a:rPr lang="en-US" sz="1400" dirty="0">
                <a:solidFill>
                  <a:schemeClr val="accent4">
                    <a:lumMod val="40000"/>
                    <a:lumOff val="60000"/>
                  </a:schemeClr>
                </a:solidFill>
                <a:latin typeface="Bahnschrift Light" panose="020B0502040204020203" pitchFamily="34" charset="0"/>
              </a:rPr>
              <a:t>)</a:t>
            </a:r>
          </a:p>
        </p:txBody>
      </p:sp>
      <p:sp>
        <p:nvSpPr>
          <p:cNvPr id="5" name="מלבן 4">
            <a:extLst>
              <a:ext uri="{FF2B5EF4-FFF2-40B4-BE49-F238E27FC236}">
                <a16:creationId xmlns:a16="http://schemas.microsoft.com/office/drawing/2014/main" id="{CA8855A7-2574-059C-C3EA-9CFD6836983F}"/>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Tables</a:t>
            </a:r>
          </a:p>
        </p:txBody>
      </p:sp>
    </p:spTree>
    <p:extLst>
      <p:ext uri="{BB962C8B-B14F-4D97-AF65-F5344CB8AC3E}">
        <p14:creationId xmlns:p14="http://schemas.microsoft.com/office/powerpoint/2010/main" val="234468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CE22D892-D312-E18B-563F-7450E056A3C6}"/>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9BF96C8A-4563-34AB-4A3E-E92F355EDF0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foreign keys to maintain relationships between tables.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Movie(Director_id) → Director(Director_id)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Actor(Actor_id)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Director(Director_id)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Movie-person(Person_id) → Person(Person_id)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Movie-genre(Genre_id) → Genre(Genre_id)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Movie-keyword(Movie_id) → Movie(Movie_id)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Movie-keyword(Keyword_id) → Keyword(Keyword_id</a:t>
            </a:r>
            <a:r>
              <a:rPr lang="he-IL" sz="1400" dirty="0">
                <a:solidFill>
                  <a:schemeClr val="accent4">
                    <a:lumMod val="40000"/>
                    <a:lumOff val="60000"/>
                  </a:schemeClr>
                </a:solidFill>
                <a:latin typeface="Bahnschrift Light" panose="020B0502040204020203" pitchFamily="34" charset="0"/>
              </a:rPr>
              <a:t>(</a:t>
            </a: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C8B4C386-161A-9BEC-9D4A-B3E54FF5148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Foreign Keys</a:t>
            </a:r>
          </a:p>
        </p:txBody>
      </p:sp>
    </p:spTree>
    <p:extLst>
      <p:ext uri="{BB962C8B-B14F-4D97-AF65-F5344CB8AC3E}">
        <p14:creationId xmlns:p14="http://schemas.microsoft.com/office/powerpoint/2010/main" val="22181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76461E2D-FE98-93FB-0301-61EB478E0B02}"/>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68C389D8-553E-EE4A-5FF4-A98C3538FA6F}"/>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schema includes a movies table, which stores the main characteristics of each movie along with a column for the director ID. Additionally, it features a genres table, a keywords table, and a table for relevant people characteristics.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a:spcBef>
                <a:spcPts val="600"/>
              </a:spcBef>
            </a:pPr>
            <a:r>
              <a:rPr lang="en-US" sz="1400" dirty="0">
                <a:solidFill>
                  <a:schemeClr val="accent4">
                    <a:lumMod val="40000"/>
                    <a:lumOff val="60000"/>
                  </a:schemeClr>
                </a:solidFill>
                <a:latin typeface="Bahnschrift Light" panose="020B0502040204020203" pitchFamily="34" charset="0"/>
              </a:rPr>
              <a:t>Furthermore, the schema contains: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An actors table with actor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 directors table with director IDs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Link tables connecting movies to people, movies to genres, and movies to keywords.</a:t>
            </a:r>
          </a:p>
        </p:txBody>
      </p:sp>
      <p:sp>
        <p:nvSpPr>
          <p:cNvPr id="5" name="מלבן 4">
            <a:extLst>
              <a:ext uri="{FF2B5EF4-FFF2-40B4-BE49-F238E27FC236}">
                <a16:creationId xmlns:a16="http://schemas.microsoft.com/office/drawing/2014/main" id="{8F2436DA-E638-2968-4F51-CD10D7B7D015}"/>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Comedy Movies Schema: Description</a:t>
            </a:r>
          </a:p>
        </p:txBody>
      </p:sp>
    </p:spTree>
    <p:extLst>
      <p:ext uri="{BB962C8B-B14F-4D97-AF65-F5344CB8AC3E}">
        <p14:creationId xmlns:p14="http://schemas.microsoft.com/office/powerpoint/2010/main" val="315257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1037C80-8BD5-50F3-981C-33EF0735327F}"/>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400FBD49-9060-EF83-3173-543572AF48EE}"/>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The database is designed to aggregate key features of movies that may be of interest to users, while supporting efficient search and retrieval. The design is based on the following principles:</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Information is divided into separate tables for movies, genres, keywords, and people. </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These tables support many-to-many relationships, allowing each value to be shared by multiple movies, and each movie to contain multiple values.</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Movie table serves as the central repository for movie-specific attributes that cannot have multiple values for the same movie (e.g., title, release year, runtime).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Inheritance: Actors and directors are both types of people. To avoid duplication, the schema uses separate tables that reference the Person table, following the “is-a” relationship as we’ve learned in this course.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One-to-Many Relationship: The relationship between a movie and its director is one-to-many, so the Director_id attribute is included as a column in the Movie table.</a:t>
            </a:r>
          </a:p>
          <a:p>
            <a:pPr marL="285750" indent="-285750">
              <a:spcBef>
                <a:spcPts val="600"/>
              </a:spcBef>
              <a:buFont typeface="Arial" panose="020B0604020202020204" pitchFamily="34" charset="0"/>
              <a:buChar char="•"/>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E34D52F7-93E9-F732-2C4E-4BC2D40B8738}"/>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Design: Explanation</a:t>
            </a:r>
          </a:p>
        </p:txBody>
      </p:sp>
    </p:spTree>
    <p:extLst>
      <p:ext uri="{BB962C8B-B14F-4D97-AF65-F5344CB8AC3E}">
        <p14:creationId xmlns:p14="http://schemas.microsoft.com/office/powerpoint/2010/main" val="23716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222367C-4C50-3DA6-F344-689AECF20BAC}"/>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7038DB26-6B45-98AC-2788-8328D4ABA4A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r>
              <a:rPr lang="en-US" sz="1400" dirty="0">
                <a:solidFill>
                  <a:schemeClr val="accent4">
                    <a:lumMod val="40000"/>
                    <a:lumOff val="60000"/>
                  </a:schemeClr>
                </a:solidFill>
                <a:latin typeface="Bahnschrift Light" panose="020B0502040204020203" pitchFamily="34" charset="0"/>
              </a:rPr>
              <a:t>As we saw in class, indexes are critical for improving query efficiency, as they allow data to be retrieved more efficiently and quickly. Thus. We created five indexes to optimize query performance. </a:t>
            </a:r>
          </a:p>
          <a:p>
            <a:pPr>
              <a:spcBef>
                <a:spcPts val="600"/>
              </a:spcBef>
            </a:pPr>
            <a:r>
              <a:rPr lang="en-US" sz="1400" dirty="0">
                <a:solidFill>
                  <a:schemeClr val="accent4">
                    <a:lumMod val="40000"/>
                    <a:lumOff val="60000"/>
                  </a:schemeClr>
                </a:solidFill>
                <a:latin typeface="Bahnschrift Light" panose="020B0502040204020203" pitchFamily="34" charset="0"/>
              </a:rPr>
              <a:t>The majority of our indexes are applied to the Movie table, as it is the most heavily accessed and contains the bulk of the information in the database. </a:t>
            </a:r>
          </a:p>
          <a:p>
            <a:pPr>
              <a:spcBef>
                <a:spcPts val="600"/>
              </a:spcBef>
            </a:pPr>
            <a:r>
              <a:rPr lang="en-US" sz="1400" dirty="0">
                <a:solidFill>
                  <a:schemeClr val="accent4">
                    <a:lumMod val="40000"/>
                    <a:lumOff val="60000"/>
                  </a:schemeClr>
                </a:solidFill>
                <a:latin typeface="Bahnschrift Light" panose="020B0502040204020203" pitchFamily="34" charset="0"/>
              </a:rPr>
              <a:t>By optimizing this table, we ensure that the most common queries run efficiently, providing a better user experience.</a:t>
            </a:r>
          </a:p>
          <a:p>
            <a:pPr>
              <a:spcBef>
                <a:spcPts val="600"/>
              </a:spcBef>
            </a:pPr>
            <a:endParaRPr lang="en-US" sz="1400" dirty="0">
              <a:solidFill>
                <a:schemeClr val="accent4">
                  <a:lumMod val="40000"/>
                  <a:lumOff val="60000"/>
                </a:schemeClr>
              </a:solidFill>
              <a:latin typeface="Bahnschrift Light" panose="020B0502040204020203" pitchFamily="34" charset="0"/>
            </a:endParaRP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index on title and overview that supports complex textual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release_year that supports filtering movies by year;</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popularity that supports filtering movies by popularity;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vote_average that supports filtering movies by vote average;</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Index on keyword_name – the unusual index that is defined on the keyord table. Supports inserting unique keywords (enforcing the ‘unique’ requirement while inserting).</a:t>
            </a:r>
          </a:p>
        </p:txBody>
      </p:sp>
      <p:sp>
        <p:nvSpPr>
          <p:cNvPr id="5" name="מלבן 4">
            <a:extLst>
              <a:ext uri="{FF2B5EF4-FFF2-40B4-BE49-F238E27FC236}">
                <a16:creationId xmlns:a16="http://schemas.microsoft.com/office/drawing/2014/main" id="{F3C7918F-DE00-D73A-5287-F8E5611B528D}"/>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Database Optimizations</a:t>
            </a:r>
          </a:p>
        </p:txBody>
      </p:sp>
    </p:spTree>
    <p:extLst>
      <p:ext uri="{BB962C8B-B14F-4D97-AF65-F5344CB8AC3E}">
        <p14:creationId xmlns:p14="http://schemas.microsoft.com/office/powerpoint/2010/main" val="22387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1B585B57-68ED-6288-72E0-64C2CFFA53D0}"/>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F59F1E0F-2F21-70CE-76A2-A76D26E24CC0}"/>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07D2BE9B-8B57-79EC-EFC0-2C35598C8479}"/>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#1:  Full-Text Search in Movie Titles &amp; Overviews</a:t>
            </a:r>
          </a:p>
        </p:txBody>
      </p:sp>
      <p:sp>
        <p:nvSpPr>
          <p:cNvPr id="7" name="מלבן 6">
            <a:extLst>
              <a:ext uri="{FF2B5EF4-FFF2-40B4-BE49-F238E27FC236}">
                <a16:creationId xmlns:a16="http://schemas.microsoft.com/office/drawing/2014/main" id="{60A1C6E3-1A1D-36ED-B63B-68C8F0A40BCC}"/>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Allows users to search for movies based on a word in the title or overview.</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genres, release year,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GROUP_CONCAT to concatenate all genres into one column.</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GROUP BY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(title,overview) supports efficient execution of this query.</a:t>
            </a:r>
          </a:p>
        </p:txBody>
      </p:sp>
    </p:spTree>
    <p:extLst>
      <p:ext uri="{BB962C8B-B14F-4D97-AF65-F5344CB8AC3E}">
        <p14:creationId xmlns:p14="http://schemas.microsoft.com/office/powerpoint/2010/main" val="40864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F6F2C03-C43D-86B5-721B-FDD4FF0A8C13}"/>
            </a:ext>
          </a:extLst>
        </p:cNvPr>
        <p:cNvGrpSpPr/>
        <p:nvPr/>
      </p:nvGrpSpPr>
      <p:grpSpPr>
        <a:xfrm>
          <a:off x="0" y="0"/>
          <a:ext cx="0" cy="0"/>
          <a:chOff x="0" y="0"/>
          <a:chExt cx="0" cy="0"/>
        </a:xfrm>
      </p:grpSpPr>
      <p:sp>
        <p:nvSpPr>
          <p:cNvPr id="3" name="מלבן 2">
            <a:extLst>
              <a:ext uri="{FF2B5EF4-FFF2-40B4-BE49-F238E27FC236}">
                <a16:creationId xmlns:a16="http://schemas.microsoft.com/office/drawing/2014/main" id="{0572FF6D-447B-CCD3-7597-4BC1CBE9B8F1}"/>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a:spcBef>
                <a:spcPts val="600"/>
              </a:spcBef>
            </a:pPr>
            <a:endParaRPr lang="en-US" sz="1400" dirty="0">
              <a:solidFill>
                <a:schemeClr val="accent4">
                  <a:lumMod val="40000"/>
                  <a:lumOff val="60000"/>
                </a:schemeClr>
              </a:solidFill>
              <a:latin typeface="Bahnschrift Light" panose="020B0502040204020203" pitchFamily="34" charset="0"/>
            </a:endParaRPr>
          </a:p>
        </p:txBody>
      </p:sp>
      <p:sp>
        <p:nvSpPr>
          <p:cNvPr id="5" name="מלבן 4">
            <a:extLst>
              <a:ext uri="{FF2B5EF4-FFF2-40B4-BE49-F238E27FC236}">
                <a16:creationId xmlns:a16="http://schemas.microsoft.com/office/drawing/2014/main" id="{A990E993-5198-0DE9-5470-62B95A5DC84B}"/>
              </a:ext>
            </a:extLst>
          </p:cNvPr>
          <p:cNvSpPr/>
          <p:nvPr/>
        </p:nvSpPr>
        <p:spPr>
          <a:xfrm>
            <a:off x="0" y="0"/>
            <a:ext cx="9143999" cy="721519"/>
          </a:xfrm>
          <a:prstGeom prst="rect">
            <a:avLst/>
          </a:prstGeom>
          <a:gradFill flip="none" rotWithShape="1">
            <a:gsLst>
              <a:gs pos="0">
                <a:srgbClr val="EBC9A7"/>
              </a:gs>
              <a:gs pos="100000">
                <a:srgbClr val="EE4854"/>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1400" dirty="0">
                <a:solidFill>
                  <a:schemeClr val="tx2"/>
                </a:solidFill>
                <a:latin typeface="Bahnschrift SemiBold" panose="020B0502040204020203" pitchFamily="34" charset="0"/>
              </a:rPr>
              <a:t>Query #2: Full-Text Search by Keywords</a:t>
            </a:r>
          </a:p>
        </p:txBody>
      </p:sp>
      <p:sp>
        <p:nvSpPr>
          <p:cNvPr id="7" name="מלבן 6">
            <a:extLst>
              <a:ext uri="{FF2B5EF4-FFF2-40B4-BE49-F238E27FC236}">
                <a16:creationId xmlns:a16="http://schemas.microsoft.com/office/drawing/2014/main" id="{D848A81E-920B-0578-21A5-A095DAEBDF7D}"/>
              </a:ext>
            </a:extLst>
          </p:cNvPr>
          <p:cNvSpPr/>
          <p:nvPr/>
        </p:nvSpPr>
        <p:spPr>
          <a:xfrm>
            <a:off x="252000" y="974558"/>
            <a:ext cx="8640000" cy="36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1" anchor="t"/>
          <a:lstStyle/>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Full-text query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Allow users to enter a keyword and find movies linked to that keyword.</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Outputs: Movie title, release year, director, overview, and rating.</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MATCH(title, overview) AGAINST(%s) for full-text search.</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Uses JOIN and ORDER BY.</a:t>
            </a:r>
          </a:p>
          <a:p>
            <a:pPr marL="285750" indent="-285750">
              <a:spcBef>
                <a:spcPts val="600"/>
              </a:spcBef>
              <a:buFont typeface="Arial" panose="020B0604020202020204" pitchFamily="34" charset="0"/>
              <a:buChar char="•"/>
            </a:pPr>
            <a:r>
              <a:rPr lang="en-US" sz="1400" dirty="0">
                <a:solidFill>
                  <a:schemeClr val="accent4">
                    <a:lumMod val="40000"/>
                    <a:lumOff val="60000"/>
                  </a:schemeClr>
                </a:solidFill>
                <a:latin typeface="Bahnschrift Light" panose="020B0502040204020203" pitchFamily="34" charset="0"/>
              </a:rPr>
              <a:t>The full-text index we created on keyword_name supports efficient execution of this query.</a:t>
            </a:r>
          </a:p>
        </p:txBody>
      </p:sp>
    </p:spTree>
    <p:extLst>
      <p:ext uri="{BB962C8B-B14F-4D97-AF65-F5344CB8AC3E}">
        <p14:creationId xmlns:p14="http://schemas.microsoft.com/office/powerpoint/2010/main" val="2321156676"/>
      </p:ext>
    </p:extLst>
  </p:cSld>
  <p:clrMapOvr>
    <a:masterClrMapping/>
  </p:clrMapOvr>
</p:sld>
</file>

<file path=ppt/theme/theme1.xml><?xml version="1.0" encoding="utf-8"?>
<a:theme xmlns:a="http://schemas.openxmlformats.org/drawingml/2006/main" name="ערכת נושא Office">
  <a:themeElements>
    <a:clrScheme name="Slidehelper - 014">
      <a:dk1>
        <a:sysClr val="windowText" lastClr="000000"/>
      </a:dk1>
      <a:lt1>
        <a:sysClr val="window" lastClr="FFFFFF"/>
      </a:lt1>
      <a:dk2>
        <a:srgbClr val="323232"/>
      </a:dk2>
      <a:lt2>
        <a:srgbClr val="E3DED1"/>
      </a:lt2>
      <a:accent1>
        <a:srgbClr val="114B5F"/>
      </a:accent1>
      <a:accent2>
        <a:srgbClr val="028090"/>
      </a:accent2>
      <a:accent3>
        <a:srgbClr val="E4FDE1"/>
      </a:accent3>
      <a:accent4>
        <a:srgbClr val="456990"/>
      </a:accent4>
      <a:accent5>
        <a:srgbClr val="F45B69"/>
      </a:accent5>
      <a:accent6>
        <a:srgbClr val="BFBFBF"/>
      </a:accent6>
      <a:hlink>
        <a:srgbClr val="114B5F"/>
      </a:hlink>
      <a:folHlink>
        <a:srgbClr val="028090"/>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415</TotalTime>
  <Words>1501</Words>
  <Application>Microsoft Office PowerPoint</Application>
  <PresentationFormat>‫הצגה על המסך (16:9)</PresentationFormat>
  <Paragraphs>125</Paragraphs>
  <Slides>15</Slides>
  <Notes>15</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15</vt:i4>
      </vt:variant>
    </vt:vector>
  </HeadingPairs>
  <TitlesOfParts>
    <vt:vector size="25" baseType="lpstr">
      <vt:lpstr>Arial</vt:lpstr>
      <vt:lpstr>Bahnschrift Light</vt:lpstr>
      <vt:lpstr>Bahnschrift Light SemiCondensed</vt:lpstr>
      <vt:lpstr>Bahnschrift SemiBold</vt:lpstr>
      <vt:lpstr>Calibri</vt:lpstr>
      <vt:lpstr>Calibri Light</vt:lpstr>
      <vt:lpstr>Zing Rust D2 Demo Base</vt:lpstr>
      <vt:lpstr>Zing Rust Demo Base</vt:lpstr>
      <vt:lpstr>Zing Script Rust SB Demo Base</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Michal Berkheim</dc:creator>
  <cp:lastModifiedBy>Michal Berkheim</cp:lastModifiedBy>
  <cp:revision>133</cp:revision>
  <dcterms:created xsi:type="dcterms:W3CDTF">2025-01-23T12:17:26Z</dcterms:created>
  <dcterms:modified xsi:type="dcterms:W3CDTF">2025-01-31T15:32:15Z</dcterms:modified>
</cp:coreProperties>
</file>