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66" r:id="rId5"/>
    <p:sldMasterId id="2147483838" r:id="rId6"/>
  </p:sldMasterIdLst>
  <p:notesMasterIdLst>
    <p:notesMasterId r:id="rId56"/>
  </p:notesMasterIdLst>
  <p:handoutMasterIdLst>
    <p:handoutMasterId r:id="rId57"/>
  </p:handoutMasterIdLst>
  <p:sldIdLst>
    <p:sldId id="296" r:id="rId7"/>
    <p:sldId id="448" r:id="rId8"/>
    <p:sldId id="410" r:id="rId9"/>
    <p:sldId id="430" r:id="rId10"/>
    <p:sldId id="476" r:id="rId11"/>
    <p:sldId id="477" r:id="rId12"/>
    <p:sldId id="478" r:id="rId13"/>
    <p:sldId id="479" r:id="rId14"/>
    <p:sldId id="480" r:id="rId15"/>
    <p:sldId id="485" r:id="rId16"/>
    <p:sldId id="481" r:id="rId17"/>
    <p:sldId id="482" r:id="rId18"/>
    <p:sldId id="483" r:id="rId19"/>
    <p:sldId id="484" r:id="rId20"/>
    <p:sldId id="486" r:id="rId21"/>
    <p:sldId id="487" r:id="rId22"/>
    <p:sldId id="451" r:id="rId23"/>
    <p:sldId id="453" r:id="rId24"/>
    <p:sldId id="450" r:id="rId25"/>
    <p:sldId id="461" r:id="rId26"/>
    <p:sldId id="459" r:id="rId27"/>
    <p:sldId id="472" r:id="rId28"/>
    <p:sldId id="474" r:id="rId29"/>
    <p:sldId id="475" r:id="rId30"/>
    <p:sldId id="439" r:id="rId31"/>
    <p:sldId id="452" r:id="rId32"/>
    <p:sldId id="466" r:id="rId33"/>
    <p:sldId id="455" r:id="rId34"/>
    <p:sldId id="456" r:id="rId35"/>
    <p:sldId id="457" r:id="rId36"/>
    <p:sldId id="454" r:id="rId37"/>
    <p:sldId id="464" r:id="rId38"/>
    <p:sldId id="468" r:id="rId39"/>
    <p:sldId id="469" r:id="rId40"/>
    <p:sldId id="465" r:id="rId41"/>
    <p:sldId id="467" r:id="rId42"/>
    <p:sldId id="462" r:id="rId43"/>
    <p:sldId id="463" r:id="rId44"/>
    <p:sldId id="269" r:id="rId45"/>
    <p:sldId id="444" r:id="rId46"/>
    <p:sldId id="351" r:id="rId47"/>
    <p:sldId id="488" r:id="rId48"/>
    <p:sldId id="460" r:id="rId49"/>
    <p:sldId id="458" r:id="rId50"/>
    <p:sldId id="473" r:id="rId51"/>
    <p:sldId id="471" r:id="rId52"/>
    <p:sldId id="470" r:id="rId53"/>
    <p:sldId id="428" r:id="rId54"/>
    <p:sldId id="429" r:id="rId55"/>
  </p:sldIdLst>
  <p:sldSz cx="12192000" cy="6858000"/>
  <p:notesSz cx="6858000" cy="9144000"/>
  <p:custDataLst>
    <p:tags r:id="rId5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96"/>
            <p14:sldId id="448"/>
            <p14:sldId id="410"/>
            <p14:sldId id="430"/>
            <p14:sldId id="476"/>
            <p14:sldId id="477"/>
            <p14:sldId id="478"/>
            <p14:sldId id="479"/>
            <p14:sldId id="480"/>
            <p14:sldId id="485"/>
            <p14:sldId id="481"/>
            <p14:sldId id="482"/>
            <p14:sldId id="483"/>
            <p14:sldId id="484"/>
            <p14:sldId id="486"/>
            <p14:sldId id="487"/>
            <p14:sldId id="451"/>
            <p14:sldId id="453"/>
            <p14:sldId id="450"/>
            <p14:sldId id="461"/>
            <p14:sldId id="459"/>
            <p14:sldId id="472"/>
            <p14:sldId id="474"/>
            <p14:sldId id="475"/>
            <p14:sldId id="439"/>
            <p14:sldId id="452"/>
            <p14:sldId id="466"/>
            <p14:sldId id="455"/>
            <p14:sldId id="456"/>
            <p14:sldId id="457"/>
            <p14:sldId id="454"/>
            <p14:sldId id="464"/>
            <p14:sldId id="468"/>
            <p14:sldId id="469"/>
            <p14:sldId id="465"/>
            <p14:sldId id="467"/>
            <p14:sldId id="462"/>
            <p14:sldId id="463"/>
            <p14:sldId id="269"/>
            <p14:sldId id="444"/>
            <p14:sldId id="351"/>
          </p14:sldIdLst>
        </p14:section>
        <p14:section name="Backup" id="{5155A5DC-8520-43D7-9F08-69E81E9A7239}">
          <p14:sldIdLst>
            <p14:sldId id="488"/>
            <p14:sldId id="460"/>
            <p14:sldId id="458"/>
            <p14:sldId id="473"/>
            <p14:sldId id="471"/>
            <p14:sldId id="470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A070F-273B-4349-BA1E-882A854A6DEA}" v="323" dt="2020-06-25T09:22:5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1" autoAdjust="0"/>
  </p:normalViewPr>
  <p:slideViewPr>
    <p:cSldViewPr>
      <p:cViewPr varScale="1">
        <p:scale>
          <a:sx n="111" d="100"/>
          <a:sy n="111" d="100"/>
        </p:scale>
        <p:origin x="456" y="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15/11/2021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15/11/2021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C6A54A-9BF8-4F66-8401-A8591C494FA5}"/>
              </a:ext>
            </a:extLst>
          </p:cNvPr>
          <p:cNvGrpSpPr/>
          <p:nvPr userDrawn="1"/>
        </p:nvGrpSpPr>
        <p:grpSpPr>
          <a:xfrm>
            <a:off x="0" y="0"/>
            <a:ext cx="7102050" cy="6410325"/>
            <a:chOff x="4563414" y="273880"/>
            <a:chExt cx="7102050" cy="6410325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C158D16-9C05-4713-8244-FC00FD82627D}"/>
                </a:ext>
              </a:extLst>
            </p:cNvPr>
            <p:cNvSpPr/>
            <p:nvPr/>
          </p:nvSpPr>
          <p:spPr>
            <a:xfrm>
              <a:off x="6350514" y="273880"/>
              <a:ext cx="5314950" cy="6400800"/>
            </a:xfrm>
            <a:custGeom>
              <a:avLst/>
              <a:gdLst>
                <a:gd name="connsiteX0" fmla="*/ 1655948 w 5314950"/>
                <a:gd name="connsiteY0" fmla="*/ 6400990 h 6400800"/>
                <a:gd name="connsiteX1" fmla="*/ 1648518 w 5314950"/>
                <a:gd name="connsiteY1" fmla="*/ 6401467 h 6400800"/>
                <a:gd name="connsiteX2" fmla="*/ 5313548 w 5314950"/>
                <a:gd name="connsiteY2" fmla="*/ 3303080 h 6400800"/>
                <a:gd name="connsiteX3" fmla="*/ 4721188 w 5314950"/>
                <a:gd name="connsiteY3" fmla="*/ 7144 h 6400800"/>
                <a:gd name="connsiteX4" fmla="*/ 1686428 w 5314950"/>
                <a:gd name="connsiteY4" fmla="*/ 7144 h 6400800"/>
                <a:gd name="connsiteX5" fmla="*/ 1655948 w 5314950"/>
                <a:gd name="connsiteY5" fmla="*/ 640099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0" h="6400800">
                  <a:moveTo>
                    <a:pt x="1655948" y="6400990"/>
                  </a:moveTo>
                  <a:cubicBezTo>
                    <a:pt x="1653471" y="6401181"/>
                    <a:pt x="1650995" y="6401276"/>
                    <a:pt x="1648518" y="6401467"/>
                  </a:cubicBezTo>
                  <a:cubicBezTo>
                    <a:pt x="3466746" y="6339364"/>
                    <a:pt x="5047229" y="5231797"/>
                    <a:pt x="5313548" y="3303080"/>
                  </a:cubicBezTo>
                  <a:cubicBezTo>
                    <a:pt x="3798787" y="2465451"/>
                    <a:pt x="4580790" y="1653159"/>
                    <a:pt x="4721188" y="7144"/>
                  </a:cubicBezTo>
                  <a:lnTo>
                    <a:pt x="1686428" y="7144"/>
                  </a:lnTo>
                  <a:cubicBezTo>
                    <a:pt x="1417442" y="2445163"/>
                    <a:pt x="-1934406" y="6146102"/>
                    <a:pt x="1655948" y="6400990"/>
                  </a:cubicBezTo>
                  <a:close/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68C303D7-566A-4588-87A6-E7E84D1C38CA}"/>
                </a:ext>
              </a:extLst>
            </p:cNvPr>
            <p:cNvSpPr/>
            <p:nvPr/>
          </p:nvSpPr>
          <p:spPr>
            <a:xfrm>
              <a:off x="4563414" y="273880"/>
              <a:ext cx="3486150" cy="6410325"/>
            </a:xfrm>
            <a:custGeom>
              <a:avLst/>
              <a:gdLst>
                <a:gd name="connsiteX0" fmla="*/ 3447193 w 3486150"/>
                <a:gd name="connsiteY0" fmla="*/ 6401372 h 6410325"/>
                <a:gd name="connsiteX1" fmla="*/ 3454622 w 3486150"/>
                <a:gd name="connsiteY1" fmla="*/ 6400896 h 6410325"/>
                <a:gd name="connsiteX2" fmla="*/ 3485103 w 3486150"/>
                <a:gd name="connsiteY2" fmla="*/ 7144 h 6410325"/>
                <a:gd name="connsiteX3" fmla="*/ 978789 w 3486150"/>
                <a:gd name="connsiteY3" fmla="*/ 7144 h 6410325"/>
                <a:gd name="connsiteX4" fmla="*/ 7144 w 3486150"/>
                <a:gd name="connsiteY4" fmla="*/ 7144 h 6410325"/>
                <a:gd name="connsiteX5" fmla="*/ 7144 w 3486150"/>
                <a:gd name="connsiteY5" fmla="*/ 5378482 h 6410325"/>
                <a:gd name="connsiteX6" fmla="*/ 3447193 w 3486150"/>
                <a:gd name="connsiteY6" fmla="*/ 6401372 h 64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0" h="6410325">
                  <a:moveTo>
                    <a:pt x="3447193" y="6401372"/>
                  </a:moveTo>
                  <a:cubicBezTo>
                    <a:pt x="3449670" y="6401181"/>
                    <a:pt x="3452146" y="6401086"/>
                    <a:pt x="3454622" y="6400896"/>
                  </a:cubicBezTo>
                  <a:cubicBezTo>
                    <a:pt x="-135731" y="6146102"/>
                    <a:pt x="3216116" y="2445163"/>
                    <a:pt x="3485103" y="7144"/>
                  </a:cubicBezTo>
                  <a:lnTo>
                    <a:pt x="978789" y="7144"/>
                  </a:lnTo>
                  <a:lnTo>
                    <a:pt x="7144" y="7144"/>
                  </a:lnTo>
                  <a:lnTo>
                    <a:pt x="7144" y="5378482"/>
                  </a:lnTo>
                  <a:cubicBezTo>
                    <a:pt x="997268" y="6099239"/>
                    <a:pt x="2192465" y="6483097"/>
                    <a:pt x="3447193" y="6401372"/>
                  </a:cubicBezTo>
                  <a:close/>
                </a:path>
              </a:pathLst>
            </a:custGeom>
            <a:solidFill>
              <a:srgbClr val="95C1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6000" y="0"/>
            <a:ext cx="75360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1197000"/>
            <a:ext cx="4195292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8653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90041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7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9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CCBF2C1-AE84-4920-BA55-06A21A3C64E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8F5EF3-2356-4B1F-860E-01CACCDDB0B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3EC8E9-315E-47E1-AF32-83834998FDA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AF62B2-11CC-4B22-9A4B-18FA2DE2B58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5D6175-E1F7-4C00-B893-FDD3A3F704F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3D6F31-6A70-49F8-85C0-D3D2946BE1DF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4" r:id="rId2"/>
    <p:sldLayoutId id="2147483876" r:id="rId3"/>
    <p:sldLayoutId id="2147483885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nuget.org/packages/Microsoft.DotNet.PackageValid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package-validatio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s.surveyplanet.com/iusplu0w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20&amp;hw=ph&amp;test=plaintext" TargetMode="External"/><Relationship Id="rId2" Type="http://schemas.openxmlformats.org/officeDocument/2006/relationships/hyperlink" Target="https://www.techempower.com/benchmarks/#section=data-r19&amp;hw=ph&amp;test=plaintex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.NET 6</a:t>
            </a:r>
          </a:p>
          <a:p>
            <a:r>
              <a:rPr lang="pl-PL" sz="1400" dirty="0"/>
              <a:t> </a:t>
            </a:r>
            <a:r>
              <a:rPr lang="pl-PL" sz="1400" dirty="0" err="1"/>
              <a:t>Long</a:t>
            </a:r>
            <a:r>
              <a:rPr lang="pl-PL" sz="1400" dirty="0"/>
              <a:t> Term </a:t>
            </a:r>
            <a:r>
              <a:rPr lang="pl-PL" sz="1400" dirty="0" err="1"/>
              <a:t>Evolution</a:t>
            </a:r>
            <a:r>
              <a:rPr lang="pl-PL" sz="1400" dirty="0"/>
              <a:t> ?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Leszek Kowalski </a:t>
            </a:r>
            <a:br>
              <a:rPr lang="pl-PL" dirty="0"/>
            </a:br>
            <a:r>
              <a:rPr lang="pl-PL" dirty="0"/>
              <a:t>Michał Bryłka </a:t>
            </a:r>
            <a:br>
              <a:rPr lang="pl-PL" dirty="0"/>
            </a:br>
            <a:r>
              <a:rPr lang="pl-PL" dirty="0"/>
              <a:t>Capgemini</a:t>
            </a: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4AAF0027-F973-4740-B437-195A28AC9ACE}"/>
              </a:ext>
            </a:extLst>
          </p:cNvPr>
          <p:cNvSpPr txBox="1">
            <a:spLocks/>
          </p:cNvSpPr>
          <p:nvPr/>
        </p:nvSpPr>
        <p:spPr>
          <a:xfrm>
            <a:off x="7392144" y="3284984"/>
            <a:ext cx="3240360" cy="8752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63A6-C72D-4B2C-BA06-654C11CD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SDK Workloads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CF4F9-1F55-4655-A76E-EC1172E5A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rgbClr val="0070AD"/>
              </a:buClr>
            </a:pPr>
            <a:r>
              <a:rPr lang="pl-PL" dirty="0">
                <a:solidFill>
                  <a:prstClr val="black"/>
                </a:solidFill>
              </a:rPr>
              <a:t>Download only workloads in use</a:t>
            </a:r>
          </a:p>
          <a:p>
            <a:pPr lvl="1">
              <a:lnSpc>
                <a:spcPct val="150000"/>
              </a:lnSpc>
              <a:buClr>
                <a:srgbClr val="0070AD"/>
              </a:buClr>
            </a:pPr>
            <a:r>
              <a:rPr lang="pl-PL" dirty="0"/>
              <a:t>Minimal set for CI/CD </a:t>
            </a:r>
          </a:p>
          <a:p>
            <a:pPr lvl="1">
              <a:lnSpc>
                <a:spcPct val="150000"/>
              </a:lnSpc>
              <a:buClr>
                <a:srgbClr val="0070AD"/>
              </a:buClr>
            </a:pPr>
            <a:r>
              <a:rPr lang="pl-PL" dirty="0"/>
              <a:t>Workloads versioned separately from SDK</a:t>
            </a:r>
          </a:p>
          <a:p>
            <a:pPr lvl="1">
              <a:lnSpc>
                <a:spcPct val="150000"/>
              </a:lnSpc>
              <a:buClr>
                <a:srgbClr val="0070AD"/>
              </a:buClr>
            </a:pPr>
            <a:r>
              <a:rPr lang="pl-PL" dirty="0"/>
              <a:t>Many implicit deps versions hardcoded in MSBuilds Targets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03C43-C9FE-4451-B714-72DE9AC47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3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3D92-3405-4EF6-8DC6-4E2FA6D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SDK Workloads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C276C-FF7F-4785-931D-5BB681D4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924944"/>
            <a:ext cx="8020050" cy="33718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5695-D0B5-49AE-BD69-22EBA4E33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3485857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0070AD"/>
              </a:buClr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dotnet workload list</a:t>
            </a:r>
            <a:r>
              <a:rPr lang="en-US" dirty="0"/>
              <a:t> </a:t>
            </a:r>
            <a:r>
              <a:rPr lang="pl-PL" dirty="0"/>
              <a:t>     	</a:t>
            </a:r>
            <a:r>
              <a:rPr lang="en-US" dirty="0"/>
              <a:t>will tell you which workloads you have installed.</a:t>
            </a:r>
            <a:endParaRPr lang="pl-PL" dirty="0"/>
          </a:p>
          <a:p>
            <a:pPr lvl="1">
              <a:lnSpc>
                <a:spcPct val="150000"/>
              </a:lnSpc>
              <a:buClr>
                <a:srgbClr val="0070AD"/>
              </a:buClr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dotnet workload update </a:t>
            </a:r>
            <a:r>
              <a:rPr lang="pl-PL" dirty="0"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en-US" dirty="0"/>
              <a:t>will update all installed workloads to the newest available version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D94DB-3911-4288-9597-C93BB666F7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6932-5D7D-4FB7-8497-733C0AD7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MAUI – Multi-platform App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96B3-997D-47C6-A267-0340B0DA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204864"/>
            <a:ext cx="4143375" cy="36861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134C-A0B9-4975-8B48-B12EA10AE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290979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D397-38C5-4943-ABD0-154CE3DA7C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7410" name="Picture 2" descr="Platform Specific Libraries">
            <a:extLst>
              <a:ext uri="{FF2B5EF4-FFF2-40B4-BE49-F238E27FC236}">
                <a16:creationId xmlns:a16="http://schemas.microsoft.com/office/drawing/2014/main" id="{8A3BC297-8BE9-4D4B-A4C1-8E5F8DBE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91" y="1340768"/>
            <a:ext cx="5238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6932-5D7D-4FB7-8497-733C0AD7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MAUI – Multi-platform App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96B3-997D-47C6-A267-0340B0DA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79" y="2042922"/>
            <a:ext cx="4143375" cy="36861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134C-A0B9-4975-8B48-B12EA10AE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D397-38C5-4943-ABD0-154CE3DA7C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7410" name="Picture 2" descr=".NET 6 Architecture">
            <a:extLst>
              <a:ext uri="{FF2B5EF4-FFF2-40B4-BE49-F238E27FC236}">
                <a16:creationId xmlns:a16="http://schemas.microsoft.com/office/drawing/2014/main" id="{C72027B8-D897-4DB8-9C45-F9E47516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38638"/>
            <a:ext cx="73056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6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30EC-A7BE-4E6C-8AF2-7EF11AF7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Package Validation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700A-6A3D-4762-8349-E87E48E15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3557865"/>
          </a:xfrm>
        </p:spPr>
        <p:txBody>
          <a:bodyPr/>
          <a:lstStyle/>
          <a:p>
            <a:r>
              <a:rPr lang="pl-PL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	dotnet add package </a:t>
            </a:r>
            <a:r>
              <a:rPr lang="pl-PL" sz="1800" u="sng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Microsoft.DotNet.PackageValidation</a:t>
            </a:r>
            <a:endParaRPr lang="pl-PL" sz="1800" u="sng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pl-PL" sz="1800" u="sng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sz="1400" u="sng" dirty="0">
                <a:latin typeface="Cascadia Code" panose="020B0609020000020004" pitchFamily="49" charset="0"/>
                <a:cs typeface="Cascadia Code" panose="020B0609020000020004" pitchFamily="49" charset="0"/>
              </a:rPr>
              <a:t>&lt;Sdk Name="Microsoft.DotNet.PackageValidation" Version="1.0.0-preview.5.21302.8" /&gt;</a:t>
            </a:r>
          </a:p>
          <a:p>
            <a:endParaRPr lang="pl-PL" sz="1800" u="sng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sz="1400" u="sng" dirty="0">
                <a:latin typeface="Cascadia Code" panose="020B0609020000020004" pitchFamily="49" charset="0"/>
                <a:cs typeface="Cascadia Code" panose="020B0609020000020004" pitchFamily="49" charset="0"/>
              </a:rPr>
              <a:t>&lt;PackageValidationBaselineVersion&gt;1.0.0&lt;/PackageValidationBaselineVersion&gt;</a:t>
            </a:r>
            <a:endParaRPr lang="pl-PL" sz="1600" dirty="0"/>
          </a:p>
          <a:p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breaking changes across</a:t>
            </a:r>
            <a:r>
              <a:rPr lang="pl-PL" dirty="0"/>
              <a:t> package</a:t>
            </a:r>
            <a:r>
              <a:rPr lang="en-US" dirty="0"/>
              <a:t> versions.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0A8AC-AC59-43D1-BF44-AECC52EA4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A1F1B-EE6B-490B-937F-01002145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228" y="3790553"/>
            <a:ext cx="5762625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39B18-9BA8-4597-9503-9CA6588EB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88"/>
          <a:stretch/>
        </p:blipFill>
        <p:spPr>
          <a:xfrm>
            <a:off x="2125228" y="5539202"/>
            <a:ext cx="5848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DB35-BF03-43AD-A970-6A4F3D02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Package Validation Tooling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7D2B2-3B9E-4F84-999D-929ADFFE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16832"/>
            <a:ext cx="5143500" cy="19240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8B5E-02F6-435B-A63D-D42FBB7B1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5940660" cy="43499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dirty="0"/>
              <a:t>Inconsistent API between target frameworks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33BC-9A1C-430C-ACDE-CF8FC7F94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9B94B-BB69-442A-BCD9-A0D4AAF63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3"/>
          <a:stretch/>
        </p:blipFill>
        <p:spPr>
          <a:xfrm>
            <a:off x="6312025" y="4293096"/>
            <a:ext cx="5143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DB35-BF03-43AD-A970-6A4F3D02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Package Validation Tooling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816C-07F1-44C4-A49E-0054B91B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"/>
          <a:stretch/>
        </p:blipFill>
        <p:spPr>
          <a:xfrm>
            <a:off x="5591944" y="1240591"/>
            <a:ext cx="5667375" cy="2028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8B5E-02F6-435B-A63D-D42FBB7B1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6660740" cy="44662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dirty="0"/>
              <a:t>Inconsistent API on different runtimes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r>
              <a:rPr lang="pl-PL" sz="1000" dirty="0">
                <a:hlinkClick r:id="rId3"/>
              </a:rPr>
              <a:t>https://devblogs.microsoft.com/dotnet/package-validation/</a:t>
            </a:r>
            <a:r>
              <a:rPr lang="pl-PL" sz="10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33BC-9A1C-430C-ACDE-CF8FC7F94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D205-9F2A-46BA-8F77-4FA3671D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3717032"/>
            <a:ext cx="5667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65AB-B69E-4947-A131-F43B6113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Quiz – </a:t>
            </a: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play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26C5-142D-470F-A8F5-5C0EA339B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480" y="3269957"/>
            <a:ext cx="4104456" cy="1080120"/>
          </a:xfrm>
        </p:spPr>
        <p:txBody>
          <a:bodyPr>
            <a:normAutofit/>
          </a:bodyPr>
          <a:lstStyle/>
          <a:p>
            <a:r>
              <a:rPr lang="pl-PL" sz="6600" dirty="0"/>
              <a:t>Kahoot.it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F8D35-C07C-4987-A438-3588A4377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185BF91-AE1F-4E38-B206-ABA14544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528" y="2157430"/>
            <a:ext cx="2657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8540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DateOnly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(2021, 10, 19);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//738081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FromDayNumber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//0..3_652_058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pl-PL" dirty="0">
                <a:solidFill>
                  <a:srgbClr val="00008B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FromDateTime</a:t>
            </a:r>
            <a:r>
              <a:rPr lang="pl-PL" dirty="0">
                <a:solidFill>
                  <a:srgbClr val="00008B"/>
                </a:solidFill>
                <a:latin typeface="Cascadia Mono" panose="020B0609020000020004" pitchFamily="49" charset="0"/>
              </a:rPr>
              <a:t>(…)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TimeOnly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(12, 13, 14, 140);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Ticks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//439941400000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time2ms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 * 1000 * 2);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MaxValue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//23:59:59.999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startedAt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(8, 15);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finishedAt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(16, 25);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TimeSpan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difference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finishedAt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-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startedAt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parsed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"10:23 PM"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CultureInfo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GetCultureInfo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pl-pl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//22:23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Date</a:t>
            </a:r>
            <a:r>
              <a:rPr lang="pl-PL" dirty="0"/>
              <a:t>/Time</a:t>
            </a:r>
          </a:p>
        </p:txBody>
      </p:sp>
    </p:spTree>
    <p:extLst>
      <p:ext uri="{BB962C8B-B14F-4D97-AF65-F5344CB8AC3E}">
        <p14:creationId xmlns:p14="http://schemas.microsoft.com/office/powerpoint/2010/main" val="7093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484784"/>
            <a:ext cx="10333148" cy="518457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6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Range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(1, 100)</a:t>
            </a:r>
            <a:r>
              <a:rPr lang="pl-PL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2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 err="1"/>
              <a:t>Chunk</a:t>
            </a:r>
            <a:br>
              <a:rPr lang="pl-PL" sz="2600" dirty="0"/>
            </a:b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chunks =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300" dirty="0">
                <a:solidFill>
                  <a:srgbClr val="008B8B"/>
                </a:solidFill>
                <a:latin typeface="Cascadia Mono" panose="020B0609020000020004" pitchFamily="49" charset="0"/>
              </a:rPr>
              <a:t>Chunk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(8);</a:t>
            </a:r>
            <a:br>
              <a:rPr lang="pl-PL" sz="2600" dirty="0"/>
            </a:br>
            <a:r>
              <a:rPr lang="pl-PL" sz="2600" dirty="0"/>
              <a:t>1, 2, 3, 4, 5, 6, 7, 8</a:t>
            </a:r>
            <a:br>
              <a:rPr lang="pl-PL" sz="2600" dirty="0"/>
            </a:br>
            <a:r>
              <a:rPr lang="pl-PL" sz="2600" dirty="0"/>
              <a:t>…</a:t>
            </a:r>
            <a:br>
              <a:rPr lang="pl-PL" sz="2600" dirty="0"/>
            </a:br>
            <a:r>
              <a:rPr lang="pl-PL" sz="2600" dirty="0"/>
              <a:t>89, 90, 91, 92, 93, 94, 95, 96</a:t>
            </a:r>
            <a:br>
              <a:rPr lang="pl-PL" sz="2600" dirty="0"/>
            </a:br>
            <a:r>
              <a:rPr lang="pl-PL" sz="2600" dirty="0"/>
              <a:t>97, 98, 99, 100</a:t>
            </a:r>
            <a:br>
              <a:rPr lang="pl-PL" sz="2600" dirty="0"/>
            </a:br>
            <a:br>
              <a:rPr lang="pl-PL" sz="2600" dirty="0"/>
            </a:br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FirstOrDefault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 &gt; 500, -1); 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 &gt; 99, -1);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Age);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3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developers.MaxBy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x.Age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  <a:r>
              <a:rPr lang="pl-PL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//Person { </a:t>
            </a:r>
            <a:r>
              <a:rPr lang="pl-PL" sz="23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pl-PL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 = Przemek K, Age = 40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MinBy</a:t>
            </a: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Who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needs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MoreLinq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now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925044"/>
            <a:ext cx="11700000" cy="504056"/>
          </a:xfrm>
        </p:spPr>
        <p:txBody>
          <a:bodyPr/>
          <a:lstStyle/>
          <a:p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2854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A3E4-DB95-4423-BA1A-743C890A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80728"/>
          </a:xfrm>
        </p:spPr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F754D1-4989-4402-ADE0-5B9123E14B31}"/>
              </a:ext>
            </a:extLst>
          </p:cNvPr>
          <p:cNvGrpSpPr/>
          <p:nvPr/>
        </p:nvGrpSpPr>
        <p:grpSpPr>
          <a:xfrm>
            <a:off x="1703513" y="864480"/>
            <a:ext cx="3600400" cy="5740369"/>
            <a:chOff x="736476" y="864480"/>
            <a:chExt cx="3600400" cy="57403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1A063C-519A-4540-A1D0-C9E7BAB4A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9" t="6705" r="22752" b="23351"/>
            <a:stretch/>
          </p:blipFill>
          <p:spPr>
            <a:xfrm>
              <a:off x="736476" y="864480"/>
              <a:ext cx="3600400" cy="47967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718066-2C41-4823-B70A-936FB4A4BE2E}"/>
                </a:ext>
              </a:extLst>
            </p:cNvPr>
            <p:cNvSpPr txBox="1"/>
            <p:nvPr/>
          </p:nvSpPr>
          <p:spPr>
            <a:xfrm>
              <a:off x="1075976" y="5681519"/>
              <a:ext cx="288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Leszek</a:t>
              </a:r>
            </a:p>
            <a:p>
              <a:pPr algn="ctr"/>
              <a:r>
                <a:rPr lang="pl-PL" dirty="0"/>
                <a:t>Team </a:t>
              </a:r>
              <a:r>
                <a:rPr lang="pl-PL" dirty="0" err="1"/>
                <a:t>lead</a:t>
              </a:r>
              <a:r>
                <a:rPr lang="pl-PL" dirty="0"/>
                <a:t> / </a:t>
              </a:r>
              <a:r>
                <a:rPr lang="pl-PL" dirty="0" err="1"/>
                <a:t>soft</a:t>
              </a:r>
              <a:r>
                <a:rPr lang="pl-PL" dirty="0"/>
                <a:t> </a:t>
              </a:r>
              <a:r>
                <a:rPr lang="pl-PL" dirty="0" err="1"/>
                <a:t>dev</a:t>
              </a:r>
              <a:endParaRPr lang="pl-PL" dirty="0"/>
            </a:p>
            <a:p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9256A-0BF5-4EE2-9815-DFBE46E868E1}"/>
              </a:ext>
            </a:extLst>
          </p:cNvPr>
          <p:cNvGrpSpPr/>
          <p:nvPr/>
        </p:nvGrpSpPr>
        <p:grpSpPr>
          <a:xfrm>
            <a:off x="6600056" y="860715"/>
            <a:ext cx="3600400" cy="5744134"/>
            <a:chOff x="6600056" y="860715"/>
            <a:chExt cx="3600400" cy="57441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3D842C-DA69-4665-AF9C-D096B14A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056" y="860715"/>
              <a:ext cx="3600400" cy="48005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E6413C-0614-4E85-BFD1-454B8AB32737}"/>
                </a:ext>
              </a:extLst>
            </p:cNvPr>
            <p:cNvSpPr txBox="1"/>
            <p:nvPr/>
          </p:nvSpPr>
          <p:spPr>
            <a:xfrm>
              <a:off x="6933093" y="5681519"/>
              <a:ext cx="2934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Michał</a:t>
              </a:r>
            </a:p>
            <a:p>
              <a:pPr algn="ctr"/>
              <a:r>
                <a:rPr lang="pl-PL" dirty="0"/>
                <a:t>Tech </a:t>
              </a:r>
              <a:r>
                <a:rPr lang="pl-PL" dirty="0" err="1"/>
                <a:t>lead</a:t>
              </a:r>
              <a:r>
                <a:rPr lang="pl-PL" dirty="0"/>
                <a:t> / </a:t>
              </a:r>
              <a:r>
                <a:rPr lang="pl-PL" dirty="0" err="1"/>
                <a:t>soft</a:t>
              </a:r>
              <a:r>
                <a:rPr lang="pl-PL" dirty="0"/>
                <a:t> </a:t>
              </a:r>
              <a:r>
                <a:rPr lang="pl-PL" dirty="0" err="1"/>
                <a:t>dev</a:t>
              </a:r>
              <a:endParaRPr lang="pl-PL" dirty="0"/>
            </a:p>
            <a:p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6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484784"/>
            <a:ext cx="10333148" cy="5184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(1, 100)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System.Index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support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ElementAt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(^1)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System.Range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support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Take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(15..20)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Zip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overload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Non-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enumeration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TryGetNonEnumeratedCount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var count)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925044"/>
            <a:ext cx="11700000" cy="504056"/>
          </a:xfrm>
        </p:spPr>
        <p:txBody>
          <a:bodyPr/>
          <a:lstStyle/>
          <a:p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0785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2773" y="2132856"/>
            <a:ext cx="10369152" cy="378865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proxy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WebProxy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"socks5://127.0.0.1:8080"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};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HttpClientHandler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Proxy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proxy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HttpClient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(handler);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SOCKS</a:t>
            </a:r>
          </a:p>
        </p:txBody>
      </p:sp>
    </p:spTree>
    <p:extLst>
      <p:ext uri="{BB962C8B-B14F-4D97-AF65-F5344CB8AC3E}">
        <p14:creationId xmlns:p14="http://schemas.microsoft.com/office/powerpoint/2010/main" val="308286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0369152" cy="4824536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PerformWork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PerformWork2(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localText1 =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?? 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default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localText2 = text ??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(text));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PerformWork3(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ArgumentNullException.ThrowIfNull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Or </a:t>
            </a:r>
            <a:r>
              <a:rPr lang="pl-PL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</a:t>
            </a:r>
            <a:r>
              <a:rPr lang="pl-PL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NRT !!!</a:t>
            </a:r>
            <a:endParaRPr lang="pl-PL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36488"/>
            <a:ext cx="11700000" cy="504056"/>
          </a:xfrm>
        </p:spPr>
        <p:txBody>
          <a:bodyPr/>
          <a:lstStyle/>
          <a:p>
            <a:r>
              <a:rPr lang="pl-PL" dirty="0" err="1"/>
              <a:t>Nullables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6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17281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Environment.ProcessId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Environment.ProcessPath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RandomNumberGenerator.GetBytes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(DEMO)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Community-driven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CFBF-EF44-45B6-8A82-A1718CA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323321"/>
            <a:ext cx="260068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24536"/>
          </a:xfrm>
        </p:spPr>
        <p:txBody>
          <a:bodyPr>
            <a:normAutofit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TaskCompletionSource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PosixSignalRegistration.Create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PosixSignal.SIGINT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context.Signal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fired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tcs.TrySetResult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tcs.Task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Community-driven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67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FA0FC-EC21-4279-A32A-3C773091D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pl-PL" dirty="0"/>
              <a:t>Value (</a:t>
            </a:r>
            <a:r>
              <a:rPr lang="pl-PL" dirty="0" err="1"/>
              <a:t>readonly</a:t>
            </a:r>
            <a:r>
              <a:rPr lang="pl-PL" dirty="0"/>
              <a:t>) </a:t>
            </a:r>
            <a:r>
              <a:rPr lang="pl-PL" dirty="0" err="1"/>
              <a:t>Records</a:t>
            </a: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record-like</a:t>
            </a:r>
            <a:r>
              <a:rPr lang="pl-PL" dirty="0"/>
              <a:t> </a:t>
            </a:r>
            <a:r>
              <a:rPr lang="pl-PL" dirty="0" err="1"/>
              <a:t>semantics</a:t>
            </a:r>
            <a:r>
              <a:rPr lang="pl-PL" dirty="0"/>
              <a:t> </a:t>
            </a:r>
          </a:p>
          <a:p>
            <a:pPr lvl="1">
              <a:lnSpc>
                <a:spcPct val="150000"/>
              </a:lnSpc>
            </a:pPr>
            <a:r>
              <a:rPr lang="pl-PL" dirty="0" err="1"/>
              <a:t>Interpolated</a:t>
            </a:r>
            <a:r>
              <a:rPr lang="pl-PL" dirty="0"/>
              <a:t> string </a:t>
            </a:r>
            <a:r>
              <a:rPr lang="pl-PL" dirty="0" err="1"/>
              <a:t>enhancements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File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Namespaces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Global Using </a:t>
            </a:r>
            <a:r>
              <a:rPr lang="pl-PL" dirty="0" err="1"/>
              <a:t>Statements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 err="1"/>
              <a:t>Implicit</a:t>
            </a:r>
            <a:r>
              <a:rPr lang="pl-PL" dirty="0"/>
              <a:t> Using </a:t>
            </a:r>
            <a:r>
              <a:rPr lang="pl-PL" dirty="0" err="1"/>
              <a:t>Statements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Lambda </a:t>
            </a:r>
            <a:r>
              <a:rPr lang="pl-PL" dirty="0" err="1"/>
              <a:t>improvements</a:t>
            </a:r>
            <a:r>
              <a:rPr lang="pl-PL" dirty="0"/>
              <a:t>  </a:t>
            </a:r>
          </a:p>
          <a:p>
            <a:endParaRPr lang="pl-PL" dirty="0"/>
          </a:p>
          <a:p>
            <a:endParaRPr lang="pl-PL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78E1B2-3FD2-465D-BB13-95F70B08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10 – </a:t>
            </a:r>
            <a:r>
              <a:rPr lang="pl-PL" dirty="0" err="1"/>
              <a:t>head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endParaRPr lang="en-US" dirty="0"/>
          </a:p>
        </p:txBody>
      </p:sp>
      <p:grpSp>
        <p:nvGrpSpPr>
          <p:cNvPr id="4" name="Groupe 375">
            <a:extLst>
              <a:ext uri="{FF2B5EF4-FFF2-40B4-BE49-F238E27FC236}">
                <a16:creationId xmlns:a16="http://schemas.microsoft.com/office/drawing/2014/main" id="{8089CDAB-D454-46ED-B4A0-F51C53E52FD0}"/>
              </a:ext>
            </a:extLst>
          </p:cNvPr>
          <p:cNvGrpSpPr>
            <a:grpSpLocks noChangeAspect="1"/>
          </p:cNvGrpSpPr>
          <p:nvPr/>
        </p:nvGrpSpPr>
        <p:grpSpPr>
          <a:xfrm>
            <a:off x="9552384" y="2996952"/>
            <a:ext cx="1800201" cy="1699552"/>
            <a:chOff x="10069513" y="552451"/>
            <a:chExt cx="993775" cy="938213"/>
          </a:xfrm>
        </p:grpSpPr>
        <p:sp>
          <p:nvSpPr>
            <p:cNvPr id="7" name="Freeform 114">
              <a:extLst>
                <a:ext uri="{FF2B5EF4-FFF2-40B4-BE49-F238E27FC236}">
                  <a16:creationId xmlns:a16="http://schemas.microsoft.com/office/drawing/2014/main" id="{6A3385F7-1AE8-46B8-A3BC-FC061057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552451"/>
              <a:ext cx="993775" cy="938213"/>
            </a:xfrm>
            <a:custGeom>
              <a:avLst/>
              <a:gdLst>
                <a:gd name="T0" fmla="*/ 42 w 294"/>
                <a:gd name="T1" fmla="*/ 215 h 275"/>
                <a:gd name="T2" fmla="*/ 71 w 294"/>
                <a:gd name="T3" fmla="*/ 41 h 275"/>
                <a:gd name="T4" fmla="*/ 252 w 294"/>
                <a:gd name="T5" fmla="*/ 67 h 275"/>
                <a:gd name="T6" fmla="*/ 219 w 294"/>
                <a:gd name="T7" fmla="*/ 234 h 275"/>
                <a:gd name="T8" fmla="*/ 42 w 294"/>
                <a:gd name="T9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75">
                  <a:moveTo>
                    <a:pt x="42" y="215"/>
                  </a:moveTo>
                  <a:cubicBezTo>
                    <a:pt x="0" y="160"/>
                    <a:pt x="13" y="82"/>
                    <a:pt x="71" y="41"/>
                  </a:cubicBezTo>
                  <a:cubicBezTo>
                    <a:pt x="128" y="0"/>
                    <a:pt x="210" y="12"/>
                    <a:pt x="252" y="67"/>
                  </a:cubicBezTo>
                  <a:cubicBezTo>
                    <a:pt x="294" y="122"/>
                    <a:pt x="276" y="194"/>
                    <a:pt x="219" y="234"/>
                  </a:cubicBezTo>
                  <a:cubicBezTo>
                    <a:pt x="161" y="275"/>
                    <a:pt x="84" y="270"/>
                    <a:pt x="42" y="215"/>
                  </a:cubicBezTo>
                </a:path>
              </a:pathLst>
            </a:custGeom>
            <a:solidFill>
              <a:srgbClr val="16A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e 377">
              <a:extLst>
                <a:ext uri="{FF2B5EF4-FFF2-40B4-BE49-F238E27FC236}">
                  <a16:creationId xmlns:a16="http://schemas.microsoft.com/office/drawing/2014/main" id="{F62B4781-AC25-4288-9320-8D35080779DF}"/>
                </a:ext>
              </a:extLst>
            </p:cNvPr>
            <p:cNvGrpSpPr/>
            <p:nvPr/>
          </p:nvGrpSpPr>
          <p:grpSpPr>
            <a:xfrm>
              <a:off x="10360025" y="701676"/>
              <a:ext cx="412750" cy="639762"/>
              <a:chOff x="10360025" y="701676"/>
              <a:chExt cx="412750" cy="639762"/>
            </a:xfrm>
          </p:grpSpPr>
          <p:sp>
            <p:nvSpPr>
              <p:cNvPr id="9" name="Freeform 115">
                <a:extLst>
                  <a:ext uri="{FF2B5EF4-FFF2-40B4-BE49-F238E27FC236}">
                    <a16:creationId xmlns:a16="http://schemas.microsoft.com/office/drawing/2014/main" id="{C791B621-A4CC-4701-9774-A1941245E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6238" y="1312863"/>
                <a:ext cx="98425" cy="28575"/>
              </a:xfrm>
              <a:custGeom>
                <a:avLst/>
                <a:gdLst>
                  <a:gd name="T0" fmla="*/ 0 w 29"/>
                  <a:gd name="T1" fmla="*/ 0 h 8"/>
                  <a:gd name="T2" fmla="*/ 9 w 29"/>
                  <a:gd name="T3" fmla="*/ 8 h 8"/>
                  <a:gd name="T4" fmla="*/ 29 w 29"/>
                  <a:gd name="T5" fmla="*/ 0 h 8"/>
                  <a:gd name="T6" fmla="*/ 0 w 29"/>
                  <a:gd name="T7" fmla="*/ 0 h 8"/>
                  <a:gd name="T8" fmla="*/ 0 w 2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">
                    <a:moveTo>
                      <a:pt x="0" y="0"/>
                    </a:moveTo>
                    <a:cubicBezTo>
                      <a:pt x="5" y="4"/>
                      <a:pt x="9" y="8"/>
                      <a:pt x="9" y="8"/>
                    </a:cubicBezTo>
                    <a:cubicBezTo>
                      <a:pt x="17" y="8"/>
                      <a:pt x="24" y="4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6">
                <a:extLst>
                  <a:ext uri="{FF2B5EF4-FFF2-40B4-BE49-F238E27FC236}">
                    <a16:creationId xmlns:a16="http://schemas.microsoft.com/office/drawing/2014/main" id="{84C131B1-2962-413C-B89E-08AED9835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184276"/>
                <a:ext cx="168275" cy="30163"/>
              </a:xfrm>
              <a:custGeom>
                <a:avLst/>
                <a:gdLst>
                  <a:gd name="T0" fmla="*/ 50 w 50"/>
                  <a:gd name="T1" fmla="*/ 5 h 9"/>
                  <a:gd name="T2" fmla="*/ 46 w 50"/>
                  <a:gd name="T3" fmla="*/ 9 h 9"/>
                  <a:gd name="T4" fmla="*/ 3 w 50"/>
                  <a:gd name="T5" fmla="*/ 9 h 9"/>
                  <a:gd name="T6" fmla="*/ 0 w 50"/>
                  <a:gd name="T7" fmla="*/ 5 h 9"/>
                  <a:gd name="T8" fmla="*/ 0 w 50"/>
                  <a:gd name="T9" fmla="*/ 3 h 9"/>
                  <a:gd name="T10" fmla="*/ 3 w 50"/>
                  <a:gd name="T11" fmla="*/ 0 h 9"/>
                  <a:gd name="T12" fmla="*/ 46 w 50"/>
                  <a:gd name="T13" fmla="*/ 0 h 9"/>
                  <a:gd name="T14" fmla="*/ 50 w 50"/>
                  <a:gd name="T15" fmla="*/ 3 h 9"/>
                  <a:gd name="T16" fmla="*/ 50 w 50"/>
                  <a:gd name="T17" fmla="*/ 5 h 9"/>
                  <a:gd name="T18" fmla="*/ 50 w 5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">
                    <a:moveTo>
                      <a:pt x="50" y="5"/>
                    </a:moveTo>
                    <a:cubicBezTo>
                      <a:pt x="50" y="7"/>
                      <a:pt x="49" y="9"/>
                      <a:pt x="46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1"/>
                      <a:pt x="50" y="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569CC437-CAD3-4F0A-B0E4-444E19A53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228726"/>
                <a:ext cx="168275" cy="26988"/>
              </a:xfrm>
              <a:custGeom>
                <a:avLst/>
                <a:gdLst>
                  <a:gd name="T0" fmla="*/ 50 w 50"/>
                  <a:gd name="T1" fmla="*/ 5 h 8"/>
                  <a:gd name="T2" fmla="*/ 46 w 50"/>
                  <a:gd name="T3" fmla="*/ 8 h 8"/>
                  <a:gd name="T4" fmla="*/ 3 w 50"/>
                  <a:gd name="T5" fmla="*/ 8 h 8"/>
                  <a:gd name="T6" fmla="*/ 0 w 50"/>
                  <a:gd name="T7" fmla="*/ 5 h 8"/>
                  <a:gd name="T8" fmla="*/ 0 w 50"/>
                  <a:gd name="T9" fmla="*/ 3 h 8"/>
                  <a:gd name="T10" fmla="*/ 3 w 50"/>
                  <a:gd name="T11" fmla="*/ 0 h 8"/>
                  <a:gd name="T12" fmla="*/ 46 w 50"/>
                  <a:gd name="T13" fmla="*/ 0 h 8"/>
                  <a:gd name="T14" fmla="*/ 50 w 50"/>
                  <a:gd name="T15" fmla="*/ 3 h 8"/>
                  <a:gd name="T16" fmla="*/ 50 w 50"/>
                  <a:gd name="T17" fmla="*/ 5 h 8"/>
                  <a:gd name="T18" fmla="*/ 50 w 50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8">
                    <a:moveTo>
                      <a:pt x="50" y="5"/>
                    </a:moveTo>
                    <a:cubicBezTo>
                      <a:pt x="50" y="7"/>
                      <a:pt x="49" y="8"/>
                      <a:pt x="46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7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1"/>
                      <a:pt x="50" y="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18">
                <a:extLst>
                  <a:ext uri="{FF2B5EF4-FFF2-40B4-BE49-F238E27FC236}">
                    <a16:creationId xmlns:a16="http://schemas.microsoft.com/office/drawing/2014/main" id="{38C24D31-70A2-4D14-84F6-46517A289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265238"/>
                <a:ext cx="168275" cy="34925"/>
              </a:xfrm>
              <a:custGeom>
                <a:avLst/>
                <a:gdLst>
                  <a:gd name="T0" fmla="*/ 50 w 50"/>
                  <a:gd name="T1" fmla="*/ 7 h 10"/>
                  <a:gd name="T2" fmla="*/ 46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5 h 10"/>
                  <a:gd name="T10" fmla="*/ 3 w 50"/>
                  <a:gd name="T11" fmla="*/ 0 h 10"/>
                  <a:gd name="T12" fmla="*/ 46 w 50"/>
                  <a:gd name="T13" fmla="*/ 0 h 10"/>
                  <a:gd name="T14" fmla="*/ 50 w 50"/>
                  <a:gd name="T15" fmla="*/ 5 h 10"/>
                  <a:gd name="T16" fmla="*/ 50 w 50"/>
                  <a:gd name="T17" fmla="*/ 7 h 10"/>
                  <a:gd name="T18" fmla="*/ 50 w 50"/>
                  <a:gd name="T1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6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3"/>
                      <a:pt x="50" y="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9">
                <a:extLst>
                  <a:ext uri="{FF2B5EF4-FFF2-40B4-BE49-F238E27FC236}">
                    <a16:creationId xmlns:a16="http://schemas.microsoft.com/office/drawing/2014/main" id="{FBCEF1DF-7891-4036-92E9-92248EF80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0025" y="701676"/>
                <a:ext cx="412750" cy="450850"/>
              </a:xfrm>
              <a:custGeom>
                <a:avLst/>
                <a:gdLst>
                  <a:gd name="T0" fmla="*/ 121 w 122"/>
                  <a:gd name="T1" fmla="*/ 60 h 132"/>
                  <a:gd name="T2" fmla="*/ 121 w 122"/>
                  <a:gd name="T3" fmla="*/ 60 h 132"/>
                  <a:gd name="T4" fmla="*/ 61 w 122"/>
                  <a:gd name="T5" fmla="*/ 0 h 132"/>
                  <a:gd name="T6" fmla="*/ 1 w 122"/>
                  <a:gd name="T7" fmla="*/ 60 h 132"/>
                  <a:gd name="T8" fmla="*/ 18 w 122"/>
                  <a:gd name="T9" fmla="*/ 104 h 132"/>
                  <a:gd name="T10" fmla="*/ 36 w 122"/>
                  <a:gd name="T11" fmla="*/ 132 h 132"/>
                  <a:gd name="T12" fmla="*/ 61 w 122"/>
                  <a:gd name="T13" fmla="*/ 132 h 132"/>
                  <a:gd name="T14" fmla="*/ 86 w 122"/>
                  <a:gd name="T15" fmla="*/ 132 h 132"/>
                  <a:gd name="T16" fmla="*/ 104 w 122"/>
                  <a:gd name="T17" fmla="*/ 104 h 132"/>
                  <a:gd name="T18" fmla="*/ 121 w 122"/>
                  <a:gd name="T19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32">
                    <a:moveTo>
                      <a:pt x="121" y="60"/>
                    </a:move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27"/>
                      <a:pt x="94" y="0"/>
                      <a:pt x="61" y="0"/>
                    </a:cubicBezTo>
                    <a:cubicBezTo>
                      <a:pt x="28" y="0"/>
                      <a:pt x="1" y="27"/>
                      <a:pt x="1" y="60"/>
                    </a:cubicBezTo>
                    <a:cubicBezTo>
                      <a:pt x="1" y="60"/>
                      <a:pt x="0" y="85"/>
                      <a:pt x="18" y="104"/>
                    </a:cubicBezTo>
                    <a:cubicBezTo>
                      <a:pt x="37" y="122"/>
                      <a:pt x="36" y="132"/>
                      <a:pt x="36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32"/>
                      <a:pt x="86" y="122"/>
                      <a:pt x="104" y="104"/>
                    </a:cubicBezTo>
                    <a:cubicBezTo>
                      <a:pt x="122" y="85"/>
                      <a:pt x="121" y="60"/>
                      <a:pt x="121" y="60"/>
                    </a:cubicBezTo>
                    <a:close/>
                  </a:path>
                </a:pathLst>
              </a:custGeom>
              <a:solidFill>
                <a:srgbClr val="9AC0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Line 120">
                <a:extLst>
                  <a:ext uri="{FF2B5EF4-FFF2-40B4-BE49-F238E27FC236}">
                    <a16:creationId xmlns:a16="http://schemas.microsoft.com/office/drawing/2014/main" id="{BEE093EC-F559-457F-8FA7-0A7A9C926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6400" y="1155701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rgbClr val="23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21">
                <a:extLst>
                  <a:ext uri="{FF2B5EF4-FFF2-40B4-BE49-F238E27FC236}">
                    <a16:creationId xmlns:a16="http://schemas.microsoft.com/office/drawing/2014/main" id="{6847888F-3A9B-4684-9249-39BDCD4D9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1625" y="923926"/>
                <a:ext cx="209550" cy="228600"/>
              </a:xfrm>
              <a:custGeom>
                <a:avLst/>
                <a:gdLst>
                  <a:gd name="T0" fmla="*/ 48 w 62"/>
                  <a:gd name="T1" fmla="*/ 0 h 67"/>
                  <a:gd name="T2" fmla="*/ 31 w 62"/>
                  <a:gd name="T3" fmla="*/ 10 h 67"/>
                  <a:gd name="T4" fmla="*/ 13 w 62"/>
                  <a:gd name="T5" fmla="*/ 0 h 67"/>
                  <a:gd name="T6" fmla="*/ 0 w 62"/>
                  <a:gd name="T7" fmla="*/ 14 h 67"/>
                  <a:gd name="T8" fmla="*/ 13 w 62"/>
                  <a:gd name="T9" fmla="*/ 28 h 67"/>
                  <a:gd name="T10" fmla="*/ 13 w 62"/>
                  <a:gd name="T11" fmla="*/ 28 h 67"/>
                  <a:gd name="T12" fmla="*/ 21 w 62"/>
                  <a:gd name="T13" fmla="*/ 26 h 67"/>
                  <a:gd name="T14" fmla="*/ 21 w 62"/>
                  <a:gd name="T15" fmla="*/ 67 h 67"/>
                  <a:gd name="T16" fmla="*/ 26 w 62"/>
                  <a:gd name="T17" fmla="*/ 67 h 67"/>
                  <a:gd name="T18" fmla="*/ 26 w 62"/>
                  <a:gd name="T19" fmla="*/ 23 h 67"/>
                  <a:gd name="T20" fmla="*/ 31 w 62"/>
                  <a:gd name="T21" fmla="*/ 18 h 67"/>
                  <a:gd name="T22" fmla="*/ 36 w 62"/>
                  <a:gd name="T23" fmla="*/ 23 h 67"/>
                  <a:gd name="T24" fmla="*/ 36 w 62"/>
                  <a:gd name="T25" fmla="*/ 67 h 67"/>
                  <a:gd name="T26" fmla="*/ 41 w 62"/>
                  <a:gd name="T27" fmla="*/ 67 h 67"/>
                  <a:gd name="T28" fmla="*/ 41 w 62"/>
                  <a:gd name="T29" fmla="*/ 26 h 67"/>
                  <a:gd name="T30" fmla="*/ 48 w 62"/>
                  <a:gd name="T31" fmla="*/ 28 h 67"/>
                  <a:gd name="T32" fmla="*/ 49 w 62"/>
                  <a:gd name="T33" fmla="*/ 28 h 67"/>
                  <a:gd name="T34" fmla="*/ 58 w 62"/>
                  <a:gd name="T35" fmla="*/ 24 h 67"/>
                  <a:gd name="T36" fmla="*/ 62 w 62"/>
                  <a:gd name="T37" fmla="*/ 14 h 67"/>
                  <a:gd name="T38" fmla="*/ 48 w 62"/>
                  <a:gd name="T39" fmla="*/ 0 h 67"/>
                  <a:gd name="T40" fmla="*/ 13 w 62"/>
                  <a:gd name="T41" fmla="*/ 23 h 67"/>
                  <a:gd name="T42" fmla="*/ 13 w 62"/>
                  <a:gd name="T43" fmla="*/ 23 h 67"/>
                  <a:gd name="T44" fmla="*/ 4 w 62"/>
                  <a:gd name="T45" fmla="*/ 14 h 67"/>
                  <a:gd name="T46" fmla="*/ 13 w 62"/>
                  <a:gd name="T47" fmla="*/ 6 h 67"/>
                  <a:gd name="T48" fmla="*/ 28 w 62"/>
                  <a:gd name="T49" fmla="*/ 14 h 67"/>
                  <a:gd name="T50" fmla="*/ 13 w 62"/>
                  <a:gd name="T51" fmla="*/ 23 h 67"/>
                  <a:gd name="T52" fmla="*/ 54 w 62"/>
                  <a:gd name="T53" fmla="*/ 20 h 67"/>
                  <a:gd name="T54" fmla="*/ 49 w 62"/>
                  <a:gd name="T55" fmla="*/ 23 h 67"/>
                  <a:gd name="T56" fmla="*/ 48 w 62"/>
                  <a:gd name="T57" fmla="*/ 23 h 67"/>
                  <a:gd name="T58" fmla="*/ 34 w 62"/>
                  <a:gd name="T59" fmla="*/ 14 h 67"/>
                  <a:gd name="T60" fmla="*/ 48 w 62"/>
                  <a:gd name="T61" fmla="*/ 6 h 67"/>
                  <a:gd name="T62" fmla="*/ 57 w 62"/>
                  <a:gd name="T63" fmla="*/ 14 h 67"/>
                  <a:gd name="T64" fmla="*/ 54 w 62"/>
                  <a:gd name="T65" fmla="*/ 2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" h="67">
                    <a:moveTo>
                      <a:pt x="48" y="0"/>
                    </a:moveTo>
                    <a:cubicBezTo>
                      <a:pt x="48" y="0"/>
                      <a:pt x="39" y="0"/>
                      <a:pt x="31" y="10"/>
                    </a:cubicBezTo>
                    <a:cubicBezTo>
                      <a:pt x="22" y="0"/>
                      <a:pt x="14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6" y="28"/>
                      <a:pt x="19" y="28"/>
                      <a:pt x="21" y="26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2"/>
                      <a:pt x="30" y="20"/>
                      <a:pt x="31" y="18"/>
                    </a:cubicBezTo>
                    <a:cubicBezTo>
                      <a:pt x="32" y="20"/>
                      <a:pt x="34" y="22"/>
                      <a:pt x="36" y="23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3" y="28"/>
                      <a:pt x="45" y="28"/>
                      <a:pt x="48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52" y="28"/>
                      <a:pt x="56" y="27"/>
                      <a:pt x="58" y="24"/>
                    </a:cubicBezTo>
                    <a:cubicBezTo>
                      <a:pt x="61" y="22"/>
                      <a:pt x="62" y="18"/>
                      <a:pt x="62" y="14"/>
                    </a:cubicBezTo>
                    <a:cubicBezTo>
                      <a:pt x="62" y="7"/>
                      <a:pt x="56" y="0"/>
                      <a:pt x="48" y="0"/>
                    </a:cubicBezTo>
                    <a:close/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9" y="23"/>
                      <a:pt x="4" y="19"/>
                      <a:pt x="4" y="14"/>
                    </a:cubicBezTo>
                    <a:cubicBezTo>
                      <a:pt x="4" y="9"/>
                      <a:pt x="9" y="6"/>
                      <a:pt x="13" y="6"/>
                    </a:cubicBezTo>
                    <a:cubicBezTo>
                      <a:pt x="14" y="6"/>
                      <a:pt x="21" y="6"/>
                      <a:pt x="28" y="14"/>
                    </a:cubicBezTo>
                    <a:cubicBezTo>
                      <a:pt x="26" y="17"/>
                      <a:pt x="20" y="23"/>
                      <a:pt x="13" y="23"/>
                    </a:cubicBezTo>
                    <a:close/>
                    <a:moveTo>
                      <a:pt x="54" y="20"/>
                    </a:moveTo>
                    <a:cubicBezTo>
                      <a:pt x="53" y="22"/>
                      <a:pt x="51" y="23"/>
                      <a:pt x="49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2" y="23"/>
                      <a:pt x="36" y="17"/>
                      <a:pt x="34" y="14"/>
                    </a:cubicBezTo>
                    <a:cubicBezTo>
                      <a:pt x="41" y="6"/>
                      <a:pt x="48" y="6"/>
                      <a:pt x="48" y="6"/>
                    </a:cubicBezTo>
                    <a:cubicBezTo>
                      <a:pt x="53" y="6"/>
                      <a:pt x="57" y="9"/>
                      <a:pt x="57" y="14"/>
                    </a:cubicBezTo>
                    <a:cubicBezTo>
                      <a:pt x="57" y="17"/>
                      <a:pt x="56" y="19"/>
                      <a:pt x="5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E412-6495-461A-8259-A164285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Interpolated</a:t>
            </a:r>
            <a:r>
              <a:rPr lang="pl-PL" dirty="0"/>
              <a:t> string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1980-D8B9-4453-854F-6524E923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496" y="980728"/>
            <a:ext cx="9181020" cy="2045697"/>
          </a:xfrm>
        </p:spPr>
        <p:txBody>
          <a:bodyPr>
            <a:normAutofit lnSpcReduction="10000"/>
          </a:bodyPr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,4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CEE75-BA9D-4D6D-AF7A-107F0CAF6473}"/>
              </a:ext>
            </a:extLst>
          </p:cNvPr>
          <p:cNvSpPr txBox="1"/>
          <p:nvPr/>
        </p:nvSpPr>
        <p:spPr>
          <a:xfrm>
            <a:off x="197443" y="2492896"/>
            <a:ext cx="4644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//NET5</a:t>
            </a:r>
            <a:endParaRPr lang="pl-PL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=&gt;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Format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{0}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{1}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{2}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{3,4}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[]{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"Age"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87DB6-68B7-46AC-B01F-66B398BF0085}"/>
              </a:ext>
            </a:extLst>
          </p:cNvPr>
          <p:cNvSpPr txBox="1"/>
          <p:nvPr/>
        </p:nvSpPr>
        <p:spPr>
          <a:xfrm>
            <a:off x="5951984" y="1556792"/>
            <a:ext cx="63619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//NET6: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DefaultInterpolatedStringHandler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(6, 4);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"Age"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4);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ToStringAndClear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1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0D0D-A3A1-4DCF-A341-889FFE8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Interpolated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64F6-6997-4BA3-87AF-42CBC0D73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1844824"/>
            <a:ext cx="10943916" cy="4436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S1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S3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S1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Kevin, welcome to the team!"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DebuggerDisplay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Count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{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Count</a:t>
            </a:r>
            <a:r>
              <a:rPr lang="pl-PL" sz="1800" dirty="0">
                <a:latin typeface="Cascadia Mono" panose="020B0609020000020004" pitchFamily="49" charset="0"/>
              </a:rPr>
              <a:t>)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MyList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 = 15;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4EDF-AAF1-449B-A3BC-387341D3C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3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772-35FA-4D6F-ABAE-1EFD7D6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9D9F-5A05-415A-A049-AEFA77256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2060848"/>
            <a:ext cx="10943916" cy="4220704"/>
          </a:xfrm>
        </p:spPr>
        <p:txBody>
          <a:bodyPr/>
          <a:lstStyle/>
          <a:p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MySystem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MyClass</a:t>
            </a:r>
            <a:br>
              <a:rPr lang="pl-PL" sz="20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One per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Not </a:t>
            </a:r>
            <a:r>
              <a:rPr lang="pl-PL" sz="1800" dirty="0" err="1"/>
              <a:t>nested</a:t>
            </a:r>
            <a:r>
              <a:rPr lang="pl-PL" sz="1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D68EA-7870-4BE0-8B34-2669BD08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8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190-F5AB-485D-80C8-3E17B166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Using </a:t>
            </a:r>
            <a:r>
              <a:rPr lang="pl-PL" dirty="0" err="1"/>
              <a:t>Statements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87AC-693C-439A-8767-A241CF4B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Project-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defaults</a:t>
            </a:r>
            <a:br>
              <a:rPr lang="pl-PL" dirty="0"/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Collections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Linq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/>
              <a:t>Can</a:t>
            </a:r>
            <a:r>
              <a:rPr lang="pl-PL" sz="1800" dirty="0"/>
              <a:t> be </a:t>
            </a:r>
            <a:r>
              <a:rPr lang="pl-PL" sz="1800" dirty="0" err="1"/>
              <a:t>static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Math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use</a:t>
            </a:r>
            <a:r>
              <a:rPr lang="pl-PL" sz="1800" dirty="0"/>
              <a:t> </a:t>
            </a:r>
            <a:r>
              <a:rPr lang="pl-PL" sz="1800" dirty="0" err="1"/>
              <a:t>mnemonic</a:t>
            </a:r>
            <a:r>
              <a:rPr lang="pl-PL" sz="1800" dirty="0"/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SF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Microsoft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CodeAnalysis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CSharp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SyntaxFactory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E52B0-8301-4A0D-8112-40BFC6BA0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0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01F4-0D57-4C94-888E-61E0353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6C58-EFF8-4A65-B0F8-A19CBD9FC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NET 6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New </a:t>
            </a:r>
            <a:r>
              <a:rPr lang="pl-PL" dirty="0" err="1"/>
              <a:t>Features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Performance improvements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C# 10.0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New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Discussion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AAFC-F9AA-46A6-859A-CDCDB31D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Implicit</a:t>
            </a:r>
            <a:r>
              <a:rPr lang="pl-PL" dirty="0"/>
              <a:t> Using </a:t>
            </a:r>
            <a:r>
              <a:rPr lang="pl-PL" dirty="0" err="1"/>
              <a:t>Statements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89B1-A9BE-47C9-80D2-815091A0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9260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*.</a:t>
            </a:r>
            <a:r>
              <a:rPr lang="pl-PL" dirty="0" err="1"/>
              <a:t>csproj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ImplicitUsings</a:t>
            </a:r>
            <a:r>
              <a:rPr lang="pl-PL" dirty="0"/>
              <a:t>&gt;</a:t>
            </a:r>
            <a:r>
              <a:rPr lang="pl-PL" dirty="0" err="1"/>
              <a:t>enable</a:t>
            </a:r>
            <a:r>
              <a:rPr lang="pl-PL" dirty="0"/>
              <a:t>&lt;/</a:t>
            </a:r>
            <a:r>
              <a:rPr lang="pl-PL" dirty="0" err="1"/>
              <a:t>ImplicitUsings</a:t>
            </a:r>
            <a:r>
              <a:rPr lang="pl-PL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&lt;PROJECT_NAME&gt;.</a:t>
            </a:r>
            <a:r>
              <a:rPr lang="pl-PL" dirty="0" err="1"/>
              <a:t>GlobalUsings.g.cs</a:t>
            </a:r>
            <a:br>
              <a:rPr lang="pl-PL" dirty="0"/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Collections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Linq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Net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Http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Threading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Threading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Tasks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Remove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System.Threading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Microsoft.Extensions.Logging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1813-618A-4D0C-9E59-6A38ADBA5C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6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44D7-01AF-4910-BD28-32E90306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Minimal</a:t>
            </a:r>
            <a:r>
              <a:rPr lang="pl-PL" dirty="0"/>
              <a:t> </a:t>
            </a:r>
            <a:r>
              <a:rPr lang="pl-PL" dirty="0" err="1"/>
              <a:t>APIs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578B-A76D-4E32-A81F-0556C546B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4881" y="2636912"/>
            <a:ext cx="8424936" cy="2520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dirty="0" err="1">
                <a:solidFill>
                  <a:srgbClr val="00008B"/>
                </a:solidFill>
                <a:latin typeface="Cascadia Mono" panose="020B0609020000020004" pitchFamily="49" charset="0"/>
              </a:rPr>
              <a:t>WebApplication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ascadia Mono" panose="020B0609020000020004" pitchFamily="49" charset="0"/>
              </a:rPr>
              <a:t>CreateBuilder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</a:t>
            </a:r>
            <a:r>
              <a:rPr lang="pl-PL" dirty="0" err="1">
                <a:solidFill>
                  <a:srgbClr val="008B8B"/>
                </a:solidFill>
                <a:latin typeface="Cascadia Mono" panose="020B0609020000020004" pitchFamily="49" charset="0"/>
              </a:rPr>
              <a:t>Build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en-US" dirty="0" err="1">
                <a:solidFill>
                  <a:srgbClr val="008B8B"/>
                </a:solidFill>
                <a:latin typeface="Cascadia Mono" panose="020B0609020000020004" pitchFamily="49" charset="0"/>
              </a:rPr>
              <a:t>MapGet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"/hello"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() =&gt;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pl-PL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Run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pl-PL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83B7C-21DB-4D3D-BA02-9A4EB583E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Rust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Go…</a:t>
            </a:r>
          </a:p>
        </p:txBody>
      </p:sp>
    </p:spTree>
    <p:extLst>
      <p:ext uri="{BB962C8B-B14F-4D97-AF65-F5344CB8AC3E}">
        <p14:creationId xmlns:p14="http://schemas.microsoft.com/office/powerpoint/2010/main" val="374319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2B4-14E3-4CBC-BB32-C19A1ECC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struct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F345-B13E-4E95-96AB-24D09C9C9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592" y="2852936"/>
            <a:ext cx="6624736" cy="331236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Rect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Height);</a:t>
            </a:r>
            <a:endParaRPr lang="pl-PL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996E-9D23-422C-AE50-8D8BE16350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71ECA-4F4C-49C3-98F7-8AD586886C83}"/>
              </a:ext>
            </a:extLst>
          </p:cNvPr>
          <p:cNvCxnSpPr/>
          <p:nvPr/>
        </p:nvCxnSpPr>
        <p:spPr>
          <a:xfrm>
            <a:off x="1127448" y="2420888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2-BAF3-4085-BA7E-04F779F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68B-F667-48AF-9BAF-25551AEC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Height) 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 =&gt;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GetType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side): Rectangle(side, side)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//public 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override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 string 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ToString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() =&gt; $"{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GetType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().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 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Width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}x{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Height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}";</a:t>
            </a:r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B12-BC51-4A12-8479-E04A83015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95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2-BAF3-4085-BA7E-04F779F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Record</a:t>
            </a:r>
            <a:r>
              <a:rPr lang="pl-PL" dirty="0"/>
              <a:t>”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68B-F667-48AF-9BAF-25551AEC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980729"/>
            <a:ext cx="11700000" cy="5300824"/>
          </a:xfrm>
        </p:spPr>
        <p:txBody>
          <a:bodyPr>
            <a:normAutofit/>
          </a:bodyPr>
          <a:lstStyle/>
          <a:p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br>
              <a:rPr lang="pl-PL" sz="1600" dirty="0">
                <a:solidFill>
                  <a:srgbClr val="2B91AF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   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Y = 0;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x;            Y = y;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AB7170-3FF4-4A0B-BFFF-0755C8619F15}"/>
              </a:ext>
            </a:extLst>
          </p:cNvPr>
          <p:cNvCxnSpPr>
            <a:cxnSpLocks/>
          </p:cNvCxnSpPr>
          <p:nvPr/>
        </p:nvCxnSpPr>
        <p:spPr>
          <a:xfrm flipH="1">
            <a:off x="3647728" y="2814770"/>
            <a:ext cx="2934976" cy="33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65AE9-FC78-4C6A-A329-DAF92F62AAA4}"/>
              </a:ext>
            </a:extLst>
          </p:cNvPr>
          <p:cNvGrpSpPr/>
          <p:nvPr/>
        </p:nvGrpSpPr>
        <p:grpSpPr>
          <a:xfrm>
            <a:off x="1292227" y="5517232"/>
            <a:ext cx="10656940" cy="1123318"/>
            <a:chOff x="1292227" y="5662989"/>
            <a:chExt cx="10656940" cy="11233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9D3317-DF13-4582-839E-2613BB88CC83}"/>
                </a:ext>
              </a:extLst>
            </p:cNvPr>
            <p:cNvGrpSpPr/>
            <p:nvPr/>
          </p:nvGrpSpPr>
          <p:grpSpPr>
            <a:xfrm>
              <a:off x="3359696" y="5662989"/>
              <a:ext cx="8589471" cy="718339"/>
              <a:chOff x="3359696" y="5662989"/>
              <a:chExt cx="8589471" cy="71833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32E501-6ABF-4C09-A23B-43A2A52F8287}"/>
                  </a:ext>
                </a:extLst>
              </p:cNvPr>
              <p:cNvSpPr/>
              <p:nvPr/>
            </p:nvSpPr>
            <p:spPr>
              <a:xfrm>
                <a:off x="5853167" y="566298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l-PL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var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r3 = </a:t>
                </a:r>
                <a:r>
                  <a:rPr lang="pl-PL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new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pl-PL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RectangleStruct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(1, 2, 3, 4);</a:t>
                </a:r>
              </a:p>
              <a:p>
                <a:r>
                  <a:rPr lang="pt-BR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var</a:t>
                </a:r>
                <a:r>
                  <a:rPr lang="pt-BR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r4 = r3 </a:t>
                </a:r>
                <a:r>
                  <a:rPr lang="pt-BR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with</a:t>
                </a:r>
                <a:r>
                  <a:rPr lang="pt-BR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{ X = 15 };</a:t>
                </a:r>
                <a:endParaRPr lang="pl-PL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BE8C88-077F-484C-A2BA-18954A468D94}"/>
                  </a:ext>
                </a:extLst>
              </p:cNvPr>
              <p:cNvCxnSpPr/>
              <p:nvPr/>
            </p:nvCxnSpPr>
            <p:spPr>
              <a:xfrm flipV="1">
                <a:off x="3359696" y="6021288"/>
                <a:ext cx="2376264" cy="3600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C3D582-6FBF-4EBE-A3AB-26AF863AD0F1}"/>
                </a:ext>
              </a:extLst>
            </p:cNvPr>
            <p:cNvSpPr txBox="1"/>
            <p:nvPr/>
          </p:nvSpPr>
          <p:spPr>
            <a:xfrm>
              <a:off x="1292227" y="6416975"/>
              <a:ext cx="3267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/>
                <a:t>with</a:t>
              </a:r>
              <a:r>
                <a:rPr lang="en-US" dirty="0"/>
                <a:t> „almost” everywhere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35D11-2727-49EC-855B-F568ECA6CB3A}"/>
              </a:ext>
            </a:extLst>
          </p:cNvPr>
          <p:cNvCxnSpPr>
            <a:cxnSpLocks/>
          </p:cNvCxnSpPr>
          <p:nvPr/>
        </p:nvCxnSpPr>
        <p:spPr>
          <a:xfrm flipH="1">
            <a:off x="8040216" y="1463095"/>
            <a:ext cx="2934976" cy="33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71E4-8E3A-4BD8-A87E-2753D85B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Extended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F709-2904-46A8-9292-6607CD3F2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24" y="1696371"/>
            <a:ext cx="9433048" cy="3244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C# 9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MethodCallExpression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Method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 })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C# 10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MethodCallExpression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Method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})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B0FF7-F79E-4267-977B-AC85CA700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7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2393-1538-4938-A3ED-D1829FA5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9E14-C9A7-41FC-BFBA-B912212D4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3125817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DefaultValue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: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Attribute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Value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DefaultValue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 =&gt;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D413A-348E-4258-86DE-D70CC4AC9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FD36C-75F7-4E5A-96EC-74164C596044}"/>
              </a:ext>
            </a:extLst>
          </p:cNvPr>
          <p:cNvSpPr txBox="1"/>
          <p:nvPr/>
        </p:nvSpPr>
        <p:spPr>
          <a:xfrm>
            <a:off x="479376" y="3729806"/>
            <a:ext cx="1116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DefaultValue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Value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Nemesis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TextParsers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TextTransformer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Default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GetTransformer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7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3FF5-8771-4E9A-A95B-D7558E6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E9632-BD71-4344-952C-8A53AE8FB5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F8BDB-E4B4-4C25-BA69-281F389E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6370"/>
            <a:ext cx="76200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29F8-2749-401C-A4C6-03F9B50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enhancements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0CD2A-10E6-44FF-9F2E-34FC0242B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84" y="1844824"/>
            <a:ext cx="11375964" cy="4436728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f1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f2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f3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{ };        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f4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i) =&gt; i; 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(i) =&gt; i);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f)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FF2-4A3D-44F8-A4C8-6C6E90FA6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49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31F664-7015-4DD1-8579-CD6CC90C6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FA0FC-EC21-4279-A32A-3C773091D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pl-PL" dirty="0"/>
              <a:t>LTS successor</a:t>
            </a:r>
            <a:r>
              <a:rPr lang="en-US" dirty="0"/>
              <a:t> of both .NET </a:t>
            </a:r>
            <a:r>
              <a:rPr lang="pl-PL" dirty="0"/>
              <a:t>5 and</a:t>
            </a:r>
            <a:r>
              <a:rPr lang="en-US" dirty="0"/>
              <a:t> .NET Framework 4.x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en-US" dirty="0"/>
              <a:t>Cross-platform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en-US" dirty="0"/>
              <a:t>Open-source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en-US" dirty="0"/>
              <a:t>Side-by-side installation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en-US" dirty="0"/>
              <a:t>Not a superset of .NET Framework</a:t>
            </a:r>
            <a:endParaRPr lang="pl-PL" dirty="0"/>
          </a:p>
          <a:p>
            <a:pPr lvl="2">
              <a:lnSpc>
                <a:spcPct val="150000"/>
              </a:lnSpc>
            </a:pPr>
            <a:r>
              <a:rPr lang="pl-PL" dirty="0"/>
              <a:t>Web Forms, WCF, WF not included</a:t>
            </a:r>
          </a:p>
          <a:p>
            <a:endParaRPr lang="pl-PL" dirty="0"/>
          </a:p>
          <a:p>
            <a:endParaRPr lang="pl-PL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78E1B2-3FD2-465D-BB13-95F70B08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.NET 6.0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77C-AE39-4535-BBFC-EE9D6E2ACC17}"/>
              </a:ext>
            </a:extLst>
          </p:cNvPr>
          <p:cNvGrpSpPr/>
          <p:nvPr/>
        </p:nvGrpSpPr>
        <p:grpSpPr>
          <a:xfrm>
            <a:off x="1775520" y="4941168"/>
            <a:ext cx="7219106" cy="1114425"/>
            <a:chOff x="1775520" y="4941168"/>
            <a:chExt cx="7219106" cy="11144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E208B1-2DF9-4914-95EA-83970D952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520" y="4941168"/>
              <a:ext cx="3933825" cy="11049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5E594F-ADDE-45F3-8195-E7A3DCE0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176" y="4941168"/>
              <a:ext cx="1314450" cy="1114425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AD4C57F-0C4C-4B97-9E9C-6D24D35965B1}"/>
                </a:ext>
              </a:extLst>
            </p:cNvPr>
            <p:cNvSpPr/>
            <p:nvPr/>
          </p:nvSpPr>
          <p:spPr>
            <a:xfrm>
              <a:off x="6179634" y="5165672"/>
              <a:ext cx="1089509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7761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Discussion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e 279">
            <a:extLst>
              <a:ext uri="{FF2B5EF4-FFF2-40B4-BE49-F238E27FC236}">
                <a16:creationId xmlns:a16="http://schemas.microsoft.com/office/drawing/2014/main" id="{59B71101-ECEA-4138-91DB-3C99686DEFCD}"/>
              </a:ext>
            </a:extLst>
          </p:cNvPr>
          <p:cNvGrpSpPr>
            <a:grpSpLocks noChangeAspect="1"/>
          </p:cNvGrpSpPr>
          <p:nvPr/>
        </p:nvGrpSpPr>
        <p:grpSpPr>
          <a:xfrm>
            <a:off x="911424" y="2191647"/>
            <a:ext cx="2691897" cy="2520280"/>
            <a:chOff x="9953626" y="496887"/>
            <a:chExt cx="871538" cy="815975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727AD819-98A2-4795-A548-7B6ED32E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26" y="496887"/>
              <a:ext cx="871538" cy="815975"/>
            </a:xfrm>
            <a:custGeom>
              <a:avLst/>
              <a:gdLst>
                <a:gd name="T0" fmla="*/ 33 w 232"/>
                <a:gd name="T1" fmla="*/ 169 h 217"/>
                <a:gd name="T2" fmla="*/ 56 w 232"/>
                <a:gd name="T3" fmla="*/ 32 h 217"/>
                <a:gd name="T4" fmla="*/ 199 w 232"/>
                <a:gd name="T5" fmla="*/ 52 h 217"/>
                <a:gd name="T6" fmla="*/ 173 w 232"/>
                <a:gd name="T7" fmla="*/ 184 h 217"/>
                <a:gd name="T8" fmla="*/ 33 w 232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7">
                  <a:moveTo>
                    <a:pt x="33" y="169"/>
                  </a:moveTo>
                  <a:cubicBezTo>
                    <a:pt x="0" y="126"/>
                    <a:pt x="10" y="64"/>
                    <a:pt x="56" y="32"/>
                  </a:cubicBezTo>
                  <a:cubicBezTo>
                    <a:pt x="101" y="0"/>
                    <a:pt x="165" y="9"/>
                    <a:pt x="199" y="52"/>
                  </a:cubicBezTo>
                  <a:cubicBezTo>
                    <a:pt x="232" y="96"/>
                    <a:pt x="218" y="152"/>
                    <a:pt x="173" y="184"/>
                  </a:cubicBezTo>
                  <a:cubicBezTo>
                    <a:pt x="127" y="217"/>
                    <a:pt x="67" y="213"/>
                    <a:pt x="33" y="169"/>
                  </a:cubicBezTo>
                </a:path>
              </a:pathLst>
            </a:custGeom>
            <a:solidFill>
              <a:srgbClr val="007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D896F2A2-71A9-46D6-B9E6-F1AE33BF1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714375"/>
              <a:ext cx="242888" cy="203200"/>
            </a:xfrm>
            <a:custGeom>
              <a:avLst/>
              <a:gdLst>
                <a:gd name="T0" fmla="*/ 31 w 65"/>
                <a:gd name="T1" fmla="*/ 43 h 54"/>
                <a:gd name="T2" fmla="*/ 0 w 65"/>
                <a:gd name="T3" fmla="*/ 21 h 54"/>
                <a:gd name="T4" fmla="*/ 30 w 65"/>
                <a:gd name="T5" fmla="*/ 0 h 54"/>
                <a:gd name="T6" fmla="*/ 31 w 65"/>
                <a:gd name="T7" fmla="*/ 12 h 54"/>
                <a:gd name="T8" fmla="*/ 42 w 65"/>
                <a:gd name="T9" fmla="*/ 12 h 54"/>
                <a:gd name="T10" fmla="*/ 65 w 65"/>
                <a:gd name="T11" fmla="*/ 32 h 54"/>
                <a:gd name="T12" fmla="*/ 52 w 65"/>
                <a:gd name="T13" fmla="*/ 54 h 54"/>
                <a:gd name="T14" fmla="*/ 52 w 65"/>
                <a:gd name="T15" fmla="*/ 39 h 54"/>
                <a:gd name="T16" fmla="*/ 41 w 65"/>
                <a:gd name="T17" fmla="*/ 31 h 54"/>
                <a:gd name="T18" fmla="*/ 31 w 65"/>
                <a:gd name="T19" fmla="*/ 31 h 54"/>
                <a:gd name="T20" fmla="*/ 31 w 65"/>
                <a:gd name="T2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4">
                  <a:moveTo>
                    <a:pt x="31" y="4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6" y="12"/>
                    <a:pt x="42" y="12"/>
                  </a:cubicBezTo>
                  <a:cubicBezTo>
                    <a:pt x="51" y="12"/>
                    <a:pt x="65" y="19"/>
                    <a:pt x="65" y="32"/>
                  </a:cubicBezTo>
                  <a:cubicBezTo>
                    <a:pt x="65" y="43"/>
                    <a:pt x="56" y="53"/>
                    <a:pt x="52" y="54"/>
                  </a:cubicBezTo>
                  <a:cubicBezTo>
                    <a:pt x="52" y="54"/>
                    <a:pt x="53" y="42"/>
                    <a:pt x="52" y="39"/>
                  </a:cubicBezTo>
                  <a:cubicBezTo>
                    <a:pt x="52" y="38"/>
                    <a:pt x="51" y="31"/>
                    <a:pt x="41" y="31"/>
                  </a:cubicBezTo>
                  <a:cubicBezTo>
                    <a:pt x="31" y="31"/>
                    <a:pt x="31" y="31"/>
                    <a:pt x="31" y="31"/>
                  </a:cubicBezTo>
                  <a:lnTo>
                    <a:pt x="31" y="43"/>
                  </a:lnTo>
                  <a:close/>
                </a:path>
              </a:pathLst>
            </a:custGeom>
            <a:solidFill>
              <a:srgbClr val="00B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014F225C-1773-4236-B0FB-961BFAE2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887412"/>
              <a:ext cx="242888" cy="206375"/>
            </a:xfrm>
            <a:custGeom>
              <a:avLst/>
              <a:gdLst>
                <a:gd name="T0" fmla="*/ 34 w 65"/>
                <a:gd name="T1" fmla="*/ 24 h 55"/>
                <a:gd name="T2" fmla="*/ 24 w 65"/>
                <a:gd name="T3" fmla="*/ 24 h 55"/>
                <a:gd name="T4" fmla="*/ 12 w 65"/>
                <a:gd name="T5" fmla="*/ 15 h 55"/>
                <a:gd name="T6" fmla="*/ 13 w 65"/>
                <a:gd name="T7" fmla="*/ 0 h 55"/>
                <a:gd name="T8" fmla="*/ 0 w 65"/>
                <a:gd name="T9" fmla="*/ 22 h 55"/>
                <a:gd name="T10" fmla="*/ 22 w 65"/>
                <a:gd name="T11" fmla="*/ 43 h 55"/>
                <a:gd name="T12" fmla="*/ 34 w 65"/>
                <a:gd name="T13" fmla="*/ 43 h 55"/>
                <a:gd name="T14" fmla="*/ 34 w 65"/>
                <a:gd name="T15" fmla="*/ 55 h 55"/>
                <a:gd name="T16" fmla="*/ 65 w 65"/>
                <a:gd name="T17" fmla="*/ 33 h 55"/>
                <a:gd name="T18" fmla="*/ 34 w 65"/>
                <a:gd name="T19" fmla="*/ 12 h 55"/>
                <a:gd name="T20" fmla="*/ 34 w 65"/>
                <a:gd name="T21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5">
                  <a:moveTo>
                    <a:pt x="34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13" y="24"/>
                    <a:pt x="13" y="17"/>
                    <a:pt x="12" y="15"/>
                  </a:cubicBezTo>
                  <a:cubicBezTo>
                    <a:pt x="12" y="13"/>
                    <a:pt x="13" y="0"/>
                    <a:pt x="13" y="0"/>
                  </a:cubicBezTo>
                  <a:cubicBezTo>
                    <a:pt x="8" y="2"/>
                    <a:pt x="0" y="12"/>
                    <a:pt x="0" y="22"/>
                  </a:cubicBezTo>
                  <a:cubicBezTo>
                    <a:pt x="0" y="36"/>
                    <a:pt x="14" y="43"/>
                    <a:pt x="22" y="43"/>
                  </a:cubicBezTo>
                  <a:cubicBezTo>
                    <a:pt x="28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3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879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03A75A8-FCE0-4121-B68F-DBCEADABDE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51A46-C6AE-4E73-8B8D-CDC0CD9F3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The end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CAF6B1-418A-42BF-A94C-AEA32330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0136" y="5301208"/>
            <a:ext cx="4391347" cy="383903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6989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C7CE-D658-43B4-BBD0-DB54C8BA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Caller</a:t>
            </a:r>
            <a:r>
              <a:rPr lang="pl-PL" dirty="0"/>
              <a:t> Argument </a:t>
            </a:r>
            <a:r>
              <a:rPr lang="pl-PL" dirty="0" err="1"/>
              <a:t>Expression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D5CF-D334-40A6-A371-9A84223DD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3717032"/>
            <a:ext cx="11700000" cy="2261721"/>
          </a:xfrm>
        </p:spPr>
        <p:txBody>
          <a:bodyPr/>
          <a:lstStyle/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</a:t>
            </a:r>
            <a:r>
              <a:rPr lang="en-US" dirty="0"/>
              <a:t>ay only be used on parameters with default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parameters marked with </a:t>
            </a:r>
            <a:r>
              <a:rPr lang="en-US" dirty="0" err="1"/>
              <a:t>CallerArgumentExpression</a:t>
            </a:r>
            <a:r>
              <a:rPr lang="en-US" dirty="0"/>
              <a:t> are permitted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For </a:t>
            </a:r>
            <a:r>
              <a:rPr lang="pl-PL" dirty="0" err="1"/>
              <a:t>invalid</a:t>
            </a:r>
            <a:r>
              <a:rPr lang="pl-PL" dirty="0"/>
              <a:t> 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en-US" dirty="0"/>
              <a:t> compiler will pass in an empty string</a:t>
            </a:r>
            <a:endParaRPr lang="pl-PL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Sadly</a:t>
            </a:r>
            <a:r>
              <a:rPr lang="pl-PL" dirty="0"/>
              <a:t> no </a:t>
            </a:r>
            <a:r>
              <a:rPr lang="pl-PL" b="1" dirty="0" err="1"/>
              <a:t>nameof</a:t>
            </a:r>
            <a:r>
              <a:rPr lang="pl-PL" dirty="0"/>
              <a:t> </a:t>
            </a:r>
            <a:r>
              <a:rPr lang="pl-PL" dirty="0" err="1"/>
              <a:t>support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EDFB-ABAF-4648-A8AD-FC755B5CA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BE8B-AE06-42B8-B5B5-606CA84F46BA}"/>
              </a:ext>
            </a:extLst>
          </p:cNvPr>
          <p:cNvSpPr txBox="1"/>
          <p:nvPr/>
        </p:nvSpPr>
        <p:spPr>
          <a:xfrm>
            <a:off x="237550" y="1844824"/>
            <a:ext cx="11699999" cy="142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	 [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CallerArgumentExpression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pl-PL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29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AC0D-FB43-4FB6-9E3D-B8BC631B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Monoid</a:t>
            </a:r>
            <a:r>
              <a:rPr lang="pl-PL" dirty="0"/>
              <a:t> and </a:t>
            </a:r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aka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/>
              <a:t> Math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D259-8E7D-46B4-9079-D4E8C2E11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IParseable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IParseable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NotNullWhen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IParseable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Implementation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*/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NotNullWhen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Implementation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*/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D24A3-FE75-4965-8B3F-CF3AE1814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155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2132856"/>
            <a:ext cx="7920880" cy="378865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"Michał"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"Wojciech"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"Jarosław"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TryDequeue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? name,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now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PriorityQueue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674A5-DCD9-4D32-AFED-8A054BD5810D}"/>
              </a:ext>
            </a:extLst>
          </p:cNvPr>
          <p:cNvSpPr txBox="1"/>
          <p:nvPr/>
        </p:nvSpPr>
        <p:spPr>
          <a:xfrm>
            <a:off x="8472264" y="3861048"/>
            <a:ext cx="3168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Wojciech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Michał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Jarosław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7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08720"/>
          </a:xfrm>
        </p:spPr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59" y="1340768"/>
            <a:ext cx="11629291" cy="511256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SafeFileHandle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FileAccess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access,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to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FileStream.Position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Not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to OS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and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RandomAccess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DeleteOnClose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…)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specification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FileStreamOptions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/*...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Options,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Vectored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scatter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gather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I/O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Atomicity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Concatenated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Efficiency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GetLength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SeekForward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SeekBackward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10-100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Write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pl-PL" sz="16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endParaRPr lang="pl-PL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764704"/>
            <a:ext cx="11700000" cy="504056"/>
          </a:xfrm>
        </p:spPr>
        <p:txBody>
          <a:bodyPr/>
          <a:lstStyle/>
          <a:p>
            <a:r>
              <a:rPr lang="pl-PL" dirty="0"/>
              <a:t>File and I/O</a:t>
            </a:r>
          </a:p>
        </p:txBody>
      </p:sp>
    </p:spTree>
    <p:extLst>
      <p:ext uri="{BB962C8B-B14F-4D97-AF65-F5344CB8AC3E}">
        <p14:creationId xmlns:p14="http://schemas.microsoft.com/office/powerpoint/2010/main" val="303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>
            <a:normAutofit lnSpcReduction="10000"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42;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numbers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42;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[1] = 420;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 =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Native </a:t>
            </a:r>
            <a:r>
              <a:rPr lang="pl-PL" dirty="0" err="1"/>
              <a:t>alloc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8169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instead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CancellationTokenSource.TryReset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cts.TryReset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TODO </a:t>
            </a:r>
            <a:r>
              <a:rPr lang="pl-PL" sz="1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periodic</a:t>
            </a:r>
            <a:r>
              <a:rPr lang="pl-PL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</a:t>
            </a:r>
            <a:r>
              <a:rPr lang="pl-PL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0943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9B8-9CE9-48E7-A870-4E218D99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E702-AF3E-48E5-831F-377E76144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782001"/>
          </a:xfrm>
        </p:spPr>
        <p:txBody>
          <a:bodyPr>
            <a:normAutofit/>
          </a:bodyPr>
          <a:lstStyle/>
          <a:p>
            <a:pPr marL="6096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TODO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https://s.surveyplanet.com/iusplu0w</a:t>
            </a:r>
            <a:r>
              <a:rPr lang="pl-PL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EC1F-1FEC-4B39-99D9-A66CFA86A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828139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041-6879-4FFF-AC22-5590F9A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24F0-DB82-4541-AD9F-4AAC46BC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782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8A85-2F64-42B6-8923-D525FBB89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463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8010-AF16-496B-B32C-E3EBEFCE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Release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9CE8-F08D-4F7E-AFF5-CCAB4B409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F5CC-EB56-427D-A7BF-C48509F21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7F7F0-CCB8-4BD7-AC10-44816036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755296"/>
            <a:ext cx="7083946" cy="39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FA0FC-EC21-4279-A32A-3C773091D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pl-PL" dirty="0"/>
              <a:t>TechEmpower Benchmarks – Plaintext:</a:t>
            </a:r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lvl="1">
              <a:lnSpc>
                <a:spcPct val="150000"/>
              </a:lnSpc>
            </a:pPr>
            <a:endParaRPr lang="pl-PL" dirty="0"/>
          </a:p>
          <a:p>
            <a:pPr marL="88900" lvl="1" indent="0">
              <a:lnSpc>
                <a:spcPct val="150000"/>
              </a:lnSpc>
              <a:buNone/>
            </a:pPr>
            <a:endParaRPr lang="pl-PL" dirty="0">
              <a:hlinkClick r:id="rId2"/>
            </a:endParaRPr>
          </a:p>
          <a:p>
            <a:pPr marL="88900" lvl="1" indent="0">
              <a:lnSpc>
                <a:spcPct val="150000"/>
              </a:lnSpc>
              <a:buNone/>
            </a:pPr>
            <a:r>
              <a:rPr lang="pl-PL" sz="1050" dirty="0">
                <a:hlinkClick r:id="rId3"/>
              </a:rPr>
              <a:t>https://www.techempower.com/benchmarks/#section=data-r20&amp;hw=ph&amp;test=plaintext</a:t>
            </a:r>
            <a:r>
              <a:rPr lang="pl-PL" sz="1050" dirty="0"/>
              <a:t> </a:t>
            </a:r>
            <a:endParaRPr lang="pl-PL" dirty="0"/>
          </a:p>
          <a:p>
            <a:endParaRPr lang="pl-PL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78E1B2-3FD2-465D-BB13-95F70B08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Optimizations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C8FDB8-3FE9-48A7-8175-D5BAC913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147887"/>
            <a:ext cx="10763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36B-93D6-4AE6-8154-92322459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88F8-DAC5-459B-91A7-70417CB96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pl-PL" dirty="0"/>
              <a:t>Operations devs do mutiple times a day</a:t>
            </a:r>
          </a:p>
          <a:p>
            <a:pPr lvl="1">
              <a:lnSpc>
                <a:spcPct val="200000"/>
              </a:lnSpc>
            </a:pPr>
            <a:r>
              <a:rPr lang="pl-PL" dirty="0"/>
              <a:t>Hot reload</a:t>
            </a:r>
          </a:p>
          <a:p>
            <a:pPr lvl="1">
              <a:lnSpc>
                <a:spcPct val="200000"/>
              </a:lnSpc>
            </a:pPr>
            <a:r>
              <a:rPr lang="pl-PL" dirty="0"/>
              <a:t>MSBuild Speedup</a:t>
            </a:r>
          </a:p>
          <a:p>
            <a:pPr>
              <a:lnSpc>
                <a:spcPct val="200000"/>
              </a:lnSpc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04687-892F-4964-89E6-89982D942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7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36B-93D6-4AE6-8154-92322459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88F8-DAC5-459B-91A7-70417CB96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Iterators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Async/await expressions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LINQ expressions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Lambdas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Dynamic objects</a:t>
            </a:r>
          </a:p>
          <a:p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Renaming elements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Deleting namespaces, types and members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Adding or modifying generics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Modifying interfaces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Modifying method signatures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04687-892F-4964-89E6-89982D942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Hot Reload</a:t>
            </a:r>
          </a:p>
        </p:txBody>
      </p:sp>
      <p:pic>
        <p:nvPicPr>
          <p:cNvPr id="15362" name="Picture 2" descr="Hot Reload button in Visual Studio 2022">
            <a:extLst>
              <a:ext uri="{FF2B5EF4-FFF2-40B4-BE49-F238E27FC236}">
                <a16:creationId xmlns:a16="http://schemas.microsoft.com/office/drawing/2014/main" id="{6764E46A-B3F3-4403-996D-D9CC9DDB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400635"/>
            <a:ext cx="22669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5AA2-8EA5-4749-910E-77308305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78CAC-3361-40B8-8B5C-4C650EF7F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E39B5-B895-4431-92F3-2A37DF659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MSBuild Speedup</a:t>
            </a:r>
          </a:p>
        </p:txBody>
      </p:sp>
      <p:pic>
        <p:nvPicPr>
          <p:cNvPr id="18434" name="Picture 2" descr=".NET 6 Performance Improvements">
            <a:extLst>
              <a:ext uri="{FF2B5EF4-FFF2-40B4-BE49-F238E27FC236}">
                <a16:creationId xmlns:a16="http://schemas.microsoft.com/office/drawing/2014/main" id="{F56BB67B-21B9-4FF4-8B43-ADD50A5E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04864"/>
            <a:ext cx="6896447" cy="38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37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81FE2EE4-55EF-4CFA-86A2-C2460F4324DA}"/>
    </a:ext>
  </a:extLst>
</a:theme>
</file>

<file path=ppt/theme/theme3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A304E9255484492BA198CE2082999" ma:contentTypeVersion="2" ma:contentTypeDescription="Create a new document." ma:contentTypeScope="" ma:versionID="59b1ce6d0c37e32ff00e5fa2d1432dd5">
  <xsd:schema xmlns:xsd="http://www.w3.org/2001/XMLSchema" xmlns:xs="http://www.w3.org/2001/XMLSchema" xmlns:p="http://schemas.microsoft.com/office/2006/metadata/properties" xmlns:ns3="11d38936-4d58-4fb5-ba77-ab3c6b5ac5f3" targetNamespace="http://schemas.microsoft.com/office/2006/metadata/properties" ma:root="true" ma:fieldsID="411bbe26ff1265c85cdd2f47c83ae407" ns3:_="">
    <xsd:import namespace="11d38936-4d58-4fb5-ba77-ab3c6b5ac5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38936-4d58-4fb5-ba77-ab3c6b5ac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B9EFC-266E-4B98-9E25-D08BE71B6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55769-BD2D-476A-8F5F-FD29B5711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38936-4d58-4fb5-ba77-ab3c6b5a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6CC5F9-94B3-49D7-BDA0-DD33E319F2D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1d38936-4d58-4fb5-ba77-ab3c6b5ac5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8788</TotalTime>
  <Words>2395</Words>
  <Application>Microsoft Office PowerPoint</Application>
  <PresentationFormat>Widescreen</PresentationFormat>
  <Paragraphs>341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Cascadia Code</vt:lpstr>
      <vt:lpstr>Cascadia Mono</vt:lpstr>
      <vt:lpstr>Segoe UI</vt:lpstr>
      <vt:lpstr>Verdana</vt:lpstr>
      <vt:lpstr>Wingdings</vt:lpstr>
      <vt:lpstr>Capgemini Master</vt:lpstr>
      <vt:lpstr>Section break</vt:lpstr>
      <vt:lpstr>Cover options</vt:lpstr>
      <vt:lpstr>think-cell Slide</vt:lpstr>
      <vt:lpstr>PowerPoint Presentation</vt:lpstr>
      <vt:lpstr>Who are we ?</vt:lpstr>
      <vt:lpstr>Agenda</vt:lpstr>
      <vt:lpstr>.NET 6.0</vt:lpstr>
      <vt:lpstr>Release Schedule</vt:lpstr>
      <vt:lpstr>Optimizations</vt:lpstr>
      <vt:lpstr>Inner-Loop Performance</vt:lpstr>
      <vt:lpstr>Inner-Loop Performance</vt:lpstr>
      <vt:lpstr>Inner-Loop Performance</vt:lpstr>
      <vt:lpstr>SDK Workloads</vt:lpstr>
      <vt:lpstr>SDK Workloads</vt:lpstr>
      <vt:lpstr>MAUI – Multi-platform App UI</vt:lpstr>
      <vt:lpstr>MAUI – Multi-platform App UI</vt:lpstr>
      <vt:lpstr>Package Validation Tooling</vt:lpstr>
      <vt:lpstr>Package Validation Tooling</vt:lpstr>
      <vt:lpstr>Package Validation Tooling</vt:lpstr>
      <vt:lpstr>Quiz – let’s play 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C# 10 – head line features </vt:lpstr>
      <vt:lpstr>Interpolated string handlers</vt:lpstr>
      <vt:lpstr>Constant Interpolated Strings</vt:lpstr>
      <vt:lpstr>File Scoped Namespaces</vt:lpstr>
      <vt:lpstr>Global Using Statements</vt:lpstr>
      <vt:lpstr>Implicit Using Statements </vt:lpstr>
      <vt:lpstr>Minimal APIs</vt:lpstr>
      <vt:lpstr>Record struct</vt:lpstr>
      <vt:lpstr>Record improvements </vt:lpstr>
      <vt:lpstr>„Record” improvements </vt:lpstr>
      <vt:lpstr>Extended property patterns</vt:lpstr>
      <vt:lpstr>Generic attributes</vt:lpstr>
      <vt:lpstr>Feature map</vt:lpstr>
      <vt:lpstr>Lambda enhancements</vt:lpstr>
      <vt:lpstr>PowerPoint Presentation</vt:lpstr>
      <vt:lpstr>PowerPoint Presentation</vt:lpstr>
      <vt:lpstr>PowerPoint Presentation</vt:lpstr>
      <vt:lpstr>Caller Argument Expression</vt:lpstr>
      <vt:lpstr>Monoid and Groups aka Generic Math</vt:lpstr>
      <vt:lpstr>API Improvements</vt:lpstr>
      <vt:lpstr>API Improvements</vt:lpstr>
      <vt:lpstr>API Improvements</vt:lpstr>
      <vt:lpstr>API Improvements</vt:lpstr>
      <vt:lpstr>Performance improvements </vt:lpstr>
      <vt:lpstr>Performance improvements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Capgemini</dc:creator>
  <cp:lastModifiedBy>Michał Bryłka</cp:lastModifiedBy>
  <cp:revision>130</cp:revision>
  <dcterms:created xsi:type="dcterms:W3CDTF">2019-03-14T14:38:54Z</dcterms:created>
  <dcterms:modified xsi:type="dcterms:W3CDTF">2021-11-15T14:13:08Z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0x010100ED6A304E9255484492BA198CE2082999</vt:lpwstr>
  </property>
</Properties>
</file>