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66" r:id="rId5"/>
    <p:sldMasterId id="2147483838" r:id="rId6"/>
  </p:sldMasterIdLst>
  <p:notesMasterIdLst>
    <p:notesMasterId r:id="rId37"/>
  </p:notesMasterIdLst>
  <p:handoutMasterIdLst>
    <p:handoutMasterId r:id="rId38"/>
  </p:handoutMasterIdLst>
  <p:sldIdLst>
    <p:sldId id="296" r:id="rId7"/>
    <p:sldId id="448" r:id="rId8"/>
    <p:sldId id="410" r:id="rId9"/>
    <p:sldId id="495" r:id="rId10"/>
    <p:sldId id="458" r:id="rId11"/>
    <p:sldId id="473" r:id="rId12"/>
    <p:sldId id="471" r:id="rId13"/>
    <p:sldId id="470" r:id="rId14"/>
    <p:sldId id="496" r:id="rId15"/>
    <p:sldId id="501" r:id="rId16"/>
    <p:sldId id="428" r:id="rId17"/>
    <p:sldId id="429" r:id="rId18"/>
    <p:sldId id="498" r:id="rId19"/>
    <p:sldId id="490" r:id="rId20"/>
    <p:sldId id="489" r:id="rId21"/>
    <p:sldId id="491" r:id="rId22"/>
    <p:sldId id="492" r:id="rId23"/>
    <p:sldId id="493" r:id="rId24"/>
    <p:sldId id="502" r:id="rId25"/>
    <p:sldId id="488" r:id="rId26"/>
    <p:sldId id="463" r:id="rId27"/>
    <p:sldId id="494" r:id="rId28"/>
    <p:sldId id="460" r:id="rId29"/>
    <p:sldId id="497" r:id="rId30"/>
    <p:sldId id="503" r:id="rId31"/>
    <p:sldId id="504" r:id="rId32"/>
    <p:sldId id="505" r:id="rId33"/>
    <p:sldId id="269" r:id="rId34"/>
    <p:sldId id="500" r:id="rId35"/>
    <p:sldId id="351" r:id="rId36"/>
  </p:sldIdLst>
  <p:sldSz cx="12192000" cy="6858000"/>
  <p:notesSz cx="6858000" cy="9144000"/>
  <p:custDataLst>
    <p:tags r:id="rId39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96"/>
            <p14:sldId id="448"/>
            <p14:sldId id="410"/>
            <p14:sldId id="495"/>
            <p14:sldId id="458"/>
            <p14:sldId id="473"/>
            <p14:sldId id="471"/>
            <p14:sldId id="470"/>
            <p14:sldId id="496"/>
            <p14:sldId id="501"/>
            <p14:sldId id="428"/>
            <p14:sldId id="429"/>
            <p14:sldId id="498"/>
            <p14:sldId id="490"/>
            <p14:sldId id="489"/>
            <p14:sldId id="491"/>
            <p14:sldId id="492"/>
            <p14:sldId id="493"/>
            <p14:sldId id="502"/>
            <p14:sldId id="488"/>
            <p14:sldId id="463"/>
            <p14:sldId id="494"/>
            <p14:sldId id="460"/>
            <p14:sldId id="497"/>
            <p14:sldId id="503"/>
            <p14:sldId id="504"/>
            <p14:sldId id="505"/>
            <p14:sldId id="269"/>
            <p14:sldId id="500"/>
            <p14:sldId id="351"/>
          </p14:sldIdLst>
        </p14:section>
        <p14:section name="Backup" id="{5155A5DC-8520-43D7-9F08-69E81E9A7239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A070F-273B-4349-BA1E-882A854A6DEA}" v="323" dt="2020-06-25T09:22:52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1" autoAdjust="0"/>
  </p:normalViewPr>
  <p:slideViewPr>
    <p:cSldViewPr>
      <p:cViewPr varScale="1">
        <p:scale>
          <a:sx n="114" d="100"/>
          <a:sy n="114" d="100"/>
        </p:scale>
        <p:origin x="372" y="10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18/11/2021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25.4902" units="1/cm"/>
          <inkml:channelProperty channel="Y" name="resolution" value="50.17422" units="1/cm"/>
          <inkml:channelProperty channel="T" name="resolution" value="1" units="1/dev"/>
        </inkml:channelProperties>
      </inkml:inkSource>
      <inkml:timestamp xml:id="ts0" timeString="2021-11-15T22:37:10.2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2540 12211 0,'0'13'62,"79"26"-31,-39-12-31,39-14 16,14 14-16,0 26 16,12-40-16,28 40 15,-1-27 1,14 1-16,-27 12 15,39 1-15,-12 13 16,-14-13-16,27 12 16,26 15-16,-13-1 15,13 0-15,14 27 16,-40-27-16,26 13 16,13 0-16,1 1 15,-1-1-15,27 14 16,-66-40-16,39 39 15,67 1 1,-1 26-16,-52-53 0,53 27 16,-1-1-16,14-12 15,26 39 1,252 79 0,-225-105-16,-1 66 15,1-67-15,0 14 0,105 39 16,-39-39-1,-79 0-15,39-26 16,40 52-16,-80-79 16,40 39-16,-105 1 15,39-27-15,40 40 16,-14-27 0,-105-26-16,-1 0 0,-52-13 15,-27-14-15,-39-12 16,-53-1-16,-1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25.4902" units="1/cm"/>
          <inkml:channelProperty channel="Y" name="resolution" value="50.17422" units="1/cm"/>
          <inkml:channelProperty channel="T" name="resolution" value="1" units="1/dev"/>
        </inkml:channelProperties>
      </inkml:inkSource>
      <inkml:timestamp xml:id="ts0" timeString="2021-11-15T22:37:10.9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12316 12158 0,'-13'0'31,"-79"0"-15,-41 66-16,1 0 15,-27 0-15,-52 13 16,-160 54-16,67-14 16,-120 13-16,14 27 15,-92 13-15,-54 26 16,119-39-16,-105 13 15,-106 66-15,39-39 16,-52 39-16,-54 26 16,94-26-16,12-39 15,14 26-15,132-53 16,132-66-16,40-40 16,93 26-16,65-52 15,41-27-15,12 14 16,41-27-1,25 0-15,1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18/11/2021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8DC6A54A-9BF8-4F66-8401-A8591C494FA5}"/>
              </a:ext>
            </a:extLst>
          </p:cNvPr>
          <p:cNvGrpSpPr/>
          <p:nvPr userDrawn="1"/>
        </p:nvGrpSpPr>
        <p:grpSpPr>
          <a:xfrm>
            <a:off x="0" y="0"/>
            <a:ext cx="7102050" cy="6410325"/>
            <a:chOff x="4563414" y="273880"/>
            <a:chExt cx="7102050" cy="6410325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C158D16-9C05-4713-8244-FC00FD82627D}"/>
                </a:ext>
              </a:extLst>
            </p:cNvPr>
            <p:cNvSpPr/>
            <p:nvPr/>
          </p:nvSpPr>
          <p:spPr>
            <a:xfrm>
              <a:off x="6350514" y="273880"/>
              <a:ext cx="5314950" cy="6400800"/>
            </a:xfrm>
            <a:custGeom>
              <a:avLst/>
              <a:gdLst>
                <a:gd name="connsiteX0" fmla="*/ 1655948 w 5314950"/>
                <a:gd name="connsiteY0" fmla="*/ 6400990 h 6400800"/>
                <a:gd name="connsiteX1" fmla="*/ 1648518 w 5314950"/>
                <a:gd name="connsiteY1" fmla="*/ 6401467 h 6400800"/>
                <a:gd name="connsiteX2" fmla="*/ 5313548 w 5314950"/>
                <a:gd name="connsiteY2" fmla="*/ 3303080 h 6400800"/>
                <a:gd name="connsiteX3" fmla="*/ 4721188 w 5314950"/>
                <a:gd name="connsiteY3" fmla="*/ 7144 h 6400800"/>
                <a:gd name="connsiteX4" fmla="*/ 1686428 w 5314950"/>
                <a:gd name="connsiteY4" fmla="*/ 7144 h 6400800"/>
                <a:gd name="connsiteX5" fmla="*/ 1655948 w 5314950"/>
                <a:gd name="connsiteY5" fmla="*/ 6400990 h 64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4950" h="6400800">
                  <a:moveTo>
                    <a:pt x="1655948" y="6400990"/>
                  </a:moveTo>
                  <a:cubicBezTo>
                    <a:pt x="1653471" y="6401181"/>
                    <a:pt x="1650995" y="6401276"/>
                    <a:pt x="1648518" y="6401467"/>
                  </a:cubicBezTo>
                  <a:cubicBezTo>
                    <a:pt x="3466746" y="6339364"/>
                    <a:pt x="5047229" y="5231797"/>
                    <a:pt x="5313548" y="3303080"/>
                  </a:cubicBezTo>
                  <a:cubicBezTo>
                    <a:pt x="3798787" y="2465451"/>
                    <a:pt x="4580790" y="1653159"/>
                    <a:pt x="4721188" y="7144"/>
                  </a:cubicBezTo>
                  <a:lnTo>
                    <a:pt x="1686428" y="7144"/>
                  </a:lnTo>
                  <a:cubicBezTo>
                    <a:pt x="1417442" y="2445163"/>
                    <a:pt x="-1934406" y="6146102"/>
                    <a:pt x="1655948" y="6400990"/>
                  </a:cubicBezTo>
                  <a:close/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68C303D7-566A-4588-87A6-E7E84D1C38CA}"/>
                </a:ext>
              </a:extLst>
            </p:cNvPr>
            <p:cNvSpPr/>
            <p:nvPr/>
          </p:nvSpPr>
          <p:spPr>
            <a:xfrm>
              <a:off x="4563414" y="273880"/>
              <a:ext cx="3486150" cy="6410325"/>
            </a:xfrm>
            <a:custGeom>
              <a:avLst/>
              <a:gdLst>
                <a:gd name="connsiteX0" fmla="*/ 3447193 w 3486150"/>
                <a:gd name="connsiteY0" fmla="*/ 6401372 h 6410325"/>
                <a:gd name="connsiteX1" fmla="*/ 3454622 w 3486150"/>
                <a:gd name="connsiteY1" fmla="*/ 6400896 h 6410325"/>
                <a:gd name="connsiteX2" fmla="*/ 3485103 w 3486150"/>
                <a:gd name="connsiteY2" fmla="*/ 7144 h 6410325"/>
                <a:gd name="connsiteX3" fmla="*/ 978789 w 3486150"/>
                <a:gd name="connsiteY3" fmla="*/ 7144 h 6410325"/>
                <a:gd name="connsiteX4" fmla="*/ 7144 w 3486150"/>
                <a:gd name="connsiteY4" fmla="*/ 7144 h 6410325"/>
                <a:gd name="connsiteX5" fmla="*/ 7144 w 3486150"/>
                <a:gd name="connsiteY5" fmla="*/ 5378482 h 6410325"/>
                <a:gd name="connsiteX6" fmla="*/ 3447193 w 3486150"/>
                <a:gd name="connsiteY6" fmla="*/ 6401372 h 641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6150" h="6410325">
                  <a:moveTo>
                    <a:pt x="3447193" y="6401372"/>
                  </a:moveTo>
                  <a:cubicBezTo>
                    <a:pt x="3449670" y="6401181"/>
                    <a:pt x="3452146" y="6401086"/>
                    <a:pt x="3454622" y="6400896"/>
                  </a:cubicBezTo>
                  <a:cubicBezTo>
                    <a:pt x="-135731" y="6146102"/>
                    <a:pt x="3216116" y="2445163"/>
                    <a:pt x="3485103" y="7144"/>
                  </a:cubicBezTo>
                  <a:lnTo>
                    <a:pt x="978789" y="7144"/>
                  </a:lnTo>
                  <a:lnTo>
                    <a:pt x="7144" y="7144"/>
                  </a:lnTo>
                  <a:lnTo>
                    <a:pt x="7144" y="5378482"/>
                  </a:lnTo>
                  <a:cubicBezTo>
                    <a:pt x="997268" y="6099239"/>
                    <a:pt x="2192465" y="6483097"/>
                    <a:pt x="3447193" y="6401372"/>
                  </a:cubicBezTo>
                  <a:close/>
                </a:path>
              </a:pathLst>
            </a:custGeom>
            <a:solidFill>
              <a:srgbClr val="95C1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6000" y="0"/>
            <a:ext cx="75360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1197000"/>
            <a:ext cx="4195292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8653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Freeform 6"/>
          <p:cNvSpPr>
            <a:spLocks/>
          </p:cNvSpPr>
          <p:nvPr userDrawn="1"/>
        </p:nvSpPr>
        <p:spPr bwMode="auto">
          <a:xfrm>
            <a:off x="0" y="0"/>
            <a:ext cx="7651750" cy="6858000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18"/>
              </a:cxn>
              <a:cxn ang="0">
                <a:pos x="2" y="4"/>
              </a:cxn>
              <a:cxn ang="0">
                <a:pos x="18" y="0"/>
              </a:cxn>
              <a:cxn ang="0">
                <a:pos x="4802" y="0"/>
              </a:cxn>
              <a:cxn ang="0">
                <a:pos x="4812" y="0"/>
              </a:cxn>
              <a:cxn ang="0">
                <a:pos x="4820" y="8"/>
              </a:cxn>
              <a:cxn ang="0">
                <a:pos x="4820" y="18"/>
              </a:cxn>
              <a:cxn ang="0">
                <a:pos x="4820" y="50"/>
              </a:cxn>
              <a:cxn ang="0">
                <a:pos x="4816" y="52"/>
              </a:cxn>
              <a:cxn ang="0">
                <a:pos x="4816" y="64"/>
              </a:cxn>
              <a:cxn ang="0">
                <a:pos x="4808" y="138"/>
              </a:cxn>
              <a:cxn ang="0">
                <a:pos x="4800" y="200"/>
              </a:cxn>
              <a:cxn ang="0">
                <a:pos x="4776" y="318"/>
              </a:cxn>
              <a:cxn ang="0">
                <a:pos x="4744" y="434"/>
              </a:cxn>
              <a:cxn ang="0">
                <a:pos x="4704" y="544"/>
              </a:cxn>
              <a:cxn ang="0">
                <a:pos x="4654" y="652"/>
              </a:cxn>
              <a:cxn ang="0">
                <a:pos x="4594" y="754"/>
              </a:cxn>
              <a:cxn ang="0">
                <a:pos x="4528" y="852"/>
              </a:cxn>
              <a:cxn ang="0">
                <a:pos x="4452" y="948"/>
              </a:cxn>
              <a:cxn ang="0">
                <a:pos x="4410" y="994"/>
              </a:cxn>
              <a:cxn ang="0">
                <a:pos x="4342" y="1064"/>
              </a:cxn>
              <a:cxn ang="0">
                <a:pos x="4270" y="1130"/>
              </a:cxn>
              <a:cxn ang="0">
                <a:pos x="4118" y="1252"/>
              </a:cxn>
              <a:cxn ang="0">
                <a:pos x="3956" y="1360"/>
              </a:cxn>
              <a:cxn ang="0">
                <a:pos x="3786" y="1458"/>
              </a:cxn>
              <a:cxn ang="0">
                <a:pos x="3724" y="1488"/>
              </a:cxn>
              <a:cxn ang="0">
                <a:pos x="3542" y="1574"/>
              </a:cxn>
              <a:cxn ang="0">
                <a:pos x="3294" y="1678"/>
              </a:cxn>
              <a:cxn ang="0">
                <a:pos x="3028" y="1790"/>
              </a:cxn>
              <a:cxn ang="0">
                <a:pos x="2498" y="2020"/>
              </a:cxn>
              <a:cxn ang="0">
                <a:pos x="2238" y="2142"/>
              </a:cxn>
              <a:cxn ang="0">
                <a:pos x="2054" y="2232"/>
              </a:cxn>
              <a:cxn ang="0">
                <a:pos x="1872" y="2326"/>
              </a:cxn>
              <a:cxn ang="0">
                <a:pos x="1696" y="2428"/>
              </a:cxn>
              <a:cxn ang="0">
                <a:pos x="1522" y="2538"/>
              </a:cxn>
              <a:cxn ang="0">
                <a:pos x="1464" y="2578"/>
              </a:cxn>
              <a:cxn ang="0">
                <a:pos x="1350" y="2664"/>
              </a:cxn>
              <a:cxn ang="0">
                <a:pos x="1242" y="2758"/>
              </a:cxn>
              <a:cxn ang="0">
                <a:pos x="1142" y="2860"/>
              </a:cxn>
              <a:cxn ang="0">
                <a:pos x="1096" y="2916"/>
              </a:cxn>
              <a:cxn ang="0">
                <a:pos x="1030" y="3008"/>
              </a:cxn>
              <a:cxn ang="0">
                <a:pos x="976" y="3102"/>
              </a:cxn>
              <a:cxn ang="0">
                <a:pos x="934" y="3200"/>
              </a:cxn>
              <a:cxn ang="0">
                <a:pos x="904" y="3302"/>
              </a:cxn>
              <a:cxn ang="0">
                <a:pos x="884" y="3404"/>
              </a:cxn>
              <a:cxn ang="0">
                <a:pos x="878" y="3512"/>
              </a:cxn>
              <a:cxn ang="0">
                <a:pos x="884" y="3620"/>
              </a:cxn>
              <a:cxn ang="0">
                <a:pos x="900" y="3732"/>
              </a:cxn>
              <a:cxn ang="0">
                <a:pos x="914" y="3788"/>
              </a:cxn>
              <a:cxn ang="0">
                <a:pos x="944" y="3898"/>
              </a:cxn>
              <a:cxn ang="0">
                <a:pos x="982" y="4004"/>
              </a:cxn>
              <a:cxn ang="0">
                <a:pos x="1028" y="4108"/>
              </a:cxn>
              <a:cxn ang="0">
                <a:pos x="1052" y="4160"/>
              </a:cxn>
              <a:cxn ang="0">
                <a:pos x="1126" y="4302"/>
              </a:cxn>
              <a:cxn ang="0">
                <a:pos x="1130" y="4312"/>
              </a:cxn>
              <a:cxn ang="0">
                <a:pos x="1130" y="4318"/>
              </a:cxn>
              <a:cxn ang="0">
                <a:pos x="1116" y="4320"/>
              </a:cxn>
              <a:cxn ang="0">
                <a:pos x="1100" y="4320"/>
              </a:cxn>
              <a:cxn ang="0">
                <a:pos x="0" y="4320"/>
              </a:cxn>
            </a:cxnLst>
            <a:rect l="0" t="0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0"/>
            <a:ext cx="99187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434513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7604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90041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8199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rgbClr val="93E4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79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9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oleObject" Target="../embeddings/oleObject9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CCBF2C1-AE84-4920-BA55-06A21A3C64E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8F5EF3-2356-4B1F-860E-01CACCDDB0B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3EC8E9-315E-47E1-AF32-83834998FDA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AF62B2-11CC-4B22-9A4B-18FA2DE2B586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5D6175-E1F7-4C00-B893-FDD3A3F704F4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3D6F31-6A70-49F8-85C0-D3D2946BE1DF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7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84" r:id="rId2"/>
    <p:sldLayoutId id="2147483876" r:id="rId3"/>
    <p:sldLayoutId id="2147483885" r:id="rId4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.surveyplanet.com/iusplu0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compatibility/6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.NET 6</a:t>
            </a:r>
          </a:p>
          <a:p>
            <a:r>
              <a:rPr lang="pl-PL" sz="1400" dirty="0"/>
              <a:t> </a:t>
            </a:r>
            <a:r>
              <a:rPr lang="pl-PL" sz="1400" dirty="0" err="1"/>
              <a:t>Long</a:t>
            </a:r>
            <a:r>
              <a:rPr lang="pl-PL" sz="1400" dirty="0"/>
              <a:t> Term </a:t>
            </a:r>
            <a:r>
              <a:rPr lang="pl-PL" sz="1400" dirty="0" err="1"/>
              <a:t>Evolution</a:t>
            </a:r>
            <a:r>
              <a:rPr lang="pl-PL" sz="1400" dirty="0"/>
              <a:t> ?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9E337-09CA-4F50-9067-64D4BC4D4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Leszek Kowalski </a:t>
            </a:r>
            <a:br>
              <a:rPr lang="pl-PL" dirty="0"/>
            </a:br>
            <a:r>
              <a:rPr lang="pl-PL" dirty="0"/>
              <a:t>Michał Bryłka </a:t>
            </a:r>
            <a:br>
              <a:rPr lang="pl-PL" dirty="0"/>
            </a:br>
            <a:r>
              <a:rPr lang="pl-PL" dirty="0"/>
              <a:t>Capgemini</a:t>
            </a: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4AAF0027-F973-4740-B437-195A28AC9ACE}"/>
              </a:ext>
            </a:extLst>
          </p:cNvPr>
          <p:cNvSpPr txBox="1">
            <a:spLocks/>
          </p:cNvSpPr>
          <p:nvPr/>
        </p:nvSpPr>
        <p:spPr>
          <a:xfrm>
            <a:off x="7392144" y="3284984"/>
            <a:ext cx="3240360" cy="8752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9A58-F41B-4F47-B382-11F58C61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Survey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C537-4732-44C5-BF26-FC78DE672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5480" y="3789040"/>
            <a:ext cx="4896544" cy="8511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https://s.surveyplanet.com/iusplu0w</a:t>
            </a:r>
            <a:r>
              <a:rPr lang="pl-PL" dirty="0"/>
              <a:t> </a:t>
            </a:r>
            <a:endParaRPr lang="en-US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34A32-52F0-453F-B502-D2124CA0DC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6EB8481-D75C-4603-8D6B-36E65DF7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115109"/>
            <a:ext cx="3594284" cy="359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7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F9B8-9CE9-48E7-A870-4E218D99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E702-AF3E-48E5-831F-377E76144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208097"/>
            <a:ext cx="11700000" cy="5389255"/>
          </a:xfrm>
        </p:spPr>
        <p:txBody>
          <a:bodyPr>
            <a:normAutofit/>
          </a:bodyPr>
          <a:lstStyle/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Inlining</a:t>
            </a:r>
            <a:r>
              <a:rPr lang="pl-PL" dirty="0"/>
              <a:t> and </a:t>
            </a:r>
            <a:r>
              <a:rPr lang="pl-PL" dirty="0" err="1"/>
              <a:t>devirtualization</a:t>
            </a:r>
            <a:endParaRPr lang="pl-PL" dirty="0"/>
          </a:p>
          <a:p>
            <a:pPr marL="609600" lvl="1" indent="-342900"/>
            <a:r>
              <a:rPr lang="pl-PL" dirty="0" err="1"/>
              <a:t>Sealed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  <a:p>
            <a:pPr marL="609600" lvl="1" indent="-342900"/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Eliminate</a:t>
            </a:r>
            <a:r>
              <a:rPr lang="pl-PL" dirty="0"/>
              <a:t> </a:t>
            </a:r>
            <a:r>
              <a:rPr lang="pl-PL" dirty="0" err="1"/>
              <a:t>bounds</a:t>
            </a:r>
            <a:r>
              <a:rPr lang="pl-PL" dirty="0"/>
              <a:t> </a:t>
            </a:r>
            <a:r>
              <a:rPr lang="pl-PL" dirty="0" err="1"/>
              <a:t>checking</a:t>
            </a:r>
            <a:br>
              <a:rPr lang="pl-PL" dirty="0"/>
            </a:br>
            <a:r>
              <a:rPr lang="pl-PL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4)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[3] = 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‚A’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Folding</a:t>
            </a:r>
            <a:r>
              <a:rPr lang="pl-PL" dirty="0"/>
              <a:t> for </a:t>
            </a:r>
            <a:r>
              <a:rPr lang="pl-PL" dirty="0" err="1"/>
              <a:t>System.Math</a:t>
            </a:r>
            <a:br>
              <a:rPr lang="pl-PL" dirty="0"/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leftLeg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 =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rightLeg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-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leftLeg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+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+  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- 2 *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longbase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shortbase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rightLeg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2.0) -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(x, 2.0));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Vectorizations</a:t>
            </a:r>
            <a:r>
              <a:rPr lang="pl-PL" dirty="0"/>
              <a:t> (</a:t>
            </a:r>
            <a:r>
              <a:rPr lang="pl-PL" dirty="0" err="1"/>
              <a:t>PopCount</a:t>
            </a:r>
            <a:r>
              <a:rPr lang="pl-PL" dirty="0"/>
              <a:t>, </a:t>
            </a:r>
            <a:r>
              <a:rPr lang="pl-PL" dirty="0" err="1"/>
              <a:t>fdiv</a:t>
            </a:r>
            <a:r>
              <a:rPr lang="pl-PL" dirty="0"/>
              <a:t>, </a:t>
            </a:r>
            <a:r>
              <a:rPr lang="pl-PL" dirty="0" err="1"/>
              <a:t>RotateRight</a:t>
            </a:r>
            <a:r>
              <a:rPr lang="pl-PL" dirty="0"/>
              <a:t>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Lowering</a:t>
            </a:r>
            <a:r>
              <a:rPr lang="pl-PL" dirty="0"/>
              <a:t> (x % 2 == 0, </a:t>
            </a:r>
            <a:r>
              <a:rPr lang="pl-PL" dirty="0" err="1"/>
              <a:t>HasFlag</a:t>
            </a:r>
            <a:r>
              <a:rPr lang="pl-PL" dirty="0"/>
              <a:t>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3EC1F-1FEC-4B39-99D9-A66CFA86A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8" y="704041"/>
            <a:ext cx="11700000" cy="504056"/>
          </a:xfrm>
        </p:spPr>
        <p:txBody>
          <a:bodyPr/>
          <a:lstStyle/>
          <a:p>
            <a:r>
              <a:rPr lang="pl-PL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8281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8041-6879-4FFF-AC22-5590F9A4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Performance </a:t>
            </a:r>
            <a:r>
              <a:rPr lang="pl-PL" dirty="0" err="1"/>
              <a:t>improvements</a:t>
            </a:r>
            <a:r>
              <a:rPr lang="pl-PL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624F0-DB82-4541-AD9F-4AAC46BCC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7820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48A85-2F64-42B6-8923-D525FBB899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000" y="693578"/>
            <a:ext cx="11700000" cy="504056"/>
          </a:xfrm>
        </p:spPr>
        <p:txBody>
          <a:bodyPr/>
          <a:lstStyle/>
          <a:p>
            <a:r>
              <a:rPr lang="en-US" dirty="0"/>
              <a:t>Framework</a:t>
            </a:r>
            <a:endParaRPr lang="pl-P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3588AF-7032-46D8-B9A5-6AF7DAFE5B3B}"/>
              </a:ext>
            </a:extLst>
          </p:cNvPr>
          <p:cNvSpPr txBox="1">
            <a:spLocks/>
          </p:cNvSpPr>
          <p:nvPr/>
        </p:nvSpPr>
        <p:spPr>
          <a:xfrm>
            <a:off x="379748" y="1967751"/>
            <a:ext cx="11700000" cy="47820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Parsing</a:t>
            </a:r>
            <a:r>
              <a:rPr lang="pl-PL" dirty="0"/>
              <a:t> for </a:t>
            </a:r>
            <a:r>
              <a:rPr lang="pl-PL" dirty="0" err="1"/>
              <a:t>build</a:t>
            </a:r>
            <a:r>
              <a:rPr lang="pl-PL" dirty="0"/>
              <a:t>-in </a:t>
            </a:r>
            <a:r>
              <a:rPr lang="pl-PL" dirty="0" err="1"/>
              <a:t>types</a:t>
            </a:r>
            <a:r>
              <a:rPr lang="pl-PL" dirty="0"/>
              <a:t> from ROS&lt;&gt;</a:t>
            </a:r>
          </a:p>
          <a:p>
            <a:pPr marL="609600" lvl="1" indent="-342900"/>
            <a:r>
              <a:rPr lang="pl-PL" dirty="0" err="1"/>
              <a:t>Guid</a:t>
            </a:r>
            <a:r>
              <a:rPr lang="pl-PL" dirty="0"/>
              <a:t>, Version, </a:t>
            </a:r>
            <a:r>
              <a:rPr lang="pl-PL" dirty="0" err="1"/>
              <a:t>Enum</a:t>
            </a:r>
            <a:r>
              <a:rPr lang="pl-PL" dirty="0"/>
              <a:t> (?)</a:t>
            </a:r>
          </a:p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allocs</a:t>
            </a:r>
            <a:endParaRPr lang="pl-PL" dirty="0"/>
          </a:p>
          <a:p>
            <a:pPr marL="609600" lvl="1" indent="-342900"/>
            <a:r>
              <a:rPr lang="pl-PL" dirty="0" err="1"/>
              <a:t>Random</a:t>
            </a:r>
            <a:r>
              <a:rPr lang="pl-PL" dirty="0"/>
              <a:t>, </a:t>
            </a:r>
          </a:p>
          <a:p>
            <a:pPr marL="609600" lvl="1" indent="-342900"/>
            <a:r>
              <a:rPr lang="pl-PL" dirty="0"/>
              <a:t>Environment (</a:t>
            </a:r>
            <a:r>
              <a:rPr lang="pl-PL" dirty="0" err="1"/>
              <a:t>GetEnvironmentVariables</a:t>
            </a:r>
            <a:r>
              <a:rPr lang="pl-PL" dirty="0"/>
              <a:t>, </a:t>
            </a:r>
            <a:r>
              <a:rPr lang="pl-PL" dirty="0" err="1"/>
              <a:t>ProcessId</a:t>
            </a:r>
            <a:r>
              <a:rPr lang="pl-PL" dirty="0"/>
              <a:t>, </a:t>
            </a:r>
            <a:r>
              <a:rPr lang="pl-PL" dirty="0" err="1"/>
              <a:t>ProcessPath</a:t>
            </a:r>
            <a:r>
              <a:rPr lang="pl-PL" dirty="0"/>
              <a:t>), </a:t>
            </a:r>
          </a:p>
          <a:p>
            <a:pPr marL="609600" lvl="1" indent="-342900"/>
            <a:r>
              <a:rPr lang="pl-PL" dirty="0" err="1"/>
              <a:t>DateTime</a:t>
            </a:r>
            <a:r>
              <a:rPr lang="pl-PL" dirty="0"/>
              <a:t> (</a:t>
            </a:r>
            <a:r>
              <a:rPr lang="pl-PL" dirty="0" err="1"/>
              <a:t>UtcNow</a:t>
            </a:r>
            <a:r>
              <a:rPr lang="pl-PL" dirty="0"/>
              <a:t>, </a:t>
            </a:r>
            <a:r>
              <a:rPr lang="pl-PL" dirty="0" err="1"/>
              <a:t>Now</a:t>
            </a:r>
            <a:r>
              <a:rPr lang="pl-PL" dirty="0"/>
              <a:t>)</a:t>
            </a:r>
          </a:p>
          <a:p>
            <a:pPr marL="609600" lvl="1" indent="-342900"/>
            <a:r>
              <a:rPr lang="pl-PL" dirty="0" err="1"/>
              <a:t>Enum</a:t>
            </a:r>
            <a:r>
              <a:rPr lang="pl-PL" dirty="0"/>
              <a:t> (</a:t>
            </a:r>
            <a:r>
              <a:rPr lang="en-US" dirty="0" err="1"/>
              <a:t>IsDefined</a:t>
            </a:r>
            <a:r>
              <a:rPr lang="en-US" dirty="0"/>
              <a:t>, </a:t>
            </a:r>
            <a:r>
              <a:rPr lang="en-US" dirty="0" err="1"/>
              <a:t>GetName</a:t>
            </a:r>
            <a:r>
              <a:rPr lang="en-US" dirty="0"/>
              <a:t>,</a:t>
            </a:r>
            <a:r>
              <a:rPr lang="pl-PL" dirty="0"/>
              <a:t> </a:t>
            </a:r>
            <a:r>
              <a:rPr lang="en-US" dirty="0" err="1"/>
              <a:t>GetNames</a:t>
            </a:r>
            <a:r>
              <a:rPr lang="pl-PL" dirty="0"/>
              <a:t>)</a:t>
            </a:r>
          </a:p>
          <a:p>
            <a:pPr marL="609600" lvl="1" indent="-342900"/>
            <a:r>
              <a:rPr lang="pl-PL" dirty="0" err="1"/>
              <a:t>Array</a:t>
            </a:r>
            <a:r>
              <a:rPr lang="pl-PL" dirty="0"/>
              <a:t> (</a:t>
            </a:r>
            <a:r>
              <a:rPr lang="pl-PL" dirty="0" err="1"/>
              <a:t>Clear</a:t>
            </a:r>
            <a:r>
              <a:rPr lang="pl-PL" dirty="0"/>
              <a:t>, </a:t>
            </a:r>
            <a:r>
              <a:rPr lang="pl-PL" dirty="0" err="1"/>
              <a:t>Fill</a:t>
            </a:r>
            <a:r>
              <a:rPr lang="pl-PL" dirty="0"/>
              <a:t>)</a:t>
            </a:r>
          </a:p>
          <a:p>
            <a:pPr marL="69850" indent="-342900">
              <a:buFont typeface="Arial" panose="020B0604020202020204" pitchFamily="34" charset="0"/>
              <a:buChar char="•"/>
            </a:pPr>
            <a:r>
              <a:rPr lang="pl-PL" dirty="0" err="1"/>
              <a:t>Vectorization</a:t>
            </a:r>
            <a:r>
              <a:rPr lang="pl-PL" dirty="0"/>
              <a:t>	</a:t>
            </a:r>
          </a:p>
          <a:p>
            <a:pPr marL="609600" lvl="1" indent="-342900"/>
            <a:r>
              <a:rPr lang="pl-PL" dirty="0"/>
              <a:t>String (</a:t>
            </a:r>
            <a:r>
              <a:rPr lang="pl-PL" dirty="0" err="1"/>
              <a:t>Replace</a:t>
            </a:r>
            <a:r>
              <a:rPr lang="pl-PL" dirty="0"/>
              <a:t>, </a:t>
            </a:r>
            <a:r>
              <a:rPr lang="pl-PL" dirty="0" err="1"/>
              <a:t>IndexOf</a:t>
            </a:r>
            <a:r>
              <a:rPr lang="pl-PL" dirty="0"/>
              <a:t>)</a:t>
            </a:r>
          </a:p>
          <a:p>
            <a:pPr marL="69850" indent="-342900"/>
            <a:endParaRPr lang="pl-PL" dirty="0"/>
          </a:p>
          <a:p>
            <a:pPr marL="69850" indent="-342900"/>
            <a:endParaRPr lang="pl-PL" dirty="0"/>
          </a:p>
          <a:p>
            <a:pPr marL="69850" indent="-342900"/>
            <a:r>
              <a:rPr lang="pl-P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463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9456A94-DDB8-4284-B7CC-5A8453DCE8B3}"/>
              </a:ext>
            </a:extLst>
          </p:cNvPr>
          <p:cNvSpPr txBox="1">
            <a:spLocks/>
          </p:cNvSpPr>
          <p:nvPr/>
        </p:nvSpPr>
        <p:spPr>
          <a:xfrm>
            <a:off x="372014" y="1345652"/>
            <a:ext cx="11447972" cy="36675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System.Text.Json</a:t>
            </a:r>
            <a:r>
              <a:rPr lang="pl-PL" dirty="0"/>
              <a:t> – </a:t>
            </a:r>
            <a:r>
              <a:rPr lang="pl-PL" dirty="0" err="1"/>
              <a:t>allocation</a:t>
            </a:r>
            <a:r>
              <a:rPr lang="pl-PL" dirty="0"/>
              <a:t> </a:t>
            </a:r>
            <a:r>
              <a:rPr lang="pl-PL" dirty="0" err="1"/>
              <a:t>issues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Faster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 </a:t>
            </a:r>
            <a:r>
              <a:rPr lang="pl-PL" dirty="0" err="1"/>
              <a:t>needed</a:t>
            </a:r>
            <a:r>
              <a:rPr lang="pl-PL" dirty="0"/>
              <a:t> - 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pipelines</a:t>
            </a:r>
            <a:r>
              <a:rPr lang="pl-PL" dirty="0"/>
              <a:t> and </a:t>
            </a:r>
            <a:r>
              <a:rPr lang="pl-PL" dirty="0" err="1"/>
              <a:t>filters</a:t>
            </a:r>
            <a:r>
              <a:rPr lang="pl-PL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IIncrementalGenerator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50D6FF-8235-429F-B859-224925FAAAEC}"/>
              </a:ext>
            </a:extLst>
          </p:cNvPr>
          <p:cNvSpPr txBox="1">
            <a:spLocks/>
          </p:cNvSpPr>
          <p:nvPr/>
        </p:nvSpPr>
        <p:spPr>
          <a:xfrm>
            <a:off x="264651" y="721220"/>
            <a:ext cx="1170000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Incremental</a:t>
            </a:r>
            <a:r>
              <a:rPr lang="pl-PL" dirty="0"/>
              <a:t> </a:t>
            </a:r>
            <a:r>
              <a:rPr lang="pl-PL" dirty="0" err="1"/>
              <a:t>generators</a:t>
            </a:r>
            <a:endParaRPr lang="pl-PL" dirty="0"/>
          </a:p>
          <a:p>
            <a:endParaRPr lang="pl-PL" dirty="0"/>
          </a:p>
        </p:txBody>
      </p:sp>
      <p:pic>
        <p:nvPicPr>
          <p:cNvPr id="18434" name="Picture 2" descr="Incremental generator outline">
            <a:extLst>
              <a:ext uri="{FF2B5EF4-FFF2-40B4-BE49-F238E27FC236}">
                <a16:creationId xmlns:a16="http://schemas.microsoft.com/office/drawing/2014/main" id="{EB553F36-E93F-4A27-928B-F5870AA4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351385"/>
            <a:ext cx="6624736" cy="33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6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104899"/>
            <a:ext cx="9397044" cy="5176653"/>
          </a:xfrm>
        </p:spPr>
        <p:txBody>
          <a:bodyPr/>
          <a:lstStyle/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ILogger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it-IT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logger)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 =&gt; </a:t>
            </a:r>
            <a:r>
              <a:rPr lang="pl-PL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pl-PL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pl-PL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HttpGet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Get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IsEnabled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Information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en-US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LogInformation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"Hello 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world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b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184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268759"/>
            <a:ext cx="10261140" cy="5012793"/>
          </a:xfrm>
        </p:spPr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b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Action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ILogger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?&gt;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__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LogHelloWorldCallback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LoggerMessage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Define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Information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EventId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)),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 to {Person}"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pl-PL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__</a:t>
            </a:r>
            <a:r>
              <a:rPr lang="pl-PL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LogHelloWorldCallback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_</a:t>
            </a:r>
            <a:r>
              <a:rPr lang="pl-PL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logger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person, </a:t>
            </a:r>
            <a:r>
              <a:rPr lang="pl-PL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4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340767"/>
            <a:ext cx="11629292" cy="4940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TestController</a:t>
            </a:r>
            <a:br>
              <a:rPr lang="pl-PL" sz="1600" dirty="0">
                <a:solidFill>
                  <a:srgbClr val="00008B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LoggerMessage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Information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 to {Person}"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b="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person);</a:t>
            </a:r>
            <a:b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OR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LoggerMessage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"Writing hello world response to {Person}"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LogHelloWorld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LogLevel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logLevel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600" dirty="0">
                <a:solidFill>
                  <a:srgbClr val="00008B"/>
                </a:solidFill>
                <a:latin typeface="Cascadia Mono" panose="020B0609020000020004" pitchFamily="49" charset="0"/>
              </a:rPr>
              <a:t>Person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d</a:t>
            </a:r>
            <a:r>
              <a:rPr lang="en-US" sz="1800" dirty="0" err="1"/>
              <a:t>ynamic</a:t>
            </a:r>
            <a:r>
              <a:rPr lang="en-US" sz="1800" dirty="0"/>
              <a:t> log levels are not compatible with </a:t>
            </a:r>
            <a:r>
              <a:rPr lang="en-US" sz="1800" dirty="0" err="1"/>
              <a:t>LoggerMessage.Define</a:t>
            </a:r>
            <a:r>
              <a:rPr lang="en-US" sz="1800" dirty="0"/>
              <a:t>()</a:t>
            </a:r>
            <a:r>
              <a:rPr lang="pl-PL" sz="1800" dirty="0"/>
              <a:t> </a:t>
            </a:r>
            <a:r>
              <a:rPr lang="pl-PL" sz="1800" dirty="0">
                <a:sym typeface="Wingdings" panose="05000000000000000000" pitchFamily="2" charset="2"/>
              </a:rPr>
              <a:t>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8774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144016"/>
            <a:ext cx="11125236" cy="620688"/>
          </a:xfrm>
        </p:spPr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88840"/>
            <a:ext cx="11700000" cy="3500624"/>
          </a:xfrm>
        </p:spPr>
        <p:txBody>
          <a:bodyPr/>
          <a:lstStyle/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EventSource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"49592C0F-5A05-516D-AA4B-A64E02026C89"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System.Runtime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EventSourceAutoGenerateAttribute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RuntimeEventSource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EventSource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pl-P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E7DC-CC6F-4291-93CC-B53687ED3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980728"/>
            <a:ext cx="11700000" cy="504056"/>
          </a:xfrm>
        </p:spPr>
        <p:txBody>
          <a:bodyPr/>
          <a:lstStyle/>
          <a:p>
            <a:r>
              <a:rPr lang="pl-PL" dirty="0" err="1"/>
              <a:t>EventSource</a:t>
            </a:r>
            <a:r>
              <a:rPr lang="pl-PL" dirty="0"/>
              <a:t> gen</a:t>
            </a:r>
          </a:p>
        </p:txBody>
      </p:sp>
    </p:spTree>
    <p:extLst>
      <p:ext uri="{BB962C8B-B14F-4D97-AF65-F5344CB8AC3E}">
        <p14:creationId xmlns:p14="http://schemas.microsoft.com/office/powerpoint/2010/main" val="8772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308-EDF9-430B-9174-F5326159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144016"/>
            <a:ext cx="11125236" cy="620688"/>
          </a:xfrm>
        </p:spPr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generator </a:t>
            </a:r>
            <a:r>
              <a:rPr lang="pl-PL" dirty="0" err="1"/>
              <a:t>use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EF43-9A9E-4C29-A019-DCF89054C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416" y="1700808"/>
            <a:ext cx="10860584" cy="4824536"/>
          </a:xfrm>
        </p:spPr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pl-PL" sz="1800" dirty="0"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Name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AnimalKind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Kind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AnimalFood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Food</a:t>
            </a:r>
            <a:r>
              <a:rPr lang="pl-PL" sz="1800" dirty="0">
                <a:latin typeface="Cascadia Mono" panose="020B0609020000020004" pitchFamily="49" charset="0"/>
              </a:rPr>
              <a:t>);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JsonSerializable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Animal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))]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b="1" u="sng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pl-PL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MyJsonContext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}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TestJsonGen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animal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Animal(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"Lion"</a:t>
            </a:r>
            <a:r>
              <a:rPr lang="pl-PL" sz="1800" dirty="0"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AnimalKind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.Mammal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AnimalFood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.Carnivorous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utf8Json = JsonSerializer.SerializeToUtf8Bytes(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animal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newAnimal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JsonSerializer.Deserialize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(utf8Json,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E7DC-CC6F-4291-93CC-B53687ED3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980728"/>
            <a:ext cx="11700000" cy="504056"/>
          </a:xfrm>
        </p:spPr>
        <p:txBody>
          <a:bodyPr/>
          <a:lstStyle/>
          <a:p>
            <a:r>
              <a:rPr lang="pl-PL" dirty="0" err="1"/>
              <a:t>System.Text.Json</a:t>
            </a:r>
            <a:r>
              <a:rPr lang="pl-PL" dirty="0"/>
              <a:t> gen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B1FC6B-38F5-4A22-85DF-8B7E06E04B96}"/>
              </a:ext>
            </a:extLst>
          </p:cNvPr>
          <p:cNvCxnSpPr>
            <a:cxnSpLocks/>
          </p:cNvCxnSpPr>
          <p:nvPr/>
        </p:nvCxnSpPr>
        <p:spPr>
          <a:xfrm flipV="1">
            <a:off x="119336" y="3429000"/>
            <a:ext cx="1130424" cy="3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0719-2331-42D9-BC3B-90568D75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400983"/>
            <a:ext cx="11125236" cy="579745"/>
          </a:xfrm>
        </p:spPr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gen </a:t>
            </a:r>
            <a:r>
              <a:rPr lang="pl-PL" dirty="0" err="1"/>
              <a:t>workshop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D280A-A426-47E5-982B-B0E057009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5640" y="3429000"/>
            <a:ext cx="6840760" cy="1224136"/>
          </a:xfrm>
        </p:spPr>
        <p:txBody>
          <a:bodyPr/>
          <a:lstStyle/>
          <a:p>
            <a:r>
              <a:rPr lang="pl-PL" sz="3200" dirty="0" err="1"/>
              <a:t>Join</a:t>
            </a:r>
            <a:r>
              <a:rPr lang="pl-PL" sz="3200" dirty="0"/>
              <a:t> </a:t>
            </a:r>
            <a:r>
              <a:rPr lang="pl-PL" sz="3200" dirty="0" err="1"/>
              <a:t>us</a:t>
            </a:r>
            <a:r>
              <a:rPr lang="pl-PL" sz="3200" dirty="0"/>
              <a:t> on 16th of </a:t>
            </a:r>
            <a:r>
              <a:rPr lang="pl-PL" sz="3200" dirty="0" err="1"/>
              <a:t>December</a:t>
            </a:r>
            <a:r>
              <a:rPr lang="pl-PL" sz="32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32EE9-C767-4F9B-AAB0-C78AB00D9D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35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A3E4-DB95-4423-BA1A-743C890A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80728"/>
          </a:xfrm>
        </p:spPr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F754D1-4989-4402-ADE0-5B9123E14B31}"/>
              </a:ext>
            </a:extLst>
          </p:cNvPr>
          <p:cNvGrpSpPr/>
          <p:nvPr/>
        </p:nvGrpSpPr>
        <p:grpSpPr>
          <a:xfrm>
            <a:off x="1703513" y="864480"/>
            <a:ext cx="3600400" cy="5740369"/>
            <a:chOff x="736476" y="864480"/>
            <a:chExt cx="3600400" cy="57403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1A063C-519A-4540-A1D0-C9E7BAB4A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9" t="6705" r="22752" b="23351"/>
            <a:stretch/>
          </p:blipFill>
          <p:spPr>
            <a:xfrm>
              <a:off x="736476" y="864480"/>
              <a:ext cx="3600400" cy="479676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718066-2C41-4823-B70A-936FB4A4BE2E}"/>
                </a:ext>
              </a:extLst>
            </p:cNvPr>
            <p:cNvSpPr txBox="1"/>
            <p:nvPr/>
          </p:nvSpPr>
          <p:spPr>
            <a:xfrm>
              <a:off x="1075976" y="5681519"/>
              <a:ext cx="28803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/>
                <a:t>Leszek</a:t>
              </a:r>
            </a:p>
            <a:p>
              <a:pPr algn="ctr"/>
              <a:r>
                <a:rPr lang="pl-PL" dirty="0"/>
                <a:t>Team </a:t>
              </a:r>
              <a:r>
                <a:rPr lang="pl-PL" dirty="0" err="1"/>
                <a:t>lead</a:t>
              </a:r>
              <a:r>
                <a:rPr lang="pl-PL" dirty="0"/>
                <a:t> / </a:t>
              </a:r>
              <a:r>
                <a:rPr lang="pl-PL" dirty="0" err="1"/>
                <a:t>soft</a:t>
              </a:r>
              <a:r>
                <a:rPr lang="pl-PL" dirty="0"/>
                <a:t> </a:t>
              </a:r>
              <a:r>
                <a:rPr lang="pl-PL" dirty="0" err="1"/>
                <a:t>dev</a:t>
              </a:r>
              <a:endParaRPr lang="pl-PL" dirty="0"/>
            </a:p>
            <a:p>
              <a:endParaRPr lang="pl-P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9256A-0BF5-4EE2-9815-DFBE46E868E1}"/>
              </a:ext>
            </a:extLst>
          </p:cNvPr>
          <p:cNvGrpSpPr/>
          <p:nvPr/>
        </p:nvGrpSpPr>
        <p:grpSpPr>
          <a:xfrm>
            <a:off x="6600056" y="860715"/>
            <a:ext cx="3600400" cy="5744134"/>
            <a:chOff x="6600056" y="860715"/>
            <a:chExt cx="3600400" cy="57441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3D842C-DA69-4665-AF9C-D096B14AE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056" y="860715"/>
              <a:ext cx="3600400" cy="48005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E6413C-0614-4E85-BFD1-454B8AB32737}"/>
                </a:ext>
              </a:extLst>
            </p:cNvPr>
            <p:cNvSpPr txBox="1"/>
            <p:nvPr/>
          </p:nvSpPr>
          <p:spPr>
            <a:xfrm>
              <a:off x="6933093" y="5681519"/>
              <a:ext cx="2934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/>
                <a:t>Michał</a:t>
              </a:r>
            </a:p>
            <a:p>
              <a:pPr algn="ctr"/>
              <a:r>
                <a:rPr lang="pl-PL" dirty="0"/>
                <a:t>Tech </a:t>
              </a:r>
              <a:r>
                <a:rPr lang="pl-PL" dirty="0" err="1"/>
                <a:t>lead</a:t>
              </a:r>
              <a:r>
                <a:rPr lang="pl-PL" dirty="0"/>
                <a:t> / </a:t>
              </a:r>
              <a:r>
                <a:rPr lang="pl-PL" dirty="0" err="1"/>
                <a:t>soft</a:t>
              </a:r>
              <a:r>
                <a:rPr lang="pl-PL" dirty="0"/>
                <a:t> </a:t>
              </a:r>
              <a:r>
                <a:rPr lang="pl-PL" dirty="0" err="1"/>
                <a:t>dev</a:t>
              </a:r>
              <a:endParaRPr lang="pl-PL" dirty="0"/>
            </a:p>
            <a:p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0256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C7CE-D658-43B4-BBD0-DB54C8BA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Caller</a:t>
            </a:r>
            <a:r>
              <a:rPr lang="pl-PL" dirty="0"/>
              <a:t> Argument </a:t>
            </a:r>
            <a:r>
              <a:rPr lang="pl-PL" dirty="0" err="1"/>
              <a:t>Expression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D5CF-D334-40A6-A371-9A84223DD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3717032"/>
            <a:ext cx="11700000" cy="2261721"/>
          </a:xfrm>
        </p:spPr>
        <p:txBody>
          <a:bodyPr/>
          <a:lstStyle/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</a:t>
            </a:r>
            <a:r>
              <a:rPr lang="en-US" dirty="0"/>
              <a:t>ay only be used on parameters with default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parameters marked with </a:t>
            </a:r>
            <a:r>
              <a:rPr lang="en-US" dirty="0" err="1"/>
              <a:t>CallerArgumentExpression</a:t>
            </a:r>
            <a:r>
              <a:rPr lang="en-US" dirty="0"/>
              <a:t> are permitted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For </a:t>
            </a:r>
            <a:r>
              <a:rPr lang="pl-PL" dirty="0" err="1"/>
              <a:t>invalid</a:t>
            </a:r>
            <a:r>
              <a:rPr lang="pl-PL" dirty="0"/>
              <a:t> </a:t>
            </a:r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en-US" dirty="0"/>
              <a:t> compiler will pass in an empty string</a:t>
            </a:r>
            <a:endParaRPr lang="pl-PL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Sadly</a:t>
            </a:r>
            <a:r>
              <a:rPr lang="pl-PL" dirty="0"/>
              <a:t> no </a:t>
            </a:r>
            <a:r>
              <a:rPr lang="pl-PL" b="1" dirty="0" err="1"/>
              <a:t>nameof</a:t>
            </a:r>
            <a:r>
              <a:rPr lang="pl-PL" dirty="0"/>
              <a:t> </a:t>
            </a:r>
            <a:r>
              <a:rPr lang="pl-PL" dirty="0" err="1"/>
              <a:t>support</a:t>
            </a:r>
            <a:endParaRPr lang="pl-PL" dirty="0"/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BEDFB-ABAF-4648-A8AD-FC755B5CA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aka</a:t>
            </a:r>
            <a:r>
              <a:rPr lang="pl-PL" dirty="0"/>
              <a:t>. </a:t>
            </a:r>
            <a:r>
              <a:rPr lang="pl-PL" dirty="0" err="1"/>
              <a:t>FluentAssertions</a:t>
            </a:r>
            <a:r>
              <a:rPr lang="pl-PL" dirty="0"/>
              <a:t> </a:t>
            </a:r>
            <a:r>
              <a:rPr lang="pl-PL" dirty="0" err="1"/>
              <a:t>vNext</a:t>
            </a:r>
            <a:r>
              <a:rPr lang="pl-PL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DBE8B-AE06-42B8-B5B5-606CA84F46BA}"/>
              </a:ext>
            </a:extLst>
          </p:cNvPr>
          <p:cNvSpPr txBox="1"/>
          <p:nvPr/>
        </p:nvSpPr>
        <p:spPr>
          <a:xfrm>
            <a:off x="237550" y="1844824"/>
            <a:ext cx="11699999" cy="1423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Assert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		 [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CallerArgumentExpression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)] </a:t>
            </a:r>
            <a:r>
              <a:rPr lang="pl-PL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=&gt; </a:t>
            </a:r>
            <a:r>
              <a:rPr lang="pl-PL" sz="20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Debug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20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Assert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condition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l-PL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293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29F8-2749-401C-A4C6-03F9B507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Lambda </a:t>
            </a:r>
            <a:r>
              <a:rPr lang="pl-PL" dirty="0" err="1"/>
              <a:t>enhancements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0CD2A-10E6-44FF-9F2E-34FC0242B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384" y="1844824"/>
            <a:ext cx="11375964" cy="4436728"/>
          </a:xfrm>
        </p:spPr>
        <p:txBody>
          <a:bodyPr/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f1 =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f2 =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    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f3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=&gt; { };            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f4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i) =&gt; i; 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Method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(i) =&gt; i);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Method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f) { }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MyParser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mp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MyParser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3FF2-4A3D-44F8-A4C8-6C6E90FA6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F5DF62-C1CB-494F-9624-03A540F02AC6}"/>
                  </a:ext>
                </a:extLst>
              </p14:cNvPr>
              <p14:cNvContentPartPr/>
              <p14:nvPr/>
            </p14:nvContentPartPr>
            <p14:xfrm>
              <a:off x="914400" y="4395960"/>
              <a:ext cx="4415040" cy="144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F5DF62-C1CB-494F-9624-03A540F02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560" y="4332600"/>
                <a:ext cx="4446360" cy="15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57ADDF-9E4A-4A17-B07B-FB46333053F4}"/>
                  </a:ext>
                </a:extLst>
              </p14:cNvPr>
              <p14:cNvContentPartPr/>
              <p14:nvPr/>
            </p14:nvContentPartPr>
            <p14:xfrm>
              <a:off x="690480" y="4376880"/>
              <a:ext cx="3743640" cy="131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57ADDF-9E4A-4A17-B07B-FB46333053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640" y="4313520"/>
                <a:ext cx="3774960" cy="14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9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29F8-2749-401C-A4C6-03F9B507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Lambda </a:t>
            </a:r>
            <a:r>
              <a:rPr lang="pl-PL" dirty="0" err="1"/>
              <a:t>enhancements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3FF2-4A3D-44F8-A4C8-6C6E90FA6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7410" name="Picture 2" descr="Lambada - Original Version 1989 - song by Kaoma | Spotify">
            <a:extLst>
              <a:ext uri="{FF2B5EF4-FFF2-40B4-BE49-F238E27FC236}">
                <a16:creationId xmlns:a16="http://schemas.microsoft.com/office/drawing/2014/main" id="{5A40AF01-A6C9-47EB-AF2A-8EC26C6E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412776"/>
            <a:ext cx="4848200" cy="48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5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AC0D-FB43-4FB6-9E3D-B8BC631B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Monoid</a:t>
            </a:r>
            <a:r>
              <a:rPr lang="pl-PL" dirty="0"/>
              <a:t> and </a:t>
            </a:r>
            <a:r>
              <a:rPr lang="pl-PL" dirty="0" err="1"/>
              <a:t>Groups</a:t>
            </a:r>
            <a:r>
              <a:rPr lang="pl-PL" dirty="0"/>
              <a:t> </a:t>
            </a:r>
            <a:r>
              <a:rPr lang="pl-PL" dirty="0" err="1"/>
              <a:t>aka</a:t>
            </a:r>
            <a:r>
              <a:rPr lang="pl-PL" dirty="0"/>
              <a:t> </a:t>
            </a:r>
            <a:r>
              <a:rPr lang="pl-PL" dirty="0" err="1"/>
              <a:t>Generic</a:t>
            </a:r>
            <a:r>
              <a:rPr lang="pl-PL"/>
              <a:t> Math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CD259-8E7D-46B4-9079-D4E8C2E11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IParseable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TSelf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TSelf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IParseable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TSelf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TSelf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s,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IFormatProvider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provider);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TryParse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NotNullWhen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s,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IFormatProvider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provider,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TSelf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result);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IParseable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B8B"/>
                </a:solidFill>
                <a:latin typeface="Cascadia Mono" panose="020B0609020000020004" pitchFamily="49" charset="0"/>
              </a:rPr>
              <a:t>Parse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s,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IFormatProvider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provider)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Implementation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*/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TryParse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NotNullWhen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s,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IFormatProvider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provider,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result)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Implementation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*/</a:t>
            </a:r>
            <a:b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D24A3-FE75-4965-8B3F-CF3AE1814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315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5A5A-84CA-4B98-81BF-0CA73827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1147A-B6DB-401F-AE94-B7EDC4B9F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64 bit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Sleek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Hot Reload (including HTML/JS/CSS, WinForms + WPF)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times faster Find</a:t>
            </a:r>
            <a:r>
              <a:rPr lang="pl-PL" dirty="0"/>
              <a:t> </a:t>
            </a:r>
            <a:r>
              <a:rPr lang="en-US" dirty="0"/>
              <a:t>&amp;</a:t>
            </a:r>
            <a:r>
              <a:rPr lang="pl-PL" dirty="0"/>
              <a:t> </a:t>
            </a:r>
            <a:r>
              <a:rPr lang="en-US" dirty="0"/>
              <a:t>Replace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</a:t>
            </a:r>
            <a:r>
              <a:rPr lang="pl-PL" dirty="0"/>
              <a:t>-</a:t>
            </a:r>
            <a:r>
              <a:rPr lang="en-US" dirty="0"/>
              <a:t>conditional breakpoints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for incremental codegen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Improved IntelliCode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tests on WSL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Github </a:t>
            </a:r>
            <a:r>
              <a:rPr lang="pl-PL" dirty="0"/>
              <a:t>A</a:t>
            </a:r>
            <a:r>
              <a:rPr lang="en-US" dirty="0" err="1"/>
              <a:t>ctions</a:t>
            </a:r>
            <a:r>
              <a:rPr lang="en-US" dirty="0"/>
              <a:t> templates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80627-97CF-4BEA-A1B3-936B9A697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19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FF81-3771-4C69-BA46-101FC94C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Source Build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86141-97A8-43E6-95F2-E77F86EA4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Linux Standard – Components built by platform toolchain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Building .NET SDK purely with open source toolchain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Microsoft binary build of .NET SDK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sz="2000" dirty="0"/>
              <a:t>Pure Open Source build of .NET SDK</a:t>
            </a:r>
          </a:p>
          <a:p>
            <a:pPr marL="787400" lvl="2" indent="-342900"/>
            <a:r>
              <a:rPr lang="pl-PL" sz="2000" dirty="0"/>
              <a:t>Provably Open Source .NET SDK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Reproductible builds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A1C2-2FDB-44B1-93FD-379735565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7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5A5-1EE0-455F-B166-39A255D0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Open Telemetry Metrics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2F19-1A26-4D54-964E-1F2946F1F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OpenTelemetry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Observability – Logs, Traces,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System.Diagnostics.Metrics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Counter, Histogram, Gauge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MeterListener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Exporters – Prometheus, Jaeger, Zipkin, Console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90997-73C6-46FD-88FC-27CB43622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43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03EA-6BFC-44B8-B73D-E712EB6C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Dotnet Monitor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35D9-D4C1-4618-9C45-9D494BEC4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Cross platform diagnostic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Microservice with HTTP endpoint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/>
              <a:t>/processes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/>
              <a:t>/process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/>
              <a:t>/dump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/>
              <a:t>/gcdump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/>
              <a:t>/trace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/>
              <a:t>/logs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pl-PL" dirty="0"/>
              <a:t>/metrics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6527-6F52-49DB-B49B-661B77F52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17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31F664-7015-4DD1-8579-CD6CC90C6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5A5A-84CA-4B98-81BF-0CA73827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1147A-B6DB-401F-AE94-B7EDC4B9F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https://docs.microsoft.com/en-us/dotnet/core/compatibility/6.0</a:t>
            </a:r>
            <a:r>
              <a:rPr lang="pl-P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80627-97CF-4BEA-A1B3-936B9A697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81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01F4-0D57-4C94-888E-61E03533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06C58-EFF8-4A65-B0F8-A19CBD9FC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76" y="1412777"/>
            <a:ext cx="11447972" cy="48687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NET 6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Performance improvements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C# 10.0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More New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Developer Toolbelt improvements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Demo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Discussion 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3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303A75A8-FCE0-4121-B68F-DBCEADABDE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51A46-C6AE-4E73-8B8D-CDC0CD9F3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The end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8CAF6B1-418A-42BF-A94C-AEA323307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20136" y="5301208"/>
            <a:ext cx="4391347" cy="383903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96698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Collections</a:t>
            </a:r>
            <a:endParaRPr lang="pl-PL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14EB229-B694-4347-9B3F-AD6982F77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76" y="1412777"/>
            <a:ext cx="11447972" cy="48687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EnsureCapacity</a:t>
            </a:r>
            <a:r>
              <a:rPr lang="pl-PL" dirty="0"/>
              <a:t> for List, </a:t>
            </a:r>
            <a:r>
              <a:rPr lang="pl-PL" dirty="0" err="1"/>
              <a:t>Stack</a:t>
            </a:r>
            <a:r>
              <a:rPr lang="pl-PL" dirty="0"/>
              <a:t>, Queue (but not Collection…)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CollectionsMarshal.AsSpan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CollectionsMarshal.GetValueRefOrNullRef</a:t>
            </a:r>
            <a:r>
              <a:rPr lang="pl-PL" dirty="0"/>
              <a:t>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Unsafe.IsNullRef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StringComparer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IsWellKnownOrdinalComparer</a:t>
            </a:r>
            <a:r>
              <a:rPr lang="pl-PL" dirty="0"/>
              <a:t>(</a:t>
            </a:r>
            <a:r>
              <a:rPr lang="pl-PL" dirty="0" err="1"/>
              <a:t>comparer</a:t>
            </a:r>
            <a:r>
              <a:rPr lang="pl-PL" dirty="0"/>
              <a:t>, out </a:t>
            </a:r>
            <a:r>
              <a:rPr lang="pl-PL" dirty="0" err="1"/>
              <a:t>bool</a:t>
            </a:r>
            <a:r>
              <a:rPr lang="pl-PL" dirty="0"/>
              <a:t> </a:t>
            </a:r>
            <a:r>
              <a:rPr lang="pl-PL" dirty="0" err="1"/>
              <a:t>ignoreCase</a:t>
            </a:r>
            <a:r>
              <a:rPr lang="pl-PL" dirty="0"/>
              <a:t>);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IsWellKnownCultureAwareComparer</a:t>
            </a:r>
            <a:r>
              <a:rPr lang="pl-PL" dirty="0"/>
              <a:t>(</a:t>
            </a:r>
            <a:r>
              <a:rPr lang="pl-PL" dirty="0" err="1"/>
              <a:t>comparer</a:t>
            </a:r>
            <a:r>
              <a:rPr lang="pl-PL" dirty="0"/>
              <a:t>, out </a:t>
            </a:r>
            <a:r>
              <a:rPr lang="pl-PL" dirty="0" err="1"/>
              <a:t>CompareInfo</a:t>
            </a:r>
            <a:r>
              <a:rPr lang="pl-PL" dirty="0"/>
              <a:t> </a:t>
            </a:r>
            <a:r>
              <a:rPr lang="pl-PL" dirty="0" err="1"/>
              <a:t>compareInfo</a:t>
            </a:r>
            <a:r>
              <a:rPr lang="pl-PL" dirty="0"/>
              <a:t>, out </a:t>
            </a:r>
            <a:r>
              <a:rPr lang="pl-PL" dirty="0" err="1"/>
              <a:t>CompareOptions</a:t>
            </a:r>
            <a:r>
              <a:rPr lang="pl-PL" dirty="0"/>
              <a:t> </a:t>
            </a:r>
            <a:r>
              <a:rPr lang="pl-PL" dirty="0" err="1"/>
              <a:t>compareOptions</a:t>
            </a:r>
            <a:r>
              <a:rPr lang="pl-PL" dirty="0"/>
              <a:t>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8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2132856"/>
            <a:ext cx="7920880" cy="3788656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"Michał"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Developer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"Wojciech"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Physicist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Enqueue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"Jarosław"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Politician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shopQueue.</a:t>
            </a:r>
            <a:r>
              <a:rPr lang="en-US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TryDequeue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? name,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_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800" b="0" dirty="0" err="1">
                <a:solidFill>
                  <a:srgbClr val="00008B"/>
                </a:solidFill>
                <a:latin typeface="Cascadia Mono" panose="020B0609020000020004" pitchFamily="49" charset="0"/>
              </a:rPr>
              <a:t>Console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l-PL" sz="1800" b="0" dirty="0" err="1">
                <a:solidFill>
                  <a:srgbClr val="008B8B"/>
                </a:solidFill>
                <a:latin typeface="Cascadia Mono" panose="020B0609020000020004" pitchFamily="49" charset="0"/>
              </a:rPr>
              <a:t>WriteLine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now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pl-PL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pl-PL" sz="1800" b="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l-PL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l-PL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8B"/>
                </a:solidFill>
                <a:latin typeface="Cascadia Mono" panose="020B0609020000020004" pitchFamily="49" charset="0"/>
              </a:rPr>
              <a:t>Job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Physicist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Developer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Politician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PriorityQueue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674A5-DCD9-4D32-AFED-8A054BD5810D}"/>
              </a:ext>
            </a:extLst>
          </p:cNvPr>
          <p:cNvSpPr txBox="1"/>
          <p:nvPr/>
        </p:nvSpPr>
        <p:spPr>
          <a:xfrm>
            <a:off x="8472264" y="3861048"/>
            <a:ext cx="3168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Wojciech</a:t>
            </a:r>
          </a:p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Michał</a:t>
            </a:r>
          </a:p>
          <a:p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Serve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now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Jarosław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37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08720"/>
          </a:xfrm>
        </p:spPr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59" y="1340768"/>
            <a:ext cx="11629291" cy="511256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SafeFileHandle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FileAccess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access,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to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FileStream.Position</a:t>
            </a:r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Not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serialized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to OS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after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Preallocation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size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and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RandomAccess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DeleteOnClose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…)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specification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FileStreamOptions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/*...</a:t>
            </a:r>
            <a:r>
              <a:rPr lang="pl-P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Options,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4096,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PreallocationSize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Vectored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scatter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gather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I/O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Atomicity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Concatenated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5524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Efficiency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GetLength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faster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33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SeekForward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/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SeekBackward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10-100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Read/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WriteAsync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up to 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times 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Read/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Write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up to 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times faster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4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endParaRPr lang="pl-PL" sz="1600" b="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endParaRPr lang="pl-PL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49" y="764704"/>
            <a:ext cx="11700000" cy="504056"/>
          </a:xfrm>
        </p:spPr>
        <p:txBody>
          <a:bodyPr/>
          <a:lstStyle/>
          <a:p>
            <a:r>
              <a:rPr lang="pl-PL" dirty="0"/>
              <a:t>File and I/O</a:t>
            </a:r>
          </a:p>
        </p:txBody>
      </p:sp>
    </p:spTree>
    <p:extLst>
      <p:ext uri="{BB962C8B-B14F-4D97-AF65-F5344CB8AC3E}">
        <p14:creationId xmlns:p14="http://schemas.microsoft.com/office/powerpoint/2010/main" val="3031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96544"/>
          </a:xfrm>
        </p:spPr>
        <p:txBody>
          <a:bodyPr>
            <a:normAutofit lnSpcReduction="10000"/>
          </a:bodyPr>
          <a:lstStyle/>
          <a:p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number =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.Alloc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*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42;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numbers =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.Alloc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42;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[1] = 420;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 = *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.Free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NativeMemory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.Free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l-PL" sz="1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Native </a:t>
            </a:r>
            <a:r>
              <a:rPr lang="pl-PL" dirty="0" err="1"/>
              <a:t>alloc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816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579C-5F47-4C00-8928-CB981F061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556792"/>
            <a:ext cx="11161240" cy="489654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timeout);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timeout,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instead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of </a:t>
            </a:r>
            <a:r>
              <a:rPr lang="pl-PL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CancellationTokenSource.TryReset</a:t>
            </a:r>
            <a:b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cts.TryReset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  <a:b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cts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err="1"/>
              <a:t>Async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094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F55-E365-45E4-9FAD-99ABDCAD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653F-0C1A-43BF-B4B7-D90CECD3D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4008" y="913604"/>
            <a:ext cx="11700000" cy="504056"/>
          </a:xfrm>
        </p:spPr>
        <p:txBody>
          <a:bodyPr/>
          <a:lstStyle/>
          <a:p>
            <a:r>
              <a:rPr lang="pl-PL" dirty="0" err="1"/>
              <a:t>Timer</a:t>
            </a:r>
            <a:endParaRPr lang="pl-P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2A75462-3456-4B10-BCEF-D4C7740A21F6}"/>
              </a:ext>
            </a:extLst>
          </p:cNvPr>
          <p:cNvSpPr txBox="1">
            <a:spLocks/>
          </p:cNvSpPr>
          <p:nvPr/>
        </p:nvSpPr>
        <p:spPr>
          <a:xfrm>
            <a:off x="372014" y="1345652"/>
            <a:ext cx="11447972" cy="36675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Timers</a:t>
            </a:r>
            <a:endParaRPr lang="pl-PL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System.Threading.Timer</a:t>
            </a:r>
            <a:r>
              <a:rPr lang="pl-PL" sz="1400" dirty="0"/>
              <a:t>, </a:t>
            </a:r>
            <a:r>
              <a:rPr lang="pl-PL" sz="1400" dirty="0" err="1"/>
              <a:t>System.Timers.Timer</a:t>
            </a:r>
            <a:endParaRPr lang="pl-PL" sz="1400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System.Windows.Forms.Timer</a:t>
            </a:r>
            <a:r>
              <a:rPr lang="pl-PL" sz="1400" dirty="0"/>
              <a:t>, </a:t>
            </a:r>
            <a:r>
              <a:rPr lang="pl-PL" sz="1400" dirty="0" err="1"/>
              <a:t>System.Windows.Threading.DispatcherTimer</a:t>
            </a:r>
            <a:endParaRPr lang="pl-PL" sz="1400" dirty="0"/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System.Web.UI.Timer</a:t>
            </a:r>
            <a:endParaRPr lang="pl-PL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PeriodicTimer</a:t>
            </a:r>
            <a:r>
              <a:rPr lang="pl-PL" dirty="0"/>
              <a:t>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Single </a:t>
            </a:r>
            <a:r>
              <a:rPr lang="pl-PL" dirty="0" err="1"/>
              <a:t>consumer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</a:p>
          <a:p>
            <a:pPr marL="6096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Callback</a:t>
            </a:r>
            <a:r>
              <a:rPr lang="pl-PL" dirty="0"/>
              <a:t>-less </a:t>
            </a:r>
            <a:r>
              <a:rPr lang="pl-PL" dirty="0" err="1"/>
              <a:t>aproach</a:t>
            </a:r>
            <a:r>
              <a:rPr lang="pl-PL" dirty="0"/>
              <a:t> with </a:t>
            </a:r>
            <a:r>
              <a:rPr lang="pl-PL" dirty="0" err="1"/>
              <a:t>async</a:t>
            </a:r>
            <a:r>
              <a:rPr lang="pl-PL" dirty="0"/>
              <a:t>, no </a:t>
            </a:r>
            <a:r>
              <a:rPr lang="pl-PL" dirty="0" err="1"/>
              <a:t>sync-over-async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71471-5828-4771-86F4-90A9B94E5A4E}"/>
              </a:ext>
            </a:extLst>
          </p:cNvPr>
          <p:cNvSpPr txBox="1"/>
          <p:nvPr/>
        </p:nvSpPr>
        <p:spPr>
          <a:xfrm>
            <a:off x="2999656" y="5085184"/>
            <a:ext cx="6361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PeriodicTimer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TimeSpan.FromSeconds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(100));</a:t>
            </a:r>
          </a:p>
          <a:p>
            <a:endParaRPr lang="pl-P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l-PL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l-PL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timer.WaitForNextTickAsync</a:t>
            </a:r>
            <a:r>
              <a:rPr lang="pl-P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()){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91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Section break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81FE2EE4-55EF-4CFA-86A2-C2460F4324DA}"/>
    </a:ext>
  </a:extLst>
</a:theme>
</file>

<file path=ppt/theme/theme3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6A304E9255484492BA198CE2082999" ma:contentTypeVersion="2" ma:contentTypeDescription="Create a new document." ma:contentTypeScope="" ma:versionID="59b1ce6d0c37e32ff00e5fa2d1432dd5">
  <xsd:schema xmlns:xsd="http://www.w3.org/2001/XMLSchema" xmlns:xs="http://www.w3.org/2001/XMLSchema" xmlns:p="http://schemas.microsoft.com/office/2006/metadata/properties" xmlns:ns3="11d38936-4d58-4fb5-ba77-ab3c6b5ac5f3" targetNamespace="http://schemas.microsoft.com/office/2006/metadata/properties" ma:root="true" ma:fieldsID="411bbe26ff1265c85cdd2f47c83ae407" ns3:_="">
    <xsd:import namespace="11d38936-4d58-4fb5-ba77-ab3c6b5ac5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38936-4d58-4fb5-ba77-ab3c6b5ac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7B9EFC-266E-4B98-9E25-D08BE71B6C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6CC5F9-94B3-49D7-BDA0-DD33E319F2D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1d38936-4d58-4fb5-ba77-ab3c6b5ac5f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EB55769-BD2D-476A-8F5F-FD29B57118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38936-4d58-4fb5-ba77-ab3c6b5ac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9194</TotalTime>
  <Words>791</Words>
  <Application>Microsoft Office PowerPoint</Application>
  <PresentationFormat>Widescreen</PresentationFormat>
  <Paragraphs>236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Cascadia Mono</vt:lpstr>
      <vt:lpstr>Segoe UI</vt:lpstr>
      <vt:lpstr>Verdana</vt:lpstr>
      <vt:lpstr>Wingdings</vt:lpstr>
      <vt:lpstr>Capgemini Master</vt:lpstr>
      <vt:lpstr>Section break</vt:lpstr>
      <vt:lpstr>Cover options</vt:lpstr>
      <vt:lpstr>think-cell Slide</vt:lpstr>
      <vt:lpstr>PowerPoint Presentation</vt:lpstr>
      <vt:lpstr>Who are we ?</vt:lpstr>
      <vt:lpstr>Agenda</vt:lpstr>
      <vt:lpstr>API Improvements</vt:lpstr>
      <vt:lpstr>API Improvements</vt:lpstr>
      <vt:lpstr>API Improvements</vt:lpstr>
      <vt:lpstr>API Improvements</vt:lpstr>
      <vt:lpstr>API Improvements</vt:lpstr>
      <vt:lpstr>API Improvements</vt:lpstr>
      <vt:lpstr>Survey</vt:lpstr>
      <vt:lpstr>Performance improvements </vt:lpstr>
      <vt:lpstr>Performance improvements </vt:lpstr>
      <vt:lpstr>Code generator</vt:lpstr>
      <vt:lpstr>Code generator use</vt:lpstr>
      <vt:lpstr>Code generator use</vt:lpstr>
      <vt:lpstr>Code generator use</vt:lpstr>
      <vt:lpstr>Code generator use</vt:lpstr>
      <vt:lpstr>Code generator use</vt:lpstr>
      <vt:lpstr>Code gen workshop</vt:lpstr>
      <vt:lpstr>Caller Argument Expression</vt:lpstr>
      <vt:lpstr>Lambda enhancements</vt:lpstr>
      <vt:lpstr>Lambda enhancements</vt:lpstr>
      <vt:lpstr>Monoid and Groups aka Generic Math</vt:lpstr>
      <vt:lpstr>VS 2022</vt:lpstr>
      <vt:lpstr>Source Build</vt:lpstr>
      <vt:lpstr>Open Telemetry Metrics API</vt:lpstr>
      <vt:lpstr>Dotnet Monitor</vt:lpstr>
      <vt:lpstr>PowerPoint Presentation</vt:lpstr>
      <vt:lpstr>Summary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ppt template</dc:subject>
  <dc:creator>Capgemini</dc:creator>
  <cp:lastModifiedBy>Kowalski, Leszek</cp:lastModifiedBy>
  <cp:revision>142</cp:revision>
  <dcterms:created xsi:type="dcterms:W3CDTF">2019-03-14T14:38:54Z</dcterms:created>
  <dcterms:modified xsi:type="dcterms:W3CDTF">2021-11-18T13:45:55Z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0x010100ED6A304E9255484492BA198CE2082999</vt:lpwstr>
  </property>
</Properties>
</file>