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866" r:id="rId5"/>
    <p:sldMasterId id="2147483838" r:id="rId6"/>
  </p:sldMasterIdLst>
  <p:notesMasterIdLst>
    <p:notesMasterId r:id="rId46"/>
  </p:notesMasterIdLst>
  <p:handoutMasterIdLst>
    <p:handoutMasterId r:id="rId47"/>
  </p:handoutMasterIdLst>
  <p:sldIdLst>
    <p:sldId id="296" r:id="rId7"/>
    <p:sldId id="410" r:id="rId8"/>
    <p:sldId id="479" r:id="rId9"/>
    <p:sldId id="480" r:id="rId10"/>
    <p:sldId id="453" r:id="rId11"/>
    <p:sldId id="450" r:id="rId12"/>
    <p:sldId id="461" r:id="rId13"/>
    <p:sldId id="495" r:id="rId14"/>
    <p:sldId id="458" r:id="rId15"/>
    <p:sldId id="473" r:id="rId16"/>
    <p:sldId id="471" r:id="rId17"/>
    <p:sldId id="470" r:id="rId18"/>
    <p:sldId id="496" r:id="rId19"/>
    <p:sldId id="472" r:id="rId20"/>
    <p:sldId id="474" r:id="rId21"/>
    <p:sldId id="475" r:id="rId22"/>
    <p:sldId id="439" r:id="rId23"/>
    <p:sldId id="452" r:id="rId24"/>
    <p:sldId id="466" r:id="rId25"/>
    <p:sldId id="455" r:id="rId26"/>
    <p:sldId id="456" r:id="rId27"/>
    <p:sldId id="457" r:id="rId28"/>
    <p:sldId id="454" r:id="rId29"/>
    <p:sldId id="464" r:id="rId30"/>
    <p:sldId id="468" r:id="rId31"/>
    <p:sldId id="469" r:id="rId32"/>
    <p:sldId id="465" r:id="rId33"/>
    <p:sldId id="463" r:id="rId34"/>
    <p:sldId id="428" r:id="rId35"/>
    <p:sldId id="429" r:id="rId36"/>
    <p:sldId id="498" r:id="rId37"/>
    <p:sldId id="490" r:id="rId38"/>
    <p:sldId id="489" r:id="rId39"/>
    <p:sldId id="491" r:id="rId40"/>
    <p:sldId id="493" r:id="rId41"/>
    <p:sldId id="488" r:id="rId42"/>
    <p:sldId id="269" r:id="rId43"/>
    <p:sldId id="444" r:id="rId44"/>
    <p:sldId id="351" r:id="rId45"/>
  </p:sldIdLst>
  <p:sldSz cx="12192000" cy="6858000"/>
  <p:notesSz cx="6858000" cy="9144000"/>
  <p:custDataLst>
    <p:tags r:id="rId4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296"/>
            <p14:sldId id="410"/>
            <p14:sldId id="479"/>
            <p14:sldId id="480"/>
            <p14:sldId id="453"/>
            <p14:sldId id="450"/>
            <p14:sldId id="461"/>
            <p14:sldId id="495"/>
            <p14:sldId id="458"/>
            <p14:sldId id="473"/>
            <p14:sldId id="471"/>
            <p14:sldId id="470"/>
            <p14:sldId id="496"/>
            <p14:sldId id="472"/>
            <p14:sldId id="474"/>
            <p14:sldId id="475"/>
            <p14:sldId id="439"/>
            <p14:sldId id="452"/>
            <p14:sldId id="466"/>
            <p14:sldId id="455"/>
            <p14:sldId id="456"/>
            <p14:sldId id="457"/>
            <p14:sldId id="454"/>
            <p14:sldId id="464"/>
            <p14:sldId id="468"/>
            <p14:sldId id="469"/>
            <p14:sldId id="465"/>
            <p14:sldId id="463"/>
            <p14:sldId id="428"/>
            <p14:sldId id="429"/>
            <p14:sldId id="498"/>
            <p14:sldId id="490"/>
            <p14:sldId id="489"/>
            <p14:sldId id="491"/>
            <p14:sldId id="493"/>
            <p14:sldId id="488"/>
            <p14:sldId id="269"/>
            <p14:sldId id="444"/>
            <p14:sldId id="351"/>
          </p14:sldIdLst>
        </p14:section>
        <p14:section name="Backup" id="{5155A5DC-8520-43D7-9F08-69E81E9A7239}">
          <p14:sldIdLst/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7E83"/>
    <a:srgbClr val="2B0A3D"/>
    <a:srgbClr val="00C37B"/>
    <a:srgbClr val="95E616"/>
    <a:srgbClr val="4701A7"/>
    <a:srgbClr val="FF6327"/>
    <a:srgbClr val="01D1D0"/>
    <a:srgbClr val="E6E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A070F-273B-4349-BA1E-882A854A6DEA}" v="323" dt="2020-06-25T09:22:52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1" autoAdjust="0"/>
  </p:normalViewPr>
  <p:slideViewPr>
    <p:cSldViewPr>
      <p:cViewPr varScale="1">
        <p:scale>
          <a:sx n="157" d="100"/>
          <a:sy n="157" d="100"/>
        </p:scale>
        <p:origin x="114" y="13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33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ags" Target="tags/tag1.xml"/><Relationship Id="rId8" Type="http://schemas.openxmlformats.org/officeDocument/2006/relationships/slide" Target="slides/slide2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05/12/2021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05/12/2021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8DC6A54A-9BF8-4F66-8401-A8591C494FA5}"/>
              </a:ext>
            </a:extLst>
          </p:cNvPr>
          <p:cNvGrpSpPr/>
          <p:nvPr userDrawn="1"/>
        </p:nvGrpSpPr>
        <p:grpSpPr>
          <a:xfrm>
            <a:off x="0" y="0"/>
            <a:ext cx="7102050" cy="6410325"/>
            <a:chOff x="4563414" y="273880"/>
            <a:chExt cx="7102050" cy="6410325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C158D16-9C05-4713-8244-FC00FD82627D}"/>
                </a:ext>
              </a:extLst>
            </p:cNvPr>
            <p:cNvSpPr/>
            <p:nvPr/>
          </p:nvSpPr>
          <p:spPr>
            <a:xfrm>
              <a:off x="6350514" y="273880"/>
              <a:ext cx="5314950" cy="6400800"/>
            </a:xfrm>
            <a:custGeom>
              <a:avLst/>
              <a:gdLst>
                <a:gd name="connsiteX0" fmla="*/ 1655948 w 5314950"/>
                <a:gd name="connsiteY0" fmla="*/ 6400990 h 6400800"/>
                <a:gd name="connsiteX1" fmla="*/ 1648518 w 5314950"/>
                <a:gd name="connsiteY1" fmla="*/ 6401467 h 6400800"/>
                <a:gd name="connsiteX2" fmla="*/ 5313548 w 5314950"/>
                <a:gd name="connsiteY2" fmla="*/ 3303080 h 6400800"/>
                <a:gd name="connsiteX3" fmla="*/ 4721188 w 5314950"/>
                <a:gd name="connsiteY3" fmla="*/ 7144 h 6400800"/>
                <a:gd name="connsiteX4" fmla="*/ 1686428 w 5314950"/>
                <a:gd name="connsiteY4" fmla="*/ 7144 h 6400800"/>
                <a:gd name="connsiteX5" fmla="*/ 1655948 w 5314950"/>
                <a:gd name="connsiteY5" fmla="*/ 6400990 h 640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4950" h="6400800">
                  <a:moveTo>
                    <a:pt x="1655948" y="6400990"/>
                  </a:moveTo>
                  <a:cubicBezTo>
                    <a:pt x="1653471" y="6401181"/>
                    <a:pt x="1650995" y="6401276"/>
                    <a:pt x="1648518" y="6401467"/>
                  </a:cubicBezTo>
                  <a:cubicBezTo>
                    <a:pt x="3466746" y="6339364"/>
                    <a:pt x="5047229" y="5231797"/>
                    <a:pt x="5313548" y="3303080"/>
                  </a:cubicBezTo>
                  <a:cubicBezTo>
                    <a:pt x="3798787" y="2465451"/>
                    <a:pt x="4580790" y="1653159"/>
                    <a:pt x="4721188" y="7144"/>
                  </a:cubicBezTo>
                  <a:lnTo>
                    <a:pt x="1686428" y="7144"/>
                  </a:lnTo>
                  <a:cubicBezTo>
                    <a:pt x="1417442" y="2445163"/>
                    <a:pt x="-1934406" y="6146102"/>
                    <a:pt x="1655948" y="6400990"/>
                  </a:cubicBezTo>
                  <a:close/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68C303D7-566A-4588-87A6-E7E84D1C38CA}"/>
                </a:ext>
              </a:extLst>
            </p:cNvPr>
            <p:cNvSpPr/>
            <p:nvPr/>
          </p:nvSpPr>
          <p:spPr>
            <a:xfrm>
              <a:off x="4563414" y="273880"/>
              <a:ext cx="3486150" cy="6410325"/>
            </a:xfrm>
            <a:custGeom>
              <a:avLst/>
              <a:gdLst>
                <a:gd name="connsiteX0" fmla="*/ 3447193 w 3486150"/>
                <a:gd name="connsiteY0" fmla="*/ 6401372 h 6410325"/>
                <a:gd name="connsiteX1" fmla="*/ 3454622 w 3486150"/>
                <a:gd name="connsiteY1" fmla="*/ 6400896 h 6410325"/>
                <a:gd name="connsiteX2" fmla="*/ 3485103 w 3486150"/>
                <a:gd name="connsiteY2" fmla="*/ 7144 h 6410325"/>
                <a:gd name="connsiteX3" fmla="*/ 978789 w 3486150"/>
                <a:gd name="connsiteY3" fmla="*/ 7144 h 6410325"/>
                <a:gd name="connsiteX4" fmla="*/ 7144 w 3486150"/>
                <a:gd name="connsiteY4" fmla="*/ 7144 h 6410325"/>
                <a:gd name="connsiteX5" fmla="*/ 7144 w 3486150"/>
                <a:gd name="connsiteY5" fmla="*/ 5378482 h 6410325"/>
                <a:gd name="connsiteX6" fmla="*/ 3447193 w 3486150"/>
                <a:gd name="connsiteY6" fmla="*/ 6401372 h 641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86150" h="6410325">
                  <a:moveTo>
                    <a:pt x="3447193" y="6401372"/>
                  </a:moveTo>
                  <a:cubicBezTo>
                    <a:pt x="3449670" y="6401181"/>
                    <a:pt x="3452146" y="6401086"/>
                    <a:pt x="3454622" y="6400896"/>
                  </a:cubicBezTo>
                  <a:cubicBezTo>
                    <a:pt x="-135731" y="6146102"/>
                    <a:pt x="3216116" y="2445163"/>
                    <a:pt x="3485103" y="7144"/>
                  </a:cubicBezTo>
                  <a:lnTo>
                    <a:pt x="978789" y="7144"/>
                  </a:lnTo>
                  <a:lnTo>
                    <a:pt x="7144" y="7144"/>
                  </a:lnTo>
                  <a:lnTo>
                    <a:pt x="7144" y="5378482"/>
                  </a:lnTo>
                  <a:cubicBezTo>
                    <a:pt x="997268" y="6099239"/>
                    <a:pt x="2192465" y="6483097"/>
                    <a:pt x="3447193" y="6401372"/>
                  </a:cubicBezTo>
                  <a:close/>
                </a:path>
              </a:pathLst>
            </a:custGeom>
            <a:solidFill>
              <a:srgbClr val="95C1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56000" y="0"/>
            <a:ext cx="75360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Cliquez sur l'icône pour ajouter une image</a:t>
            </a:r>
            <a:endParaRPr lang="pt-PT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708" y="1197000"/>
            <a:ext cx="4195292" cy="19022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68653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Freeform 6"/>
          <p:cNvSpPr>
            <a:spLocks/>
          </p:cNvSpPr>
          <p:nvPr userDrawn="1"/>
        </p:nvSpPr>
        <p:spPr bwMode="auto">
          <a:xfrm>
            <a:off x="0" y="0"/>
            <a:ext cx="7651750" cy="6858000"/>
          </a:xfrm>
          <a:custGeom>
            <a:avLst/>
            <a:gdLst/>
            <a:ahLst/>
            <a:cxnLst>
              <a:cxn ang="0">
                <a:pos x="0" y="4320"/>
              </a:cxn>
              <a:cxn ang="0">
                <a:pos x="0" y="18"/>
              </a:cxn>
              <a:cxn ang="0">
                <a:pos x="2" y="4"/>
              </a:cxn>
              <a:cxn ang="0">
                <a:pos x="18" y="0"/>
              </a:cxn>
              <a:cxn ang="0">
                <a:pos x="4802" y="0"/>
              </a:cxn>
              <a:cxn ang="0">
                <a:pos x="4812" y="0"/>
              </a:cxn>
              <a:cxn ang="0">
                <a:pos x="4820" y="8"/>
              </a:cxn>
              <a:cxn ang="0">
                <a:pos x="4820" y="18"/>
              </a:cxn>
              <a:cxn ang="0">
                <a:pos x="4820" y="50"/>
              </a:cxn>
              <a:cxn ang="0">
                <a:pos x="4816" y="52"/>
              </a:cxn>
              <a:cxn ang="0">
                <a:pos x="4816" y="64"/>
              </a:cxn>
              <a:cxn ang="0">
                <a:pos x="4808" y="138"/>
              </a:cxn>
              <a:cxn ang="0">
                <a:pos x="4800" y="200"/>
              </a:cxn>
              <a:cxn ang="0">
                <a:pos x="4776" y="318"/>
              </a:cxn>
              <a:cxn ang="0">
                <a:pos x="4744" y="434"/>
              </a:cxn>
              <a:cxn ang="0">
                <a:pos x="4704" y="544"/>
              </a:cxn>
              <a:cxn ang="0">
                <a:pos x="4654" y="652"/>
              </a:cxn>
              <a:cxn ang="0">
                <a:pos x="4594" y="754"/>
              </a:cxn>
              <a:cxn ang="0">
                <a:pos x="4528" y="852"/>
              </a:cxn>
              <a:cxn ang="0">
                <a:pos x="4452" y="948"/>
              </a:cxn>
              <a:cxn ang="0">
                <a:pos x="4410" y="994"/>
              </a:cxn>
              <a:cxn ang="0">
                <a:pos x="4342" y="1064"/>
              </a:cxn>
              <a:cxn ang="0">
                <a:pos x="4270" y="1130"/>
              </a:cxn>
              <a:cxn ang="0">
                <a:pos x="4118" y="1252"/>
              </a:cxn>
              <a:cxn ang="0">
                <a:pos x="3956" y="1360"/>
              </a:cxn>
              <a:cxn ang="0">
                <a:pos x="3786" y="1458"/>
              </a:cxn>
              <a:cxn ang="0">
                <a:pos x="3724" y="1488"/>
              </a:cxn>
              <a:cxn ang="0">
                <a:pos x="3542" y="1574"/>
              </a:cxn>
              <a:cxn ang="0">
                <a:pos x="3294" y="1678"/>
              </a:cxn>
              <a:cxn ang="0">
                <a:pos x="3028" y="1790"/>
              </a:cxn>
              <a:cxn ang="0">
                <a:pos x="2498" y="2020"/>
              </a:cxn>
              <a:cxn ang="0">
                <a:pos x="2238" y="2142"/>
              </a:cxn>
              <a:cxn ang="0">
                <a:pos x="2054" y="2232"/>
              </a:cxn>
              <a:cxn ang="0">
                <a:pos x="1872" y="2326"/>
              </a:cxn>
              <a:cxn ang="0">
                <a:pos x="1696" y="2428"/>
              </a:cxn>
              <a:cxn ang="0">
                <a:pos x="1522" y="2538"/>
              </a:cxn>
              <a:cxn ang="0">
                <a:pos x="1464" y="2578"/>
              </a:cxn>
              <a:cxn ang="0">
                <a:pos x="1350" y="2664"/>
              </a:cxn>
              <a:cxn ang="0">
                <a:pos x="1242" y="2758"/>
              </a:cxn>
              <a:cxn ang="0">
                <a:pos x="1142" y="2860"/>
              </a:cxn>
              <a:cxn ang="0">
                <a:pos x="1096" y="2916"/>
              </a:cxn>
              <a:cxn ang="0">
                <a:pos x="1030" y="3008"/>
              </a:cxn>
              <a:cxn ang="0">
                <a:pos x="976" y="3102"/>
              </a:cxn>
              <a:cxn ang="0">
                <a:pos x="934" y="3200"/>
              </a:cxn>
              <a:cxn ang="0">
                <a:pos x="904" y="3302"/>
              </a:cxn>
              <a:cxn ang="0">
                <a:pos x="884" y="3404"/>
              </a:cxn>
              <a:cxn ang="0">
                <a:pos x="878" y="3512"/>
              </a:cxn>
              <a:cxn ang="0">
                <a:pos x="884" y="3620"/>
              </a:cxn>
              <a:cxn ang="0">
                <a:pos x="900" y="3732"/>
              </a:cxn>
              <a:cxn ang="0">
                <a:pos x="914" y="3788"/>
              </a:cxn>
              <a:cxn ang="0">
                <a:pos x="944" y="3898"/>
              </a:cxn>
              <a:cxn ang="0">
                <a:pos x="982" y="4004"/>
              </a:cxn>
              <a:cxn ang="0">
                <a:pos x="1028" y="4108"/>
              </a:cxn>
              <a:cxn ang="0">
                <a:pos x="1052" y="4160"/>
              </a:cxn>
              <a:cxn ang="0">
                <a:pos x="1126" y="4302"/>
              </a:cxn>
              <a:cxn ang="0">
                <a:pos x="1130" y="4312"/>
              </a:cxn>
              <a:cxn ang="0">
                <a:pos x="1130" y="4318"/>
              </a:cxn>
              <a:cxn ang="0">
                <a:pos x="1116" y="4320"/>
              </a:cxn>
              <a:cxn ang="0">
                <a:pos x="1100" y="4320"/>
              </a:cxn>
              <a:cxn ang="0">
                <a:pos x="0" y="4320"/>
              </a:cxn>
            </a:cxnLst>
            <a:rect l="0" t="0" r="r" b="b"/>
            <a:pathLst>
              <a:path w="4820" h="4320">
                <a:moveTo>
                  <a:pt x="0" y="4320"/>
                </a:moveTo>
                <a:lnTo>
                  <a:pt x="0" y="4320"/>
                </a:lnTo>
                <a:lnTo>
                  <a:pt x="0" y="18"/>
                </a:lnTo>
                <a:lnTo>
                  <a:pt x="0" y="18"/>
                </a:lnTo>
                <a:lnTo>
                  <a:pt x="0" y="8"/>
                </a:lnTo>
                <a:lnTo>
                  <a:pt x="2" y="4"/>
                </a:lnTo>
                <a:lnTo>
                  <a:pt x="8" y="0"/>
                </a:lnTo>
                <a:lnTo>
                  <a:pt x="18" y="0"/>
                </a:lnTo>
                <a:lnTo>
                  <a:pt x="18" y="0"/>
                </a:lnTo>
                <a:lnTo>
                  <a:pt x="4802" y="0"/>
                </a:lnTo>
                <a:lnTo>
                  <a:pt x="4802" y="0"/>
                </a:lnTo>
                <a:lnTo>
                  <a:pt x="4812" y="0"/>
                </a:lnTo>
                <a:lnTo>
                  <a:pt x="4818" y="4"/>
                </a:lnTo>
                <a:lnTo>
                  <a:pt x="4820" y="8"/>
                </a:lnTo>
                <a:lnTo>
                  <a:pt x="4820" y="18"/>
                </a:lnTo>
                <a:lnTo>
                  <a:pt x="4820" y="18"/>
                </a:lnTo>
                <a:lnTo>
                  <a:pt x="4820" y="34"/>
                </a:lnTo>
                <a:lnTo>
                  <a:pt x="4820" y="50"/>
                </a:lnTo>
                <a:lnTo>
                  <a:pt x="4820" y="50"/>
                </a:lnTo>
                <a:lnTo>
                  <a:pt x="4816" y="52"/>
                </a:lnTo>
                <a:lnTo>
                  <a:pt x="4816" y="56"/>
                </a:lnTo>
                <a:lnTo>
                  <a:pt x="4816" y="64"/>
                </a:lnTo>
                <a:lnTo>
                  <a:pt x="4816" y="64"/>
                </a:lnTo>
                <a:lnTo>
                  <a:pt x="4808" y="138"/>
                </a:lnTo>
                <a:lnTo>
                  <a:pt x="4808" y="138"/>
                </a:lnTo>
                <a:lnTo>
                  <a:pt x="4800" y="200"/>
                </a:lnTo>
                <a:lnTo>
                  <a:pt x="4790" y="260"/>
                </a:lnTo>
                <a:lnTo>
                  <a:pt x="4776" y="318"/>
                </a:lnTo>
                <a:lnTo>
                  <a:pt x="4762" y="376"/>
                </a:lnTo>
                <a:lnTo>
                  <a:pt x="4744" y="434"/>
                </a:lnTo>
                <a:lnTo>
                  <a:pt x="4726" y="490"/>
                </a:lnTo>
                <a:lnTo>
                  <a:pt x="4704" y="544"/>
                </a:lnTo>
                <a:lnTo>
                  <a:pt x="4680" y="598"/>
                </a:lnTo>
                <a:lnTo>
                  <a:pt x="4654" y="652"/>
                </a:lnTo>
                <a:lnTo>
                  <a:pt x="4626" y="704"/>
                </a:lnTo>
                <a:lnTo>
                  <a:pt x="4594" y="754"/>
                </a:lnTo>
                <a:lnTo>
                  <a:pt x="4562" y="804"/>
                </a:lnTo>
                <a:lnTo>
                  <a:pt x="4528" y="852"/>
                </a:lnTo>
                <a:lnTo>
                  <a:pt x="4490" y="900"/>
                </a:lnTo>
                <a:lnTo>
                  <a:pt x="4452" y="948"/>
                </a:lnTo>
                <a:lnTo>
                  <a:pt x="4410" y="994"/>
                </a:lnTo>
                <a:lnTo>
                  <a:pt x="4410" y="994"/>
                </a:lnTo>
                <a:lnTo>
                  <a:pt x="4376" y="1030"/>
                </a:lnTo>
                <a:lnTo>
                  <a:pt x="4342" y="1064"/>
                </a:lnTo>
                <a:lnTo>
                  <a:pt x="4306" y="1098"/>
                </a:lnTo>
                <a:lnTo>
                  <a:pt x="4270" y="1130"/>
                </a:lnTo>
                <a:lnTo>
                  <a:pt x="4196" y="1194"/>
                </a:lnTo>
                <a:lnTo>
                  <a:pt x="4118" y="1252"/>
                </a:lnTo>
                <a:lnTo>
                  <a:pt x="4038" y="1308"/>
                </a:lnTo>
                <a:lnTo>
                  <a:pt x="3956" y="1360"/>
                </a:lnTo>
                <a:lnTo>
                  <a:pt x="3872" y="1410"/>
                </a:lnTo>
                <a:lnTo>
                  <a:pt x="3786" y="1458"/>
                </a:lnTo>
                <a:lnTo>
                  <a:pt x="3786" y="1458"/>
                </a:lnTo>
                <a:lnTo>
                  <a:pt x="3724" y="1488"/>
                </a:lnTo>
                <a:lnTo>
                  <a:pt x="3664" y="1518"/>
                </a:lnTo>
                <a:lnTo>
                  <a:pt x="3542" y="1574"/>
                </a:lnTo>
                <a:lnTo>
                  <a:pt x="3418" y="1626"/>
                </a:lnTo>
                <a:lnTo>
                  <a:pt x="3294" y="1678"/>
                </a:lnTo>
                <a:lnTo>
                  <a:pt x="3294" y="1678"/>
                </a:lnTo>
                <a:lnTo>
                  <a:pt x="3028" y="1790"/>
                </a:lnTo>
                <a:lnTo>
                  <a:pt x="2762" y="1904"/>
                </a:lnTo>
                <a:lnTo>
                  <a:pt x="2498" y="2020"/>
                </a:lnTo>
                <a:lnTo>
                  <a:pt x="2368" y="2080"/>
                </a:lnTo>
                <a:lnTo>
                  <a:pt x="2238" y="2142"/>
                </a:lnTo>
                <a:lnTo>
                  <a:pt x="2238" y="2142"/>
                </a:lnTo>
                <a:lnTo>
                  <a:pt x="2054" y="2232"/>
                </a:lnTo>
                <a:lnTo>
                  <a:pt x="1962" y="2278"/>
                </a:lnTo>
                <a:lnTo>
                  <a:pt x="1872" y="2326"/>
                </a:lnTo>
                <a:lnTo>
                  <a:pt x="1784" y="2376"/>
                </a:lnTo>
                <a:lnTo>
                  <a:pt x="1696" y="2428"/>
                </a:lnTo>
                <a:lnTo>
                  <a:pt x="1608" y="2482"/>
                </a:lnTo>
                <a:lnTo>
                  <a:pt x="1522" y="2538"/>
                </a:lnTo>
                <a:lnTo>
                  <a:pt x="1522" y="2538"/>
                </a:lnTo>
                <a:lnTo>
                  <a:pt x="1464" y="2578"/>
                </a:lnTo>
                <a:lnTo>
                  <a:pt x="1406" y="2620"/>
                </a:lnTo>
                <a:lnTo>
                  <a:pt x="1350" y="2664"/>
                </a:lnTo>
                <a:lnTo>
                  <a:pt x="1296" y="2710"/>
                </a:lnTo>
                <a:lnTo>
                  <a:pt x="1242" y="2758"/>
                </a:lnTo>
                <a:lnTo>
                  <a:pt x="1192" y="2808"/>
                </a:lnTo>
                <a:lnTo>
                  <a:pt x="1142" y="2860"/>
                </a:lnTo>
                <a:lnTo>
                  <a:pt x="1096" y="2916"/>
                </a:lnTo>
                <a:lnTo>
                  <a:pt x="1096" y="2916"/>
                </a:lnTo>
                <a:lnTo>
                  <a:pt x="1062" y="2962"/>
                </a:lnTo>
                <a:lnTo>
                  <a:pt x="1030" y="3008"/>
                </a:lnTo>
                <a:lnTo>
                  <a:pt x="1002" y="3054"/>
                </a:lnTo>
                <a:lnTo>
                  <a:pt x="976" y="3102"/>
                </a:lnTo>
                <a:lnTo>
                  <a:pt x="952" y="3152"/>
                </a:lnTo>
                <a:lnTo>
                  <a:pt x="934" y="3200"/>
                </a:lnTo>
                <a:lnTo>
                  <a:pt x="916" y="3250"/>
                </a:lnTo>
                <a:lnTo>
                  <a:pt x="904" y="3302"/>
                </a:lnTo>
                <a:lnTo>
                  <a:pt x="892" y="3352"/>
                </a:lnTo>
                <a:lnTo>
                  <a:pt x="884" y="3404"/>
                </a:lnTo>
                <a:lnTo>
                  <a:pt x="880" y="3458"/>
                </a:lnTo>
                <a:lnTo>
                  <a:pt x="878" y="3512"/>
                </a:lnTo>
                <a:lnTo>
                  <a:pt x="880" y="3566"/>
                </a:lnTo>
                <a:lnTo>
                  <a:pt x="884" y="3620"/>
                </a:lnTo>
                <a:lnTo>
                  <a:pt x="890" y="3676"/>
                </a:lnTo>
                <a:lnTo>
                  <a:pt x="900" y="3732"/>
                </a:lnTo>
                <a:lnTo>
                  <a:pt x="900" y="3732"/>
                </a:lnTo>
                <a:lnTo>
                  <a:pt x="914" y="3788"/>
                </a:lnTo>
                <a:lnTo>
                  <a:pt x="928" y="3844"/>
                </a:lnTo>
                <a:lnTo>
                  <a:pt x="944" y="3898"/>
                </a:lnTo>
                <a:lnTo>
                  <a:pt x="962" y="3952"/>
                </a:lnTo>
                <a:lnTo>
                  <a:pt x="982" y="4004"/>
                </a:lnTo>
                <a:lnTo>
                  <a:pt x="1004" y="4056"/>
                </a:lnTo>
                <a:lnTo>
                  <a:pt x="1028" y="4108"/>
                </a:lnTo>
                <a:lnTo>
                  <a:pt x="1052" y="4160"/>
                </a:lnTo>
                <a:lnTo>
                  <a:pt x="1052" y="4160"/>
                </a:lnTo>
                <a:lnTo>
                  <a:pt x="1088" y="4232"/>
                </a:lnTo>
                <a:lnTo>
                  <a:pt x="1126" y="4302"/>
                </a:lnTo>
                <a:lnTo>
                  <a:pt x="1126" y="4302"/>
                </a:lnTo>
                <a:lnTo>
                  <a:pt x="1130" y="4312"/>
                </a:lnTo>
                <a:lnTo>
                  <a:pt x="1132" y="4316"/>
                </a:lnTo>
                <a:lnTo>
                  <a:pt x="1130" y="4318"/>
                </a:lnTo>
                <a:lnTo>
                  <a:pt x="1126" y="4320"/>
                </a:lnTo>
                <a:lnTo>
                  <a:pt x="1116" y="4320"/>
                </a:lnTo>
                <a:lnTo>
                  <a:pt x="1116" y="4320"/>
                </a:lnTo>
                <a:lnTo>
                  <a:pt x="1100" y="4320"/>
                </a:lnTo>
                <a:lnTo>
                  <a:pt x="1100" y="4320"/>
                </a:lnTo>
                <a:lnTo>
                  <a:pt x="0" y="4320"/>
                </a:lnTo>
                <a:lnTo>
                  <a:pt x="0" y="4320"/>
                </a:lnTo>
                <a:close/>
              </a:path>
            </a:pathLst>
          </a:custGeom>
          <a:solidFill>
            <a:srgbClr val="12AAD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3300" y="0"/>
            <a:ext cx="99187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Cliquez sur l'icône pour ajouter une image</a:t>
            </a:r>
            <a:endParaRPr lang="pt-PT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708" y="434513"/>
            <a:ext cx="5419268" cy="19022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7604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6" name="Object 1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B5F77E1-A90A-4D54-B022-9C5E9B57DFA9}"/>
              </a:ext>
            </a:extLst>
          </p:cNvPr>
          <p:cNvGrpSpPr/>
          <p:nvPr userDrawn="1"/>
        </p:nvGrpSpPr>
        <p:grpSpPr>
          <a:xfrm>
            <a:off x="0" y="-55534"/>
            <a:ext cx="12216000" cy="5173384"/>
            <a:chOff x="0" y="-55534"/>
            <a:chExt cx="12216000" cy="5173384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89968303-ACAB-46E2-9ADA-FFEAE7DD34FF}"/>
                </a:ext>
              </a:extLst>
            </p:cNvPr>
            <p:cNvSpPr/>
            <p:nvPr userDrawn="1"/>
          </p:nvSpPr>
          <p:spPr>
            <a:xfrm rot="10800000" flipH="1">
              <a:off x="0" y="-32385"/>
              <a:ext cx="5332543" cy="3858339"/>
            </a:xfrm>
            <a:custGeom>
              <a:avLst/>
              <a:gdLst>
                <a:gd name="connsiteX0" fmla="*/ 2180368 w 2314575"/>
                <a:gd name="connsiteY0" fmla="*/ 675704 h 1685925"/>
                <a:gd name="connsiteX1" fmla="*/ 7144 w 2314575"/>
                <a:gd name="connsiteY1" fmla="*/ 84011 h 1685925"/>
                <a:gd name="connsiteX2" fmla="*/ 7144 w 2314575"/>
                <a:gd name="connsiteY2" fmla="*/ 1622204 h 1685925"/>
                <a:gd name="connsiteX3" fmla="*/ 29813 w 2314575"/>
                <a:gd name="connsiteY3" fmla="*/ 1681544 h 1685925"/>
                <a:gd name="connsiteX4" fmla="*/ 2086261 w 2314575"/>
                <a:gd name="connsiteY4" fmla="*/ 1681544 h 1685925"/>
                <a:gd name="connsiteX5" fmla="*/ 2180368 w 2314575"/>
                <a:gd name="connsiteY5" fmla="*/ 675704 h 1685925"/>
                <a:gd name="connsiteX0" fmla="*/ 2173224 w 2307237"/>
                <a:gd name="connsiteY0" fmla="*/ 668561 h 1674401"/>
                <a:gd name="connsiteX1" fmla="*/ 0 w 2307237"/>
                <a:gd name="connsiteY1" fmla="*/ 76868 h 1674401"/>
                <a:gd name="connsiteX2" fmla="*/ 0 w 2307237"/>
                <a:gd name="connsiteY2" fmla="*/ 1615061 h 1674401"/>
                <a:gd name="connsiteX3" fmla="*/ 2637 w 2307237"/>
                <a:gd name="connsiteY3" fmla="*/ 1664385 h 1674401"/>
                <a:gd name="connsiteX4" fmla="*/ 2079117 w 2307237"/>
                <a:gd name="connsiteY4" fmla="*/ 1674401 h 1674401"/>
                <a:gd name="connsiteX5" fmla="*/ 2173224 w 2307237"/>
                <a:gd name="connsiteY5" fmla="*/ 668561 h 1674401"/>
                <a:gd name="connsiteX0" fmla="*/ 2173224 w 2307237"/>
                <a:gd name="connsiteY0" fmla="*/ 668561 h 1669393"/>
                <a:gd name="connsiteX1" fmla="*/ 0 w 2307237"/>
                <a:gd name="connsiteY1" fmla="*/ 76868 h 1669393"/>
                <a:gd name="connsiteX2" fmla="*/ 0 w 2307237"/>
                <a:gd name="connsiteY2" fmla="*/ 1615061 h 1669393"/>
                <a:gd name="connsiteX3" fmla="*/ 2637 w 2307237"/>
                <a:gd name="connsiteY3" fmla="*/ 1664385 h 1669393"/>
                <a:gd name="connsiteX4" fmla="*/ 2079117 w 2307237"/>
                <a:gd name="connsiteY4" fmla="*/ 1669393 h 1669393"/>
                <a:gd name="connsiteX5" fmla="*/ 2173224 w 2307237"/>
                <a:gd name="connsiteY5" fmla="*/ 668561 h 166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237" h="1669393">
                  <a:moveTo>
                    <a:pt x="2173224" y="668561"/>
                  </a:moveTo>
                  <a:cubicBezTo>
                    <a:pt x="1677257" y="1447230"/>
                    <a:pt x="849249" y="-388999"/>
                    <a:pt x="0" y="76868"/>
                  </a:cubicBezTo>
                  <a:lnTo>
                    <a:pt x="0" y="1615061"/>
                  </a:lnTo>
                  <a:cubicBezTo>
                    <a:pt x="7906" y="1636016"/>
                    <a:pt x="-4506" y="1646002"/>
                    <a:pt x="2637" y="1664385"/>
                  </a:cubicBezTo>
                  <a:lnTo>
                    <a:pt x="2079117" y="1669393"/>
                  </a:lnTo>
                  <a:cubicBezTo>
                    <a:pt x="2267807" y="988356"/>
                    <a:pt x="2432685" y="261177"/>
                    <a:pt x="2173224" y="66856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E554DC0D-4FB0-4F98-9429-3F0318722CC7}"/>
                </a:ext>
              </a:extLst>
            </p:cNvPr>
            <p:cNvSpPr/>
            <p:nvPr/>
          </p:nvSpPr>
          <p:spPr>
            <a:xfrm rot="10800000" flipH="1">
              <a:off x="2749803" y="-55534"/>
              <a:ext cx="9466197" cy="5173384"/>
            </a:xfrm>
            <a:custGeom>
              <a:avLst/>
              <a:gdLst>
                <a:gd name="connsiteX0" fmla="*/ 4091559 w 4095750"/>
                <a:gd name="connsiteY0" fmla="*/ 2231968 h 2238375"/>
                <a:gd name="connsiteX1" fmla="*/ 1634966 w 4095750"/>
                <a:gd name="connsiteY1" fmla="*/ 17120 h 2238375"/>
                <a:gd name="connsiteX2" fmla="*/ 7144 w 4095750"/>
                <a:gd name="connsiteY2" fmla="*/ 2231968 h 2238375"/>
                <a:gd name="connsiteX3" fmla="*/ 4091559 w 4095750"/>
                <a:gd name="connsiteY3" fmla="*/ 2231968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0" h="2238375">
                  <a:moveTo>
                    <a:pt x="4091559" y="2231968"/>
                  </a:moveTo>
                  <a:cubicBezTo>
                    <a:pt x="3792189" y="638721"/>
                    <a:pt x="3102578" y="-88131"/>
                    <a:pt x="1634966" y="17120"/>
                  </a:cubicBezTo>
                  <a:cubicBezTo>
                    <a:pt x="986980" y="1336237"/>
                    <a:pt x="438150" y="1962030"/>
                    <a:pt x="7144" y="2231968"/>
                  </a:cubicBezTo>
                  <a:lnTo>
                    <a:pt x="4091559" y="223196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36000" y="591671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831750" y="2709000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02334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3DB2FB67-77DB-4CBD-9C92-DA7BCA020134}"/>
              </a:ext>
            </a:extLst>
          </p:cNvPr>
          <p:cNvGrpSpPr/>
          <p:nvPr userDrawn="1"/>
        </p:nvGrpSpPr>
        <p:grpSpPr>
          <a:xfrm>
            <a:off x="4632000" y="-23150"/>
            <a:ext cx="7560000" cy="6874296"/>
            <a:chOff x="3847179" y="1294078"/>
            <a:chExt cx="4118037" cy="3744526"/>
          </a:xfrm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7B3D07D9-2D6C-4A90-84F6-F3E3AEFB2EA9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9445503A-D671-42FD-8762-A4BB0BDDD6B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2000" y="549001"/>
            <a:ext cx="5392948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24001" y="4599973"/>
            <a:ext cx="3096000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6000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5491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2" name="Object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Freeform 6"/>
          <p:cNvSpPr>
            <a:spLocks/>
          </p:cNvSpPr>
          <p:nvPr userDrawn="1"/>
        </p:nvSpPr>
        <p:spPr bwMode="auto">
          <a:xfrm>
            <a:off x="4901351" y="838199"/>
            <a:ext cx="7289800" cy="6026150"/>
          </a:xfrm>
          <a:custGeom>
            <a:avLst/>
            <a:gdLst/>
            <a:ahLst/>
            <a:cxnLst>
              <a:cxn ang="0">
                <a:pos x="0" y="1904"/>
              </a:cxn>
              <a:cxn ang="0">
                <a:pos x="8" y="1894"/>
              </a:cxn>
              <a:cxn ang="0">
                <a:pos x="20" y="1886"/>
              </a:cxn>
              <a:cxn ang="0">
                <a:pos x="146" y="1832"/>
              </a:cxn>
              <a:cxn ang="0">
                <a:pos x="344" y="1720"/>
              </a:cxn>
              <a:cxn ang="0">
                <a:pos x="484" y="1628"/>
              </a:cxn>
              <a:cxn ang="0">
                <a:pos x="754" y="1430"/>
              </a:cxn>
              <a:cxn ang="0">
                <a:pos x="1094" y="1162"/>
              </a:cxn>
              <a:cxn ang="0">
                <a:pos x="1418" y="906"/>
              </a:cxn>
              <a:cxn ang="0">
                <a:pos x="1766" y="648"/>
              </a:cxn>
              <a:cxn ang="0">
                <a:pos x="2006" y="486"/>
              </a:cxn>
              <a:cxn ang="0">
                <a:pos x="2254" y="338"/>
              </a:cxn>
              <a:cxn ang="0">
                <a:pos x="2390" y="268"/>
              </a:cxn>
              <a:cxn ang="0">
                <a:pos x="2598" y="172"/>
              </a:cxn>
              <a:cxn ang="0">
                <a:pos x="2816" y="92"/>
              </a:cxn>
              <a:cxn ang="0">
                <a:pos x="2996" y="42"/>
              </a:cxn>
              <a:cxn ang="0">
                <a:pos x="3134" y="16"/>
              </a:cxn>
              <a:cxn ang="0">
                <a:pos x="3220" y="6"/>
              </a:cxn>
              <a:cxn ang="0">
                <a:pos x="3336" y="2"/>
              </a:cxn>
              <a:cxn ang="0">
                <a:pos x="3390" y="0"/>
              </a:cxn>
              <a:cxn ang="0">
                <a:pos x="3522" y="0"/>
              </a:cxn>
              <a:cxn ang="0">
                <a:pos x="3590" y="4"/>
              </a:cxn>
              <a:cxn ang="0">
                <a:pos x="3688" y="8"/>
              </a:cxn>
              <a:cxn ang="0">
                <a:pos x="3832" y="34"/>
              </a:cxn>
              <a:cxn ang="0">
                <a:pos x="3974" y="72"/>
              </a:cxn>
              <a:cxn ang="0">
                <a:pos x="4160" y="140"/>
              </a:cxn>
              <a:cxn ang="0">
                <a:pos x="4336" y="228"/>
              </a:cxn>
              <a:cxn ang="0">
                <a:pos x="4448" y="300"/>
              </a:cxn>
              <a:cxn ang="0">
                <a:pos x="4568" y="390"/>
              </a:cxn>
              <a:cxn ang="0">
                <a:pos x="4588" y="414"/>
              </a:cxn>
              <a:cxn ang="0">
                <a:pos x="4592" y="2788"/>
              </a:cxn>
              <a:cxn ang="0">
                <a:pos x="4582" y="2808"/>
              </a:cxn>
              <a:cxn ang="0">
                <a:pos x="4514" y="2862"/>
              </a:cxn>
              <a:cxn ang="0">
                <a:pos x="4354" y="2970"/>
              </a:cxn>
              <a:cxn ang="0">
                <a:pos x="4186" y="3062"/>
              </a:cxn>
              <a:cxn ang="0">
                <a:pos x="4054" y="3122"/>
              </a:cxn>
              <a:cxn ang="0">
                <a:pos x="3828" y="3206"/>
              </a:cxn>
              <a:cxn ang="0">
                <a:pos x="3598" y="3276"/>
              </a:cxn>
              <a:cxn ang="0">
                <a:pos x="3370" y="3334"/>
              </a:cxn>
              <a:cxn ang="0">
                <a:pos x="2920" y="3432"/>
              </a:cxn>
              <a:cxn ang="0">
                <a:pos x="2498" y="3528"/>
              </a:cxn>
              <a:cxn ang="0">
                <a:pos x="2360" y="3566"/>
              </a:cxn>
              <a:cxn ang="0">
                <a:pos x="2144" y="3642"/>
              </a:cxn>
              <a:cxn ang="0">
                <a:pos x="1988" y="3716"/>
              </a:cxn>
              <a:cxn ang="0">
                <a:pos x="1878" y="3782"/>
              </a:cxn>
              <a:cxn ang="0">
                <a:pos x="1858" y="3792"/>
              </a:cxn>
              <a:cxn ang="0">
                <a:pos x="1834" y="3796"/>
              </a:cxn>
              <a:cxn ang="0">
                <a:pos x="432" y="3796"/>
              </a:cxn>
              <a:cxn ang="0">
                <a:pos x="408" y="3774"/>
              </a:cxn>
              <a:cxn ang="0">
                <a:pos x="354" y="3652"/>
              </a:cxn>
              <a:cxn ang="0">
                <a:pos x="258" y="3396"/>
              </a:cxn>
              <a:cxn ang="0">
                <a:pos x="140" y="2988"/>
              </a:cxn>
              <a:cxn ang="0">
                <a:pos x="86" y="2734"/>
              </a:cxn>
              <a:cxn ang="0">
                <a:pos x="44" y="2478"/>
              </a:cxn>
              <a:cxn ang="0">
                <a:pos x="8" y="2154"/>
              </a:cxn>
              <a:cxn ang="0">
                <a:pos x="4" y="2020"/>
              </a:cxn>
              <a:cxn ang="0">
                <a:pos x="2" y="1948"/>
              </a:cxn>
            </a:cxnLst>
            <a:rect l="0" t="0" r="r" b="b"/>
            <a:pathLst>
              <a:path w="4592" h="3796">
                <a:moveTo>
                  <a:pt x="0" y="1924"/>
                </a:moveTo>
                <a:lnTo>
                  <a:pt x="0" y="1924"/>
                </a:lnTo>
                <a:lnTo>
                  <a:pt x="0" y="1904"/>
                </a:lnTo>
                <a:lnTo>
                  <a:pt x="0" y="1904"/>
                </a:lnTo>
                <a:lnTo>
                  <a:pt x="4" y="1898"/>
                </a:lnTo>
                <a:lnTo>
                  <a:pt x="8" y="1894"/>
                </a:lnTo>
                <a:lnTo>
                  <a:pt x="14" y="1890"/>
                </a:lnTo>
                <a:lnTo>
                  <a:pt x="20" y="1886"/>
                </a:lnTo>
                <a:lnTo>
                  <a:pt x="20" y="1886"/>
                </a:lnTo>
                <a:lnTo>
                  <a:pt x="62" y="1870"/>
                </a:lnTo>
                <a:lnTo>
                  <a:pt x="104" y="1850"/>
                </a:lnTo>
                <a:lnTo>
                  <a:pt x="146" y="1832"/>
                </a:lnTo>
                <a:lnTo>
                  <a:pt x="186" y="1810"/>
                </a:lnTo>
                <a:lnTo>
                  <a:pt x="266" y="1766"/>
                </a:lnTo>
                <a:lnTo>
                  <a:pt x="344" y="1720"/>
                </a:lnTo>
                <a:lnTo>
                  <a:pt x="344" y="1720"/>
                </a:lnTo>
                <a:lnTo>
                  <a:pt x="414" y="1674"/>
                </a:lnTo>
                <a:lnTo>
                  <a:pt x="484" y="1628"/>
                </a:lnTo>
                <a:lnTo>
                  <a:pt x="552" y="1580"/>
                </a:lnTo>
                <a:lnTo>
                  <a:pt x="620" y="1530"/>
                </a:lnTo>
                <a:lnTo>
                  <a:pt x="754" y="1430"/>
                </a:lnTo>
                <a:lnTo>
                  <a:pt x="886" y="1328"/>
                </a:lnTo>
                <a:lnTo>
                  <a:pt x="886" y="1328"/>
                </a:lnTo>
                <a:lnTo>
                  <a:pt x="1094" y="1162"/>
                </a:lnTo>
                <a:lnTo>
                  <a:pt x="1304" y="996"/>
                </a:lnTo>
                <a:lnTo>
                  <a:pt x="1304" y="996"/>
                </a:lnTo>
                <a:lnTo>
                  <a:pt x="1418" y="906"/>
                </a:lnTo>
                <a:lnTo>
                  <a:pt x="1532" y="818"/>
                </a:lnTo>
                <a:lnTo>
                  <a:pt x="1648" y="732"/>
                </a:lnTo>
                <a:lnTo>
                  <a:pt x="1766" y="648"/>
                </a:lnTo>
                <a:lnTo>
                  <a:pt x="1766" y="648"/>
                </a:lnTo>
                <a:lnTo>
                  <a:pt x="1886" y="566"/>
                </a:lnTo>
                <a:lnTo>
                  <a:pt x="2006" y="486"/>
                </a:lnTo>
                <a:lnTo>
                  <a:pt x="2128" y="410"/>
                </a:lnTo>
                <a:lnTo>
                  <a:pt x="2190" y="374"/>
                </a:lnTo>
                <a:lnTo>
                  <a:pt x="2254" y="338"/>
                </a:lnTo>
                <a:lnTo>
                  <a:pt x="2254" y="338"/>
                </a:lnTo>
                <a:lnTo>
                  <a:pt x="2322" y="302"/>
                </a:lnTo>
                <a:lnTo>
                  <a:pt x="2390" y="268"/>
                </a:lnTo>
                <a:lnTo>
                  <a:pt x="2458" y="234"/>
                </a:lnTo>
                <a:lnTo>
                  <a:pt x="2528" y="202"/>
                </a:lnTo>
                <a:lnTo>
                  <a:pt x="2598" y="172"/>
                </a:lnTo>
                <a:lnTo>
                  <a:pt x="2670" y="142"/>
                </a:lnTo>
                <a:lnTo>
                  <a:pt x="2742" y="116"/>
                </a:lnTo>
                <a:lnTo>
                  <a:pt x="2816" y="92"/>
                </a:lnTo>
                <a:lnTo>
                  <a:pt x="2816" y="92"/>
                </a:lnTo>
                <a:lnTo>
                  <a:pt x="2906" y="64"/>
                </a:lnTo>
                <a:lnTo>
                  <a:pt x="2996" y="42"/>
                </a:lnTo>
                <a:lnTo>
                  <a:pt x="3042" y="32"/>
                </a:lnTo>
                <a:lnTo>
                  <a:pt x="3088" y="22"/>
                </a:lnTo>
                <a:lnTo>
                  <a:pt x="3134" y="16"/>
                </a:lnTo>
                <a:lnTo>
                  <a:pt x="3182" y="10"/>
                </a:lnTo>
                <a:lnTo>
                  <a:pt x="3182" y="10"/>
                </a:lnTo>
                <a:lnTo>
                  <a:pt x="3220" y="6"/>
                </a:lnTo>
                <a:lnTo>
                  <a:pt x="3258" y="4"/>
                </a:lnTo>
                <a:lnTo>
                  <a:pt x="3336" y="2"/>
                </a:lnTo>
                <a:lnTo>
                  <a:pt x="3336" y="2"/>
                </a:lnTo>
                <a:lnTo>
                  <a:pt x="3364" y="2"/>
                </a:lnTo>
                <a:lnTo>
                  <a:pt x="3378" y="2"/>
                </a:lnTo>
                <a:lnTo>
                  <a:pt x="3390" y="0"/>
                </a:lnTo>
                <a:lnTo>
                  <a:pt x="3390" y="0"/>
                </a:lnTo>
                <a:lnTo>
                  <a:pt x="3522" y="0"/>
                </a:lnTo>
                <a:lnTo>
                  <a:pt x="3522" y="0"/>
                </a:lnTo>
                <a:lnTo>
                  <a:pt x="3538" y="2"/>
                </a:lnTo>
                <a:lnTo>
                  <a:pt x="3556" y="4"/>
                </a:lnTo>
                <a:lnTo>
                  <a:pt x="3590" y="4"/>
                </a:lnTo>
                <a:lnTo>
                  <a:pt x="3590" y="4"/>
                </a:lnTo>
                <a:lnTo>
                  <a:pt x="3640" y="4"/>
                </a:lnTo>
                <a:lnTo>
                  <a:pt x="3688" y="8"/>
                </a:lnTo>
                <a:lnTo>
                  <a:pt x="3736" y="16"/>
                </a:lnTo>
                <a:lnTo>
                  <a:pt x="3784" y="24"/>
                </a:lnTo>
                <a:lnTo>
                  <a:pt x="3832" y="34"/>
                </a:lnTo>
                <a:lnTo>
                  <a:pt x="3880" y="46"/>
                </a:lnTo>
                <a:lnTo>
                  <a:pt x="3974" y="72"/>
                </a:lnTo>
                <a:lnTo>
                  <a:pt x="3974" y="72"/>
                </a:lnTo>
                <a:lnTo>
                  <a:pt x="4038" y="92"/>
                </a:lnTo>
                <a:lnTo>
                  <a:pt x="4100" y="114"/>
                </a:lnTo>
                <a:lnTo>
                  <a:pt x="4160" y="140"/>
                </a:lnTo>
                <a:lnTo>
                  <a:pt x="4220" y="168"/>
                </a:lnTo>
                <a:lnTo>
                  <a:pt x="4278" y="196"/>
                </a:lnTo>
                <a:lnTo>
                  <a:pt x="4336" y="228"/>
                </a:lnTo>
                <a:lnTo>
                  <a:pt x="4392" y="264"/>
                </a:lnTo>
                <a:lnTo>
                  <a:pt x="4448" y="300"/>
                </a:lnTo>
                <a:lnTo>
                  <a:pt x="4448" y="300"/>
                </a:lnTo>
                <a:lnTo>
                  <a:pt x="4508" y="344"/>
                </a:lnTo>
                <a:lnTo>
                  <a:pt x="4568" y="390"/>
                </a:lnTo>
                <a:lnTo>
                  <a:pt x="4568" y="390"/>
                </a:lnTo>
                <a:lnTo>
                  <a:pt x="4576" y="396"/>
                </a:lnTo>
                <a:lnTo>
                  <a:pt x="4582" y="404"/>
                </a:lnTo>
                <a:lnTo>
                  <a:pt x="4588" y="414"/>
                </a:lnTo>
                <a:lnTo>
                  <a:pt x="4592" y="422"/>
                </a:lnTo>
                <a:lnTo>
                  <a:pt x="4592" y="422"/>
                </a:lnTo>
                <a:lnTo>
                  <a:pt x="4592" y="2788"/>
                </a:lnTo>
                <a:lnTo>
                  <a:pt x="4592" y="2788"/>
                </a:lnTo>
                <a:lnTo>
                  <a:pt x="4588" y="2798"/>
                </a:lnTo>
                <a:lnTo>
                  <a:pt x="4582" y="2808"/>
                </a:lnTo>
                <a:lnTo>
                  <a:pt x="4564" y="2824"/>
                </a:lnTo>
                <a:lnTo>
                  <a:pt x="4564" y="2824"/>
                </a:lnTo>
                <a:lnTo>
                  <a:pt x="4514" y="2862"/>
                </a:lnTo>
                <a:lnTo>
                  <a:pt x="4462" y="2900"/>
                </a:lnTo>
                <a:lnTo>
                  <a:pt x="4408" y="2936"/>
                </a:lnTo>
                <a:lnTo>
                  <a:pt x="4354" y="2970"/>
                </a:lnTo>
                <a:lnTo>
                  <a:pt x="4300" y="3002"/>
                </a:lnTo>
                <a:lnTo>
                  <a:pt x="4244" y="3032"/>
                </a:lnTo>
                <a:lnTo>
                  <a:pt x="4186" y="3062"/>
                </a:lnTo>
                <a:lnTo>
                  <a:pt x="4128" y="3090"/>
                </a:lnTo>
                <a:lnTo>
                  <a:pt x="4128" y="3090"/>
                </a:lnTo>
                <a:lnTo>
                  <a:pt x="4054" y="3122"/>
                </a:lnTo>
                <a:lnTo>
                  <a:pt x="3980" y="3152"/>
                </a:lnTo>
                <a:lnTo>
                  <a:pt x="3904" y="3180"/>
                </a:lnTo>
                <a:lnTo>
                  <a:pt x="3828" y="3206"/>
                </a:lnTo>
                <a:lnTo>
                  <a:pt x="3752" y="3232"/>
                </a:lnTo>
                <a:lnTo>
                  <a:pt x="3676" y="3254"/>
                </a:lnTo>
                <a:lnTo>
                  <a:pt x="3598" y="3276"/>
                </a:lnTo>
                <a:lnTo>
                  <a:pt x="3520" y="3296"/>
                </a:lnTo>
                <a:lnTo>
                  <a:pt x="3520" y="3296"/>
                </a:lnTo>
                <a:lnTo>
                  <a:pt x="3370" y="3334"/>
                </a:lnTo>
                <a:lnTo>
                  <a:pt x="3220" y="3368"/>
                </a:lnTo>
                <a:lnTo>
                  <a:pt x="2920" y="3432"/>
                </a:lnTo>
                <a:lnTo>
                  <a:pt x="2920" y="3432"/>
                </a:lnTo>
                <a:lnTo>
                  <a:pt x="2778" y="3462"/>
                </a:lnTo>
                <a:lnTo>
                  <a:pt x="2638" y="3492"/>
                </a:lnTo>
                <a:lnTo>
                  <a:pt x="2498" y="3528"/>
                </a:lnTo>
                <a:lnTo>
                  <a:pt x="2430" y="3546"/>
                </a:lnTo>
                <a:lnTo>
                  <a:pt x="2360" y="3566"/>
                </a:lnTo>
                <a:lnTo>
                  <a:pt x="2360" y="3566"/>
                </a:lnTo>
                <a:lnTo>
                  <a:pt x="2250" y="3602"/>
                </a:lnTo>
                <a:lnTo>
                  <a:pt x="2196" y="3622"/>
                </a:lnTo>
                <a:lnTo>
                  <a:pt x="2144" y="3642"/>
                </a:lnTo>
                <a:lnTo>
                  <a:pt x="2092" y="3666"/>
                </a:lnTo>
                <a:lnTo>
                  <a:pt x="2040" y="3690"/>
                </a:lnTo>
                <a:lnTo>
                  <a:pt x="1988" y="3716"/>
                </a:lnTo>
                <a:lnTo>
                  <a:pt x="1938" y="3744"/>
                </a:lnTo>
                <a:lnTo>
                  <a:pt x="1938" y="3744"/>
                </a:lnTo>
                <a:lnTo>
                  <a:pt x="1878" y="3782"/>
                </a:lnTo>
                <a:lnTo>
                  <a:pt x="1878" y="3782"/>
                </a:lnTo>
                <a:lnTo>
                  <a:pt x="1868" y="3788"/>
                </a:lnTo>
                <a:lnTo>
                  <a:pt x="1858" y="3792"/>
                </a:lnTo>
                <a:lnTo>
                  <a:pt x="1846" y="3796"/>
                </a:lnTo>
                <a:lnTo>
                  <a:pt x="1834" y="3796"/>
                </a:lnTo>
                <a:lnTo>
                  <a:pt x="1834" y="3796"/>
                </a:lnTo>
                <a:lnTo>
                  <a:pt x="444" y="3796"/>
                </a:lnTo>
                <a:lnTo>
                  <a:pt x="444" y="3796"/>
                </a:lnTo>
                <a:lnTo>
                  <a:pt x="432" y="3796"/>
                </a:lnTo>
                <a:lnTo>
                  <a:pt x="422" y="3792"/>
                </a:lnTo>
                <a:lnTo>
                  <a:pt x="414" y="3784"/>
                </a:lnTo>
                <a:lnTo>
                  <a:pt x="408" y="3774"/>
                </a:lnTo>
                <a:lnTo>
                  <a:pt x="408" y="3774"/>
                </a:lnTo>
                <a:lnTo>
                  <a:pt x="380" y="3714"/>
                </a:lnTo>
                <a:lnTo>
                  <a:pt x="354" y="3652"/>
                </a:lnTo>
                <a:lnTo>
                  <a:pt x="306" y="3528"/>
                </a:lnTo>
                <a:lnTo>
                  <a:pt x="306" y="3528"/>
                </a:lnTo>
                <a:lnTo>
                  <a:pt x="258" y="3396"/>
                </a:lnTo>
                <a:lnTo>
                  <a:pt x="214" y="3260"/>
                </a:lnTo>
                <a:lnTo>
                  <a:pt x="174" y="3124"/>
                </a:lnTo>
                <a:lnTo>
                  <a:pt x="140" y="2988"/>
                </a:lnTo>
                <a:lnTo>
                  <a:pt x="140" y="2988"/>
                </a:lnTo>
                <a:lnTo>
                  <a:pt x="112" y="2860"/>
                </a:lnTo>
                <a:lnTo>
                  <a:pt x="86" y="2734"/>
                </a:lnTo>
                <a:lnTo>
                  <a:pt x="64" y="2606"/>
                </a:lnTo>
                <a:lnTo>
                  <a:pt x="44" y="2478"/>
                </a:lnTo>
                <a:lnTo>
                  <a:pt x="44" y="2478"/>
                </a:lnTo>
                <a:lnTo>
                  <a:pt x="24" y="2316"/>
                </a:lnTo>
                <a:lnTo>
                  <a:pt x="14" y="2236"/>
                </a:lnTo>
                <a:lnTo>
                  <a:pt x="8" y="2154"/>
                </a:lnTo>
                <a:lnTo>
                  <a:pt x="8" y="2154"/>
                </a:lnTo>
                <a:lnTo>
                  <a:pt x="6" y="2086"/>
                </a:lnTo>
                <a:lnTo>
                  <a:pt x="4" y="2020"/>
                </a:lnTo>
                <a:lnTo>
                  <a:pt x="4" y="2020"/>
                </a:lnTo>
                <a:lnTo>
                  <a:pt x="2" y="1972"/>
                </a:lnTo>
                <a:lnTo>
                  <a:pt x="2" y="1948"/>
                </a:lnTo>
                <a:lnTo>
                  <a:pt x="0" y="1924"/>
                </a:lnTo>
                <a:lnTo>
                  <a:pt x="0" y="1924"/>
                </a:lnTo>
                <a:close/>
              </a:path>
            </a:pathLst>
          </a:custGeom>
          <a:solidFill>
            <a:srgbClr val="93E4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94195" y="2191647"/>
            <a:ext cx="4021613" cy="31602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079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6.xml"/><Relationship Id="rId5" Type="http://schemas.openxmlformats.org/officeDocument/2006/relationships/vmlDrawing" Target="../drawings/vmlDrawing5.v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slideLayout" Target="../slideLayouts/slideLayout14.xml"/><Relationship Id="rId7" Type="http://schemas.openxmlformats.org/officeDocument/2006/relationships/vmlDrawing" Target="../drawings/vmlDrawing9.v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oleObject" Target="../embeddings/oleObject9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</a:t>
            </a: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</a:t>
            </a: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CCBF2C1-AE84-4920-BA55-06A21A3C64E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8F5EF3-2356-4B1F-860E-01CACCDDB0B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3EC8E9-315E-47E1-AF32-83834998FDA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AF62B2-11CC-4B22-9A4B-18FA2DE2B586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5D6175-E1F7-4C00-B893-FDD3A3F704F4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23D6F31-6A70-49F8-85C0-D3D2946BE1DF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278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84" r:id="rId2"/>
    <p:sldLayoutId id="2147483876" r:id="rId3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8" userDrawn="1">
          <p15:clr>
            <a:srgbClr val="F26B43"/>
          </p15:clr>
        </p15:guide>
        <p15:guide id="2" pos="750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id="{2B612A8E-B9C0-4A33-BDF0-7B934FC0FA7B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59ABE2-EA66-4C96-A730-7AE70F160C4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575D8E-DADC-4A93-90E1-700FFEEB747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7A0406-0F4B-4D43-9CEA-FDE61975CF1D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ADBA43-C200-4485-A4EC-E3C6D0E787EB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914078-BC81-4D4F-882A-303F25DADB61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80" r:id="rId4"/>
    <p:sldLayoutId id="2147483881" r:id="rId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1B8B409-591E-4F4C-BDA2-E292A2B3E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.NET 6</a:t>
            </a:r>
          </a:p>
          <a:p>
            <a:r>
              <a:rPr lang="pl-PL" sz="1400" dirty="0"/>
              <a:t> </a:t>
            </a:r>
            <a:r>
              <a:rPr lang="pl-PL" sz="1400" dirty="0" err="1"/>
              <a:t>Long</a:t>
            </a:r>
            <a:r>
              <a:rPr lang="pl-PL" sz="1400" dirty="0"/>
              <a:t> Term </a:t>
            </a:r>
            <a:r>
              <a:rPr lang="pl-PL" sz="1400" dirty="0" err="1"/>
              <a:t>Evolution</a:t>
            </a:r>
            <a:r>
              <a:rPr lang="pl-PL" sz="1400" dirty="0"/>
              <a:t> ?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79E337-09CA-4F50-9067-64D4BC4D4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Leszek Kowalski </a:t>
            </a:r>
            <a:br>
              <a:rPr lang="pl-PL" dirty="0"/>
            </a:br>
            <a:r>
              <a:rPr lang="pl-PL" dirty="0"/>
              <a:t>Michał Bryłka </a:t>
            </a:r>
            <a:br>
              <a:rPr lang="pl-PL" dirty="0"/>
            </a:br>
            <a:r>
              <a:rPr lang="pl-PL" dirty="0"/>
              <a:t>Capgemini</a:t>
            </a:r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4AAF0027-F973-4740-B437-195A28AC9ACE}"/>
              </a:ext>
            </a:extLst>
          </p:cNvPr>
          <p:cNvSpPr txBox="1">
            <a:spLocks/>
          </p:cNvSpPr>
          <p:nvPr/>
        </p:nvSpPr>
        <p:spPr>
          <a:xfrm>
            <a:off x="7392144" y="3284984"/>
            <a:ext cx="3240360" cy="8752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6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0256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908720"/>
          </a:xfrm>
        </p:spPr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59" y="1340768"/>
            <a:ext cx="11629291" cy="5112568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FileStream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SafeFileHandle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FileAccess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access,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bufferSize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Changes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to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FileStream.Position</a:t>
            </a: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5524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Not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serialized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to OS</a:t>
            </a:r>
          </a:p>
          <a:p>
            <a:pPr marL="5524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after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async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Preallocation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size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and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RandomAccess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DeleteOnClose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…)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specification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FileStreamOptions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/*...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FileOptions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Options,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BufferSize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4096,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PreallocationSize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Vectored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scatter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/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gather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I/O</a:t>
            </a:r>
          </a:p>
          <a:p>
            <a:pPr marL="5524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Atomicity</a:t>
            </a: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5524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Concatenated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output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5524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Efficiency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GetLength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faster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33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SeekForward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/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SeekBackward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10-100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faster</a:t>
            </a: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Read/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WriteAsync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up to 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times faster</a:t>
            </a: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Read/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Write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up to 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times faster</a:t>
            </a: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4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endParaRPr lang="pl-PL" sz="1600" b="0" i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  <a:p>
            <a:endParaRPr lang="pl-PL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349" y="764704"/>
            <a:ext cx="11700000" cy="504056"/>
          </a:xfrm>
        </p:spPr>
        <p:txBody>
          <a:bodyPr/>
          <a:lstStyle/>
          <a:p>
            <a:r>
              <a:rPr lang="pl-PL" dirty="0"/>
              <a:t>File and I/O</a:t>
            </a:r>
          </a:p>
        </p:txBody>
      </p:sp>
    </p:spTree>
    <p:extLst>
      <p:ext uri="{BB962C8B-B14F-4D97-AF65-F5344CB8AC3E}">
        <p14:creationId xmlns:p14="http://schemas.microsoft.com/office/powerpoint/2010/main" val="406118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1556792"/>
            <a:ext cx="11161240" cy="4896544"/>
          </a:xfrm>
        </p:spPr>
        <p:txBody>
          <a:bodyPr>
            <a:normAutofit lnSpcReduction="10000"/>
          </a:bodyPr>
          <a:lstStyle/>
          <a:p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 number =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*)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NativeMemory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.Alloc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*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42;</a:t>
            </a:r>
          </a:p>
          <a:p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 numbers =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*)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NativeMemory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.Alloc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(2,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[0] = 42;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[1] = 420;</a:t>
            </a:r>
          </a:p>
          <a:p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 = *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NativeMemory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.Free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NativeMemory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.Free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sz="1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Native </a:t>
            </a:r>
            <a:r>
              <a:rPr lang="pl-PL" dirty="0" err="1"/>
              <a:t>alloc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811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1556792"/>
            <a:ext cx="11161240" cy="489654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WaitAsync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WaitAsync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WaitAsync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timeout);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WaitAsync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timeout,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instead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of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!!!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CancellationTokenSource.TryReset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cts.TryReset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  <a:b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CancellationTokenSource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Async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980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4008" y="913604"/>
            <a:ext cx="11700000" cy="504056"/>
          </a:xfrm>
        </p:spPr>
        <p:txBody>
          <a:bodyPr/>
          <a:lstStyle/>
          <a:p>
            <a:r>
              <a:rPr lang="pl-PL" dirty="0" err="1"/>
              <a:t>Timer</a:t>
            </a:r>
            <a:endParaRPr lang="pl-PL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2A75462-3456-4B10-BCEF-D4C7740A21F6}"/>
              </a:ext>
            </a:extLst>
          </p:cNvPr>
          <p:cNvSpPr txBox="1">
            <a:spLocks/>
          </p:cNvSpPr>
          <p:nvPr/>
        </p:nvSpPr>
        <p:spPr>
          <a:xfrm>
            <a:off x="372014" y="1345652"/>
            <a:ext cx="11447972" cy="366752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Timers</a:t>
            </a:r>
            <a:endParaRPr lang="pl-PL" dirty="0"/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/>
              <a:t>System.Threading.Timer</a:t>
            </a:r>
            <a:r>
              <a:rPr lang="pl-PL" sz="1400" dirty="0"/>
              <a:t>, </a:t>
            </a:r>
            <a:r>
              <a:rPr lang="pl-PL" sz="1400" dirty="0" err="1"/>
              <a:t>System.Timers.Timer</a:t>
            </a:r>
            <a:endParaRPr lang="pl-PL" sz="1400" dirty="0"/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/>
              <a:t>System.Windows.Forms.Timer</a:t>
            </a:r>
            <a:r>
              <a:rPr lang="pl-PL" sz="1400" dirty="0"/>
              <a:t>, </a:t>
            </a:r>
            <a:r>
              <a:rPr lang="pl-PL" sz="1400" dirty="0" err="1"/>
              <a:t>System.Windows.Threading.DispatcherTimer</a:t>
            </a:r>
            <a:endParaRPr lang="pl-PL" sz="1400" dirty="0"/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/>
              <a:t>System.Web.UI.Timer</a:t>
            </a:r>
            <a:endParaRPr lang="pl-PL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PeriodicTimer</a:t>
            </a:r>
            <a:r>
              <a:rPr lang="pl-PL" dirty="0"/>
              <a:t> </a:t>
            </a:r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Single </a:t>
            </a:r>
            <a:r>
              <a:rPr lang="pl-PL" dirty="0" err="1"/>
              <a:t>consumer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Callback</a:t>
            </a:r>
            <a:r>
              <a:rPr lang="pl-PL" dirty="0"/>
              <a:t>-less </a:t>
            </a:r>
            <a:r>
              <a:rPr lang="pl-PL" dirty="0" err="1"/>
              <a:t>aproach</a:t>
            </a:r>
            <a:r>
              <a:rPr lang="pl-PL" dirty="0"/>
              <a:t> with </a:t>
            </a:r>
            <a:r>
              <a:rPr lang="pl-PL" dirty="0" err="1"/>
              <a:t>async</a:t>
            </a:r>
            <a:r>
              <a:rPr lang="pl-PL" dirty="0"/>
              <a:t>, no </a:t>
            </a:r>
            <a:r>
              <a:rPr lang="pl-PL" dirty="0" err="1"/>
              <a:t>sync-over-async</a:t>
            </a: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F71471-5828-4771-86F4-90A9B94E5A4E}"/>
              </a:ext>
            </a:extLst>
          </p:cNvPr>
          <p:cNvSpPr txBox="1"/>
          <p:nvPr/>
        </p:nvSpPr>
        <p:spPr>
          <a:xfrm>
            <a:off x="2999656" y="5085184"/>
            <a:ext cx="63619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PeriodicTimer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TimeSpan.FromSeconds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(100));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timer.WaitForNextTickAsync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()){ 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158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1556792"/>
            <a:ext cx="10369152" cy="4824536"/>
          </a:xfrm>
        </p:spPr>
        <p:txBody>
          <a:bodyPr>
            <a:normAutofit fontScale="85000" lnSpcReduction="20000"/>
          </a:bodyPr>
          <a:lstStyle/>
          <a:p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PerformWork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ArgumentNullException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text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PerformWork2(</a:t>
            </a:r>
            <a:r>
              <a:rPr lang="pl-PL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localText1 =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?? 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default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localText2 = text ??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ArgumentNullException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(text));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PerformWork3(</a:t>
            </a:r>
            <a:r>
              <a:rPr lang="pl-PL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ArgumentNullException.ThrowIfNull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Or </a:t>
            </a:r>
            <a:r>
              <a:rPr lang="pl-PL" sz="3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</a:t>
            </a:r>
            <a:r>
              <a:rPr lang="pl-PL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NRT !!!</a:t>
            </a:r>
            <a:endParaRPr lang="pl-PL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349" y="936488"/>
            <a:ext cx="11700000" cy="504056"/>
          </a:xfrm>
        </p:spPr>
        <p:txBody>
          <a:bodyPr/>
          <a:lstStyle/>
          <a:p>
            <a:r>
              <a:rPr lang="pl-PL" dirty="0" err="1"/>
              <a:t>Nullables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96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1556792"/>
            <a:ext cx="11161240" cy="172819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pid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Environment.ProcessId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path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Environment.ProcessPath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bytes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RandomNumberGenerator.GetBytes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(200);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Parallel.ForEachAsync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(DEMO)</a:t>
            </a:r>
            <a:endParaRPr lang="pl-PL" sz="1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Community-driven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6CFBF-EF44-45B6-8A82-A1718CA98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323321"/>
            <a:ext cx="260068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9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1556792"/>
            <a:ext cx="11161240" cy="4824536"/>
          </a:xfrm>
        </p:spPr>
        <p:txBody>
          <a:bodyPr>
            <a:normAutofit/>
          </a:bodyPr>
          <a:lstStyle/>
          <a:p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tcs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TaskCompletionSource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PosixSignalRegistration.Create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PosixSignal.SIGINT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context.Signal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l-PL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fired</a:t>
            </a:r>
            <a:r>
              <a:rPr lang="pl-PL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tcs.TrySetResult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tcs.Task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pl-PL" sz="1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Community-driven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5676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1FA0FC-EC21-4279-A32A-3C773091DE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pl-PL" dirty="0"/>
              <a:t>Value (</a:t>
            </a:r>
            <a:r>
              <a:rPr lang="pl-PL" dirty="0" err="1"/>
              <a:t>readonly</a:t>
            </a:r>
            <a:r>
              <a:rPr lang="pl-PL" dirty="0"/>
              <a:t>) </a:t>
            </a:r>
            <a:r>
              <a:rPr lang="pl-PL" dirty="0" err="1"/>
              <a:t>Records</a:t>
            </a: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record-like</a:t>
            </a:r>
            <a:r>
              <a:rPr lang="pl-PL" dirty="0"/>
              <a:t> </a:t>
            </a:r>
            <a:r>
              <a:rPr lang="pl-PL" dirty="0" err="1"/>
              <a:t>semantics</a:t>
            </a:r>
            <a:r>
              <a:rPr lang="pl-PL" dirty="0"/>
              <a:t> </a:t>
            </a:r>
          </a:p>
          <a:p>
            <a:pPr lvl="1">
              <a:lnSpc>
                <a:spcPct val="150000"/>
              </a:lnSpc>
            </a:pPr>
            <a:r>
              <a:rPr lang="pl-PL" dirty="0" err="1"/>
              <a:t>Interpolated</a:t>
            </a:r>
            <a:r>
              <a:rPr lang="pl-PL" dirty="0"/>
              <a:t> string </a:t>
            </a:r>
            <a:r>
              <a:rPr lang="pl-PL" dirty="0" err="1"/>
              <a:t>enhancements</a:t>
            </a:r>
            <a:endParaRPr lang="pl-PL" dirty="0"/>
          </a:p>
          <a:p>
            <a:pPr lvl="1">
              <a:lnSpc>
                <a:spcPct val="150000"/>
              </a:lnSpc>
            </a:pPr>
            <a:r>
              <a:rPr lang="pl-PL" dirty="0"/>
              <a:t>File </a:t>
            </a:r>
            <a:r>
              <a:rPr lang="pl-PL" dirty="0" err="1"/>
              <a:t>Scoped</a:t>
            </a:r>
            <a:r>
              <a:rPr lang="pl-PL" dirty="0"/>
              <a:t> </a:t>
            </a:r>
            <a:r>
              <a:rPr lang="pl-PL" dirty="0" err="1"/>
              <a:t>Namespaces</a:t>
            </a:r>
            <a:endParaRPr lang="pl-PL" dirty="0"/>
          </a:p>
          <a:p>
            <a:pPr lvl="1">
              <a:lnSpc>
                <a:spcPct val="150000"/>
              </a:lnSpc>
            </a:pPr>
            <a:r>
              <a:rPr lang="pl-PL" dirty="0"/>
              <a:t>Global Using </a:t>
            </a:r>
            <a:r>
              <a:rPr lang="pl-PL" dirty="0" err="1"/>
              <a:t>Statements</a:t>
            </a:r>
            <a:endParaRPr lang="pl-PL" dirty="0"/>
          </a:p>
          <a:p>
            <a:pPr lvl="1">
              <a:lnSpc>
                <a:spcPct val="150000"/>
              </a:lnSpc>
            </a:pPr>
            <a:r>
              <a:rPr lang="pl-PL" dirty="0" err="1"/>
              <a:t>Implicit</a:t>
            </a:r>
            <a:r>
              <a:rPr lang="pl-PL" dirty="0"/>
              <a:t> Using </a:t>
            </a:r>
            <a:r>
              <a:rPr lang="pl-PL" dirty="0" err="1"/>
              <a:t>Statements</a:t>
            </a:r>
            <a:endParaRPr lang="pl-PL" dirty="0"/>
          </a:p>
          <a:p>
            <a:pPr lvl="1">
              <a:lnSpc>
                <a:spcPct val="150000"/>
              </a:lnSpc>
            </a:pPr>
            <a:r>
              <a:rPr lang="pl-PL" dirty="0"/>
              <a:t>Lambda </a:t>
            </a:r>
            <a:r>
              <a:rPr lang="pl-PL" dirty="0" err="1"/>
              <a:t>improvements</a:t>
            </a:r>
            <a:r>
              <a:rPr lang="pl-PL" dirty="0"/>
              <a:t>  </a:t>
            </a:r>
          </a:p>
          <a:p>
            <a:endParaRPr lang="pl-PL" dirty="0"/>
          </a:p>
          <a:p>
            <a:endParaRPr lang="pl-PL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78E1B2-3FD2-465D-BB13-95F70B08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C# 10 – </a:t>
            </a:r>
            <a:r>
              <a:rPr lang="pl-PL" dirty="0" err="1"/>
              <a:t>head</a:t>
            </a:r>
            <a:r>
              <a:rPr lang="pl-PL" dirty="0"/>
              <a:t> </a:t>
            </a:r>
            <a:r>
              <a:rPr lang="pl-PL" dirty="0" err="1"/>
              <a:t>line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</a:t>
            </a:r>
            <a:endParaRPr lang="en-US" dirty="0"/>
          </a:p>
        </p:txBody>
      </p:sp>
      <p:grpSp>
        <p:nvGrpSpPr>
          <p:cNvPr id="4" name="Groupe 375">
            <a:extLst>
              <a:ext uri="{FF2B5EF4-FFF2-40B4-BE49-F238E27FC236}">
                <a16:creationId xmlns:a16="http://schemas.microsoft.com/office/drawing/2014/main" id="{8089CDAB-D454-46ED-B4A0-F51C53E52FD0}"/>
              </a:ext>
            </a:extLst>
          </p:cNvPr>
          <p:cNvGrpSpPr>
            <a:grpSpLocks noChangeAspect="1"/>
          </p:cNvGrpSpPr>
          <p:nvPr/>
        </p:nvGrpSpPr>
        <p:grpSpPr>
          <a:xfrm>
            <a:off x="9552384" y="2996952"/>
            <a:ext cx="1800201" cy="1699552"/>
            <a:chOff x="10069513" y="552451"/>
            <a:chExt cx="993775" cy="938213"/>
          </a:xfrm>
        </p:grpSpPr>
        <p:sp>
          <p:nvSpPr>
            <p:cNvPr id="7" name="Freeform 114">
              <a:extLst>
                <a:ext uri="{FF2B5EF4-FFF2-40B4-BE49-F238E27FC236}">
                  <a16:creationId xmlns:a16="http://schemas.microsoft.com/office/drawing/2014/main" id="{6A3385F7-1AE8-46B8-A3BC-FC061057D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9513" y="552451"/>
              <a:ext cx="993775" cy="938213"/>
            </a:xfrm>
            <a:custGeom>
              <a:avLst/>
              <a:gdLst>
                <a:gd name="T0" fmla="*/ 42 w 294"/>
                <a:gd name="T1" fmla="*/ 215 h 275"/>
                <a:gd name="T2" fmla="*/ 71 w 294"/>
                <a:gd name="T3" fmla="*/ 41 h 275"/>
                <a:gd name="T4" fmla="*/ 252 w 294"/>
                <a:gd name="T5" fmla="*/ 67 h 275"/>
                <a:gd name="T6" fmla="*/ 219 w 294"/>
                <a:gd name="T7" fmla="*/ 234 h 275"/>
                <a:gd name="T8" fmla="*/ 42 w 294"/>
                <a:gd name="T9" fmla="*/ 21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75">
                  <a:moveTo>
                    <a:pt x="42" y="215"/>
                  </a:moveTo>
                  <a:cubicBezTo>
                    <a:pt x="0" y="160"/>
                    <a:pt x="13" y="82"/>
                    <a:pt x="71" y="41"/>
                  </a:cubicBezTo>
                  <a:cubicBezTo>
                    <a:pt x="128" y="0"/>
                    <a:pt x="210" y="12"/>
                    <a:pt x="252" y="67"/>
                  </a:cubicBezTo>
                  <a:cubicBezTo>
                    <a:pt x="294" y="122"/>
                    <a:pt x="276" y="194"/>
                    <a:pt x="219" y="234"/>
                  </a:cubicBezTo>
                  <a:cubicBezTo>
                    <a:pt x="161" y="275"/>
                    <a:pt x="84" y="270"/>
                    <a:pt x="42" y="215"/>
                  </a:cubicBezTo>
                </a:path>
              </a:pathLst>
            </a:custGeom>
            <a:solidFill>
              <a:srgbClr val="16A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" name="Groupe 377">
              <a:extLst>
                <a:ext uri="{FF2B5EF4-FFF2-40B4-BE49-F238E27FC236}">
                  <a16:creationId xmlns:a16="http://schemas.microsoft.com/office/drawing/2014/main" id="{F62B4781-AC25-4288-9320-8D35080779DF}"/>
                </a:ext>
              </a:extLst>
            </p:cNvPr>
            <p:cNvGrpSpPr/>
            <p:nvPr/>
          </p:nvGrpSpPr>
          <p:grpSpPr>
            <a:xfrm>
              <a:off x="10360025" y="701676"/>
              <a:ext cx="412750" cy="639762"/>
              <a:chOff x="10360025" y="701676"/>
              <a:chExt cx="412750" cy="639762"/>
            </a:xfrm>
          </p:grpSpPr>
          <p:sp>
            <p:nvSpPr>
              <p:cNvPr id="9" name="Freeform 115">
                <a:extLst>
                  <a:ext uri="{FF2B5EF4-FFF2-40B4-BE49-F238E27FC236}">
                    <a16:creationId xmlns:a16="http://schemas.microsoft.com/office/drawing/2014/main" id="{C791B621-A4CC-4701-9774-A1941245E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6238" y="1312863"/>
                <a:ext cx="98425" cy="28575"/>
              </a:xfrm>
              <a:custGeom>
                <a:avLst/>
                <a:gdLst>
                  <a:gd name="T0" fmla="*/ 0 w 29"/>
                  <a:gd name="T1" fmla="*/ 0 h 8"/>
                  <a:gd name="T2" fmla="*/ 9 w 29"/>
                  <a:gd name="T3" fmla="*/ 8 h 8"/>
                  <a:gd name="T4" fmla="*/ 29 w 29"/>
                  <a:gd name="T5" fmla="*/ 0 h 8"/>
                  <a:gd name="T6" fmla="*/ 0 w 29"/>
                  <a:gd name="T7" fmla="*/ 0 h 8"/>
                  <a:gd name="T8" fmla="*/ 0 w 29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8">
                    <a:moveTo>
                      <a:pt x="0" y="0"/>
                    </a:moveTo>
                    <a:cubicBezTo>
                      <a:pt x="5" y="4"/>
                      <a:pt x="9" y="8"/>
                      <a:pt x="9" y="8"/>
                    </a:cubicBezTo>
                    <a:cubicBezTo>
                      <a:pt x="17" y="8"/>
                      <a:pt x="24" y="4"/>
                      <a:pt x="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70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116">
                <a:extLst>
                  <a:ext uri="{FF2B5EF4-FFF2-40B4-BE49-F238E27FC236}">
                    <a16:creationId xmlns:a16="http://schemas.microsoft.com/office/drawing/2014/main" id="{84C131B1-2962-413C-B89E-08AED9835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2263" y="1184276"/>
                <a:ext cx="168275" cy="30163"/>
              </a:xfrm>
              <a:custGeom>
                <a:avLst/>
                <a:gdLst>
                  <a:gd name="T0" fmla="*/ 50 w 50"/>
                  <a:gd name="T1" fmla="*/ 5 h 9"/>
                  <a:gd name="T2" fmla="*/ 46 w 50"/>
                  <a:gd name="T3" fmla="*/ 9 h 9"/>
                  <a:gd name="T4" fmla="*/ 3 w 50"/>
                  <a:gd name="T5" fmla="*/ 9 h 9"/>
                  <a:gd name="T6" fmla="*/ 0 w 50"/>
                  <a:gd name="T7" fmla="*/ 5 h 9"/>
                  <a:gd name="T8" fmla="*/ 0 w 50"/>
                  <a:gd name="T9" fmla="*/ 3 h 9"/>
                  <a:gd name="T10" fmla="*/ 3 w 50"/>
                  <a:gd name="T11" fmla="*/ 0 h 9"/>
                  <a:gd name="T12" fmla="*/ 46 w 50"/>
                  <a:gd name="T13" fmla="*/ 0 h 9"/>
                  <a:gd name="T14" fmla="*/ 50 w 50"/>
                  <a:gd name="T15" fmla="*/ 3 h 9"/>
                  <a:gd name="T16" fmla="*/ 50 w 50"/>
                  <a:gd name="T17" fmla="*/ 5 h 9"/>
                  <a:gd name="T18" fmla="*/ 50 w 50"/>
                  <a:gd name="T1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9">
                    <a:moveTo>
                      <a:pt x="50" y="5"/>
                    </a:moveTo>
                    <a:cubicBezTo>
                      <a:pt x="50" y="7"/>
                      <a:pt x="49" y="9"/>
                      <a:pt x="46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7"/>
                      <a:pt x="0" y="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9" y="0"/>
                      <a:pt x="50" y="1"/>
                      <a:pt x="50" y="3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lose/>
                  </a:path>
                </a:pathLst>
              </a:custGeom>
              <a:solidFill>
                <a:srgbClr val="0070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117">
                <a:extLst>
                  <a:ext uri="{FF2B5EF4-FFF2-40B4-BE49-F238E27FC236}">
                    <a16:creationId xmlns:a16="http://schemas.microsoft.com/office/drawing/2014/main" id="{569CC437-CAD3-4F0A-B0E4-444E19A53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2263" y="1228726"/>
                <a:ext cx="168275" cy="26988"/>
              </a:xfrm>
              <a:custGeom>
                <a:avLst/>
                <a:gdLst>
                  <a:gd name="T0" fmla="*/ 50 w 50"/>
                  <a:gd name="T1" fmla="*/ 5 h 8"/>
                  <a:gd name="T2" fmla="*/ 46 w 50"/>
                  <a:gd name="T3" fmla="*/ 8 h 8"/>
                  <a:gd name="T4" fmla="*/ 3 w 50"/>
                  <a:gd name="T5" fmla="*/ 8 h 8"/>
                  <a:gd name="T6" fmla="*/ 0 w 50"/>
                  <a:gd name="T7" fmla="*/ 5 h 8"/>
                  <a:gd name="T8" fmla="*/ 0 w 50"/>
                  <a:gd name="T9" fmla="*/ 3 h 8"/>
                  <a:gd name="T10" fmla="*/ 3 w 50"/>
                  <a:gd name="T11" fmla="*/ 0 h 8"/>
                  <a:gd name="T12" fmla="*/ 46 w 50"/>
                  <a:gd name="T13" fmla="*/ 0 h 8"/>
                  <a:gd name="T14" fmla="*/ 50 w 50"/>
                  <a:gd name="T15" fmla="*/ 3 h 8"/>
                  <a:gd name="T16" fmla="*/ 50 w 50"/>
                  <a:gd name="T17" fmla="*/ 5 h 8"/>
                  <a:gd name="T18" fmla="*/ 50 w 50"/>
                  <a:gd name="T1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8">
                    <a:moveTo>
                      <a:pt x="50" y="5"/>
                    </a:moveTo>
                    <a:cubicBezTo>
                      <a:pt x="50" y="7"/>
                      <a:pt x="49" y="8"/>
                      <a:pt x="46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7"/>
                      <a:pt x="0" y="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9" y="0"/>
                      <a:pt x="50" y="1"/>
                      <a:pt x="50" y="3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lose/>
                  </a:path>
                </a:pathLst>
              </a:custGeom>
              <a:solidFill>
                <a:srgbClr val="0070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18">
                <a:extLst>
                  <a:ext uri="{FF2B5EF4-FFF2-40B4-BE49-F238E27FC236}">
                    <a16:creationId xmlns:a16="http://schemas.microsoft.com/office/drawing/2014/main" id="{38C24D31-70A2-4D14-84F6-46517A289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2263" y="1265238"/>
                <a:ext cx="168275" cy="34925"/>
              </a:xfrm>
              <a:custGeom>
                <a:avLst/>
                <a:gdLst>
                  <a:gd name="T0" fmla="*/ 50 w 50"/>
                  <a:gd name="T1" fmla="*/ 7 h 10"/>
                  <a:gd name="T2" fmla="*/ 46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5 h 10"/>
                  <a:gd name="T10" fmla="*/ 3 w 50"/>
                  <a:gd name="T11" fmla="*/ 0 h 10"/>
                  <a:gd name="T12" fmla="*/ 46 w 50"/>
                  <a:gd name="T13" fmla="*/ 0 h 10"/>
                  <a:gd name="T14" fmla="*/ 50 w 50"/>
                  <a:gd name="T15" fmla="*/ 5 h 10"/>
                  <a:gd name="T16" fmla="*/ 50 w 50"/>
                  <a:gd name="T17" fmla="*/ 7 h 10"/>
                  <a:gd name="T18" fmla="*/ 50 w 50"/>
                  <a:gd name="T1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6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1" y="0"/>
                      <a:pt x="3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9" y="0"/>
                      <a:pt x="50" y="3"/>
                      <a:pt x="50" y="5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lose/>
                  </a:path>
                </a:pathLst>
              </a:custGeom>
              <a:solidFill>
                <a:srgbClr val="0070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119">
                <a:extLst>
                  <a:ext uri="{FF2B5EF4-FFF2-40B4-BE49-F238E27FC236}">
                    <a16:creationId xmlns:a16="http://schemas.microsoft.com/office/drawing/2014/main" id="{FBCEF1DF-7891-4036-92E9-92248EF80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0025" y="701676"/>
                <a:ext cx="412750" cy="450850"/>
              </a:xfrm>
              <a:custGeom>
                <a:avLst/>
                <a:gdLst>
                  <a:gd name="T0" fmla="*/ 121 w 122"/>
                  <a:gd name="T1" fmla="*/ 60 h 132"/>
                  <a:gd name="T2" fmla="*/ 121 w 122"/>
                  <a:gd name="T3" fmla="*/ 60 h 132"/>
                  <a:gd name="T4" fmla="*/ 61 w 122"/>
                  <a:gd name="T5" fmla="*/ 0 h 132"/>
                  <a:gd name="T6" fmla="*/ 1 w 122"/>
                  <a:gd name="T7" fmla="*/ 60 h 132"/>
                  <a:gd name="T8" fmla="*/ 18 w 122"/>
                  <a:gd name="T9" fmla="*/ 104 h 132"/>
                  <a:gd name="T10" fmla="*/ 36 w 122"/>
                  <a:gd name="T11" fmla="*/ 132 h 132"/>
                  <a:gd name="T12" fmla="*/ 61 w 122"/>
                  <a:gd name="T13" fmla="*/ 132 h 132"/>
                  <a:gd name="T14" fmla="*/ 86 w 122"/>
                  <a:gd name="T15" fmla="*/ 132 h 132"/>
                  <a:gd name="T16" fmla="*/ 104 w 122"/>
                  <a:gd name="T17" fmla="*/ 104 h 132"/>
                  <a:gd name="T18" fmla="*/ 121 w 122"/>
                  <a:gd name="T19" fmla="*/ 6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32">
                    <a:moveTo>
                      <a:pt x="121" y="60"/>
                    </a:move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27"/>
                      <a:pt x="94" y="0"/>
                      <a:pt x="61" y="0"/>
                    </a:cubicBezTo>
                    <a:cubicBezTo>
                      <a:pt x="28" y="0"/>
                      <a:pt x="1" y="27"/>
                      <a:pt x="1" y="60"/>
                    </a:cubicBezTo>
                    <a:cubicBezTo>
                      <a:pt x="1" y="60"/>
                      <a:pt x="0" y="85"/>
                      <a:pt x="18" y="104"/>
                    </a:cubicBezTo>
                    <a:cubicBezTo>
                      <a:pt x="37" y="122"/>
                      <a:pt x="36" y="132"/>
                      <a:pt x="36" y="132"/>
                    </a:cubicBezTo>
                    <a:cubicBezTo>
                      <a:pt x="61" y="132"/>
                      <a:pt x="61" y="132"/>
                      <a:pt x="61" y="132"/>
                    </a:cubicBez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32"/>
                      <a:pt x="86" y="122"/>
                      <a:pt x="104" y="104"/>
                    </a:cubicBezTo>
                    <a:cubicBezTo>
                      <a:pt x="122" y="85"/>
                      <a:pt x="121" y="60"/>
                      <a:pt x="121" y="60"/>
                    </a:cubicBezTo>
                    <a:close/>
                  </a:path>
                </a:pathLst>
              </a:custGeom>
              <a:solidFill>
                <a:srgbClr val="9AC0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Line 120">
                <a:extLst>
                  <a:ext uri="{FF2B5EF4-FFF2-40B4-BE49-F238E27FC236}">
                    <a16:creationId xmlns:a16="http://schemas.microsoft.com/office/drawing/2014/main" id="{BEE093EC-F559-457F-8FA7-0A7A9C926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6400" y="1155701"/>
                <a:ext cx="0" cy="0"/>
              </a:xfrm>
              <a:prstGeom prst="line">
                <a:avLst/>
              </a:prstGeom>
              <a:noFill/>
              <a:ln w="3175" cap="flat">
                <a:solidFill>
                  <a:srgbClr val="231F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21">
                <a:extLst>
                  <a:ext uri="{FF2B5EF4-FFF2-40B4-BE49-F238E27FC236}">
                    <a16:creationId xmlns:a16="http://schemas.microsoft.com/office/drawing/2014/main" id="{6847888F-3A9B-4684-9249-39BDCD4D93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1625" y="923926"/>
                <a:ext cx="209550" cy="228600"/>
              </a:xfrm>
              <a:custGeom>
                <a:avLst/>
                <a:gdLst>
                  <a:gd name="T0" fmla="*/ 48 w 62"/>
                  <a:gd name="T1" fmla="*/ 0 h 67"/>
                  <a:gd name="T2" fmla="*/ 31 w 62"/>
                  <a:gd name="T3" fmla="*/ 10 h 67"/>
                  <a:gd name="T4" fmla="*/ 13 w 62"/>
                  <a:gd name="T5" fmla="*/ 0 h 67"/>
                  <a:gd name="T6" fmla="*/ 0 w 62"/>
                  <a:gd name="T7" fmla="*/ 14 h 67"/>
                  <a:gd name="T8" fmla="*/ 13 w 62"/>
                  <a:gd name="T9" fmla="*/ 28 h 67"/>
                  <a:gd name="T10" fmla="*/ 13 w 62"/>
                  <a:gd name="T11" fmla="*/ 28 h 67"/>
                  <a:gd name="T12" fmla="*/ 21 w 62"/>
                  <a:gd name="T13" fmla="*/ 26 h 67"/>
                  <a:gd name="T14" fmla="*/ 21 w 62"/>
                  <a:gd name="T15" fmla="*/ 67 h 67"/>
                  <a:gd name="T16" fmla="*/ 26 w 62"/>
                  <a:gd name="T17" fmla="*/ 67 h 67"/>
                  <a:gd name="T18" fmla="*/ 26 w 62"/>
                  <a:gd name="T19" fmla="*/ 23 h 67"/>
                  <a:gd name="T20" fmla="*/ 31 w 62"/>
                  <a:gd name="T21" fmla="*/ 18 h 67"/>
                  <a:gd name="T22" fmla="*/ 36 w 62"/>
                  <a:gd name="T23" fmla="*/ 23 h 67"/>
                  <a:gd name="T24" fmla="*/ 36 w 62"/>
                  <a:gd name="T25" fmla="*/ 67 h 67"/>
                  <a:gd name="T26" fmla="*/ 41 w 62"/>
                  <a:gd name="T27" fmla="*/ 67 h 67"/>
                  <a:gd name="T28" fmla="*/ 41 w 62"/>
                  <a:gd name="T29" fmla="*/ 26 h 67"/>
                  <a:gd name="T30" fmla="*/ 48 w 62"/>
                  <a:gd name="T31" fmla="*/ 28 h 67"/>
                  <a:gd name="T32" fmla="*/ 49 w 62"/>
                  <a:gd name="T33" fmla="*/ 28 h 67"/>
                  <a:gd name="T34" fmla="*/ 58 w 62"/>
                  <a:gd name="T35" fmla="*/ 24 h 67"/>
                  <a:gd name="T36" fmla="*/ 62 w 62"/>
                  <a:gd name="T37" fmla="*/ 14 h 67"/>
                  <a:gd name="T38" fmla="*/ 48 w 62"/>
                  <a:gd name="T39" fmla="*/ 0 h 67"/>
                  <a:gd name="T40" fmla="*/ 13 w 62"/>
                  <a:gd name="T41" fmla="*/ 23 h 67"/>
                  <a:gd name="T42" fmla="*/ 13 w 62"/>
                  <a:gd name="T43" fmla="*/ 23 h 67"/>
                  <a:gd name="T44" fmla="*/ 4 w 62"/>
                  <a:gd name="T45" fmla="*/ 14 h 67"/>
                  <a:gd name="T46" fmla="*/ 13 w 62"/>
                  <a:gd name="T47" fmla="*/ 6 h 67"/>
                  <a:gd name="T48" fmla="*/ 28 w 62"/>
                  <a:gd name="T49" fmla="*/ 14 h 67"/>
                  <a:gd name="T50" fmla="*/ 13 w 62"/>
                  <a:gd name="T51" fmla="*/ 23 h 67"/>
                  <a:gd name="T52" fmla="*/ 54 w 62"/>
                  <a:gd name="T53" fmla="*/ 20 h 67"/>
                  <a:gd name="T54" fmla="*/ 49 w 62"/>
                  <a:gd name="T55" fmla="*/ 23 h 67"/>
                  <a:gd name="T56" fmla="*/ 48 w 62"/>
                  <a:gd name="T57" fmla="*/ 23 h 67"/>
                  <a:gd name="T58" fmla="*/ 34 w 62"/>
                  <a:gd name="T59" fmla="*/ 14 h 67"/>
                  <a:gd name="T60" fmla="*/ 48 w 62"/>
                  <a:gd name="T61" fmla="*/ 6 h 67"/>
                  <a:gd name="T62" fmla="*/ 57 w 62"/>
                  <a:gd name="T63" fmla="*/ 14 h 67"/>
                  <a:gd name="T64" fmla="*/ 54 w 62"/>
                  <a:gd name="T65" fmla="*/ 2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" h="67">
                    <a:moveTo>
                      <a:pt x="48" y="0"/>
                    </a:moveTo>
                    <a:cubicBezTo>
                      <a:pt x="48" y="0"/>
                      <a:pt x="39" y="0"/>
                      <a:pt x="31" y="10"/>
                    </a:cubicBezTo>
                    <a:cubicBezTo>
                      <a:pt x="22" y="0"/>
                      <a:pt x="14" y="0"/>
                      <a:pt x="13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2"/>
                      <a:pt x="6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6" y="28"/>
                      <a:pt x="19" y="28"/>
                      <a:pt x="21" y="26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2"/>
                      <a:pt x="30" y="20"/>
                      <a:pt x="31" y="18"/>
                    </a:cubicBezTo>
                    <a:cubicBezTo>
                      <a:pt x="32" y="20"/>
                      <a:pt x="34" y="22"/>
                      <a:pt x="36" y="23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3" y="28"/>
                      <a:pt x="45" y="28"/>
                      <a:pt x="48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52" y="28"/>
                      <a:pt x="56" y="27"/>
                      <a:pt x="58" y="24"/>
                    </a:cubicBezTo>
                    <a:cubicBezTo>
                      <a:pt x="61" y="22"/>
                      <a:pt x="62" y="18"/>
                      <a:pt x="62" y="14"/>
                    </a:cubicBezTo>
                    <a:cubicBezTo>
                      <a:pt x="62" y="7"/>
                      <a:pt x="56" y="0"/>
                      <a:pt x="48" y="0"/>
                    </a:cubicBezTo>
                    <a:close/>
                    <a:moveTo>
                      <a:pt x="13" y="23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9" y="23"/>
                      <a:pt x="4" y="19"/>
                      <a:pt x="4" y="14"/>
                    </a:cubicBezTo>
                    <a:cubicBezTo>
                      <a:pt x="4" y="9"/>
                      <a:pt x="9" y="6"/>
                      <a:pt x="13" y="6"/>
                    </a:cubicBezTo>
                    <a:cubicBezTo>
                      <a:pt x="14" y="6"/>
                      <a:pt x="21" y="6"/>
                      <a:pt x="28" y="14"/>
                    </a:cubicBezTo>
                    <a:cubicBezTo>
                      <a:pt x="26" y="17"/>
                      <a:pt x="20" y="23"/>
                      <a:pt x="13" y="23"/>
                    </a:cubicBezTo>
                    <a:close/>
                    <a:moveTo>
                      <a:pt x="54" y="20"/>
                    </a:moveTo>
                    <a:cubicBezTo>
                      <a:pt x="53" y="22"/>
                      <a:pt x="51" y="23"/>
                      <a:pt x="49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2" y="23"/>
                      <a:pt x="36" y="17"/>
                      <a:pt x="34" y="14"/>
                    </a:cubicBezTo>
                    <a:cubicBezTo>
                      <a:pt x="41" y="6"/>
                      <a:pt x="48" y="6"/>
                      <a:pt x="48" y="6"/>
                    </a:cubicBezTo>
                    <a:cubicBezTo>
                      <a:pt x="53" y="6"/>
                      <a:pt x="57" y="9"/>
                      <a:pt x="57" y="14"/>
                    </a:cubicBezTo>
                    <a:cubicBezTo>
                      <a:pt x="57" y="17"/>
                      <a:pt x="56" y="19"/>
                      <a:pt x="54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297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E412-6495-461A-8259-A164285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Interpolated</a:t>
            </a:r>
            <a:r>
              <a:rPr lang="pl-PL" dirty="0"/>
              <a:t> string </a:t>
            </a:r>
            <a:r>
              <a:rPr lang="pl-PL" dirty="0" err="1"/>
              <a:t>handlers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F1980-D8B9-4453-854F-6524E923E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9496" y="980728"/>
            <a:ext cx="9181020" cy="2045697"/>
          </a:xfrm>
        </p:spPr>
        <p:txBody>
          <a:bodyPr>
            <a:normAutofit fontScale="92500" lnSpcReduction="10000"/>
          </a:bodyPr>
          <a:lstStyle/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Person</a:t>
            </a:r>
            <a:b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get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Age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get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pl-PL" sz="2200" b="1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2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200" b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pl-PL" sz="2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200" b="1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2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200" b="1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ToString</a:t>
            </a:r>
            <a:r>
              <a:rPr lang="pl-PL" sz="2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br>
              <a:rPr lang="pl-PL" sz="2200" b="1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2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=&gt; </a:t>
            </a:r>
            <a:r>
              <a:rPr lang="pl-PL" sz="2200" b="1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pl-PL" sz="2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sz="22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pl-PL" sz="2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2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Name</a:t>
            </a:r>
            <a:r>
              <a:rPr lang="pl-PL" sz="2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pl-PL" sz="2200" b="1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pl-PL" sz="2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sz="22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Name</a:t>
            </a:r>
            <a:r>
              <a:rPr lang="pl-PL" sz="2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l-PL" sz="2200" b="1" dirty="0">
                <a:solidFill>
                  <a:srgbClr val="A31515"/>
                </a:solidFill>
                <a:latin typeface="Cascadia Mono" panose="020B0609020000020004" pitchFamily="49" charset="0"/>
              </a:rPr>
              <a:t>, </a:t>
            </a:r>
            <a:r>
              <a:rPr lang="pl-PL" sz="2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sz="22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pl-PL" sz="2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Age</a:t>
            </a:r>
            <a:r>
              <a:rPr lang="pl-PL" sz="2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pl-PL" sz="2200" b="1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pl-PL" sz="2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sz="2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Age</a:t>
            </a:r>
            <a:r>
              <a:rPr lang="pl-PL" sz="2200" b="1" dirty="0">
                <a:solidFill>
                  <a:srgbClr val="3CB371"/>
                </a:solidFill>
                <a:latin typeface="Cascadia Mono" panose="020B0609020000020004" pitchFamily="49" charset="0"/>
              </a:rPr>
              <a:t>,4</a:t>
            </a:r>
            <a:r>
              <a:rPr lang="pl-PL" sz="2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l-PL" sz="2200" b="1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2200" b="1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CEE75-BA9D-4D6D-AF7A-107F0CAF6473}"/>
              </a:ext>
            </a:extLst>
          </p:cNvPr>
          <p:cNvSpPr txBox="1"/>
          <p:nvPr/>
        </p:nvSpPr>
        <p:spPr>
          <a:xfrm>
            <a:off x="197443" y="2492896"/>
            <a:ext cx="46445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//NET5</a:t>
            </a:r>
            <a:endParaRPr lang="pl-PL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ToString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=&gt;</a:t>
            </a:r>
          </a:p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Format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>
                <a:solidFill>
                  <a:srgbClr val="3CB371"/>
                </a:solidFill>
                <a:latin typeface="Cascadia Mono" panose="020B0609020000020004" pitchFamily="49" charset="0"/>
              </a:rPr>
              <a:t>{0}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pl-PL" sz="1800" dirty="0">
                <a:solidFill>
                  <a:srgbClr val="3CB371"/>
                </a:solidFill>
                <a:latin typeface="Cascadia Mono" panose="020B0609020000020004" pitchFamily="49" charset="0"/>
              </a:rPr>
              <a:t>{1}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>
                <a:solidFill>
                  <a:srgbClr val="3CB371"/>
                </a:solidFill>
                <a:latin typeface="Cascadia Mono" panose="020B0609020000020004" pitchFamily="49" charset="0"/>
              </a:rPr>
              <a:t>{2}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pl-PL" sz="1800" dirty="0">
                <a:solidFill>
                  <a:srgbClr val="3CB371"/>
                </a:solidFill>
                <a:latin typeface="Cascadia Mono" panose="020B0609020000020004" pitchFamily="49" charset="0"/>
              </a:rPr>
              <a:t>{3,4}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[]{ 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"Age"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Age</a:t>
            </a:r>
            <a:r>
              <a:rPr lang="pl-PL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l-P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87DB6-68B7-46AC-B01F-66B398BF0085}"/>
              </a:ext>
            </a:extLst>
          </p:cNvPr>
          <p:cNvSpPr txBox="1"/>
          <p:nvPr/>
        </p:nvSpPr>
        <p:spPr>
          <a:xfrm>
            <a:off x="5951984" y="1556792"/>
            <a:ext cx="63619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//NET6: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ToString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 =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DefaultInterpolatedStringHandler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(6, 4);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AppendFormatted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AppendLiteral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 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AppendFormatted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AppendLiteral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", 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AppendFormatted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"Age"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AppendLiteral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 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en-US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AppendFormatted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4);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ToStringAndClear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618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0D0D-A3A1-4DCF-A341-889FFE8B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Constant</a:t>
            </a:r>
            <a:r>
              <a:rPr lang="pl-PL" dirty="0"/>
              <a:t> </a:t>
            </a:r>
            <a:r>
              <a:rPr lang="pl-PL" dirty="0" err="1"/>
              <a:t>Interpolated</a:t>
            </a:r>
            <a:r>
              <a:rPr lang="pl-PL" dirty="0"/>
              <a:t> </a:t>
            </a:r>
            <a:r>
              <a:rPr lang="pl-PL" dirty="0" err="1"/>
              <a:t>Strings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564F6-6997-4BA3-87AF-42CBC0D733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3432" y="1844824"/>
            <a:ext cx="10943916" cy="44367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S1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world"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800080"/>
                </a:solidFill>
                <a:latin typeface="Cascadia Mono" panose="020B0609020000020004" pitchFamily="49" charset="0"/>
              </a:rPr>
              <a:t>S3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18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S1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 Kevin, welcome to the team!"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pl-PL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DebuggerDisplay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pl-PL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Count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: {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nameof</a:t>
            </a:r>
            <a:r>
              <a:rPr lang="pl-PL" sz="1800" dirty="0"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Count</a:t>
            </a:r>
            <a:r>
              <a:rPr lang="pl-PL" sz="1800" dirty="0">
                <a:latin typeface="Cascadia Mono" panose="020B0609020000020004" pitchFamily="49" charset="0"/>
              </a:rPr>
              <a:t>)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}"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MyList</a:t>
            </a:r>
            <a:b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Count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 = 15;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F4EDF-AAF1-449B-A3BC-387341D3C6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31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01F4-0D57-4C94-888E-61E03533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06C58-EFF8-4A65-B0F8-A19CBD9FC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376" y="1412777"/>
            <a:ext cx="11447972" cy="486877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NET 6 </a:t>
            </a:r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New </a:t>
            </a:r>
            <a:r>
              <a:rPr lang="pl-PL" dirty="0" err="1"/>
              <a:t>Features</a:t>
            </a:r>
            <a:endParaRPr lang="pl-PL" dirty="0"/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Performance improvements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C# 10.0</a:t>
            </a:r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New features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Demo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Discussion Panel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37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A772-35FA-4D6F-ABAE-1EFD7D6B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File </a:t>
            </a:r>
            <a:r>
              <a:rPr lang="pl-PL" dirty="0" err="1"/>
              <a:t>Scoped</a:t>
            </a:r>
            <a:r>
              <a:rPr lang="pl-PL" dirty="0"/>
              <a:t> </a:t>
            </a:r>
            <a:r>
              <a:rPr lang="pl-PL" dirty="0" err="1"/>
              <a:t>Namespaces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9D9F-5A05-415A-A049-AEFA77256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3432" y="2060848"/>
            <a:ext cx="10943916" cy="4220704"/>
          </a:xfrm>
        </p:spPr>
        <p:txBody>
          <a:bodyPr/>
          <a:lstStyle/>
          <a:p>
            <a:r>
              <a:rPr lang="pl-PL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0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MySystem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0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MyClass</a:t>
            </a:r>
            <a:br>
              <a:rPr lang="pl-PL" sz="2000" dirty="0">
                <a:solidFill>
                  <a:srgbClr val="00008B"/>
                </a:solidFill>
                <a:latin typeface="Cascadia Mono" panose="020B0609020000020004" pitchFamily="49" charset="0"/>
              </a:rPr>
            </a:b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/>
              <a:t>One per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/>
              <a:t>Not </a:t>
            </a:r>
            <a:r>
              <a:rPr lang="pl-PL" sz="1800" dirty="0" err="1"/>
              <a:t>nested</a:t>
            </a:r>
            <a:r>
              <a:rPr lang="pl-PL" sz="1800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D68EA-7870-4BE0-8B34-2669BD08A1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86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0190-F5AB-485D-80C8-3E17B166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 Using </a:t>
            </a:r>
            <a:r>
              <a:rPr lang="pl-PL" dirty="0" err="1"/>
              <a:t>Statements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687AC-693C-439A-8767-A241CF4B1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Project-</a:t>
            </a:r>
            <a:r>
              <a:rPr lang="pl-PL" dirty="0" err="1"/>
              <a:t>scoped</a:t>
            </a:r>
            <a:r>
              <a:rPr lang="pl-PL" dirty="0"/>
              <a:t> </a:t>
            </a:r>
            <a:r>
              <a:rPr lang="pl-PL" dirty="0" err="1"/>
              <a:t>defaults</a:t>
            </a:r>
            <a:br>
              <a:rPr lang="pl-PL" dirty="0"/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Collections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Generic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IO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Linq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 err="1"/>
              <a:t>Can</a:t>
            </a:r>
            <a:r>
              <a:rPr lang="pl-PL" sz="1800" dirty="0"/>
              <a:t> be </a:t>
            </a:r>
            <a:r>
              <a:rPr lang="pl-PL" sz="1800" dirty="0" err="1"/>
              <a:t>static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Math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 err="1"/>
              <a:t>Can</a:t>
            </a:r>
            <a:r>
              <a:rPr lang="pl-PL" sz="1800" dirty="0"/>
              <a:t> </a:t>
            </a:r>
            <a:r>
              <a:rPr lang="pl-PL" sz="1800" dirty="0" err="1"/>
              <a:t>use</a:t>
            </a:r>
            <a:r>
              <a:rPr lang="pl-PL" sz="1800" dirty="0"/>
              <a:t> </a:t>
            </a:r>
            <a:r>
              <a:rPr lang="pl-PL" sz="1800" dirty="0" err="1"/>
              <a:t>mnemonic</a:t>
            </a:r>
            <a:r>
              <a:rPr lang="pl-PL" sz="1800" dirty="0"/>
              <a:t>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SF =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Microsoft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CodeAnalysis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CSharp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SyntaxFactory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E52B0-8301-4A0D-8112-40BFC6BA01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306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AAFC-F9AA-46A6-859A-CDCDB31D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Implicit</a:t>
            </a:r>
            <a:r>
              <a:rPr lang="pl-PL" dirty="0"/>
              <a:t> Using </a:t>
            </a:r>
            <a:r>
              <a:rPr lang="pl-PL" dirty="0" err="1"/>
              <a:t>Statements</a:t>
            </a:r>
            <a:r>
              <a:rPr lang="pl-PL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489B1-A9BE-47C9-80D2-815091A0E6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9260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*.</a:t>
            </a:r>
            <a:r>
              <a:rPr lang="pl-PL" dirty="0" err="1"/>
              <a:t>csproj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ImplicitUsings</a:t>
            </a:r>
            <a:r>
              <a:rPr lang="pl-PL" dirty="0"/>
              <a:t>&gt;</a:t>
            </a:r>
            <a:r>
              <a:rPr lang="pl-PL" dirty="0" err="1"/>
              <a:t>enable</a:t>
            </a:r>
            <a:r>
              <a:rPr lang="pl-PL" dirty="0"/>
              <a:t>&lt;/</a:t>
            </a:r>
            <a:r>
              <a:rPr lang="pl-PL" dirty="0" err="1"/>
              <a:t>ImplicitUsings</a:t>
            </a:r>
            <a:r>
              <a:rPr lang="pl-PL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&lt;PROJECT_NAME&gt;.</a:t>
            </a:r>
            <a:r>
              <a:rPr lang="pl-PL" dirty="0" err="1"/>
              <a:t>GlobalUsings.g.cs</a:t>
            </a:r>
            <a:br>
              <a:rPr lang="pl-PL" dirty="0"/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Collections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Generic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IO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Linq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Net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Http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Threading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Threading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Tasks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b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Using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Remove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System.Threading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b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Microsoft.Extensions.Logging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b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l-PL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71813-618A-4D0C-9E59-6A38ADBA5C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468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44D7-01AF-4910-BD28-32E90306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Minimal</a:t>
            </a:r>
            <a:r>
              <a:rPr lang="pl-PL" dirty="0"/>
              <a:t> </a:t>
            </a:r>
            <a:r>
              <a:rPr lang="pl-PL" dirty="0" err="1"/>
              <a:t>APIs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2578B-A76D-4E32-A81F-0556C546B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4881" y="2636912"/>
            <a:ext cx="8424936" cy="25202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builder = </a:t>
            </a:r>
            <a:r>
              <a:rPr lang="en-US" dirty="0" err="1">
                <a:solidFill>
                  <a:srgbClr val="00008B"/>
                </a:solidFill>
                <a:latin typeface="Cascadia Mono" panose="020B0609020000020004" pitchFamily="49" charset="0"/>
              </a:rPr>
              <a:t>WebApplication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ascadia Mono" panose="020B0609020000020004" pitchFamily="49" charset="0"/>
              </a:rPr>
              <a:t>CreateBuilder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</a:t>
            </a:r>
            <a:r>
              <a:rPr lang="pl-PL" dirty="0" err="1">
                <a:solidFill>
                  <a:srgbClr val="008B8B"/>
                </a:solidFill>
                <a:latin typeface="Cascadia Mono" panose="020B0609020000020004" pitchFamily="49" charset="0"/>
              </a:rPr>
              <a:t>Build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en-US" dirty="0" err="1">
                <a:solidFill>
                  <a:srgbClr val="008B8B"/>
                </a:solidFill>
                <a:latin typeface="Cascadia Mono" panose="020B0609020000020004" pitchFamily="49" charset="0"/>
              </a:rPr>
              <a:t>MapGet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"/hello"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() =&gt;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pl-PL" dirty="0" err="1">
                <a:solidFill>
                  <a:srgbClr val="008B8B"/>
                </a:solidFill>
                <a:latin typeface="Cascadia Mono" panose="020B0609020000020004" pitchFamily="49" charset="0"/>
              </a:rPr>
              <a:t>Run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pl-PL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83B7C-21DB-4D3D-BA02-9A4EB583E4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Rust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Go…</a:t>
            </a:r>
          </a:p>
        </p:txBody>
      </p:sp>
    </p:spTree>
    <p:extLst>
      <p:ext uri="{BB962C8B-B14F-4D97-AF65-F5344CB8AC3E}">
        <p14:creationId xmlns:p14="http://schemas.microsoft.com/office/powerpoint/2010/main" val="3743194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02B4-14E3-4CBC-BB32-C19A1ECC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Record</a:t>
            </a:r>
            <a:r>
              <a:rPr lang="pl-PL" dirty="0"/>
              <a:t> </a:t>
            </a:r>
            <a:r>
              <a:rPr lang="pl-PL" dirty="0" err="1"/>
              <a:t>struct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9F345-B13E-4E95-96AB-24D09C9C9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592" y="2852936"/>
            <a:ext cx="6624736" cy="331236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Rect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pl-P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endParaRPr lang="pl-P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Y, </a:t>
            </a:r>
            <a:endParaRPr lang="pl-P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Width, </a:t>
            </a:r>
            <a:endParaRPr lang="pl-P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Height);</a:t>
            </a:r>
            <a:endParaRPr lang="pl-PL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9996E-9D23-422C-AE50-8D8BE16350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871ECA-4F4C-49C3-98F7-8AD586886C83}"/>
              </a:ext>
            </a:extLst>
          </p:cNvPr>
          <p:cNvCxnSpPr/>
          <p:nvPr/>
        </p:nvCxnSpPr>
        <p:spPr>
          <a:xfrm>
            <a:off x="1127448" y="2420888"/>
            <a:ext cx="180020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22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8412-BAF3-4085-BA7E-04F779F2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Record</a:t>
            </a:r>
            <a:r>
              <a:rPr lang="pl-PL" dirty="0"/>
              <a:t> </a:t>
            </a:r>
            <a:r>
              <a:rPr lang="pl-PL" dirty="0" err="1"/>
              <a:t>improvements</a:t>
            </a:r>
            <a:r>
              <a:rPr lang="pl-PL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3768B-F667-48AF-9BAF-25551AECD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Width,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Height) 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b="1" u="sng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() =&gt;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GetType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Width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Height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l-PL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Square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side): Rectangle(side, side)</a:t>
            </a:r>
            <a:b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l-PL" dirty="0">
                <a:solidFill>
                  <a:srgbClr val="008000"/>
                </a:solidFill>
                <a:latin typeface="Cascadia Mono" panose="020B0609020000020004" pitchFamily="49" charset="0"/>
              </a:rPr>
              <a:t>//public </a:t>
            </a:r>
            <a:r>
              <a:rPr lang="pl-PL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override</a:t>
            </a:r>
            <a:r>
              <a:rPr lang="pl-PL" dirty="0">
                <a:solidFill>
                  <a:srgbClr val="008000"/>
                </a:solidFill>
                <a:latin typeface="Cascadia Mono" panose="020B0609020000020004" pitchFamily="49" charset="0"/>
              </a:rPr>
              <a:t> string </a:t>
            </a:r>
            <a:r>
              <a:rPr lang="pl-PL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ToString</a:t>
            </a:r>
            <a:r>
              <a:rPr lang="pl-PL" dirty="0">
                <a:solidFill>
                  <a:srgbClr val="008000"/>
                </a:solidFill>
                <a:latin typeface="Cascadia Mono" panose="020B0609020000020004" pitchFamily="49" charset="0"/>
              </a:rPr>
              <a:t>() =&gt; $"{</a:t>
            </a:r>
            <a:r>
              <a:rPr lang="pl-PL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GetType</a:t>
            </a:r>
            <a:r>
              <a:rPr lang="pl-PL" dirty="0">
                <a:solidFill>
                  <a:srgbClr val="008000"/>
                </a:solidFill>
                <a:latin typeface="Cascadia Mono" panose="020B0609020000020004" pitchFamily="49" charset="0"/>
              </a:rPr>
              <a:t>().</a:t>
            </a:r>
            <a:r>
              <a:rPr lang="pl-PL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pl-PL" dirty="0">
                <a:solidFill>
                  <a:srgbClr val="008000"/>
                </a:solidFill>
                <a:latin typeface="Cascadia Mono" panose="020B0609020000020004" pitchFamily="49" charset="0"/>
              </a:rPr>
              <a:t>} {</a:t>
            </a:r>
            <a:r>
              <a:rPr lang="pl-PL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Width</a:t>
            </a:r>
            <a:r>
              <a:rPr lang="pl-PL" dirty="0">
                <a:solidFill>
                  <a:srgbClr val="008000"/>
                </a:solidFill>
                <a:latin typeface="Cascadia Mono" panose="020B0609020000020004" pitchFamily="49" charset="0"/>
              </a:rPr>
              <a:t>}x{</a:t>
            </a:r>
            <a:r>
              <a:rPr lang="pl-PL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Height</a:t>
            </a:r>
            <a:r>
              <a:rPr lang="pl-PL" dirty="0">
                <a:solidFill>
                  <a:srgbClr val="008000"/>
                </a:solidFill>
                <a:latin typeface="Cascadia Mono" panose="020B0609020000020004" pitchFamily="49" charset="0"/>
              </a:rPr>
              <a:t>}";</a:t>
            </a:r>
            <a:endParaRPr lang="pl-PL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BB12-BC51-4A12-8479-E04A830158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6953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8412-BAF3-4085-BA7E-04F779F2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</a:t>
            </a:r>
            <a:r>
              <a:rPr lang="pl-PL" dirty="0" err="1"/>
              <a:t>Record</a:t>
            </a:r>
            <a:r>
              <a:rPr lang="pl-PL" dirty="0"/>
              <a:t>” </a:t>
            </a:r>
            <a:r>
              <a:rPr lang="pl-PL" dirty="0" err="1"/>
              <a:t>improvements</a:t>
            </a:r>
            <a:r>
              <a:rPr lang="pl-PL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3768B-F667-48AF-9BAF-25551AECD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980729"/>
            <a:ext cx="11700000" cy="5300824"/>
          </a:xfrm>
        </p:spPr>
        <p:txBody>
          <a:bodyPr>
            <a:normAutofit/>
          </a:bodyPr>
          <a:lstStyle/>
          <a:p>
            <a:r>
              <a:rPr lang="pl-PL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RectangleStruct</a:t>
            </a:r>
            <a:br>
              <a:rPr lang="pl-PL" sz="1600" dirty="0">
                <a:solidFill>
                  <a:srgbClr val="2B91AF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X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}   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Y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Width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}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Height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RectangleStruct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X = Y = 0;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Width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Height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1;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RectangleStruct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y,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width,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height)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X = x;            Y = y;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Width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width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  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Height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height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AB7170-3FF4-4A0B-BFFF-0755C8619F15}"/>
              </a:ext>
            </a:extLst>
          </p:cNvPr>
          <p:cNvCxnSpPr>
            <a:cxnSpLocks/>
          </p:cNvCxnSpPr>
          <p:nvPr/>
        </p:nvCxnSpPr>
        <p:spPr>
          <a:xfrm flipH="1">
            <a:off x="3647728" y="2814770"/>
            <a:ext cx="2934976" cy="331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0465AE9-FC78-4C6A-A329-DAF92F62AAA4}"/>
              </a:ext>
            </a:extLst>
          </p:cNvPr>
          <p:cNvGrpSpPr/>
          <p:nvPr/>
        </p:nvGrpSpPr>
        <p:grpSpPr>
          <a:xfrm>
            <a:off x="1292227" y="5517232"/>
            <a:ext cx="10656940" cy="1123318"/>
            <a:chOff x="1292227" y="5662989"/>
            <a:chExt cx="10656940" cy="11233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69D3317-DF13-4582-839E-2613BB88CC83}"/>
                </a:ext>
              </a:extLst>
            </p:cNvPr>
            <p:cNvGrpSpPr/>
            <p:nvPr/>
          </p:nvGrpSpPr>
          <p:grpSpPr>
            <a:xfrm>
              <a:off x="3359696" y="5662989"/>
              <a:ext cx="8589471" cy="718339"/>
              <a:chOff x="3359696" y="5662989"/>
              <a:chExt cx="8589471" cy="71833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32E501-6ABF-4C09-A23B-43A2A52F8287}"/>
                  </a:ext>
                </a:extLst>
              </p:cNvPr>
              <p:cNvSpPr/>
              <p:nvPr/>
            </p:nvSpPr>
            <p:spPr>
              <a:xfrm>
                <a:off x="5853167" y="5662989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pl-PL" dirty="0" err="1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var</a:t>
                </a:r>
                <a:r>
                  <a:rPr lang="pl-PL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r3 = </a:t>
                </a:r>
                <a:r>
                  <a:rPr lang="pl-PL" dirty="0" err="1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new</a:t>
                </a:r>
                <a:r>
                  <a:rPr lang="pl-PL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</a:t>
                </a:r>
                <a:r>
                  <a:rPr lang="pl-PL" dirty="0" err="1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RectangleStruct</a:t>
                </a:r>
                <a:r>
                  <a:rPr lang="pl-PL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(1, 2, 3, 4);</a:t>
                </a:r>
              </a:p>
              <a:p>
                <a:r>
                  <a:rPr lang="pt-BR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var</a:t>
                </a:r>
                <a:r>
                  <a:rPr lang="pt-BR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r4 = r3 </a:t>
                </a:r>
                <a:r>
                  <a:rPr lang="pt-BR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with</a:t>
                </a:r>
                <a:r>
                  <a:rPr lang="pt-BR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{ X = 15 };</a:t>
                </a:r>
                <a:endParaRPr lang="pl-PL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FBE8C88-077F-484C-A2BA-18954A468D94}"/>
                  </a:ext>
                </a:extLst>
              </p:cNvPr>
              <p:cNvCxnSpPr/>
              <p:nvPr/>
            </p:nvCxnSpPr>
            <p:spPr>
              <a:xfrm flipV="1">
                <a:off x="3359696" y="6021288"/>
                <a:ext cx="2376264" cy="36004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C3D582-6FBF-4EBE-A3AB-26AF863AD0F1}"/>
                </a:ext>
              </a:extLst>
            </p:cNvPr>
            <p:cNvSpPr txBox="1"/>
            <p:nvPr/>
          </p:nvSpPr>
          <p:spPr>
            <a:xfrm>
              <a:off x="1292227" y="6416975"/>
              <a:ext cx="3267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/>
                <a:t>with</a:t>
              </a:r>
              <a:r>
                <a:rPr lang="en-US" dirty="0"/>
                <a:t> „almost” everywhere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B35D11-2727-49EC-855B-F568ECA6CB3A}"/>
              </a:ext>
            </a:extLst>
          </p:cNvPr>
          <p:cNvCxnSpPr>
            <a:cxnSpLocks/>
          </p:cNvCxnSpPr>
          <p:nvPr/>
        </p:nvCxnSpPr>
        <p:spPr>
          <a:xfrm flipH="1">
            <a:off x="8040216" y="1463095"/>
            <a:ext cx="2934976" cy="331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72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71E4-8E3A-4BD8-A87E-2753D85B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Extended </a:t>
            </a:r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pl-PL" dirty="0" err="1"/>
              <a:t>patterns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0F709-2904-46A8-9292-6607CD3F2B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1424" y="1696371"/>
            <a:ext cx="9433048" cy="32447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C# 9</a:t>
            </a:r>
            <a:br>
              <a:rPr lang="pl-PL" dirty="0"/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(e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MethodCallExpression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Method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{ </a:t>
            </a:r>
            <a:r>
              <a:rPr lang="en-US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MethodName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 })</a:t>
            </a: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C# 10</a:t>
            </a:r>
            <a:br>
              <a:rPr lang="pl-PL" dirty="0"/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(e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MethodCallExpression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Method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MethodName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})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B0FF7-F79E-4267-977B-AC85CA700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878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29F8-2749-401C-A4C6-03F9B507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Lambda </a:t>
            </a:r>
            <a:r>
              <a:rPr lang="pl-PL" dirty="0" err="1"/>
              <a:t>enhancements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0CD2A-10E6-44FF-9F2E-34FC0242B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384" y="1844824"/>
            <a:ext cx="11375964" cy="4436728"/>
          </a:xfrm>
        </p:spPr>
        <p:txBody>
          <a:bodyPr/>
          <a:lstStyle/>
          <a:p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f1 =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f2 =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x;    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f3 =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 { };            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f4 =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i) =&gt; i; 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Method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(i) =&gt; i);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Method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Func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f) { }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Func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Parse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MyParser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mp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MyParser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13FF2-4A3D-44F8-A4C8-6C6E90FA6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052E75A6-AC3D-4788-897C-B4AEEE6B1830}"/>
              </a:ext>
            </a:extLst>
          </p:cNvPr>
          <p:cNvSpPr/>
          <p:nvPr/>
        </p:nvSpPr>
        <p:spPr>
          <a:xfrm>
            <a:off x="407368" y="4293096"/>
            <a:ext cx="5760640" cy="1800200"/>
          </a:xfrm>
          <a:prstGeom prst="noSmoking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5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F9B8-9CE9-48E7-A870-4E218D99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Performance </a:t>
            </a:r>
            <a:r>
              <a:rPr lang="pl-PL" dirty="0" err="1"/>
              <a:t>improvements</a:t>
            </a:r>
            <a:r>
              <a:rPr lang="pl-PL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8E702-AF3E-48E5-831F-377E761440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208097"/>
            <a:ext cx="11700000" cy="5389255"/>
          </a:xfrm>
        </p:spPr>
        <p:txBody>
          <a:bodyPr>
            <a:normAutofit/>
          </a:bodyPr>
          <a:lstStyle/>
          <a:p>
            <a:pPr marL="69850" indent="-342900">
              <a:buFont typeface="Arial" panose="020B0604020202020204" pitchFamily="34" charset="0"/>
              <a:buChar char="•"/>
            </a:pPr>
            <a:r>
              <a:rPr lang="pl-PL" dirty="0" err="1"/>
              <a:t>Inlining</a:t>
            </a:r>
            <a:r>
              <a:rPr lang="pl-PL" dirty="0"/>
              <a:t> and </a:t>
            </a:r>
            <a:r>
              <a:rPr lang="pl-PL" dirty="0" err="1"/>
              <a:t>devirtualization</a:t>
            </a:r>
            <a:endParaRPr lang="pl-PL" dirty="0"/>
          </a:p>
          <a:p>
            <a:pPr marL="609600" lvl="1" indent="-342900"/>
            <a:r>
              <a:rPr lang="pl-PL" dirty="0" err="1"/>
              <a:t>Sealed</a:t>
            </a:r>
            <a:r>
              <a:rPr lang="pl-PL" dirty="0"/>
              <a:t> </a:t>
            </a:r>
            <a:r>
              <a:rPr lang="pl-PL" dirty="0" err="1"/>
              <a:t>types</a:t>
            </a:r>
            <a:endParaRPr lang="pl-PL" dirty="0"/>
          </a:p>
          <a:p>
            <a:pPr marL="609600" lvl="1" indent="-342900"/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Eliminate</a:t>
            </a:r>
            <a:r>
              <a:rPr lang="pl-PL" dirty="0"/>
              <a:t> </a:t>
            </a:r>
            <a:r>
              <a:rPr lang="pl-PL" dirty="0" err="1"/>
              <a:t>bounds</a:t>
            </a:r>
            <a:r>
              <a:rPr lang="pl-PL" dirty="0"/>
              <a:t> </a:t>
            </a:r>
            <a:r>
              <a:rPr lang="pl-PL" dirty="0" err="1"/>
              <a:t>checking</a:t>
            </a:r>
            <a:br>
              <a:rPr lang="pl-PL" dirty="0"/>
            </a:br>
            <a:r>
              <a:rPr lang="pl-PL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array.Length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4)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[3] = 15;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Folding</a:t>
            </a:r>
            <a:r>
              <a:rPr lang="pl-PL" dirty="0"/>
              <a:t> for </a:t>
            </a:r>
            <a:r>
              <a:rPr lang="pl-PL" dirty="0" err="1"/>
              <a:t>System.Math</a:t>
            </a:r>
            <a:br>
              <a:rPr lang="pl-PL" dirty="0"/>
            </a:b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GetHeight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longbase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shortbase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leftLeg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x = 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rightLeg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2.0) -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leftLeg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2.0) +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longbase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2.0) +  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shortbase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2.0) - 2 *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shortbase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longbase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/ (2 * 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longbase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shortbase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rightLeg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2.0) -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(x, 2.0));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Vectorizations</a:t>
            </a:r>
            <a:r>
              <a:rPr lang="pl-PL" dirty="0"/>
              <a:t> (</a:t>
            </a:r>
            <a:r>
              <a:rPr lang="pl-PL" dirty="0" err="1"/>
              <a:t>PopCount</a:t>
            </a:r>
            <a:r>
              <a:rPr lang="pl-PL" dirty="0"/>
              <a:t>, </a:t>
            </a:r>
            <a:r>
              <a:rPr lang="pl-PL" dirty="0" err="1"/>
              <a:t>fdiv</a:t>
            </a:r>
            <a:r>
              <a:rPr lang="pl-PL" dirty="0"/>
              <a:t>, </a:t>
            </a:r>
            <a:r>
              <a:rPr lang="pl-PL" dirty="0" err="1"/>
              <a:t>RotateRight</a:t>
            </a:r>
            <a:r>
              <a:rPr lang="pl-PL" dirty="0"/>
              <a:t>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Lowering</a:t>
            </a:r>
            <a:r>
              <a:rPr lang="pl-PL" dirty="0"/>
              <a:t> (x % 2 == 0, </a:t>
            </a:r>
            <a:r>
              <a:rPr lang="pl-PL" dirty="0" err="1"/>
              <a:t>HasFlag</a:t>
            </a:r>
            <a:r>
              <a:rPr lang="pl-PL" dirty="0"/>
              <a:t>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3EC1F-1FEC-4B39-99D9-A66CFA86A5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348" y="704041"/>
            <a:ext cx="11700000" cy="504056"/>
          </a:xfrm>
        </p:spPr>
        <p:txBody>
          <a:bodyPr/>
          <a:lstStyle/>
          <a:p>
            <a:r>
              <a:rPr lang="pl-PL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82813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036B-93D6-4AE6-8154-92322459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Inner-Loop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C88F8-DAC5-459B-91A7-70417CB96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Types</a:t>
            </a:r>
            <a:endParaRPr lang="pl-PL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Iterators</a:t>
            </a:r>
            <a:endParaRPr lang="pl-PL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Async/await expressions</a:t>
            </a:r>
            <a:endParaRPr lang="pl-PL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LINQ expressions</a:t>
            </a:r>
            <a:endParaRPr lang="pl-PL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Lambdas</a:t>
            </a:r>
            <a:endParaRPr lang="pl-PL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Dynamic objects</a:t>
            </a:r>
          </a:p>
          <a:p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Renaming elements</a:t>
            </a: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Deleting namespaces, types and members</a:t>
            </a: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Adding or modifying generics</a:t>
            </a: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Modifying interfaces</a:t>
            </a: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Modifying method signatures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04687-892F-4964-89E6-89982D942A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Hot Reload</a:t>
            </a:r>
          </a:p>
        </p:txBody>
      </p:sp>
      <p:pic>
        <p:nvPicPr>
          <p:cNvPr id="15362" name="Picture 2" descr="Hot Reload button in Visual Studio 2022">
            <a:extLst>
              <a:ext uri="{FF2B5EF4-FFF2-40B4-BE49-F238E27FC236}">
                <a16:creationId xmlns:a16="http://schemas.microsoft.com/office/drawing/2014/main" id="{6764E46A-B3F3-4403-996D-D9CC9DDB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400635"/>
            <a:ext cx="22669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28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8041-6879-4FFF-AC22-5590F9A4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Performance </a:t>
            </a:r>
            <a:r>
              <a:rPr lang="pl-PL" dirty="0" err="1"/>
              <a:t>improvements</a:t>
            </a:r>
            <a:r>
              <a:rPr lang="pl-PL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624F0-DB82-4541-AD9F-4AAC46BCC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7820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48A85-2F64-42B6-8923-D525FBB899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000" y="693578"/>
            <a:ext cx="11700000" cy="504056"/>
          </a:xfrm>
        </p:spPr>
        <p:txBody>
          <a:bodyPr/>
          <a:lstStyle/>
          <a:p>
            <a:r>
              <a:rPr lang="en-US" dirty="0"/>
              <a:t>Framework</a:t>
            </a:r>
            <a:endParaRPr lang="pl-PL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3588AF-7032-46D8-B9A5-6AF7DAFE5B3B}"/>
              </a:ext>
            </a:extLst>
          </p:cNvPr>
          <p:cNvSpPr txBox="1">
            <a:spLocks/>
          </p:cNvSpPr>
          <p:nvPr/>
        </p:nvSpPr>
        <p:spPr>
          <a:xfrm>
            <a:off x="379748" y="1967751"/>
            <a:ext cx="11700000" cy="47820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397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850" indent="-342900">
              <a:buFont typeface="Arial" panose="020B0604020202020204" pitchFamily="34" charset="0"/>
              <a:buChar char="•"/>
            </a:pPr>
            <a:r>
              <a:rPr lang="pl-PL" dirty="0" err="1"/>
              <a:t>Parsing</a:t>
            </a:r>
            <a:r>
              <a:rPr lang="pl-PL" dirty="0"/>
              <a:t> for </a:t>
            </a:r>
            <a:r>
              <a:rPr lang="pl-PL" dirty="0" err="1"/>
              <a:t>build</a:t>
            </a:r>
            <a:r>
              <a:rPr lang="pl-PL" dirty="0"/>
              <a:t>-in </a:t>
            </a:r>
            <a:r>
              <a:rPr lang="pl-PL" dirty="0" err="1"/>
              <a:t>types</a:t>
            </a:r>
            <a:r>
              <a:rPr lang="pl-PL" dirty="0"/>
              <a:t> from ROS&lt;&gt;</a:t>
            </a:r>
          </a:p>
          <a:p>
            <a:pPr marL="609600" lvl="1" indent="-342900"/>
            <a:r>
              <a:rPr lang="pl-PL" dirty="0" err="1"/>
              <a:t>Guid</a:t>
            </a:r>
            <a:r>
              <a:rPr lang="pl-PL" dirty="0"/>
              <a:t>, Version, </a:t>
            </a:r>
            <a:r>
              <a:rPr lang="pl-PL" dirty="0" err="1"/>
              <a:t>Enum</a:t>
            </a:r>
            <a:r>
              <a:rPr lang="pl-PL" dirty="0"/>
              <a:t> (?)</a:t>
            </a:r>
          </a:p>
          <a:p>
            <a:pPr marL="69850" indent="-342900">
              <a:buFont typeface="Arial" panose="020B0604020202020204" pitchFamily="34" charset="0"/>
              <a:buChar char="•"/>
            </a:pPr>
            <a:r>
              <a:rPr lang="pl-PL" dirty="0" err="1"/>
              <a:t>Remove</a:t>
            </a:r>
            <a:r>
              <a:rPr lang="pl-PL" dirty="0"/>
              <a:t> </a:t>
            </a:r>
            <a:r>
              <a:rPr lang="pl-PL" dirty="0" err="1"/>
              <a:t>allocs</a:t>
            </a:r>
            <a:endParaRPr lang="pl-PL" dirty="0"/>
          </a:p>
          <a:p>
            <a:pPr marL="609600" lvl="1" indent="-342900"/>
            <a:r>
              <a:rPr lang="pl-PL" dirty="0" err="1"/>
              <a:t>Random</a:t>
            </a:r>
            <a:r>
              <a:rPr lang="pl-PL" dirty="0"/>
              <a:t>, </a:t>
            </a:r>
          </a:p>
          <a:p>
            <a:pPr marL="609600" lvl="1" indent="-342900"/>
            <a:r>
              <a:rPr lang="pl-PL" dirty="0"/>
              <a:t>Environment (</a:t>
            </a:r>
            <a:r>
              <a:rPr lang="pl-PL" dirty="0" err="1"/>
              <a:t>GetEnvironmentVariables</a:t>
            </a:r>
            <a:r>
              <a:rPr lang="pl-PL" dirty="0"/>
              <a:t>, </a:t>
            </a:r>
            <a:r>
              <a:rPr lang="pl-PL" dirty="0" err="1"/>
              <a:t>ProcessId</a:t>
            </a:r>
            <a:r>
              <a:rPr lang="pl-PL" dirty="0"/>
              <a:t>, </a:t>
            </a:r>
            <a:r>
              <a:rPr lang="pl-PL" dirty="0" err="1"/>
              <a:t>ProcessPath</a:t>
            </a:r>
            <a:r>
              <a:rPr lang="pl-PL" dirty="0"/>
              <a:t>), </a:t>
            </a:r>
          </a:p>
          <a:p>
            <a:pPr marL="609600" lvl="1" indent="-342900"/>
            <a:r>
              <a:rPr lang="pl-PL" dirty="0" err="1"/>
              <a:t>DateTime</a:t>
            </a:r>
            <a:r>
              <a:rPr lang="pl-PL" dirty="0"/>
              <a:t> (</a:t>
            </a:r>
            <a:r>
              <a:rPr lang="pl-PL" dirty="0" err="1"/>
              <a:t>UtcNow</a:t>
            </a:r>
            <a:r>
              <a:rPr lang="pl-PL" dirty="0"/>
              <a:t>, </a:t>
            </a:r>
            <a:r>
              <a:rPr lang="pl-PL" dirty="0" err="1"/>
              <a:t>Now</a:t>
            </a:r>
            <a:r>
              <a:rPr lang="pl-PL" dirty="0"/>
              <a:t>)</a:t>
            </a:r>
          </a:p>
          <a:p>
            <a:pPr marL="609600" lvl="1" indent="-342900"/>
            <a:r>
              <a:rPr lang="pl-PL" dirty="0" err="1"/>
              <a:t>Enum</a:t>
            </a:r>
            <a:r>
              <a:rPr lang="pl-PL" dirty="0"/>
              <a:t> (</a:t>
            </a:r>
            <a:r>
              <a:rPr lang="en-US" dirty="0" err="1"/>
              <a:t>IsDefined</a:t>
            </a:r>
            <a:r>
              <a:rPr lang="en-US" dirty="0"/>
              <a:t>, </a:t>
            </a:r>
            <a:r>
              <a:rPr lang="en-US" dirty="0" err="1"/>
              <a:t>GetName</a:t>
            </a:r>
            <a:r>
              <a:rPr lang="en-US" dirty="0"/>
              <a:t>,</a:t>
            </a:r>
            <a:r>
              <a:rPr lang="pl-PL" dirty="0"/>
              <a:t> </a:t>
            </a:r>
            <a:r>
              <a:rPr lang="en-US" dirty="0" err="1"/>
              <a:t>GetNames</a:t>
            </a:r>
            <a:r>
              <a:rPr lang="pl-PL" dirty="0"/>
              <a:t>)</a:t>
            </a:r>
          </a:p>
          <a:p>
            <a:pPr marL="609600" lvl="1" indent="-342900"/>
            <a:r>
              <a:rPr lang="pl-PL" dirty="0" err="1"/>
              <a:t>Array</a:t>
            </a:r>
            <a:r>
              <a:rPr lang="pl-PL" dirty="0"/>
              <a:t> (</a:t>
            </a:r>
            <a:r>
              <a:rPr lang="pl-PL" dirty="0" err="1"/>
              <a:t>Clear</a:t>
            </a:r>
            <a:r>
              <a:rPr lang="pl-PL" dirty="0"/>
              <a:t>, </a:t>
            </a:r>
            <a:r>
              <a:rPr lang="pl-PL" dirty="0" err="1"/>
              <a:t>Fill</a:t>
            </a:r>
            <a:r>
              <a:rPr lang="pl-PL" dirty="0"/>
              <a:t>)</a:t>
            </a:r>
          </a:p>
          <a:p>
            <a:pPr marL="69850" indent="-342900">
              <a:buFont typeface="Arial" panose="020B0604020202020204" pitchFamily="34" charset="0"/>
              <a:buChar char="•"/>
            </a:pPr>
            <a:r>
              <a:rPr lang="pl-PL" dirty="0" err="1"/>
              <a:t>Vectorization</a:t>
            </a:r>
            <a:r>
              <a:rPr lang="pl-PL" dirty="0"/>
              <a:t>	</a:t>
            </a:r>
          </a:p>
          <a:p>
            <a:pPr marL="609600" lvl="1" indent="-342900"/>
            <a:r>
              <a:rPr lang="pl-PL" dirty="0"/>
              <a:t>String (</a:t>
            </a:r>
            <a:r>
              <a:rPr lang="pl-PL" dirty="0" err="1"/>
              <a:t>Replace</a:t>
            </a:r>
            <a:r>
              <a:rPr lang="pl-PL" dirty="0"/>
              <a:t>, </a:t>
            </a:r>
            <a:r>
              <a:rPr lang="pl-PL" dirty="0" err="1"/>
              <a:t>IndexOf</a:t>
            </a:r>
            <a:r>
              <a:rPr lang="pl-PL" dirty="0"/>
              <a:t>)</a:t>
            </a:r>
          </a:p>
          <a:p>
            <a:pPr marL="69850" indent="-342900"/>
            <a:endParaRPr lang="pl-PL" dirty="0"/>
          </a:p>
          <a:p>
            <a:pPr marL="69850" indent="-342900"/>
            <a:endParaRPr lang="pl-PL" dirty="0"/>
          </a:p>
          <a:p>
            <a:pPr marL="69850" indent="-342900"/>
            <a:r>
              <a:rPr lang="pl-PL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463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308-EDF9-430B-9174-F5326159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generator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9456A94-DDB8-4284-B7CC-5A8453DCE8B3}"/>
              </a:ext>
            </a:extLst>
          </p:cNvPr>
          <p:cNvSpPr txBox="1">
            <a:spLocks/>
          </p:cNvSpPr>
          <p:nvPr/>
        </p:nvSpPr>
        <p:spPr>
          <a:xfrm>
            <a:off x="372014" y="1345652"/>
            <a:ext cx="11447972" cy="366752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System.Text.Json</a:t>
            </a:r>
            <a:r>
              <a:rPr lang="pl-PL" dirty="0"/>
              <a:t> – </a:t>
            </a:r>
            <a:r>
              <a:rPr lang="pl-PL" dirty="0" err="1"/>
              <a:t>allocation</a:t>
            </a:r>
            <a:r>
              <a:rPr lang="pl-PL" dirty="0"/>
              <a:t> </a:t>
            </a:r>
            <a:r>
              <a:rPr lang="pl-PL" dirty="0" err="1"/>
              <a:t>issues</a:t>
            </a: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Faster</a:t>
            </a:r>
            <a:r>
              <a:rPr lang="pl-PL" dirty="0"/>
              <a:t> </a:t>
            </a:r>
            <a:r>
              <a:rPr lang="pl-PL" dirty="0" err="1"/>
              <a:t>approach</a:t>
            </a:r>
            <a:r>
              <a:rPr lang="pl-PL" dirty="0"/>
              <a:t> </a:t>
            </a:r>
            <a:r>
              <a:rPr lang="pl-PL" dirty="0" err="1"/>
              <a:t>needed</a:t>
            </a:r>
            <a:r>
              <a:rPr lang="pl-PL" dirty="0"/>
              <a:t> - </a:t>
            </a:r>
            <a:r>
              <a:rPr lang="pl-PL" dirty="0" err="1"/>
              <a:t>define</a:t>
            </a:r>
            <a:r>
              <a:rPr lang="pl-PL" dirty="0"/>
              <a:t> </a:t>
            </a:r>
            <a:r>
              <a:rPr lang="pl-PL" dirty="0" err="1"/>
              <a:t>pipelines</a:t>
            </a:r>
            <a:r>
              <a:rPr lang="pl-PL" dirty="0"/>
              <a:t> and </a:t>
            </a:r>
            <a:r>
              <a:rPr lang="pl-PL" dirty="0" err="1"/>
              <a:t>filters</a:t>
            </a:r>
            <a:r>
              <a:rPr lang="pl-PL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IIncrementalGenerator</a:t>
            </a: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D50D6FF-8235-429F-B859-224925FAAAEC}"/>
              </a:ext>
            </a:extLst>
          </p:cNvPr>
          <p:cNvSpPr txBox="1">
            <a:spLocks/>
          </p:cNvSpPr>
          <p:nvPr/>
        </p:nvSpPr>
        <p:spPr>
          <a:xfrm>
            <a:off x="264651" y="721220"/>
            <a:ext cx="11700000" cy="5040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5397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Incremental</a:t>
            </a:r>
            <a:r>
              <a:rPr lang="pl-PL" dirty="0"/>
              <a:t> </a:t>
            </a:r>
            <a:r>
              <a:rPr lang="pl-PL" dirty="0" err="1"/>
              <a:t>generators</a:t>
            </a:r>
            <a:endParaRPr lang="pl-PL" dirty="0"/>
          </a:p>
          <a:p>
            <a:endParaRPr lang="pl-PL" dirty="0"/>
          </a:p>
        </p:txBody>
      </p:sp>
      <p:pic>
        <p:nvPicPr>
          <p:cNvPr id="18434" name="Picture 2" descr="Incremental generator outline">
            <a:extLst>
              <a:ext uri="{FF2B5EF4-FFF2-40B4-BE49-F238E27FC236}">
                <a16:creationId xmlns:a16="http://schemas.microsoft.com/office/drawing/2014/main" id="{EB553F36-E93F-4A27-928B-F5870AA4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3351385"/>
            <a:ext cx="6624736" cy="332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96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308-EDF9-430B-9174-F5326159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generator </a:t>
            </a:r>
            <a:r>
              <a:rPr lang="pl-PL" dirty="0" err="1"/>
              <a:t>use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FEF43-9A9E-4C29-A019-DCF89054C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104899"/>
            <a:ext cx="9397044" cy="5176653"/>
          </a:xfrm>
        </p:spPr>
        <p:txBody>
          <a:bodyPr/>
          <a:lstStyle/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TestController</a:t>
            </a:r>
            <a:b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ILogger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TestController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pl-PL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_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logger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TestController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ILogger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it-IT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TestController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logger)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 =&gt; </a:t>
            </a:r>
            <a:r>
              <a:rPr lang="pl-PL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_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logger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logger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pl-PL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HttpGet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"/"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Get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logger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IsEnabled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LogLevel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Information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  <a:b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b="0" dirty="0">
                <a:solidFill>
                  <a:srgbClr val="800080"/>
                </a:solidFill>
                <a:latin typeface="Cascadia Mono" panose="020B0609020000020004" pitchFamily="49" charset="0"/>
              </a:rPr>
              <a:t>_</a:t>
            </a:r>
            <a:r>
              <a:rPr lang="en-US" sz="1800" b="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logger</a:t>
            </a:r>
            <a:r>
              <a:rPr lang="en-US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LogInformation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"Writing hello world response"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pl-PL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l-PL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"Hello </a:t>
            </a:r>
            <a:r>
              <a:rPr lang="pl-PL" sz="1800" b="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world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b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1846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308-EDF9-430B-9174-F5326159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generator </a:t>
            </a:r>
            <a:r>
              <a:rPr lang="pl-PL" dirty="0" err="1"/>
              <a:t>use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FEF43-9A9E-4C29-A019-DCF89054C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268759"/>
            <a:ext cx="10261140" cy="5012793"/>
          </a:xfrm>
        </p:spPr>
        <p:txBody>
          <a:bodyPr/>
          <a:lstStyle/>
          <a:p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TestController</a:t>
            </a:r>
            <a:b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Action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ILogger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Person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Exception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?&gt;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__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LogHelloWorldCallback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LoggerMessage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Define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Person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LogLevel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Information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EventId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(0, </a:t>
            </a:r>
            <a:r>
              <a:rPr lang="en-US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LogHelloWorld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)),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"Writing hello world response to {Person}"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l-PL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LogHelloWorld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b="0" dirty="0">
                <a:solidFill>
                  <a:srgbClr val="00008B"/>
                </a:solidFill>
                <a:latin typeface="Cascadia Mono" panose="020B0609020000020004" pitchFamily="49" charset="0"/>
              </a:rPr>
              <a:t>Person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person)</a:t>
            </a:r>
          </a:p>
          <a:p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pl-PL" sz="1800" b="0" dirty="0">
                <a:solidFill>
                  <a:srgbClr val="800080"/>
                </a:solidFill>
                <a:latin typeface="Cascadia Mono" panose="020B0609020000020004" pitchFamily="49" charset="0"/>
              </a:rPr>
              <a:t>__</a:t>
            </a:r>
            <a:r>
              <a:rPr lang="pl-PL" sz="1800" b="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LogHelloWorldCallback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b="0" dirty="0">
                <a:solidFill>
                  <a:srgbClr val="800080"/>
                </a:solidFill>
                <a:latin typeface="Cascadia Mono" panose="020B0609020000020004" pitchFamily="49" charset="0"/>
              </a:rPr>
              <a:t>_</a:t>
            </a:r>
            <a:r>
              <a:rPr lang="pl-PL" sz="1800" b="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logger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 person, </a:t>
            </a:r>
            <a:r>
              <a:rPr lang="pl-PL" sz="18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43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308-EDF9-430B-9174-F5326159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generator </a:t>
            </a:r>
            <a:r>
              <a:rPr lang="pl-PL" dirty="0" err="1"/>
              <a:t>use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FEF43-9A9E-4C29-A019-DCF89054C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340767"/>
            <a:ext cx="11629292" cy="49407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TestController</a:t>
            </a:r>
            <a:br>
              <a:rPr lang="pl-PL" sz="1600" dirty="0">
                <a:solidFill>
                  <a:srgbClr val="00008B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6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LoggerMessage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(0, </a:t>
            </a:r>
            <a:r>
              <a:rPr lang="en-US" sz="16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LogLevel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6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Information</a:t>
            </a:r>
            <a:r>
              <a:rPr lang="en-US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"Writing hello world response to {Person}"</a:t>
            </a:r>
            <a:r>
              <a:rPr lang="en-US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  <a:br>
              <a:rPr lang="pl-PL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LogHelloWorld</a:t>
            </a:r>
            <a:r>
              <a:rPr lang="en-US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b="0" dirty="0">
                <a:solidFill>
                  <a:srgbClr val="00008B"/>
                </a:solidFill>
                <a:latin typeface="Cascadia Mono" panose="020B0609020000020004" pitchFamily="49" charset="0"/>
              </a:rPr>
              <a:t>Person</a:t>
            </a:r>
            <a:r>
              <a:rPr lang="en-US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person);</a:t>
            </a:r>
            <a:br>
              <a:rPr lang="pl-PL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OR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Static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6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LoggerMessage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"Writing hello world response to {Person}"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LogHelloWorld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LogLevel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logLevel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600" dirty="0">
                <a:solidFill>
                  <a:srgbClr val="00008B"/>
                </a:solidFill>
                <a:latin typeface="Cascadia Mono" panose="020B0609020000020004" pitchFamily="49" charset="0"/>
              </a:rPr>
              <a:t>Person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d</a:t>
            </a:r>
            <a:r>
              <a:rPr lang="en-US" sz="1800" dirty="0" err="1"/>
              <a:t>ynamic</a:t>
            </a:r>
            <a:r>
              <a:rPr lang="en-US" sz="1800" dirty="0"/>
              <a:t> log levels are not compatible with </a:t>
            </a:r>
            <a:r>
              <a:rPr lang="en-US" sz="1800" dirty="0" err="1"/>
              <a:t>LoggerMessage.Define</a:t>
            </a:r>
            <a:r>
              <a:rPr lang="en-US" sz="1800" dirty="0"/>
              <a:t>()</a:t>
            </a:r>
            <a:r>
              <a:rPr lang="pl-PL" sz="1800" dirty="0"/>
              <a:t> </a:t>
            </a:r>
            <a:r>
              <a:rPr lang="pl-PL" sz="1800" dirty="0">
                <a:sym typeface="Wingdings" panose="05000000000000000000" pitchFamily="2" charset="2"/>
              </a:rPr>
              <a:t>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87749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308-EDF9-430B-9174-F5326159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49" y="144016"/>
            <a:ext cx="11125236" cy="620688"/>
          </a:xfrm>
        </p:spPr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generator </a:t>
            </a:r>
            <a:r>
              <a:rPr lang="pl-PL" dirty="0" err="1"/>
              <a:t>use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FEF43-9A9E-4C29-A019-DCF89054C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416" y="1700808"/>
            <a:ext cx="10860584" cy="4824536"/>
          </a:xfrm>
        </p:spPr>
        <p:txBody>
          <a:bodyPr/>
          <a:lstStyle/>
          <a:p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pl-PL" sz="1800" dirty="0"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Name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AnimalKind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Kind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AnimalFood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Food</a:t>
            </a:r>
            <a:r>
              <a:rPr lang="pl-PL" sz="1800" dirty="0">
                <a:latin typeface="Cascadia Mono" panose="020B0609020000020004" pitchFamily="49" charset="0"/>
              </a:rPr>
              <a:t>);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JsonSerializable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Animal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))]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b="1" u="sng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pl-PL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MyJsonContext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JsonSerializerContext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}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TestJsonGen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animal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Animal(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"Lion"</a:t>
            </a:r>
            <a:r>
              <a:rPr lang="pl-PL" sz="1800" dirty="0"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AnimalKind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.Mammal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AnimalFood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.Carnivorous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utf8Json = JsonSerializer.SerializeToUtf8Bytes(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animal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newAnimal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JsonSerializer.Deserialize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(utf8Json,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8E7DC-CC6F-4291-93CC-B53687ED30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349" y="980728"/>
            <a:ext cx="11700000" cy="504056"/>
          </a:xfrm>
        </p:spPr>
        <p:txBody>
          <a:bodyPr/>
          <a:lstStyle/>
          <a:p>
            <a:r>
              <a:rPr lang="pl-PL" dirty="0" err="1"/>
              <a:t>System.Text.Json</a:t>
            </a:r>
            <a:r>
              <a:rPr lang="pl-PL" dirty="0"/>
              <a:t> gen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B1FC6B-38F5-4A22-85DF-8B7E06E04B96}"/>
              </a:ext>
            </a:extLst>
          </p:cNvPr>
          <p:cNvCxnSpPr>
            <a:cxnSpLocks/>
          </p:cNvCxnSpPr>
          <p:nvPr/>
        </p:nvCxnSpPr>
        <p:spPr>
          <a:xfrm flipV="1">
            <a:off x="119336" y="3429000"/>
            <a:ext cx="1130424" cy="3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4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C7CE-D658-43B4-BBD0-DB54C8BA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Caller</a:t>
            </a:r>
            <a:r>
              <a:rPr lang="pl-PL" dirty="0"/>
              <a:t> Argument </a:t>
            </a:r>
            <a:r>
              <a:rPr lang="pl-PL" dirty="0" err="1"/>
              <a:t>Expression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6D5CF-D334-40A6-A371-9A84223DDD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3717032"/>
            <a:ext cx="11700000" cy="2261721"/>
          </a:xfrm>
        </p:spPr>
        <p:txBody>
          <a:bodyPr/>
          <a:lstStyle/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M</a:t>
            </a:r>
            <a:r>
              <a:rPr lang="en-US" dirty="0"/>
              <a:t>ay only be used on parameters with default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Multiple parameters marked with </a:t>
            </a:r>
            <a:r>
              <a:rPr lang="en-US" dirty="0" err="1"/>
              <a:t>CallerArgumentExpression</a:t>
            </a:r>
            <a:r>
              <a:rPr lang="en-US" dirty="0"/>
              <a:t> are permitted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For </a:t>
            </a:r>
            <a:r>
              <a:rPr lang="pl-PL" dirty="0" err="1"/>
              <a:t>invalid</a:t>
            </a:r>
            <a:r>
              <a:rPr lang="pl-PL" dirty="0"/>
              <a:t> </a:t>
            </a:r>
            <a:r>
              <a:rPr lang="pl-PL" dirty="0" err="1"/>
              <a:t>parameter</a:t>
            </a:r>
            <a:r>
              <a:rPr lang="pl-PL" dirty="0"/>
              <a:t> </a:t>
            </a:r>
            <a:r>
              <a:rPr lang="pl-PL" dirty="0" err="1"/>
              <a:t>names</a:t>
            </a:r>
            <a:r>
              <a:rPr lang="en-US" dirty="0"/>
              <a:t> compiler will pass in an empty string</a:t>
            </a:r>
            <a:endParaRPr lang="pl-PL" dirty="0"/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pl-PL" dirty="0" err="1"/>
              <a:t>Sadly</a:t>
            </a:r>
            <a:r>
              <a:rPr lang="pl-PL" dirty="0"/>
              <a:t> no </a:t>
            </a:r>
            <a:r>
              <a:rPr lang="pl-PL" b="1" dirty="0" err="1"/>
              <a:t>nameof</a:t>
            </a:r>
            <a:r>
              <a:rPr lang="pl-PL" dirty="0"/>
              <a:t> </a:t>
            </a:r>
            <a:r>
              <a:rPr lang="pl-PL" dirty="0" err="1"/>
              <a:t>support</a:t>
            </a:r>
            <a:endParaRPr lang="pl-PL" dirty="0"/>
          </a:p>
          <a:p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BEDFB-ABAF-4648-A8AD-FC755B5CA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aka</a:t>
            </a:r>
            <a:r>
              <a:rPr lang="pl-PL" dirty="0"/>
              <a:t>. </a:t>
            </a:r>
            <a:r>
              <a:rPr lang="pl-PL" dirty="0" err="1"/>
              <a:t>FluentAssertions</a:t>
            </a:r>
            <a:r>
              <a:rPr lang="pl-PL" dirty="0"/>
              <a:t> </a:t>
            </a:r>
            <a:r>
              <a:rPr lang="pl-PL" dirty="0" err="1"/>
              <a:t>vNext</a:t>
            </a:r>
            <a:r>
              <a:rPr lang="pl-PL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DBE8B-AE06-42B8-B5B5-606CA84F46BA}"/>
              </a:ext>
            </a:extLst>
          </p:cNvPr>
          <p:cNvSpPr txBox="1"/>
          <p:nvPr/>
        </p:nvSpPr>
        <p:spPr>
          <a:xfrm>
            <a:off x="237550" y="1844824"/>
            <a:ext cx="11699999" cy="1423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0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Assert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condition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		 [</a:t>
            </a:r>
            <a:r>
              <a:rPr lang="pl-PL" sz="20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CallerArgumentExpression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condition</a:t>
            </a:r>
            <a:r>
              <a:rPr lang="pl-PL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)] </a:t>
            </a:r>
            <a:r>
              <a:rPr lang="pl-PL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=&gt; </a:t>
            </a:r>
            <a:r>
              <a:rPr lang="pl-PL" sz="20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Debug</a:t>
            </a:r>
            <a:r>
              <a:rPr lang="pl-PL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20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Assert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condition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1293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831F664-7015-4DD1-8579-CD6CC90C60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Demo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Discussion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6" name="Groupe 279">
            <a:extLst>
              <a:ext uri="{FF2B5EF4-FFF2-40B4-BE49-F238E27FC236}">
                <a16:creationId xmlns:a16="http://schemas.microsoft.com/office/drawing/2014/main" id="{59B71101-ECEA-4138-91DB-3C99686DEFCD}"/>
              </a:ext>
            </a:extLst>
          </p:cNvPr>
          <p:cNvGrpSpPr>
            <a:grpSpLocks noChangeAspect="1"/>
          </p:cNvGrpSpPr>
          <p:nvPr/>
        </p:nvGrpSpPr>
        <p:grpSpPr>
          <a:xfrm>
            <a:off x="911424" y="2191647"/>
            <a:ext cx="2691897" cy="2520280"/>
            <a:chOff x="9953626" y="496887"/>
            <a:chExt cx="871538" cy="815975"/>
          </a:xfrm>
        </p:grpSpPr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727AD819-98A2-4795-A548-7B6ED32EB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3626" y="496887"/>
              <a:ext cx="871538" cy="815975"/>
            </a:xfrm>
            <a:custGeom>
              <a:avLst/>
              <a:gdLst>
                <a:gd name="T0" fmla="*/ 33 w 232"/>
                <a:gd name="T1" fmla="*/ 169 h 217"/>
                <a:gd name="T2" fmla="*/ 56 w 232"/>
                <a:gd name="T3" fmla="*/ 32 h 217"/>
                <a:gd name="T4" fmla="*/ 199 w 232"/>
                <a:gd name="T5" fmla="*/ 52 h 217"/>
                <a:gd name="T6" fmla="*/ 173 w 232"/>
                <a:gd name="T7" fmla="*/ 184 h 217"/>
                <a:gd name="T8" fmla="*/ 33 w 232"/>
                <a:gd name="T9" fmla="*/ 16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17">
                  <a:moveTo>
                    <a:pt x="33" y="169"/>
                  </a:moveTo>
                  <a:cubicBezTo>
                    <a:pt x="0" y="126"/>
                    <a:pt x="10" y="64"/>
                    <a:pt x="56" y="32"/>
                  </a:cubicBezTo>
                  <a:cubicBezTo>
                    <a:pt x="101" y="0"/>
                    <a:pt x="165" y="9"/>
                    <a:pt x="199" y="52"/>
                  </a:cubicBezTo>
                  <a:cubicBezTo>
                    <a:pt x="232" y="96"/>
                    <a:pt x="218" y="152"/>
                    <a:pt x="173" y="184"/>
                  </a:cubicBezTo>
                  <a:cubicBezTo>
                    <a:pt x="127" y="217"/>
                    <a:pt x="67" y="213"/>
                    <a:pt x="33" y="169"/>
                  </a:cubicBezTo>
                </a:path>
              </a:pathLst>
            </a:custGeom>
            <a:solidFill>
              <a:srgbClr val="007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1">
              <a:extLst>
                <a:ext uri="{FF2B5EF4-FFF2-40B4-BE49-F238E27FC236}">
                  <a16:creationId xmlns:a16="http://schemas.microsoft.com/office/drawing/2014/main" id="{D896F2A2-71A9-46D6-B9E6-F1AE33BF1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6363" y="714375"/>
              <a:ext cx="242888" cy="203200"/>
            </a:xfrm>
            <a:custGeom>
              <a:avLst/>
              <a:gdLst>
                <a:gd name="T0" fmla="*/ 31 w 65"/>
                <a:gd name="T1" fmla="*/ 43 h 54"/>
                <a:gd name="T2" fmla="*/ 0 w 65"/>
                <a:gd name="T3" fmla="*/ 21 h 54"/>
                <a:gd name="T4" fmla="*/ 30 w 65"/>
                <a:gd name="T5" fmla="*/ 0 h 54"/>
                <a:gd name="T6" fmla="*/ 31 w 65"/>
                <a:gd name="T7" fmla="*/ 12 h 54"/>
                <a:gd name="T8" fmla="*/ 42 w 65"/>
                <a:gd name="T9" fmla="*/ 12 h 54"/>
                <a:gd name="T10" fmla="*/ 65 w 65"/>
                <a:gd name="T11" fmla="*/ 32 h 54"/>
                <a:gd name="T12" fmla="*/ 52 w 65"/>
                <a:gd name="T13" fmla="*/ 54 h 54"/>
                <a:gd name="T14" fmla="*/ 52 w 65"/>
                <a:gd name="T15" fmla="*/ 39 h 54"/>
                <a:gd name="T16" fmla="*/ 41 w 65"/>
                <a:gd name="T17" fmla="*/ 31 h 54"/>
                <a:gd name="T18" fmla="*/ 31 w 65"/>
                <a:gd name="T19" fmla="*/ 31 h 54"/>
                <a:gd name="T20" fmla="*/ 31 w 65"/>
                <a:gd name="T21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54">
                  <a:moveTo>
                    <a:pt x="31" y="43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6" y="12"/>
                    <a:pt x="42" y="12"/>
                  </a:cubicBezTo>
                  <a:cubicBezTo>
                    <a:pt x="51" y="12"/>
                    <a:pt x="65" y="19"/>
                    <a:pt x="65" y="32"/>
                  </a:cubicBezTo>
                  <a:cubicBezTo>
                    <a:pt x="65" y="43"/>
                    <a:pt x="56" y="53"/>
                    <a:pt x="52" y="54"/>
                  </a:cubicBezTo>
                  <a:cubicBezTo>
                    <a:pt x="52" y="54"/>
                    <a:pt x="53" y="42"/>
                    <a:pt x="52" y="39"/>
                  </a:cubicBezTo>
                  <a:cubicBezTo>
                    <a:pt x="52" y="38"/>
                    <a:pt x="51" y="31"/>
                    <a:pt x="41" y="31"/>
                  </a:cubicBezTo>
                  <a:cubicBezTo>
                    <a:pt x="31" y="31"/>
                    <a:pt x="31" y="31"/>
                    <a:pt x="31" y="31"/>
                  </a:cubicBezTo>
                  <a:lnTo>
                    <a:pt x="31" y="43"/>
                  </a:lnTo>
                  <a:close/>
                </a:path>
              </a:pathLst>
            </a:custGeom>
            <a:solidFill>
              <a:srgbClr val="00B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2">
              <a:extLst>
                <a:ext uri="{FF2B5EF4-FFF2-40B4-BE49-F238E27FC236}">
                  <a16:creationId xmlns:a16="http://schemas.microsoft.com/office/drawing/2014/main" id="{014F225C-1773-4236-B0FB-961BFAE22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6363" y="887412"/>
              <a:ext cx="242888" cy="206375"/>
            </a:xfrm>
            <a:custGeom>
              <a:avLst/>
              <a:gdLst>
                <a:gd name="T0" fmla="*/ 34 w 65"/>
                <a:gd name="T1" fmla="*/ 24 h 55"/>
                <a:gd name="T2" fmla="*/ 24 w 65"/>
                <a:gd name="T3" fmla="*/ 24 h 55"/>
                <a:gd name="T4" fmla="*/ 12 w 65"/>
                <a:gd name="T5" fmla="*/ 15 h 55"/>
                <a:gd name="T6" fmla="*/ 13 w 65"/>
                <a:gd name="T7" fmla="*/ 0 h 55"/>
                <a:gd name="T8" fmla="*/ 0 w 65"/>
                <a:gd name="T9" fmla="*/ 22 h 55"/>
                <a:gd name="T10" fmla="*/ 22 w 65"/>
                <a:gd name="T11" fmla="*/ 43 h 55"/>
                <a:gd name="T12" fmla="*/ 34 w 65"/>
                <a:gd name="T13" fmla="*/ 43 h 55"/>
                <a:gd name="T14" fmla="*/ 34 w 65"/>
                <a:gd name="T15" fmla="*/ 55 h 55"/>
                <a:gd name="T16" fmla="*/ 65 w 65"/>
                <a:gd name="T17" fmla="*/ 33 h 55"/>
                <a:gd name="T18" fmla="*/ 34 w 65"/>
                <a:gd name="T19" fmla="*/ 12 h 55"/>
                <a:gd name="T20" fmla="*/ 34 w 65"/>
                <a:gd name="T21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55">
                  <a:moveTo>
                    <a:pt x="34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13" y="24"/>
                    <a:pt x="13" y="17"/>
                    <a:pt x="12" y="15"/>
                  </a:cubicBezTo>
                  <a:cubicBezTo>
                    <a:pt x="12" y="13"/>
                    <a:pt x="13" y="0"/>
                    <a:pt x="13" y="0"/>
                  </a:cubicBezTo>
                  <a:cubicBezTo>
                    <a:pt x="8" y="2"/>
                    <a:pt x="0" y="12"/>
                    <a:pt x="0" y="22"/>
                  </a:cubicBezTo>
                  <a:cubicBezTo>
                    <a:pt x="0" y="36"/>
                    <a:pt x="14" y="43"/>
                    <a:pt x="22" y="43"/>
                  </a:cubicBezTo>
                  <a:cubicBezTo>
                    <a:pt x="28" y="43"/>
                    <a:pt x="34" y="43"/>
                    <a:pt x="34" y="4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3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879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303A75A8-FCE0-4121-B68F-DBCEADABDE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851A46-C6AE-4E73-8B8D-CDC0CD9F32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The end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8CAF6B1-418A-42BF-A94C-AEA323307A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20136" y="5301208"/>
            <a:ext cx="4391347" cy="383903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96698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5AA2-8EA5-4749-910E-77308305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Inner-Loop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78CAC-3361-40B8-8B5C-4C650EF7F7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E39B5-B895-4431-92F3-2A37DF6596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MSBuild Speedup</a:t>
            </a:r>
          </a:p>
        </p:txBody>
      </p:sp>
      <p:pic>
        <p:nvPicPr>
          <p:cNvPr id="18434" name="Picture 2" descr=".NET 6 Performance Improvements">
            <a:extLst>
              <a:ext uri="{FF2B5EF4-FFF2-40B4-BE49-F238E27FC236}">
                <a16:creationId xmlns:a16="http://schemas.microsoft.com/office/drawing/2014/main" id="{F56BB67B-21B9-4FF4-8B43-ADD50A5E5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204864"/>
            <a:ext cx="6896447" cy="382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3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19AB-231E-4DED-A3A8-74EDBC95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B983E-D84A-44AC-A7C8-839819D52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85400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DateOnly</a:t>
            </a:r>
            <a:br>
              <a:rPr lang="pl-PL" dirty="0"/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date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DateOnly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(2021, 10, 19);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Console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WriteLine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dayNumber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date.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DayNumber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//738081</a:t>
            </a: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date2 =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DateOnly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FromDayNumber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//0..3_652_058</a:t>
            </a: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DateOnly</a:t>
            </a:r>
            <a:r>
              <a:rPr lang="pl-PL" dirty="0">
                <a:solidFill>
                  <a:srgbClr val="00008B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FromDateTime</a:t>
            </a:r>
            <a:r>
              <a:rPr lang="pl-PL" dirty="0">
                <a:solidFill>
                  <a:srgbClr val="00008B"/>
                </a:solidFill>
                <a:latin typeface="Cascadia Mono" panose="020B0609020000020004" pitchFamily="49" charset="0"/>
              </a:rPr>
              <a:t>(…)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TimeOnly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time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TimeOnly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(12, 13, 14, 140);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ticks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time.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Ticks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//439941400000</a:t>
            </a: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time2ms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TimeOnly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 * 1000 * 2);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//2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ms</a:t>
            </a: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max =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TimeOnly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MaxValue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//23:59:59.999</a:t>
            </a: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startedAt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TimeOnly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(8, 15);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finishedAt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TimeOnly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(16, 25);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TimeSpan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difference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finishedAt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-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startedAt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parsed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TimeOnly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Parse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"10:23 PM"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CultureInfo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GetCultureInfo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pl-pl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 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//22:23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dirty="0"/>
            </a:br>
            <a:r>
              <a:rPr lang="pl-PL" dirty="0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376D9-3CBE-461A-B702-276A6BA0A9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Date</a:t>
            </a:r>
            <a:r>
              <a:rPr lang="pl-PL" dirty="0"/>
              <a:t>/Time</a:t>
            </a:r>
          </a:p>
        </p:txBody>
      </p:sp>
    </p:spTree>
    <p:extLst>
      <p:ext uri="{BB962C8B-B14F-4D97-AF65-F5344CB8AC3E}">
        <p14:creationId xmlns:p14="http://schemas.microsoft.com/office/powerpoint/2010/main" val="70930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19AB-231E-4DED-A3A8-74EDBC95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B983E-D84A-44AC-A7C8-839819D52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484784"/>
            <a:ext cx="10333148" cy="5184575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en-US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6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Enumerable</a:t>
            </a:r>
            <a:r>
              <a:rPr lang="en-US" sz="2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26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Range</a:t>
            </a:r>
            <a:r>
              <a:rPr lang="en-US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(1, 100)</a:t>
            </a:r>
            <a:r>
              <a:rPr lang="pl-PL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2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pl-PL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600" dirty="0" err="1"/>
              <a:t>Chunk</a:t>
            </a:r>
            <a:br>
              <a:rPr lang="pl-PL" sz="2600" dirty="0"/>
            </a:b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chunks =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2300" dirty="0">
                <a:solidFill>
                  <a:srgbClr val="008B8B"/>
                </a:solidFill>
                <a:latin typeface="Cascadia Mono" panose="020B0609020000020004" pitchFamily="49" charset="0"/>
              </a:rPr>
              <a:t>Chunk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(8);</a:t>
            </a:r>
            <a:br>
              <a:rPr lang="pl-PL" sz="2600" dirty="0"/>
            </a:br>
            <a:r>
              <a:rPr lang="pl-PL" sz="2600" dirty="0"/>
              <a:t>1, 2, 3, 4, 5, 6, 7, 8</a:t>
            </a:r>
            <a:br>
              <a:rPr lang="pl-PL" sz="2600" dirty="0"/>
            </a:br>
            <a:r>
              <a:rPr lang="pl-PL" sz="2600" dirty="0"/>
              <a:t>…</a:t>
            </a:r>
            <a:br>
              <a:rPr lang="pl-PL" sz="2600" dirty="0"/>
            </a:br>
            <a:r>
              <a:rPr lang="pl-PL" sz="2600" dirty="0"/>
              <a:t>89, 90, 91, 92, 93, 94, 95, 96</a:t>
            </a:r>
            <a:br>
              <a:rPr lang="pl-PL" sz="2600" dirty="0"/>
            </a:br>
            <a:r>
              <a:rPr lang="pl-PL" sz="2600" dirty="0"/>
              <a:t>97, 98, 99, 100</a:t>
            </a:r>
            <a:br>
              <a:rPr lang="pl-PL" sz="2600" dirty="0"/>
            </a:br>
            <a:br>
              <a:rPr lang="pl-PL" sz="2600" dirty="0"/>
            </a:br>
            <a:endParaRPr lang="pl-PL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</a:t>
            </a:r>
            <a:r>
              <a:rPr lang="en-US" sz="23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FirstOrDefault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x &gt; 500, -1); </a:t>
            </a:r>
            <a:b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</a:t>
            </a:r>
            <a:r>
              <a:rPr lang="en-US" sz="23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SingleOrDefault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x &gt; 99, -1);</a:t>
            </a:r>
            <a:b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pl-PL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>
                <a:solidFill>
                  <a:srgbClr val="00008B"/>
                </a:solidFill>
                <a:latin typeface="Cascadia Mono" panose="020B0609020000020004" pitchFamily="49" charset="0"/>
              </a:rPr>
              <a:t>Person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Age);</a:t>
            </a:r>
            <a:b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23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Console</a:t>
            </a: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23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Write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developers.MaxBy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</a:t>
            </a: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x.Age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)); </a:t>
            </a:r>
            <a:r>
              <a:rPr lang="pl-PL" sz="2300" dirty="0">
                <a:solidFill>
                  <a:srgbClr val="008000"/>
                </a:solidFill>
                <a:latin typeface="Cascadia Mono" panose="020B0609020000020004" pitchFamily="49" charset="0"/>
              </a:rPr>
              <a:t>//Person { </a:t>
            </a:r>
            <a:r>
              <a:rPr lang="pl-PL" sz="23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pl-PL" sz="2300" dirty="0">
                <a:solidFill>
                  <a:srgbClr val="008000"/>
                </a:solidFill>
                <a:latin typeface="Cascadia Mono" panose="020B0609020000020004" pitchFamily="49" charset="0"/>
              </a:rPr>
              <a:t> = Przemek K, Age = 40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MinBy</a:t>
            </a:r>
            <a:endParaRPr lang="pl-PL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Who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needs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MoreLinq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now</a:t>
            </a:r>
            <a:r>
              <a:rPr lang="pl-PL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dirty="0"/>
            </a:br>
            <a:r>
              <a:rPr lang="pl-PL" dirty="0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376D9-3CBE-461A-B702-276A6BA0A9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348" y="925044"/>
            <a:ext cx="11700000" cy="504056"/>
          </a:xfrm>
        </p:spPr>
        <p:txBody>
          <a:bodyPr/>
          <a:lstStyle/>
          <a:p>
            <a:r>
              <a:rPr lang="pl-PL" dirty="0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328549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19AB-231E-4DED-A3A8-74EDBC95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B983E-D84A-44AC-A7C8-839819D52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484784"/>
            <a:ext cx="10333148" cy="51845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Enumerable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Range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(1, 100)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pl-P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System.Index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support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ElementAt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(^1)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System.Range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support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Take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(15..20)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3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parameter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Zip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overload</a:t>
            </a: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Non-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enumeration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count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</a:t>
            </a:r>
            <a:r>
              <a:rPr lang="en-US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TryGetNonEnumeratedCount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var count)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pl-PL" dirty="0"/>
            </a:br>
            <a:r>
              <a:rPr lang="pl-PL" dirty="0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376D9-3CBE-461A-B702-276A6BA0A9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348" y="925044"/>
            <a:ext cx="11700000" cy="504056"/>
          </a:xfrm>
        </p:spPr>
        <p:txBody>
          <a:bodyPr/>
          <a:lstStyle/>
          <a:p>
            <a:r>
              <a:rPr lang="pl-PL" dirty="0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307857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Collections</a:t>
            </a:r>
            <a:endParaRPr lang="pl-PL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14EB229-B694-4347-9B3F-AD6982F77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376" y="1412777"/>
            <a:ext cx="11447972" cy="486877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EnsureCapacity</a:t>
            </a:r>
            <a:r>
              <a:rPr lang="pl-PL" dirty="0"/>
              <a:t> for List, </a:t>
            </a:r>
            <a:r>
              <a:rPr lang="pl-PL" dirty="0" err="1"/>
              <a:t>Stack</a:t>
            </a:r>
            <a:r>
              <a:rPr lang="pl-PL" dirty="0"/>
              <a:t>, Queue (but not Collection…)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CollectionsMarshal.AsSpan</a:t>
            </a: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CollectionsMarshal.GetValueRefOrNullRef</a:t>
            </a:r>
            <a:r>
              <a:rPr lang="pl-PL" dirty="0"/>
              <a:t> </a:t>
            </a:r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Unsafe.IsNullRef</a:t>
            </a: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StringComparer</a:t>
            </a:r>
            <a:endParaRPr lang="pl-PL" dirty="0"/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IsWellKnownOrdinalComparer</a:t>
            </a:r>
            <a:r>
              <a:rPr lang="pl-PL" dirty="0"/>
              <a:t>(</a:t>
            </a:r>
            <a:r>
              <a:rPr lang="pl-PL" dirty="0" err="1"/>
              <a:t>comparer</a:t>
            </a:r>
            <a:r>
              <a:rPr lang="pl-PL" dirty="0"/>
              <a:t>, out </a:t>
            </a:r>
            <a:r>
              <a:rPr lang="pl-PL" dirty="0" err="1"/>
              <a:t>bool</a:t>
            </a:r>
            <a:r>
              <a:rPr lang="pl-PL" dirty="0"/>
              <a:t> </a:t>
            </a:r>
            <a:r>
              <a:rPr lang="pl-PL" dirty="0" err="1"/>
              <a:t>ignoreCase</a:t>
            </a:r>
            <a:r>
              <a:rPr lang="pl-PL" dirty="0"/>
              <a:t>);</a:t>
            </a:r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IsWellKnownCultureAwareComparer</a:t>
            </a:r>
            <a:r>
              <a:rPr lang="pl-PL" dirty="0"/>
              <a:t>(</a:t>
            </a:r>
            <a:r>
              <a:rPr lang="pl-PL" dirty="0" err="1"/>
              <a:t>comparer</a:t>
            </a:r>
            <a:r>
              <a:rPr lang="pl-PL" dirty="0"/>
              <a:t>, out </a:t>
            </a:r>
            <a:r>
              <a:rPr lang="pl-PL" dirty="0" err="1"/>
              <a:t>CompareInfo</a:t>
            </a:r>
            <a:r>
              <a:rPr lang="pl-PL" dirty="0"/>
              <a:t> </a:t>
            </a:r>
            <a:r>
              <a:rPr lang="pl-PL" dirty="0" err="1"/>
              <a:t>compareInfo</a:t>
            </a:r>
            <a:r>
              <a:rPr lang="pl-PL" dirty="0"/>
              <a:t>, out </a:t>
            </a:r>
            <a:r>
              <a:rPr lang="pl-PL" dirty="0" err="1"/>
              <a:t>CompareOptions</a:t>
            </a:r>
            <a:r>
              <a:rPr lang="pl-PL" dirty="0"/>
              <a:t> </a:t>
            </a:r>
            <a:r>
              <a:rPr lang="pl-PL" dirty="0" err="1"/>
              <a:t>compareOptions</a:t>
            </a:r>
            <a:r>
              <a:rPr lang="pl-PL" dirty="0"/>
              <a:t>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82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2132856"/>
            <a:ext cx="7920880" cy="3788656"/>
          </a:xfrm>
        </p:spPr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shopQueue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PriorityQueue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shopQueue.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Enqueue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"Michał"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Developer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shopQueue.</a:t>
            </a:r>
            <a:r>
              <a:rPr lang="pl-PL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Enqueue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"Wojciech"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b="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Physicist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shopQueue.</a:t>
            </a:r>
            <a:r>
              <a:rPr lang="pl-PL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Enqueue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"Jarosław"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b="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Politician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l-PL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shopQueue.</a:t>
            </a:r>
            <a:r>
              <a:rPr lang="en-US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TryDequeue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? name,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_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b="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Console</a:t>
            </a:r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WriteLine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pl-PL" sz="1800" b="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Serve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pl-PL" sz="1800" b="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now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l-PL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Physicist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b="1" dirty="0">
                <a:solidFill>
                  <a:srgbClr val="800080"/>
                </a:solidFill>
                <a:latin typeface="Cascadia Mono" panose="020B0609020000020004" pitchFamily="49" charset="0"/>
              </a:rPr>
              <a:t>Developer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Politician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PriorityQueue</a:t>
            </a:r>
            <a:endParaRPr lang="pl-P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674A5-DCD9-4D32-AFED-8A054BD5810D}"/>
              </a:ext>
            </a:extLst>
          </p:cNvPr>
          <p:cNvSpPr txBox="1"/>
          <p:nvPr/>
        </p:nvSpPr>
        <p:spPr>
          <a:xfrm>
            <a:off x="8472264" y="3861048"/>
            <a:ext cx="3168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Serve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now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Wojciech</a:t>
            </a:r>
          </a:p>
          <a:p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Serve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now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Michał</a:t>
            </a:r>
          </a:p>
          <a:p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Serve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now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Jarosław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88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Section break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81FE2EE4-55EF-4CFA-86A2-C2460F4324DA}"/>
    </a:ext>
  </a:extLst>
</a:theme>
</file>

<file path=ppt/theme/theme3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060534E-5BA4-45FA-8695-388762625F30}"/>
    </a:ext>
  </a:extLst>
</a:theme>
</file>

<file path=ppt/theme/theme4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6A304E9255484492BA198CE2082999" ma:contentTypeVersion="2" ma:contentTypeDescription="Create a new document." ma:contentTypeScope="" ma:versionID="59b1ce6d0c37e32ff00e5fa2d1432dd5">
  <xsd:schema xmlns:xsd="http://www.w3.org/2001/XMLSchema" xmlns:xs="http://www.w3.org/2001/XMLSchema" xmlns:p="http://schemas.microsoft.com/office/2006/metadata/properties" xmlns:ns3="11d38936-4d58-4fb5-ba77-ab3c6b5ac5f3" targetNamespace="http://schemas.microsoft.com/office/2006/metadata/properties" ma:root="true" ma:fieldsID="411bbe26ff1265c85cdd2f47c83ae407" ns3:_="">
    <xsd:import namespace="11d38936-4d58-4fb5-ba77-ab3c6b5ac5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38936-4d58-4fb5-ba77-ab3c6b5ac5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7B9EFC-266E-4B98-9E25-D08BE71B6C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B55769-BD2D-476A-8F5F-FD29B57118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d38936-4d58-4fb5-ba77-ab3c6b5ac5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6CC5F9-94B3-49D7-BDA0-DD33E319F2D6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1d38936-4d58-4fb5-ba77-ab3c6b5ac5f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8953</TotalTime>
  <Words>2605</Words>
  <Application>Microsoft Office PowerPoint</Application>
  <PresentationFormat>Widescreen</PresentationFormat>
  <Paragraphs>331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Cascadia Mono</vt:lpstr>
      <vt:lpstr>Segoe UI</vt:lpstr>
      <vt:lpstr>Verdana</vt:lpstr>
      <vt:lpstr>Wingdings</vt:lpstr>
      <vt:lpstr>Capgemini Master</vt:lpstr>
      <vt:lpstr>Section break</vt:lpstr>
      <vt:lpstr>Cover options</vt:lpstr>
      <vt:lpstr>think-cell Slide</vt:lpstr>
      <vt:lpstr>PowerPoint Presentation</vt:lpstr>
      <vt:lpstr>Agenda</vt:lpstr>
      <vt:lpstr>Inner-Loop Performance</vt:lpstr>
      <vt:lpstr>Inner-Loop Performance</vt:lpstr>
      <vt:lpstr>API Improvements</vt:lpstr>
      <vt:lpstr>API Improvements</vt:lpstr>
      <vt:lpstr>API Improvements</vt:lpstr>
      <vt:lpstr>API Improvements</vt:lpstr>
      <vt:lpstr>API Improvements</vt:lpstr>
      <vt:lpstr>API Improvements</vt:lpstr>
      <vt:lpstr>API Improvements</vt:lpstr>
      <vt:lpstr>API Improvements</vt:lpstr>
      <vt:lpstr>API Improvements</vt:lpstr>
      <vt:lpstr>API Improvements</vt:lpstr>
      <vt:lpstr>API Improvements</vt:lpstr>
      <vt:lpstr>API Improvements</vt:lpstr>
      <vt:lpstr>C# 10 – head line features </vt:lpstr>
      <vt:lpstr>Interpolated string handlers</vt:lpstr>
      <vt:lpstr>Constant Interpolated Strings</vt:lpstr>
      <vt:lpstr>File Scoped Namespaces</vt:lpstr>
      <vt:lpstr>Global Using Statements</vt:lpstr>
      <vt:lpstr>Implicit Using Statements </vt:lpstr>
      <vt:lpstr>Minimal APIs</vt:lpstr>
      <vt:lpstr>Record struct</vt:lpstr>
      <vt:lpstr>Record improvements </vt:lpstr>
      <vt:lpstr>„Record” improvements </vt:lpstr>
      <vt:lpstr>Extended property patterns</vt:lpstr>
      <vt:lpstr>Lambda enhancements</vt:lpstr>
      <vt:lpstr>Performance improvements </vt:lpstr>
      <vt:lpstr>Performance improvements </vt:lpstr>
      <vt:lpstr>Code generator</vt:lpstr>
      <vt:lpstr>Code generator use</vt:lpstr>
      <vt:lpstr>Code generator use</vt:lpstr>
      <vt:lpstr>Code generator use</vt:lpstr>
      <vt:lpstr>Code generator use</vt:lpstr>
      <vt:lpstr>Caller Argument Expression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ppt template</dc:subject>
  <dc:creator>Capgemini</dc:creator>
  <cp:lastModifiedBy>Michał Bryłka</cp:lastModifiedBy>
  <cp:revision>133</cp:revision>
  <dcterms:created xsi:type="dcterms:W3CDTF">2019-03-14T14:38:54Z</dcterms:created>
  <dcterms:modified xsi:type="dcterms:W3CDTF">2021-12-05T22:20:28Z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0x010100ED6A304E9255484492BA198CE2082999</vt:lpwstr>
  </property>
</Properties>
</file>