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57" r:id="rId3"/>
    <p:sldId id="259" r:id="rId4"/>
    <p:sldId id="260" r:id="rId5"/>
    <p:sldId id="261" r:id="rId6"/>
    <p:sldId id="263" r:id="rId7"/>
    <p:sldId id="264" r:id="rId8"/>
    <p:sldId id="262"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5C6A5C-D68F-4CBF-BED1-5665BB477E26}"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26E1D1-44F9-43C7-A127-CCCACBB47372}" type="slidenum">
              <a:rPr lang="en-GB" smtClean="0"/>
              <a:t>‹#›</a:t>
            </a:fld>
            <a:endParaRPr lang="en-GB"/>
          </a:p>
        </p:txBody>
      </p:sp>
    </p:spTree>
    <p:extLst>
      <p:ext uri="{BB962C8B-B14F-4D97-AF65-F5344CB8AC3E}">
        <p14:creationId xmlns:p14="http://schemas.microsoft.com/office/powerpoint/2010/main" val="246748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5C6A5C-D68F-4CBF-BED1-5665BB477E26}"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26E1D1-44F9-43C7-A127-CCCACBB47372}" type="slidenum">
              <a:rPr lang="en-GB" smtClean="0"/>
              <a:t>‹#›</a:t>
            </a:fld>
            <a:endParaRPr lang="en-GB"/>
          </a:p>
        </p:txBody>
      </p:sp>
    </p:spTree>
    <p:extLst>
      <p:ext uri="{BB962C8B-B14F-4D97-AF65-F5344CB8AC3E}">
        <p14:creationId xmlns:p14="http://schemas.microsoft.com/office/powerpoint/2010/main" val="219541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5C6A5C-D68F-4CBF-BED1-5665BB477E26}"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26E1D1-44F9-43C7-A127-CCCACBB47372}" type="slidenum">
              <a:rPr lang="en-GB" smtClean="0"/>
              <a:t>‹#›</a:t>
            </a:fld>
            <a:endParaRPr lang="en-GB"/>
          </a:p>
        </p:txBody>
      </p:sp>
    </p:spTree>
    <p:extLst>
      <p:ext uri="{BB962C8B-B14F-4D97-AF65-F5344CB8AC3E}">
        <p14:creationId xmlns:p14="http://schemas.microsoft.com/office/powerpoint/2010/main" val="365684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5C6A5C-D68F-4CBF-BED1-5665BB477E26}"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26E1D1-44F9-43C7-A127-CCCACBB47372}" type="slidenum">
              <a:rPr lang="en-GB" smtClean="0"/>
              <a:t>‹#›</a:t>
            </a:fld>
            <a:endParaRPr lang="en-GB"/>
          </a:p>
        </p:txBody>
      </p:sp>
    </p:spTree>
    <p:extLst>
      <p:ext uri="{BB962C8B-B14F-4D97-AF65-F5344CB8AC3E}">
        <p14:creationId xmlns:p14="http://schemas.microsoft.com/office/powerpoint/2010/main" val="401414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5C6A5C-D68F-4CBF-BED1-5665BB477E26}"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26E1D1-44F9-43C7-A127-CCCACBB47372}" type="slidenum">
              <a:rPr lang="en-GB" smtClean="0"/>
              <a:t>‹#›</a:t>
            </a:fld>
            <a:endParaRPr lang="en-GB"/>
          </a:p>
        </p:txBody>
      </p:sp>
    </p:spTree>
    <p:extLst>
      <p:ext uri="{BB962C8B-B14F-4D97-AF65-F5344CB8AC3E}">
        <p14:creationId xmlns:p14="http://schemas.microsoft.com/office/powerpoint/2010/main" val="106423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5C6A5C-D68F-4CBF-BED1-5665BB477E26}" type="datetimeFigureOut">
              <a:rPr lang="en-GB" smtClean="0"/>
              <a:t>23/10/2015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26E1D1-44F9-43C7-A127-CCCACBB47372}" type="slidenum">
              <a:rPr lang="en-GB" smtClean="0"/>
              <a:t>‹#›</a:t>
            </a:fld>
            <a:endParaRPr lang="en-GB"/>
          </a:p>
        </p:txBody>
      </p:sp>
    </p:spTree>
    <p:extLst>
      <p:ext uri="{BB962C8B-B14F-4D97-AF65-F5344CB8AC3E}">
        <p14:creationId xmlns:p14="http://schemas.microsoft.com/office/powerpoint/2010/main" val="87905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5C6A5C-D68F-4CBF-BED1-5665BB477E26}" type="datetimeFigureOut">
              <a:rPr lang="en-GB" smtClean="0"/>
              <a:t>23/10/2015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226E1D1-44F9-43C7-A127-CCCACBB47372}" type="slidenum">
              <a:rPr lang="en-GB" smtClean="0"/>
              <a:t>‹#›</a:t>
            </a:fld>
            <a:endParaRPr lang="en-GB"/>
          </a:p>
        </p:txBody>
      </p:sp>
    </p:spTree>
    <p:extLst>
      <p:ext uri="{BB962C8B-B14F-4D97-AF65-F5344CB8AC3E}">
        <p14:creationId xmlns:p14="http://schemas.microsoft.com/office/powerpoint/2010/main" val="333396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5C6A5C-D68F-4CBF-BED1-5665BB477E26}" type="datetimeFigureOut">
              <a:rPr lang="en-GB" smtClean="0"/>
              <a:t>23/10/2015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226E1D1-44F9-43C7-A127-CCCACBB47372}" type="slidenum">
              <a:rPr lang="en-GB" smtClean="0"/>
              <a:t>‹#›</a:t>
            </a:fld>
            <a:endParaRPr lang="en-GB"/>
          </a:p>
        </p:txBody>
      </p:sp>
    </p:spTree>
    <p:extLst>
      <p:ext uri="{BB962C8B-B14F-4D97-AF65-F5344CB8AC3E}">
        <p14:creationId xmlns:p14="http://schemas.microsoft.com/office/powerpoint/2010/main" val="75118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C6A5C-D68F-4CBF-BED1-5665BB477E26}" type="datetimeFigureOut">
              <a:rPr lang="en-GB" smtClean="0"/>
              <a:t>23/10/2015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226E1D1-44F9-43C7-A127-CCCACBB47372}" type="slidenum">
              <a:rPr lang="en-GB" smtClean="0"/>
              <a:t>‹#›</a:t>
            </a:fld>
            <a:endParaRPr lang="en-GB"/>
          </a:p>
        </p:txBody>
      </p:sp>
    </p:spTree>
    <p:extLst>
      <p:ext uri="{BB962C8B-B14F-4D97-AF65-F5344CB8AC3E}">
        <p14:creationId xmlns:p14="http://schemas.microsoft.com/office/powerpoint/2010/main" val="200123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C6A5C-D68F-4CBF-BED1-5665BB477E26}" type="datetimeFigureOut">
              <a:rPr lang="en-GB" smtClean="0"/>
              <a:t>23/10/2015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26E1D1-44F9-43C7-A127-CCCACBB47372}" type="slidenum">
              <a:rPr lang="en-GB" smtClean="0"/>
              <a:t>‹#›</a:t>
            </a:fld>
            <a:endParaRPr lang="en-GB"/>
          </a:p>
        </p:txBody>
      </p:sp>
    </p:spTree>
    <p:extLst>
      <p:ext uri="{BB962C8B-B14F-4D97-AF65-F5344CB8AC3E}">
        <p14:creationId xmlns:p14="http://schemas.microsoft.com/office/powerpoint/2010/main" val="1128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C6A5C-D68F-4CBF-BED1-5665BB477E26}" type="datetimeFigureOut">
              <a:rPr lang="en-GB" smtClean="0"/>
              <a:t>23/10/2015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26E1D1-44F9-43C7-A127-CCCACBB47372}" type="slidenum">
              <a:rPr lang="en-GB" smtClean="0"/>
              <a:t>‹#›</a:t>
            </a:fld>
            <a:endParaRPr lang="en-GB"/>
          </a:p>
        </p:txBody>
      </p:sp>
    </p:spTree>
    <p:extLst>
      <p:ext uri="{BB962C8B-B14F-4D97-AF65-F5344CB8AC3E}">
        <p14:creationId xmlns:p14="http://schemas.microsoft.com/office/powerpoint/2010/main" val="177819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C6A5C-D68F-4CBF-BED1-5665BB477E26}" type="datetimeFigureOut">
              <a:rPr lang="en-GB" smtClean="0"/>
              <a:t>23/10/2015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6E1D1-44F9-43C7-A127-CCCACBB47372}" type="slidenum">
              <a:rPr lang="en-GB" smtClean="0"/>
              <a:t>‹#›</a:t>
            </a:fld>
            <a:endParaRPr lang="en-GB"/>
          </a:p>
        </p:txBody>
      </p:sp>
    </p:spTree>
    <p:extLst>
      <p:ext uri="{BB962C8B-B14F-4D97-AF65-F5344CB8AC3E}">
        <p14:creationId xmlns:p14="http://schemas.microsoft.com/office/powerpoint/2010/main" val="715018337"/>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1296563" y="1651000"/>
            <a:ext cx="4889500" cy="2882364"/>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1308100" y="1651000"/>
            <a:ext cx="4889500"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Welcome to Tasker</a:t>
            </a:r>
            <a:endParaRPr lang="en-GB" dirty="0">
              <a:solidFill>
                <a:schemeClr val="tx1"/>
              </a:solidFill>
            </a:endParaRPr>
          </a:p>
        </p:txBody>
      </p:sp>
      <p:sp>
        <p:nvSpPr>
          <p:cNvPr id="7" name="TextBox 6"/>
          <p:cNvSpPr txBox="1"/>
          <p:nvPr/>
        </p:nvSpPr>
        <p:spPr>
          <a:xfrm>
            <a:off x="2434108" y="2461931"/>
            <a:ext cx="2614411" cy="369332"/>
          </a:xfrm>
          <a:prstGeom prst="rect">
            <a:avLst/>
          </a:prstGeom>
          <a:noFill/>
          <a:ln>
            <a:solidFill>
              <a:schemeClr val="tx1"/>
            </a:solidFill>
          </a:ln>
        </p:spPr>
        <p:txBody>
          <a:bodyPr wrap="square" rtlCol="0">
            <a:spAutoFit/>
          </a:bodyPr>
          <a:lstStyle/>
          <a:p>
            <a:r>
              <a:rPr lang="en-GB" dirty="0" smtClean="0"/>
              <a:t>adn2@aber.ac.uk</a:t>
            </a:r>
            <a:endParaRPr lang="en-GB" dirty="0"/>
          </a:p>
        </p:txBody>
      </p:sp>
      <p:sp>
        <p:nvSpPr>
          <p:cNvPr id="9" name="TextBox 8"/>
          <p:cNvSpPr txBox="1"/>
          <p:nvPr/>
        </p:nvSpPr>
        <p:spPr>
          <a:xfrm>
            <a:off x="2434108" y="2882848"/>
            <a:ext cx="2614411" cy="369332"/>
          </a:xfrm>
          <a:prstGeom prst="rect">
            <a:avLst/>
          </a:prstGeom>
          <a:noFill/>
          <a:ln>
            <a:solidFill>
              <a:schemeClr val="tx1"/>
            </a:solidFill>
          </a:ln>
        </p:spPr>
        <p:txBody>
          <a:bodyPr wrap="square" rtlCol="0">
            <a:spAutoFit/>
          </a:bodyPr>
          <a:lstStyle/>
          <a:p>
            <a:r>
              <a:rPr lang="en-GB" dirty="0" smtClean="0"/>
              <a:t>********</a:t>
            </a:r>
            <a:endParaRPr lang="en-GB" dirty="0"/>
          </a:p>
        </p:txBody>
      </p:sp>
      <p:sp>
        <p:nvSpPr>
          <p:cNvPr id="10" name="TextBox 9"/>
          <p:cNvSpPr txBox="1"/>
          <p:nvPr/>
        </p:nvSpPr>
        <p:spPr>
          <a:xfrm>
            <a:off x="1661374" y="2461931"/>
            <a:ext cx="772733" cy="369332"/>
          </a:xfrm>
          <a:prstGeom prst="rect">
            <a:avLst/>
          </a:prstGeom>
          <a:noFill/>
        </p:spPr>
        <p:txBody>
          <a:bodyPr wrap="square" rtlCol="0">
            <a:spAutoFit/>
          </a:bodyPr>
          <a:lstStyle/>
          <a:p>
            <a:r>
              <a:rPr lang="en-GB" dirty="0" smtClean="0"/>
              <a:t>Email:</a:t>
            </a:r>
            <a:endParaRPr lang="en-GB" dirty="0"/>
          </a:p>
        </p:txBody>
      </p:sp>
      <p:sp>
        <p:nvSpPr>
          <p:cNvPr id="11" name="TextBox 10"/>
          <p:cNvSpPr txBox="1"/>
          <p:nvPr/>
        </p:nvSpPr>
        <p:spPr>
          <a:xfrm>
            <a:off x="1308100" y="2893314"/>
            <a:ext cx="1126008" cy="369332"/>
          </a:xfrm>
          <a:prstGeom prst="rect">
            <a:avLst/>
          </a:prstGeom>
          <a:noFill/>
        </p:spPr>
        <p:txBody>
          <a:bodyPr wrap="square" rtlCol="0">
            <a:spAutoFit/>
          </a:bodyPr>
          <a:lstStyle/>
          <a:p>
            <a:r>
              <a:rPr lang="en-GB" dirty="0" smtClean="0"/>
              <a:t>Password:</a:t>
            </a:r>
            <a:endParaRPr lang="en-GB" dirty="0"/>
          </a:p>
        </p:txBody>
      </p:sp>
      <p:sp>
        <p:nvSpPr>
          <p:cNvPr id="12" name="Rounded Rectangle 11"/>
          <p:cNvSpPr/>
          <p:nvPr/>
        </p:nvSpPr>
        <p:spPr>
          <a:xfrm>
            <a:off x="5110949" y="2556597"/>
            <a:ext cx="180000" cy="1800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285276" y="2494117"/>
            <a:ext cx="772733" cy="400110"/>
          </a:xfrm>
          <a:prstGeom prst="rect">
            <a:avLst/>
          </a:prstGeom>
          <a:noFill/>
        </p:spPr>
        <p:txBody>
          <a:bodyPr wrap="square" rtlCol="0">
            <a:spAutoFit/>
          </a:bodyPr>
          <a:lstStyle/>
          <a:p>
            <a:r>
              <a:rPr lang="en-GB" sz="1000" dirty="0" smtClean="0"/>
              <a:t>Remember Me</a:t>
            </a:r>
            <a:endParaRPr lang="en-GB" dirty="0"/>
          </a:p>
        </p:txBody>
      </p:sp>
      <p:sp>
        <p:nvSpPr>
          <p:cNvPr id="14" name="Rounded Rectangle 13">
            <a:hlinkClick r:id="" action="ppaction://hlinkshowjump?jump=nextslide"/>
          </p:cNvPr>
          <p:cNvSpPr/>
          <p:nvPr/>
        </p:nvSpPr>
        <p:spPr>
          <a:xfrm>
            <a:off x="2601532" y="3656711"/>
            <a:ext cx="2279561" cy="55379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Login</a:t>
            </a:r>
            <a:endParaRPr lang="en-GB" dirty="0">
              <a:solidFill>
                <a:schemeClr val="tx1"/>
              </a:solidFill>
            </a:endParaRPr>
          </a:p>
        </p:txBody>
      </p:sp>
      <p:sp>
        <p:nvSpPr>
          <p:cNvPr id="15" name="TextBox 14"/>
          <p:cNvSpPr txBox="1"/>
          <p:nvPr/>
        </p:nvSpPr>
        <p:spPr>
          <a:xfrm>
            <a:off x="7199724" y="2481828"/>
            <a:ext cx="4159876" cy="923330"/>
          </a:xfrm>
          <a:prstGeom prst="rect">
            <a:avLst/>
          </a:prstGeom>
          <a:noFill/>
        </p:spPr>
        <p:txBody>
          <a:bodyPr wrap="square" rtlCol="0">
            <a:spAutoFit/>
          </a:bodyPr>
          <a:lstStyle/>
          <a:p>
            <a:r>
              <a:rPr lang="en-GB" dirty="0" smtClean="0"/>
              <a:t>Login Screen, first screen to appear when the client loads. Does not sync with database until user has logged in</a:t>
            </a:r>
            <a:endParaRPr lang="en-GB" dirty="0"/>
          </a:p>
        </p:txBody>
      </p:sp>
      <p:sp>
        <p:nvSpPr>
          <p:cNvPr id="16" name="Rounded Rectangle 15"/>
          <p:cNvSpPr/>
          <p:nvPr/>
        </p:nvSpPr>
        <p:spPr>
          <a:xfrm>
            <a:off x="5933369" y="1764200"/>
            <a:ext cx="180000" cy="1800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a:t>
            </a:r>
            <a:endParaRPr lang="en-GB" dirty="0">
              <a:solidFill>
                <a:schemeClr val="tx1"/>
              </a:solidFill>
            </a:endParaRPr>
          </a:p>
        </p:txBody>
      </p:sp>
    </p:spTree>
    <p:extLst>
      <p:ext uri="{BB962C8B-B14F-4D97-AF65-F5344CB8AC3E}">
        <p14:creationId xmlns:p14="http://schemas.microsoft.com/office/powerpoint/2010/main" val="1600569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1296563" y="1651000"/>
            <a:ext cx="4889500" cy="2882364"/>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1308100" y="1651000"/>
            <a:ext cx="4889500"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Tasker</a:t>
            </a:r>
            <a:endParaRPr lang="en-GB" dirty="0">
              <a:solidFill>
                <a:schemeClr val="tx1"/>
              </a:solidFill>
            </a:endParaRPr>
          </a:p>
        </p:txBody>
      </p:sp>
      <p:sp>
        <p:nvSpPr>
          <p:cNvPr id="10" name="TextBox 9"/>
          <p:cNvSpPr txBox="1"/>
          <p:nvPr/>
        </p:nvSpPr>
        <p:spPr>
          <a:xfrm>
            <a:off x="2342613" y="2741384"/>
            <a:ext cx="2820474" cy="369332"/>
          </a:xfrm>
          <a:prstGeom prst="rect">
            <a:avLst/>
          </a:prstGeom>
          <a:noFill/>
        </p:spPr>
        <p:txBody>
          <a:bodyPr wrap="square" rtlCol="0">
            <a:spAutoFit/>
          </a:bodyPr>
          <a:lstStyle/>
          <a:p>
            <a:r>
              <a:rPr lang="en-GB" dirty="0" smtClean="0"/>
              <a:t>Logging out, please wait…</a:t>
            </a:r>
            <a:endParaRPr lang="en-GB" dirty="0"/>
          </a:p>
        </p:txBody>
      </p:sp>
      <p:sp>
        <p:nvSpPr>
          <p:cNvPr id="2" name="Rounded Rectangle 1"/>
          <p:cNvSpPr/>
          <p:nvPr/>
        </p:nvSpPr>
        <p:spPr>
          <a:xfrm>
            <a:off x="2331076" y="3268042"/>
            <a:ext cx="2820474" cy="36933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p:nvSpPr>
        <p:spPr>
          <a:xfrm>
            <a:off x="2331076" y="3268042"/>
            <a:ext cx="1803042" cy="36933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199724" y="2481828"/>
            <a:ext cx="4159876" cy="1200329"/>
          </a:xfrm>
          <a:prstGeom prst="rect">
            <a:avLst/>
          </a:prstGeom>
          <a:noFill/>
        </p:spPr>
        <p:txBody>
          <a:bodyPr wrap="square" rtlCol="0">
            <a:spAutoFit/>
          </a:bodyPr>
          <a:lstStyle/>
          <a:p>
            <a:r>
              <a:rPr lang="en-GB" dirty="0" smtClean="0"/>
              <a:t>Logging out will sync with the networked database one last time before closing the client, to ensure all changes have been caught</a:t>
            </a:r>
            <a:endParaRPr lang="en-GB" dirty="0"/>
          </a:p>
        </p:txBody>
      </p:sp>
      <p:sp>
        <p:nvSpPr>
          <p:cNvPr id="17" name="Rounded Rectangle 16"/>
          <p:cNvSpPr/>
          <p:nvPr/>
        </p:nvSpPr>
        <p:spPr>
          <a:xfrm>
            <a:off x="5933369" y="1764200"/>
            <a:ext cx="180000" cy="1800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a:t>
            </a:r>
            <a:endParaRPr lang="en-GB" dirty="0">
              <a:solidFill>
                <a:schemeClr val="tx1"/>
              </a:solidFill>
            </a:endParaRPr>
          </a:p>
        </p:txBody>
      </p:sp>
    </p:spTree>
    <p:extLst>
      <p:ext uri="{BB962C8B-B14F-4D97-AF65-F5344CB8AC3E}">
        <p14:creationId xmlns:p14="http://schemas.microsoft.com/office/powerpoint/2010/main" val="3633311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1296563" y="1651000"/>
            <a:ext cx="4889500" cy="2882364"/>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1308100" y="1651000"/>
            <a:ext cx="4889500"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Tasker</a:t>
            </a:r>
            <a:endParaRPr lang="en-GB" dirty="0">
              <a:solidFill>
                <a:schemeClr val="tx1"/>
              </a:solidFill>
            </a:endParaRPr>
          </a:p>
        </p:txBody>
      </p:sp>
      <p:sp>
        <p:nvSpPr>
          <p:cNvPr id="10" name="TextBox 9"/>
          <p:cNvSpPr txBox="1"/>
          <p:nvPr/>
        </p:nvSpPr>
        <p:spPr>
          <a:xfrm>
            <a:off x="2342613" y="2741384"/>
            <a:ext cx="2820474" cy="369332"/>
          </a:xfrm>
          <a:prstGeom prst="rect">
            <a:avLst/>
          </a:prstGeom>
          <a:noFill/>
        </p:spPr>
        <p:txBody>
          <a:bodyPr wrap="square" rtlCol="0">
            <a:spAutoFit/>
          </a:bodyPr>
          <a:lstStyle/>
          <a:p>
            <a:r>
              <a:rPr lang="en-GB" dirty="0" smtClean="0"/>
              <a:t>Synchronising, please wait…</a:t>
            </a:r>
            <a:endParaRPr lang="en-GB" dirty="0"/>
          </a:p>
        </p:txBody>
      </p:sp>
      <p:sp>
        <p:nvSpPr>
          <p:cNvPr id="2" name="Rounded Rectangle 1"/>
          <p:cNvSpPr/>
          <p:nvPr/>
        </p:nvSpPr>
        <p:spPr>
          <a:xfrm>
            <a:off x="2331076" y="3268042"/>
            <a:ext cx="2820474" cy="36933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p:nvSpPr>
        <p:spPr>
          <a:xfrm>
            <a:off x="2331076" y="3268042"/>
            <a:ext cx="1366502" cy="36933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199724" y="2481828"/>
            <a:ext cx="4159876" cy="1754326"/>
          </a:xfrm>
          <a:prstGeom prst="rect">
            <a:avLst/>
          </a:prstGeom>
          <a:noFill/>
        </p:spPr>
        <p:txBody>
          <a:bodyPr wrap="square" rtlCol="0">
            <a:spAutoFit/>
          </a:bodyPr>
          <a:lstStyle/>
          <a:p>
            <a:r>
              <a:rPr lang="en-GB" dirty="0" smtClean="0"/>
              <a:t>Loading screen between login and main page. This will show as the java app downloads the relevant information from the database. Hopefully this will be a fast enough task that this screen should barely be seen</a:t>
            </a:r>
            <a:endParaRPr lang="en-GB" dirty="0"/>
          </a:p>
        </p:txBody>
      </p:sp>
      <p:sp>
        <p:nvSpPr>
          <p:cNvPr id="17" name="Rounded Rectangle 16"/>
          <p:cNvSpPr/>
          <p:nvPr/>
        </p:nvSpPr>
        <p:spPr>
          <a:xfrm>
            <a:off x="5933369" y="1764200"/>
            <a:ext cx="180000" cy="1800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a:t>
            </a:r>
            <a:endParaRPr lang="en-GB" dirty="0">
              <a:solidFill>
                <a:schemeClr val="tx1"/>
              </a:solidFill>
            </a:endParaRPr>
          </a:p>
        </p:txBody>
      </p:sp>
    </p:spTree>
    <p:extLst>
      <p:ext uri="{BB962C8B-B14F-4D97-AF65-F5344CB8AC3E}">
        <p14:creationId xmlns:p14="http://schemas.microsoft.com/office/powerpoint/2010/main" val="3792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333509" y="1138637"/>
            <a:ext cx="6568225" cy="444070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p:cNvSpPr txBox="1"/>
          <p:nvPr/>
        </p:nvSpPr>
        <p:spPr>
          <a:xfrm>
            <a:off x="2023757" y="1136846"/>
            <a:ext cx="4607977" cy="615553"/>
          </a:xfrm>
          <a:prstGeom prst="rect">
            <a:avLst/>
          </a:prstGeom>
          <a:noFill/>
          <a:ln>
            <a:solidFill>
              <a:schemeClr val="tx1"/>
            </a:solidFill>
          </a:ln>
        </p:spPr>
        <p:txBody>
          <a:bodyPr wrap="square" rtlCol="0">
            <a:spAutoFit/>
          </a:bodyPr>
          <a:lstStyle/>
          <a:p>
            <a:pPr algn="ctr"/>
            <a:r>
              <a:rPr lang="en-GB" sz="2000" b="1" dirty="0" smtClean="0"/>
              <a:t>Design UI</a:t>
            </a:r>
          </a:p>
          <a:p>
            <a:pPr algn="ctr"/>
            <a:r>
              <a:rPr lang="en-GB" sz="1400" dirty="0" smtClean="0"/>
              <a:t>06/10/15 – 08/10/15	Sub-tasks: 2	        Status: </a:t>
            </a:r>
            <a:r>
              <a:rPr lang="en-GB" sz="1400" dirty="0" smtClean="0">
                <a:solidFill>
                  <a:srgbClr val="00B050"/>
                </a:solidFill>
              </a:rPr>
              <a:t>Completed</a:t>
            </a:r>
          </a:p>
        </p:txBody>
      </p:sp>
      <p:sp>
        <p:nvSpPr>
          <p:cNvPr id="6" name="Rectangle 5"/>
          <p:cNvSpPr/>
          <p:nvPr/>
        </p:nvSpPr>
        <p:spPr>
          <a:xfrm>
            <a:off x="333508" y="1138637"/>
            <a:ext cx="6568225"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Tasker - Welcome, Adam</a:t>
            </a:r>
            <a:endParaRPr lang="en-GB" dirty="0">
              <a:solidFill>
                <a:schemeClr val="tx1"/>
              </a:solidFill>
            </a:endParaRPr>
          </a:p>
        </p:txBody>
      </p:sp>
      <p:sp>
        <p:nvSpPr>
          <p:cNvPr id="9" name="Rectangle 8"/>
          <p:cNvSpPr/>
          <p:nvPr/>
        </p:nvSpPr>
        <p:spPr>
          <a:xfrm>
            <a:off x="333509" y="1545037"/>
            <a:ext cx="1690248" cy="4034306"/>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p:cNvSpPr txBox="1"/>
          <p:nvPr/>
        </p:nvSpPr>
        <p:spPr>
          <a:xfrm>
            <a:off x="7199724" y="2481828"/>
            <a:ext cx="4159876" cy="2862322"/>
          </a:xfrm>
          <a:prstGeom prst="rect">
            <a:avLst/>
          </a:prstGeom>
          <a:noFill/>
        </p:spPr>
        <p:txBody>
          <a:bodyPr wrap="square" rtlCol="0">
            <a:spAutoFit/>
          </a:bodyPr>
          <a:lstStyle/>
          <a:p>
            <a:r>
              <a:rPr lang="en-GB" dirty="0" smtClean="0"/>
              <a:t>The ‘Main Screen’ of </a:t>
            </a:r>
            <a:r>
              <a:rPr lang="en-GB" dirty="0" err="1" smtClean="0"/>
              <a:t>taskerCLI</a:t>
            </a:r>
            <a:r>
              <a:rPr lang="en-GB" dirty="0" smtClean="0"/>
              <a:t>. Shows a list of tasks assigned to the person who signed in, as well as options for sorting and searching through the list. Double clicking a task’s panel, or selecting one and clicking the ‘open task’ button shows more detail about the task, as well as the editable parts, such as the completed/allocated attribute and the sub-task list</a:t>
            </a:r>
            <a:endParaRPr lang="en-GB" dirty="0"/>
          </a:p>
        </p:txBody>
      </p:sp>
      <p:sp>
        <p:nvSpPr>
          <p:cNvPr id="8" name="Rounded Rectangle 7"/>
          <p:cNvSpPr/>
          <p:nvPr/>
        </p:nvSpPr>
        <p:spPr>
          <a:xfrm>
            <a:off x="6631734" y="1251837"/>
            <a:ext cx="180000" cy="1800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a:t>
            </a:r>
            <a:endParaRPr lang="en-GB" dirty="0">
              <a:solidFill>
                <a:schemeClr val="tx1"/>
              </a:solidFill>
            </a:endParaRPr>
          </a:p>
        </p:txBody>
      </p:sp>
      <p:sp>
        <p:nvSpPr>
          <p:cNvPr id="11" name="TextBox 10"/>
          <p:cNvSpPr txBox="1"/>
          <p:nvPr/>
        </p:nvSpPr>
        <p:spPr>
          <a:xfrm>
            <a:off x="363029" y="1652759"/>
            <a:ext cx="1392261" cy="261610"/>
          </a:xfrm>
          <a:prstGeom prst="rect">
            <a:avLst/>
          </a:prstGeom>
          <a:noFill/>
          <a:ln>
            <a:solidFill>
              <a:schemeClr val="tx1"/>
            </a:solidFill>
          </a:ln>
        </p:spPr>
        <p:txBody>
          <a:bodyPr wrap="square" rtlCol="0">
            <a:spAutoFit/>
          </a:bodyPr>
          <a:lstStyle/>
          <a:p>
            <a:r>
              <a:rPr lang="en-GB" sz="1100" dirty="0" smtClean="0"/>
              <a:t>Search…</a:t>
            </a:r>
            <a:endParaRPr lang="en-GB" sz="1100" dirty="0"/>
          </a:p>
        </p:txBody>
      </p:sp>
      <p:sp>
        <p:nvSpPr>
          <p:cNvPr id="12" name="Rounded Rectangle 11"/>
          <p:cNvSpPr/>
          <p:nvPr/>
        </p:nvSpPr>
        <p:spPr>
          <a:xfrm>
            <a:off x="1755288" y="1652758"/>
            <a:ext cx="218943" cy="261611"/>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a:t>
            </a:r>
            <a:endParaRPr lang="en-GB" sz="1100" dirty="0">
              <a:solidFill>
                <a:schemeClr val="tx1"/>
              </a:solidFill>
            </a:endParaRPr>
          </a:p>
        </p:txBody>
      </p:sp>
      <p:sp>
        <p:nvSpPr>
          <p:cNvPr id="13" name="TextBox 12"/>
          <p:cNvSpPr txBox="1"/>
          <p:nvPr/>
        </p:nvSpPr>
        <p:spPr>
          <a:xfrm>
            <a:off x="363027" y="2857111"/>
            <a:ext cx="1392261" cy="261610"/>
          </a:xfrm>
          <a:prstGeom prst="rect">
            <a:avLst/>
          </a:prstGeom>
          <a:noFill/>
          <a:ln>
            <a:solidFill>
              <a:schemeClr val="tx1"/>
            </a:solidFill>
          </a:ln>
        </p:spPr>
        <p:txBody>
          <a:bodyPr wrap="square" rtlCol="0">
            <a:spAutoFit/>
          </a:bodyPr>
          <a:lstStyle/>
          <a:p>
            <a:r>
              <a:rPr lang="en-GB" sz="1100" dirty="0" smtClean="0"/>
              <a:t>Sort:</a:t>
            </a:r>
            <a:endParaRPr lang="en-GB" sz="1100" dirty="0"/>
          </a:p>
        </p:txBody>
      </p:sp>
      <p:sp>
        <p:nvSpPr>
          <p:cNvPr id="14" name="Rounded Rectangle 13"/>
          <p:cNvSpPr/>
          <p:nvPr/>
        </p:nvSpPr>
        <p:spPr>
          <a:xfrm>
            <a:off x="1755286" y="2857110"/>
            <a:ext cx="218943" cy="261611"/>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V</a:t>
            </a:r>
          </a:p>
        </p:txBody>
      </p:sp>
      <p:sp>
        <p:nvSpPr>
          <p:cNvPr id="17" name="TextBox 16"/>
          <p:cNvSpPr txBox="1"/>
          <p:nvPr/>
        </p:nvSpPr>
        <p:spPr>
          <a:xfrm>
            <a:off x="363027" y="3109960"/>
            <a:ext cx="1611202" cy="261610"/>
          </a:xfrm>
          <a:prstGeom prst="rect">
            <a:avLst/>
          </a:prstGeom>
          <a:solidFill>
            <a:schemeClr val="accent1">
              <a:lumMod val="75000"/>
            </a:schemeClr>
          </a:solidFill>
          <a:ln>
            <a:solidFill>
              <a:srgbClr val="0070C0"/>
            </a:solidFill>
          </a:ln>
        </p:spPr>
        <p:txBody>
          <a:bodyPr wrap="square" rtlCol="0">
            <a:spAutoFit/>
          </a:bodyPr>
          <a:lstStyle/>
          <a:p>
            <a:r>
              <a:rPr lang="en-GB" sz="1100" dirty="0" smtClean="0"/>
              <a:t>Start Date</a:t>
            </a:r>
          </a:p>
        </p:txBody>
      </p:sp>
      <p:sp>
        <p:nvSpPr>
          <p:cNvPr id="18" name="TextBox 17"/>
          <p:cNvSpPr txBox="1"/>
          <p:nvPr/>
        </p:nvSpPr>
        <p:spPr>
          <a:xfrm>
            <a:off x="363027" y="3371569"/>
            <a:ext cx="1611202" cy="430887"/>
          </a:xfrm>
          <a:prstGeom prst="rect">
            <a:avLst/>
          </a:prstGeom>
          <a:solidFill>
            <a:schemeClr val="accent3">
              <a:lumMod val="40000"/>
              <a:lumOff val="60000"/>
            </a:schemeClr>
          </a:solidFill>
          <a:ln>
            <a:solidFill>
              <a:schemeClr val="tx1"/>
            </a:solidFill>
          </a:ln>
        </p:spPr>
        <p:txBody>
          <a:bodyPr wrap="square" rtlCol="0">
            <a:spAutoFit/>
          </a:bodyPr>
          <a:lstStyle/>
          <a:p>
            <a:r>
              <a:rPr lang="en-GB" sz="1100" dirty="0" smtClean="0"/>
              <a:t>End Date</a:t>
            </a:r>
          </a:p>
          <a:p>
            <a:r>
              <a:rPr lang="en-GB" sz="1100" dirty="0" smtClean="0"/>
              <a:t>Number of Sub-tasks</a:t>
            </a:r>
            <a:endParaRPr lang="en-GB" sz="1100" dirty="0"/>
          </a:p>
        </p:txBody>
      </p:sp>
      <p:sp>
        <p:nvSpPr>
          <p:cNvPr id="20" name="TextBox 19"/>
          <p:cNvSpPr txBox="1"/>
          <p:nvPr/>
        </p:nvSpPr>
        <p:spPr>
          <a:xfrm>
            <a:off x="2023757" y="1752399"/>
            <a:ext cx="4607977" cy="615553"/>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GB" sz="2000" b="1" dirty="0" smtClean="0"/>
              <a:t>Design UI</a:t>
            </a:r>
          </a:p>
          <a:p>
            <a:pPr algn="ctr"/>
            <a:r>
              <a:rPr lang="en-GB" sz="1400" dirty="0" smtClean="0"/>
              <a:t>14/10/15 – 23/10/15	Sub-tasks: 2	        Status: </a:t>
            </a:r>
            <a:r>
              <a:rPr lang="en-GB" sz="1400" dirty="0" smtClean="0">
                <a:solidFill>
                  <a:srgbClr val="00B050"/>
                </a:solidFill>
              </a:rPr>
              <a:t>Completed</a:t>
            </a:r>
          </a:p>
        </p:txBody>
      </p:sp>
      <p:sp>
        <p:nvSpPr>
          <p:cNvPr id="21" name="Rounded Rectangle 20"/>
          <p:cNvSpPr/>
          <p:nvPr/>
        </p:nvSpPr>
        <p:spPr>
          <a:xfrm>
            <a:off x="6631734" y="1545037"/>
            <a:ext cx="272571" cy="4034306"/>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22" name="Rounded Rectangle 21"/>
          <p:cNvSpPr/>
          <p:nvPr/>
        </p:nvSpPr>
        <p:spPr>
          <a:xfrm>
            <a:off x="6631734" y="1914369"/>
            <a:ext cx="269999" cy="1826533"/>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23" name="Rounded Rectangle 22">
            <a:hlinkClick r:id="" action="ppaction://hlinkshowjump?jump=nextslide"/>
          </p:cNvPr>
          <p:cNvSpPr/>
          <p:nvPr/>
        </p:nvSpPr>
        <p:spPr>
          <a:xfrm>
            <a:off x="774316" y="4310099"/>
            <a:ext cx="788624" cy="36933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Open Task</a:t>
            </a:r>
            <a:endParaRPr lang="en-GB" sz="1100" dirty="0">
              <a:solidFill>
                <a:schemeClr val="tx1"/>
              </a:solidFill>
            </a:endParaRPr>
          </a:p>
        </p:txBody>
      </p:sp>
      <p:sp>
        <p:nvSpPr>
          <p:cNvPr id="24" name="Rounded Rectangle 23"/>
          <p:cNvSpPr/>
          <p:nvPr/>
        </p:nvSpPr>
        <p:spPr>
          <a:xfrm>
            <a:off x="774316" y="5005069"/>
            <a:ext cx="788624" cy="36933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Logout</a:t>
            </a:r>
            <a:endParaRPr lang="en-GB" sz="1100" dirty="0">
              <a:solidFill>
                <a:schemeClr val="tx1"/>
              </a:solidFill>
            </a:endParaRPr>
          </a:p>
        </p:txBody>
      </p:sp>
      <p:sp>
        <p:nvSpPr>
          <p:cNvPr id="25" name="TextBox 24"/>
          <p:cNvSpPr txBox="1"/>
          <p:nvPr/>
        </p:nvSpPr>
        <p:spPr>
          <a:xfrm>
            <a:off x="440538" y="3871853"/>
            <a:ext cx="1476189" cy="276999"/>
          </a:xfrm>
          <a:prstGeom prst="rect">
            <a:avLst/>
          </a:prstGeom>
          <a:noFill/>
        </p:spPr>
        <p:txBody>
          <a:bodyPr wrap="square" rtlCol="0">
            <a:spAutoFit/>
          </a:bodyPr>
          <a:lstStyle/>
          <a:p>
            <a:r>
              <a:rPr lang="en-GB" sz="1200" dirty="0" smtClean="0"/>
              <a:t>Number of Tasks: 8</a:t>
            </a:r>
            <a:endParaRPr lang="en-GB" sz="1200" dirty="0"/>
          </a:p>
        </p:txBody>
      </p:sp>
      <p:sp>
        <p:nvSpPr>
          <p:cNvPr id="27" name="TextBox 26"/>
          <p:cNvSpPr txBox="1"/>
          <p:nvPr/>
        </p:nvSpPr>
        <p:spPr>
          <a:xfrm>
            <a:off x="2021186" y="2987915"/>
            <a:ext cx="4607977" cy="615553"/>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GB" sz="2000" b="1" dirty="0" smtClean="0"/>
              <a:t>Complete AI Assignment</a:t>
            </a:r>
          </a:p>
          <a:p>
            <a:r>
              <a:rPr lang="en-GB" sz="1400" dirty="0" smtClean="0"/>
              <a:t>14/11/15 – 23/11/15	Sub-tasks: 2	           Status: Allocated</a:t>
            </a:r>
          </a:p>
        </p:txBody>
      </p:sp>
      <p:sp>
        <p:nvSpPr>
          <p:cNvPr id="26" name="TextBox 25">
            <a:hlinkClick r:id="" action="ppaction://hlinkshowjump?jump=nextslide"/>
          </p:cNvPr>
          <p:cNvSpPr txBox="1"/>
          <p:nvPr/>
        </p:nvSpPr>
        <p:spPr>
          <a:xfrm>
            <a:off x="2021186" y="2372362"/>
            <a:ext cx="4607977" cy="615553"/>
          </a:xfrm>
          <a:prstGeom prst="rect">
            <a:avLst/>
          </a:prstGeom>
          <a:noFill/>
          <a:ln w="28575">
            <a:solidFill>
              <a:srgbClr val="00B0F0"/>
            </a:solidFill>
          </a:ln>
        </p:spPr>
        <p:txBody>
          <a:bodyPr wrap="square" rtlCol="0">
            <a:spAutoFit/>
          </a:bodyPr>
          <a:lstStyle/>
          <a:p>
            <a:pPr algn="ctr"/>
            <a:r>
              <a:rPr lang="en-GB" sz="2000" b="1" dirty="0" smtClean="0"/>
              <a:t>Build Database</a:t>
            </a:r>
          </a:p>
          <a:p>
            <a:pPr algn="ctr"/>
            <a:r>
              <a:rPr lang="en-GB" sz="1400" dirty="0" smtClean="0"/>
              <a:t>04/11/15 – 20/11/15	Sub-tasks: 4	           Status: Allocated</a:t>
            </a:r>
          </a:p>
        </p:txBody>
      </p:sp>
      <p:sp>
        <p:nvSpPr>
          <p:cNvPr id="28" name="TextBox 27"/>
          <p:cNvSpPr txBox="1"/>
          <p:nvPr/>
        </p:nvSpPr>
        <p:spPr>
          <a:xfrm>
            <a:off x="2021186" y="3602960"/>
            <a:ext cx="4607977" cy="615553"/>
          </a:xfrm>
          <a:prstGeom prst="rect">
            <a:avLst/>
          </a:prstGeom>
          <a:noFill/>
          <a:ln>
            <a:solidFill>
              <a:schemeClr val="tx1"/>
            </a:solidFill>
          </a:ln>
        </p:spPr>
        <p:txBody>
          <a:bodyPr wrap="square" rtlCol="0">
            <a:spAutoFit/>
          </a:bodyPr>
          <a:lstStyle/>
          <a:p>
            <a:pPr algn="ctr"/>
            <a:r>
              <a:rPr lang="en-GB" sz="2000" b="1" dirty="0" smtClean="0"/>
              <a:t>Clean Kitchen</a:t>
            </a:r>
          </a:p>
          <a:p>
            <a:r>
              <a:rPr lang="en-GB" sz="1400" dirty="0" smtClean="0"/>
              <a:t>16/11/15 – 17/11/15	Sub-tasks: 3	           Status: Allocated</a:t>
            </a:r>
          </a:p>
        </p:txBody>
      </p:sp>
      <p:sp>
        <p:nvSpPr>
          <p:cNvPr id="29" name="TextBox 28"/>
          <p:cNvSpPr txBox="1"/>
          <p:nvPr/>
        </p:nvSpPr>
        <p:spPr>
          <a:xfrm>
            <a:off x="2018615" y="4222923"/>
            <a:ext cx="4607977" cy="615553"/>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GB" sz="2000" b="1" dirty="0" smtClean="0"/>
              <a:t>Travel to Bahamas</a:t>
            </a:r>
          </a:p>
          <a:p>
            <a:r>
              <a:rPr lang="en-GB" sz="1400" dirty="0" smtClean="0"/>
              <a:t>14/12/15 – 20/12/15	Sub-tasks: 2	           Status: Allocated</a:t>
            </a:r>
          </a:p>
        </p:txBody>
      </p:sp>
      <p:sp>
        <p:nvSpPr>
          <p:cNvPr id="30" name="TextBox 29"/>
          <p:cNvSpPr txBox="1"/>
          <p:nvPr/>
        </p:nvSpPr>
        <p:spPr>
          <a:xfrm>
            <a:off x="2018615" y="4838476"/>
            <a:ext cx="4607977" cy="615553"/>
          </a:xfrm>
          <a:prstGeom prst="rect">
            <a:avLst/>
          </a:prstGeom>
          <a:noFill/>
          <a:ln>
            <a:solidFill>
              <a:schemeClr val="tx1"/>
            </a:solidFill>
          </a:ln>
        </p:spPr>
        <p:txBody>
          <a:bodyPr wrap="square" rtlCol="0">
            <a:spAutoFit/>
          </a:bodyPr>
          <a:lstStyle/>
          <a:p>
            <a:pPr algn="ctr"/>
            <a:r>
              <a:rPr lang="en-GB" sz="2000" b="1" dirty="0" smtClean="0"/>
              <a:t>Celebrate Christmas</a:t>
            </a:r>
          </a:p>
          <a:p>
            <a:r>
              <a:rPr lang="en-GB" sz="1400" dirty="0" smtClean="0"/>
              <a:t>14/12/15 – 04/01/16	Sub-tasks: 10        Status: Allocated</a:t>
            </a:r>
          </a:p>
        </p:txBody>
      </p:sp>
      <p:sp>
        <p:nvSpPr>
          <p:cNvPr id="4" name="Rectangle 3"/>
          <p:cNvSpPr/>
          <p:nvPr/>
        </p:nvSpPr>
        <p:spPr>
          <a:xfrm>
            <a:off x="2026328" y="5457932"/>
            <a:ext cx="4600264" cy="121412"/>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ounded Rectangle 30"/>
          <p:cNvSpPr/>
          <p:nvPr/>
        </p:nvSpPr>
        <p:spPr>
          <a:xfrm>
            <a:off x="774316" y="2157811"/>
            <a:ext cx="788624" cy="36933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lumMod val="75000"/>
                  </a:schemeClr>
                </a:solidFill>
              </a:rPr>
              <a:t>Return to Full List</a:t>
            </a:r>
            <a:endParaRPr lang="en-GB" sz="1100" dirty="0">
              <a:solidFill>
                <a:schemeClr val="bg1">
                  <a:lumMod val="75000"/>
                </a:schemeClr>
              </a:solidFill>
            </a:endParaRPr>
          </a:p>
        </p:txBody>
      </p:sp>
    </p:spTree>
    <p:extLst>
      <p:ext uri="{BB962C8B-B14F-4D97-AF65-F5344CB8AC3E}">
        <p14:creationId xmlns:p14="http://schemas.microsoft.com/office/powerpoint/2010/main" val="3234121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333509" y="1138637"/>
            <a:ext cx="6568225" cy="444070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333508" y="1138637"/>
            <a:ext cx="6568225"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Tasker – Build Database</a:t>
            </a:r>
            <a:endParaRPr lang="en-GB" dirty="0">
              <a:solidFill>
                <a:schemeClr val="tx1"/>
              </a:solidFill>
            </a:endParaRPr>
          </a:p>
        </p:txBody>
      </p:sp>
      <p:sp>
        <p:nvSpPr>
          <p:cNvPr id="16" name="TextBox 15"/>
          <p:cNvSpPr txBox="1"/>
          <p:nvPr/>
        </p:nvSpPr>
        <p:spPr>
          <a:xfrm>
            <a:off x="7199724" y="2481828"/>
            <a:ext cx="4159876" cy="1477328"/>
          </a:xfrm>
          <a:prstGeom prst="rect">
            <a:avLst/>
          </a:prstGeom>
          <a:noFill/>
        </p:spPr>
        <p:txBody>
          <a:bodyPr wrap="square" rtlCol="0">
            <a:spAutoFit/>
          </a:bodyPr>
          <a:lstStyle/>
          <a:p>
            <a:r>
              <a:rPr lang="en-GB" dirty="0" smtClean="0"/>
              <a:t>This screen shows more detail about the selected task, in this case the “build Database” task. It displays all the task’s information and allows the user to edit the parts specified.</a:t>
            </a:r>
            <a:endParaRPr lang="en-GB" dirty="0"/>
          </a:p>
        </p:txBody>
      </p:sp>
      <p:sp>
        <p:nvSpPr>
          <p:cNvPr id="8" name="Rounded Rectangle 7"/>
          <p:cNvSpPr/>
          <p:nvPr/>
        </p:nvSpPr>
        <p:spPr>
          <a:xfrm>
            <a:off x="6631734" y="1251837"/>
            <a:ext cx="180000" cy="1800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a:t>
            </a:r>
            <a:endParaRPr lang="en-GB" dirty="0">
              <a:solidFill>
                <a:schemeClr val="tx1"/>
              </a:solidFill>
            </a:endParaRPr>
          </a:p>
        </p:txBody>
      </p:sp>
      <p:sp>
        <p:nvSpPr>
          <p:cNvPr id="23" name="Rounded Rectangle 22">
            <a:hlinkClick r:id="" action="ppaction://hlinkshowjump?jump=nextslide"/>
          </p:cNvPr>
          <p:cNvSpPr/>
          <p:nvPr/>
        </p:nvSpPr>
        <p:spPr>
          <a:xfrm>
            <a:off x="5763524" y="4679430"/>
            <a:ext cx="958210" cy="549393"/>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Return to List</a:t>
            </a:r>
            <a:endParaRPr lang="en-GB" sz="1600" dirty="0">
              <a:solidFill>
                <a:schemeClr val="tx1"/>
              </a:solidFill>
            </a:endParaRPr>
          </a:p>
        </p:txBody>
      </p:sp>
      <p:sp>
        <p:nvSpPr>
          <p:cNvPr id="25" name="TextBox 24"/>
          <p:cNvSpPr txBox="1"/>
          <p:nvPr/>
        </p:nvSpPr>
        <p:spPr>
          <a:xfrm>
            <a:off x="333508" y="1722494"/>
            <a:ext cx="1117806" cy="338554"/>
          </a:xfrm>
          <a:prstGeom prst="rect">
            <a:avLst/>
          </a:prstGeom>
          <a:noFill/>
        </p:spPr>
        <p:txBody>
          <a:bodyPr wrap="square" rtlCol="0">
            <a:spAutoFit/>
          </a:bodyPr>
          <a:lstStyle/>
          <a:p>
            <a:pPr algn="r"/>
            <a:r>
              <a:rPr lang="en-GB" sz="1600" dirty="0" smtClean="0"/>
              <a:t>Start Date:</a:t>
            </a:r>
            <a:endParaRPr lang="en-GB" sz="1600" dirty="0"/>
          </a:p>
        </p:txBody>
      </p:sp>
      <p:sp>
        <p:nvSpPr>
          <p:cNvPr id="31" name="TextBox 30"/>
          <p:cNvSpPr txBox="1"/>
          <p:nvPr/>
        </p:nvSpPr>
        <p:spPr>
          <a:xfrm>
            <a:off x="333507" y="2084387"/>
            <a:ext cx="1117806" cy="338554"/>
          </a:xfrm>
          <a:prstGeom prst="rect">
            <a:avLst/>
          </a:prstGeom>
          <a:noFill/>
        </p:spPr>
        <p:txBody>
          <a:bodyPr wrap="square" rtlCol="0">
            <a:spAutoFit/>
          </a:bodyPr>
          <a:lstStyle/>
          <a:p>
            <a:pPr algn="r"/>
            <a:r>
              <a:rPr lang="en-GB" sz="1600" dirty="0" smtClean="0"/>
              <a:t>Due Date:</a:t>
            </a:r>
            <a:endParaRPr lang="en-GB" sz="1600" dirty="0"/>
          </a:p>
        </p:txBody>
      </p:sp>
      <p:sp>
        <p:nvSpPr>
          <p:cNvPr id="32" name="TextBox 31"/>
          <p:cNvSpPr txBox="1"/>
          <p:nvPr/>
        </p:nvSpPr>
        <p:spPr>
          <a:xfrm>
            <a:off x="1451314" y="1722494"/>
            <a:ext cx="1392261" cy="338554"/>
          </a:xfrm>
          <a:prstGeom prst="rect">
            <a:avLst/>
          </a:prstGeom>
          <a:noFill/>
          <a:ln>
            <a:solidFill>
              <a:schemeClr val="tx1"/>
            </a:solidFill>
          </a:ln>
        </p:spPr>
        <p:txBody>
          <a:bodyPr wrap="square" rtlCol="0">
            <a:spAutoFit/>
          </a:bodyPr>
          <a:lstStyle/>
          <a:p>
            <a:r>
              <a:rPr lang="en-GB" sz="1600" dirty="0" smtClean="0"/>
              <a:t>04/11/15</a:t>
            </a:r>
            <a:endParaRPr lang="en-GB" sz="1600" dirty="0"/>
          </a:p>
        </p:txBody>
      </p:sp>
      <p:sp>
        <p:nvSpPr>
          <p:cNvPr id="33" name="TextBox 32"/>
          <p:cNvSpPr txBox="1"/>
          <p:nvPr/>
        </p:nvSpPr>
        <p:spPr>
          <a:xfrm>
            <a:off x="1451313" y="2084387"/>
            <a:ext cx="1392261" cy="338554"/>
          </a:xfrm>
          <a:prstGeom prst="rect">
            <a:avLst/>
          </a:prstGeom>
          <a:noFill/>
          <a:ln>
            <a:solidFill>
              <a:schemeClr val="tx1"/>
            </a:solidFill>
          </a:ln>
        </p:spPr>
        <p:txBody>
          <a:bodyPr wrap="square" rtlCol="0">
            <a:spAutoFit/>
          </a:bodyPr>
          <a:lstStyle/>
          <a:p>
            <a:r>
              <a:rPr lang="en-GB" sz="1600" dirty="0" smtClean="0"/>
              <a:t>20/11/15</a:t>
            </a:r>
            <a:endParaRPr lang="en-GB" sz="1600" dirty="0"/>
          </a:p>
        </p:txBody>
      </p:sp>
      <p:sp>
        <p:nvSpPr>
          <p:cNvPr id="34" name="TextBox 33"/>
          <p:cNvSpPr txBox="1"/>
          <p:nvPr/>
        </p:nvSpPr>
        <p:spPr>
          <a:xfrm>
            <a:off x="333507" y="2600398"/>
            <a:ext cx="1117806" cy="338554"/>
          </a:xfrm>
          <a:prstGeom prst="rect">
            <a:avLst/>
          </a:prstGeom>
          <a:noFill/>
        </p:spPr>
        <p:txBody>
          <a:bodyPr wrap="square" rtlCol="0">
            <a:spAutoFit/>
          </a:bodyPr>
          <a:lstStyle/>
          <a:p>
            <a:pPr algn="r"/>
            <a:r>
              <a:rPr lang="en-GB" sz="1600" dirty="0" smtClean="0"/>
              <a:t>Status:</a:t>
            </a:r>
            <a:endParaRPr lang="en-GB" sz="1600" dirty="0"/>
          </a:p>
        </p:txBody>
      </p:sp>
      <p:sp>
        <p:nvSpPr>
          <p:cNvPr id="7" name="Oval 6"/>
          <p:cNvSpPr/>
          <p:nvPr/>
        </p:nvSpPr>
        <p:spPr>
          <a:xfrm>
            <a:off x="1500605" y="2645326"/>
            <a:ext cx="248698" cy="248698"/>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Oval 34"/>
          <p:cNvSpPr/>
          <p:nvPr/>
        </p:nvSpPr>
        <p:spPr>
          <a:xfrm>
            <a:off x="1556698" y="2701419"/>
            <a:ext cx="136511" cy="13651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TextBox 35"/>
          <p:cNvSpPr txBox="1"/>
          <p:nvPr/>
        </p:nvSpPr>
        <p:spPr>
          <a:xfrm>
            <a:off x="1749302" y="2600398"/>
            <a:ext cx="1117806" cy="338554"/>
          </a:xfrm>
          <a:prstGeom prst="rect">
            <a:avLst/>
          </a:prstGeom>
          <a:noFill/>
        </p:spPr>
        <p:txBody>
          <a:bodyPr wrap="square" rtlCol="0">
            <a:spAutoFit/>
          </a:bodyPr>
          <a:lstStyle/>
          <a:p>
            <a:r>
              <a:rPr lang="en-GB" sz="1600" dirty="0" smtClean="0"/>
              <a:t>Allocated</a:t>
            </a:r>
            <a:endParaRPr lang="en-GB" sz="1600" dirty="0"/>
          </a:p>
        </p:txBody>
      </p:sp>
      <p:sp>
        <p:nvSpPr>
          <p:cNvPr id="37" name="Oval 36">
            <a:hlinkClick r:id="" action="ppaction://hlinkshowjump?jump=nextslide"/>
          </p:cNvPr>
          <p:cNvSpPr/>
          <p:nvPr/>
        </p:nvSpPr>
        <p:spPr>
          <a:xfrm>
            <a:off x="2916400" y="2645326"/>
            <a:ext cx="248698" cy="248698"/>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TextBox 38"/>
          <p:cNvSpPr txBox="1"/>
          <p:nvPr/>
        </p:nvSpPr>
        <p:spPr>
          <a:xfrm>
            <a:off x="3165097" y="2600398"/>
            <a:ext cx="1117806" cy="338554"/>
          </a:xfrm>
          <a:prstGeom prst="rect">
            <a:avLst/>
          </a:prstGeom>
          <a:noFill/>
        </p:spPr>
        <p:txBody>
          <a:bodyPr wrap="square" rtlCol="0">
            <a:spAutoFit/>
          </a:bodyPr>
          <a:lstStyle/>
          <a:p>
            <a:r>
              <a:rPr lang="en-GB" sz="1600" dirty="0" smtClean="0"/>
              <a:t>Completed</a:t>
            </a:r>
            <a:endParaRPr lang="en-GB" sz="1600" dirty="0"/>
          </a:p>
        </p:txBody>
      </p:sp>
      <p:sp>
        <p:nvSpPr>
          <p:cNvPr id="40" name="TextBox 39"/>
          <p:cNvSpPr txBox="1"/>
          <p:nvPr/>
        </p:nvSpPr>
        <p:spPr>
          <a:xfrm>
            <a:off x="333507" y="3116409"/>
            <a:ext cx="1117806" cy="338554"/>
          </a:xfrm>
          <a:prstGeom prst="rect">
            <a:avLst/>
          </a:prstGeom>
          <a:noFill/>
        </p:spPr>
        <p:txBody>
          <a:bodyPr wrap="square" rtlCol="0">
            <a:spAutoFit/>
          </a:bodyPr>
          <a:lstStyle/>
          <a:p>
            <a:pPr algn="r"/>
            <a:r>
              <a:rPr lang="en-GB" sz="1600" dirty="0" smtClean="0"/>
              <a:t>Sub Tasks:</a:t>
            </a:r>
            <a:endParaRPr lang="en-GB" sz="1600" dirty="0"/>
          </a:p>
        </p:txBody>
      </p:sp>
      <p:sp>
        <p:nvSpPr>
          <p:cNvPr id="10" name="Rectangle 9"/>
          <p:cNvSpPr/>
          <p:nvPr/>
        </p:nvSpPr>
        <p:spPr>
          <a:xfrm>
            <a:off x="504353" y="3454963"/>
            <a:ext cx="5085078" cy="177386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dirty="0" smtClean="0">
                <a:solidFill>
                  <a:schemeClr val="tx1"/>
                </a:solidFill>
              </a:rPr>
              <a:t>Design tables</a:t>
            </a:r>
          </a:p>
          <a:p>
            <a:pPr marL="285750" indent="-285750">
              <a:buFont typeface="Arial" panose="020B0604020202020204" pitchFamily="34" charset="0"/>
              <a:buChar char="•"/>
            </a:pPr>
            <a:r>
              <a:rPr lang="en-GB" dirty="0" smtClean="0">
                <a:solidFill>
                  <a:schemeClr val="tx1"/>
                </a:solidFill>
              </a:rPr>
              <a:t>Assign Primary/foreign keys</a:t>
            </a:r>
          </a:p>
          <a:p>
            <a:pPr marL="285750" indent="-285750">
              <a:buFont typeface="Arial" panose="020B0604020202020204" pitchFamily="34" charset="0"/>
              <a:buChar char="•"/>
            </a:pPr>
            <a:r>
              <a:rPr lang="en-GB" dirty="0" smtClean="0">
                <a:solidFill>
                  <a:schemeClr val="tx1"/>
                </a:solidFill>
              </a:rPr>
              <a:t>Assign relationships</a:t>
            </a:r>
          </a:p>
          <a:p>
            <a:pPr marL="285750" indent="-285750">
              <a:buFont typeface="Arial" panose="020B0604020202020204" pitchFamily="34" charset="0"/>
              <a:buChar char="•"/>
            </a:pPr>
            <a:r>
              <a:rPr lang="en-GB" dirty="0" smtClean="0">
                <a:solidFill>
                  <a:schemeClr val="tx1"/>
                </a:solidFill>
              </a:rPr>
              <a:t>Design SQL queries</a:t>
            </a:r>
          </a:p>
        </p:txBody>
      </p:sp>
    </p:spTree>
    <p:extLst>
      <p:ext uri="{BB962C8B-B14F-4D97-AF65-F5344CB8AC3E}">
        <p14:creationId xmlns:p14="http://schemas.microsoft.com/office/powerpoint/2010/main" val="183309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333509" y="1138637"/>
            <a:ext cx="6568225" cy="444070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333508" y="1138637"/>
            <a:ext cx="6568225"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Tasker – Build Database</a:t>
            </a:r>
            <a:endParaRPr lang="en-GB" dirty="0">
              <a:solidFill>
                <a:schemeClr val="tx1"/>
              </a:solidFill>
            </a:endParaRPr>
          </a:p>
        </p:txBody>
      </p:sp>
      <p:sp>
        <p:nvSpPr>
          <p:cNvPr id="16" name="TextBox 15"/>
          <p:cNvSpPr txBox="1"/>
          <p:nvPr/>
        </p:nvSpPr>
        <p:spPr>
          <a:xfrm>
            <a:off x="7199724" y="2481828"/>
            <a:ext cx="4159876" cy="646331"/>
          </a:xfrm>
          <a:prstGeom prst="rect">
            <a:avLst/>
          </a:prstGeom>
          <a:noFill/>
        </p:spPr>
        <p:txBody>
          <a:bodyPr wrap="square" rtlCol="0">
            <a:spAutoFit/>
          </a:bodyPr>
          <a:lstStyle/>
          <a:p>
            <a:r>
              <a:rPr lang="en-GB" dirty="0" smtClean="0"/>
              <a:t>Changed the status to ‘Completed’ and removed a task from the sub task list</a:t>
            </a:r>
            <a:endParaRPr lang="en-GB" dirty="0"/>
          </a:p>
        </p:txBody>
      </p:sp>
      <p:sp>
        <p:nvSpPr>
          <p:cNvPr id="8" name="Rounded Rectangle 7"/>
          <p:cNvSpPr/>
          <p:nvPr/>
        </p:nvSpPr>
        <p:spPr>
          <a:xfrm>
            <a:off x="6631734" y="1251837"/>
            <a:ext cx="180000" cy="1800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a:t>
            </a:r>
            <a:endParaRPr lang="en-GB" dirty="0">
              <a:solidFill>
                <a:schemeClr val="tx1"/>
              </a:solidFill>
            </a:endParaRPr>
          </a:p>
        </p:txBody>
      </p:sp>
      <p:sp>
        <p:nvSpPr>
          <p:cNvPr id="23" name="Rounded Rectangle 22">
            <a:hlinkClick r:id="" action="ppaction://hlinkshowjump?jump=nextslide"/>
          </p:cNvPr>
          <p:cNvSpPr/>
          <p:nvPr/>
        </p:nvSpPr>
        <p:spPr>
          <a:xfrm>
            <a:off x="5763524" y="4679430"/>
            <a:ext cx="958210" cy="549393"/>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Return to List</a:t>
            </a:r>
            <a:endParaRPr lang="en-GB" sz="1600" dirty="0">
              <a:solidFill>
                <a:schemeClr val="tx1"/>
              </a:solidFill>
            </a:endParaRPr>
          </a:p>
        </p:txBody>
      </p:sp>
      <p:sp>
        <p:nvSpPr>
          <p:cNvPr id="25" name="TextBox 24"/>
          <p:cNvSpPr txBox="1"/>
          <p:nvPr/>
        </p:nvSpPr>
        <p:spPr>
          <a:xfrm>
            <a:off x="333508" y="1722494"/>
            <a:ext cx="1117806" cy="338554"/>
          </a:xfrm>
          <a:prstGeom prst="rect">
            <a:avLst/>
          </a:prstGeom>
          <a:noFill/>
        </p:spPr>
        <p:txBody>
          <a:bodyPr wrap="square" rtlCol="0">
            <a:spAutoFit/>
          </a:bodyPr>
          <a:lstStyle/>
          <a:p>
            <a:pPr algn="r"/>
            <a:r>
              <a:rPr lang="en-GB" sz="1600" dirty="0" smtClean="0"/>
              <a:t>Start Date:</a:t>
            </a:r>
            <a:endParaRPr lang="en-GB" sz="1600" dirty="0"/>
          </a:p>
        </p:txBody>
      </p:sp>
      <p:sp>
        <p:nvSpPr>
          <p:cNvPr id="31" name="TextBox 30"/>
          <p:cNvSpPr txBox="1"/>
          <p:nvPr/>
        </p:nvSpPr>
        <p:spPr>
          <a:xfrm>
            <a:off x="333507" y="2084387"/>
            <a:ext cx="1117806" cy="338554"/>
          </a:xfrm>
          <a:prstGeom prst="rect">
            <a:avLst/>
          </a:prstGeom>
          <a:noFill/>
        </p:spPr>
        <p:txBody>
          <a:bodyPr wrap="square" rtlCol="0">
            <a:spAutoFit/>
          </a:bodyPr>
          <a:lstStyle/>
          <a:p>
            <a:pPr algn="r"/>
            <a:r>
              <a:rPr lang="en-GB" sz="1600" dirty="0" smtClean="0"/>
              <a:t>Due Date:</a:t>
            </a:r>
            <a:endParaRPr lang="en-GB" sz="1600" dirty="0"/>
          </a:p>
        </p:txBody>
      </p:sp>
      <p:sp>
        <p:nvSpPr>
          <p:cNvPr id="32" name="TextBox 31"/>
          <p:cNvSpPr txBox="1"/>
          <p:nvPr/>
        </p:nvSpPr>
        <p:spPr>
          <a:xfrm>
            <a:off x="1451314" y="1722494"/>
            <a:ext cx="1392261" cy="338554"/>
          </a:xfrm>
          <a:prstGeom prst="rect">
            <a:avLst/>
          </a:prstGeom>
          <a:noFill/>
          <a:ln>
            <a:solidFill>
              <a:schemeClr val="tx1"/>
            </a:solidFill>
          </a:ln>
        </p:spPr>
        <p:txBody>
          <a:bodyPr wrap="square" rtlCol="0">
            <a:spAutoFit/>
          </a:bodyPr>
          <a:lstStyle/>
          <a:p>
            <a:r>
              <a:rPr lang="en-GB" sz="1600" dirty="0" smtClean="0"/>
              <a:t>04/11/15</a:t>
            </a:r>
            <a:endParaRPr lang="en-GB" sz="1600" dirty="0"/>
          </a:p>
        </p:txBody>
      </p:sp>
      <p:sp>
        <p:nvSpPr>
          <p:cNvPr id="33" name="TextBox 32"/>
          <p:cNvSpPr txBox="1"/>
          <p:nvPr/>
        </p:nvSpPr>
        <p:spPr>
          <a:xfrm>
            <a:off x="1451313" y="2084387"/>
            <a:ext cx="1392261" cy="338554"/>
          </a:xfrm>
          <a:prstGeom prst="rect">
            <a:avLst/>
          </a:prstGeom>
          <a:noFill/>
          <a:ln>
            <a:solidFill>
              <a:schemeClr val="tx1"/>
            </a:solidFill>
          </a:ln>
        </p:spPr>
        <p:txBody>
          <a:bodyPr wrap="square" rtlCol="0">
            <a:spAutoFit/>
          </a:bodyPr>
          <a:lstStyle/>
          <a:p>
            <a:r>
              <a:rPr lang="en-GB" sz="1600" dirty="0" smtClean="0"/>
              <a:t>20/11/15</a:t>
            </a:r>
            <a:endParaRPr lang="en-GB" sz="1600" dirty="0"/>
          </a:p>
        </p:txBody>
      </p:sp>
      <p:sp>
        <p:nvSpPr>
          <p:cNvPr id="34" name="TextBox 33"/>
          <p:cNvSpPr txBox="1"/>
          <p:nvPr/>
        </p:nvSpPr>
        <p:spPr>
          <a:xfrm>
            <a:off x="333507" y="2600398"/>
            <a:ext cx="1117806" cy="338554"/>
          </a:xfrm>
          <a:prstGeom prst="rect">
            <a:avLst/>
          </a:prstGeom>
          <a:noFill/>
        </p:spPr>
        <p:txBody>
          <a:bodyPr wrap="square" rtlCol="0">
            <a:spAutoFit/>
          </a:bodyPr>
          <a:lstStyle/>
          <a:p>
            <a:pPr algn="r"/>
            <a:r>
              <a:rPr lang="en-GB" sz="1600" dirty="0" smtClean="0"/>
              <a:t>Status:</a:t>
            </a:r>
            <a:endParaRPr lang="en-GB" sz="1600" dirty="0"/>
          </a:p>
        </p:txBody>
      </p:sp>
      <p:sp>
        <p:nvSpPr>
          <p:cNvPr id="7" name="Oval 6"/>
          <p:cNvSpPr/>
          <p:nvPr/>
        </p:nvSpPr>
        <p:spPr>
          <a:xfrm>
            <a:off x="1500605" y="2645326"/>
            <a:ext cx="248698" cy="248698"/>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TextBox 35"/>
          <p:cNvSpPr txBox="1"/>
          <p:nvPr/>
        </p:nvSpPr>
        <p:spPr>
          <a:xfrm>
            <a:off x="1749302" y="2600398"/>
            <a:ext cx="1117806" cy="338554"/>
          </a:xfrm>
          <a:prstGeom prst="rect">
            <a:avLst/>
          </a:prstGeom>
          <a:noFill/>
        </p:spPr>
        <p:txBody>
          <a:bodyPr wrap="square" rtlCol="0">
            <a:spAutoFit/>
          </a:bodyPr>
          <a:lstStyle/>
          <a:p>
            <a:r>
              <a:rPr lang="en-GB" sz="1600" dirty="0" smtClean="0"/>
              <a:t>Allocated</a:t>
            </a:r>
            <a:endParaRPr lang="en-GB" sz="1600" dirty="0"/>
          </a:p>
        </p:txBody>
      </p:sp>
      <p:sp>
        <p:nvSpPr>
          <p:cNvPr id="37" name="Oval 36"/>
          <p:cNvSpPr/>
          <p:nvPr/>
        </p:nvSpPr>
        <p:spPr>
          <a:xfrm>
            <a:off x="2916400" y="2645326"/>
            <a:ext cx="248698" cy="248698"/>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Oval 34"/>
          <p:cNvSpPr/>
          <p:nvPr/>
        </p:nvSpPr>
        <p:spPr>
          <a:xfrm>
            <a:off x="2972493" y="2711722"/>
            <a:ext cx="136511" cy="13651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TextBox 38"/>
          <p:cNvSpPr txBox="1"/>
          <p:nvPr/>
        </p:nvSpPr>
        <p:spPr>
          <a:xfrm>
            <a:off x="3165097" y="2600398"/>
            <a:ext cx="1117806" cy="338554"/>
          </a:xfrm>
          <a:prstGeom prst="rect">
            <a:avLst/>
          </a:prstGeom>
          <a:noFill/>
        </p:spPr>
        <p:txBody>
          <a:bodyPr wrap="square" rtlCol="0">
            <a:spAutoFit/>
          </a:bodyPr>
          <a:lstStyle/>
          <a:p>
            <a:r>
              <a:rPr lang="en-GB" sz="1600" dirty="0" smtClean="0"/>
              <a:t>Completed</a:t>
            </a:r>
            <a:endParaRPr lang="en-GB" sz="1600" dirty="0"/>
          </a:p>
        </p:txBody>
      </p:sp>
      <p:sp>
        <p:nvSpPr>
          <p:cNvPr id="40" name="TextBox 39"/>
          <p:cNvSpPr txBox="1"/>
          <p:nvPr/>
        </p:nvSpPr>
        <p:spPr>
          <a:xfrm>
            <a:off x="333507" y="3116409"/>
            <a:ext cx="1117806" cy="338554"/>
          </a:xfrm>
          <a:prstGeom prst="rect">
            <a:avLst/>
          </a:prstGeom>
          <a:noFill/>
        </p:spPr>
        <p:txBody>
          <a:bodyPr wrap="square" rtlCol="0">
            <a:spAutoFit/>
          </a:bodyPr>
          <a:lstStyle/>
          <a:p>
            <a:pPr algn="r"/>
            <a:r>
              <a:rPr lang="en-GB" sz="1600" dirty="0" smtClean="0"/>
              <a:t>Sub Tasks:</a:t>
            </a:r>
            <a:endParaRPr lang="en-GB" sz="1600" dirty="0"/>
          </a:p>
        </p:txBody>
      </p:sp>
      <p:sp>
        <p:nvSpPr>
          <p:cNvPr id="10" name="Rectangle 9"/>
          <p:cNvSpPr/>
          <p:nvPr/>
        </p:nvSpPr>
        <p:spPr>
          <a:xfrm>
            <a:off x="504353" y="3454963"/>
            <a:ext cx="5085078" cy="177386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dirty="0" smtClean="0">
                <a:solidFill>
                  <a:schemeClr val="tx1"/>
                </a:solidFill>
              </a:rPr>
              <a:t>Design tables</a:t>
            </a:r>
          </a:p>
          <a:p>
            <a:pPr marL="285750" indent="-285750">
              <a:buFont typeface="Arial" panose="020B0604020202020204" pitchFamily="34" charset="0"/>
              <a:buChar char="•"/>
            </a:pPr>
            <a:r>
              <a:rPr lang="en-GB" dirty="0" smtClean="0">
                <a:solidFill>
                  <a:schemeClr val="tx1"/>
                </a:solidFill>
              </a:rPr>
              <a:t>Assign Primary/foreign keys</a:t>
            </a:r>
          </a:p>
          <a:p>
            <a:pPr marL="285750" indent="-285750">
              <a:buFont typeface="Arial" panose="020B0604020202020204" pitchFamily="34" charset="0"/>
              <a:buChar char="•"/>
            </a:pPr>
            <a:r>
              <a:rPr lang="en-GB" dirty="0" smtClean="0">
                <a:solidFill>
                  <a:schemeClr val="tx1"/>
                </a:solidFill>
              </a:rPr>
              <a:t>Design SQL queries</a:t>
            </a:r>
          </a:p>
        </p:txBody>
      </p:sp>
    </p:spTree>
    <p:extLst>
      <p:ext uri="{BB962C8B-B14F-4D97-AF65-F5344CB8AC3E}">
        <p14:creationId xmlns:p14="http://schemas.microsoft.com/office/powerpoint/2010/main" val="2886867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1296563" y="1651000"/>
            <a:ext cx="4889500" cy="2882364"/>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1308100" y="1651000"/>
            <a:ext cx="4889500"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Tasker</a:t>
            </a:r>
            <a:endParaRPr lang="en-GB" dirty="0">
              <a:solidFill>
                <a:schemeClr val="tx1"/>
              </a:solidFill>
            </a:endParaRPr>
          </a:p>
        </p:txBody>
      </p:sp>
      <p:sp>
        <p:nvSpPr>
          <p:cNvPr id="10" name="TextBox 9"/>
          <p:cNvSpPr txBox="1"/>
          <p:nvPr/>
        </p:nvSpPr>
        <p:spPr>
          <a:xfrm>
            <a:off x="2342613" y="2741384"/>
            <a:ext cx="2820474" cy="369332"/>
          </a:xfrm>
          <a:prstGeom prst="rect">
            <a:avLst/>
          </a:prstGeom>
          <a:noFill/>
        </p:spPr>
        <p:txBody>
          <a:bodyPr wrap="square" rtlCol="0">
            <a:spAutoFit/>
          </a:bodyPr>
          <a:lstStyle/>
          <a:p>
            <a:r>
              <a:rPr lang="en-GB" dirty="0" smtClean="0"/>
              <a:t>Synchronising, please wait…</a:t>
            </a:r>
            <a:endParaRPr lang="en-GB" dirty="0"/>
          </a:p>
        </p:txBody>
      </p:sp>
      <p:sp>
        <p:nvSpPr>
          <p:cNvPr id="2" name="Rounded Rectangle 1"/>
          <p:cNvSpPr/>
          <p:nvPr/>
        </p:nvSpPr>
        <p:spPr>
          <a:xfrm>
            <a:off x="2331076" y="3268042"/>
            <a:ext cx="2820474" cy="36933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p:nvSpPr>
        <p:spPr>
          <a:xfrm>
            <a:off x="2331076" y="3268042"/>
            <a:ext cx="1366502" cy="36933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199724" y="2481828"/>
            <a:ext cx="4159876" cy="646331"/>
          </a:xfrm>
          <a:prstGeom prst="rect">
            <a:avLst/>
          </a:prstGeom>
          <a:noFill/>
        </p:spPr>
        <p:txBody>
          <a:bodyPr wrap="square" rtlCol="0">
            <a:spAutoFit/>
          </a:bodyPr>
          <a:lstStyle/>
          <a:p>
            <a:r>
              <a:rPr lang="en-GB" dirty="0" smtClean="0"/>
              <a:t>Another Sync Screen, syncing changes made to the task</a:t>
            </a:r>
            <a:endParaRPr lang="en-GB" dirty="0"/>
          </a:p>
        </p:txBody>
      </p:sp>
      <p:sp>
        <p:nvSpPr>
          <p:cNvPr id="17" name="Rounded Rectangle 16"/>
          <p:cNvSpPr/>
          <p:nvPr/>
        </p:nvSpPr>
        <p:spPr>
          <a:xfrm>
            <a:off x="5933369" y="1764200"/>
            <a:ext cx="180000" cy="1800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a:t>
            </a:r>
            <a:endParaRPr lang="en-GB" dirty="0">
              <a:solidFill>
                <a:schemeClr val="tx1"/>
              </a:solidFill>
            </a:endParaRPr>
          </a:p>
        </p:txBody>
      </p:sp>
    </p:spTree>
    <p:extLst>
      <p:ext uri="{BB962C8B-B14F-4D97-AF65-F5344CB8AC3E}">
        <p14:creationId xmlns:p14="http://schemas.microsoft.com/office/powerpoint/2010/main" val="695282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333509" y="1138637"/>
            <a:ext cx="6568225" cy="444070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p:cNvSpPr txBox="1"/>
          <p:nvPr/>
        </p:nvSpPr>
        <p:spPr>
          <a:xfrm>
            <a:off x="2023757" y="1252757"/>
            <a:ext cx="4607977" cy="615553"/>
          </a:xfrm>
          <a:prstGeom prst="rect">
            <a:avLst/>
          </a:prstGeom>
          <a:noFill/>
          <a:ln>
            <a:solidFill>
              <a:schemeClr val="tx1"/>
            </a:solidFill>
          </a:ln>
        </p:spPr>
        <p:txBody>
          <a:bodyPr wrap="square" rtlCol="0">
            <a:spAutoFit/>
          </a:bodyPr>
          <a:lstStyle/>
          <a:p>
            <a:pPr algn="ctr"/>
            <a:r>
              <a:rPr lang="en-GB" sz="2000" b="1" dirty="0" smtClean="0"/>
              <a:t>Design UI</a:t>
            </a:r>
          </a:p>
          <a:p>
            <a:pPr algn="ctr"/>
            <a:r>
              <a:rPr lang="en-GB" sz="1400" dirty="0" smtClean="0"/>
              <a:t>06/10/15 – 08/10/15	Sub-tasks: 2	        Status: </a:t>
            </a:r>
            <a:r>
              <a:rPr lang="en-GB" sz="1400" b="1" dirty="0" smtClean="0">
                <a:solidFill>
                  <a:srgbClr val="00B050"/>
                </a:solidFill>
              </a:rPr>
              <a:t>Completed</a:t>
            </a:r>
          </a:p>
        </p:txBody>
      </p:sp>
      <p:sp>
        <p:nvSpPr>
          <p:cNvPr id="6" name="Rectangle 5"/>
          <p:cNvSpPr/>
          <p:nvPr/>
        </p:nvSpPr>
        <p:spPr>
          <a:xfrm>
            <a:off x="333508" y="1138637"/>
            <a:ext cx="6568225"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Tasker - Welcome, Adam</a:t>
            </a:r>
            <a:endParaRPr lang="en-GB" dirty="0">
              <a:solidFill>
                <a:schemeClr val="tx1"/>
              </a:solidFill>
            </a:endParaRPr>
          </a:p>
        </p:txBody>
      </p:sp>
      <p:sp>
        <p:nvSpPr>
          <p:cNvPr id="9" name="Rectangle 8"/>
          <p:cNvSpPr/>
          <p:nvPr/>
        </p:nvSpPr>
        <p:spPr>
          <a:xfrm>
            <a:off x="333509" y="1545037"/>
            <a:ext cx="1690248" cy="4034306"/>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p:cNvSpPr txBox="1"/>
          <p:nvPr/>
        </p:nvSpPr>
        <p:spPr>
          <a:xfrm>
            <a:off x="7199724" y="2481828"/>
            <a:ext cx="4159876" cy="1754326"/>
          </a:xfrm>
          <a:prstGeom prst="rect">
            <a:avLst/>
          </a:prstGeom>
          <a:noFill/>
        </p:spPr>
        <p:txBody>
          <a:bodyPr wrap="square" rtlCol="0">
            <a:spAutoFit/>
          </a:bodyPr>
          <a:lstStyle/>
          <a:p>
            <a:r>
              <a:rPr lang="en-GB" dirty="0" smtClean="0"/>
              <a:t>Note the changes made are now reflected in this list. Also note that the task named ‘Clean Kitchen’ has disappeared. This would happen if said task were marked ‘Abandoned’ via </a:t>
            </a:r>
            <a:r>
              <a:rPr lang="en-GB" dirty="0" err="1" smtClean="0"/>
              <a:t>taskerMAN</a:t>
            </a:r>
            <a:r>
              <a:rPr lang="en-GB" dirty="0" smtClean="0"/>
              <a:t> while the user were editing the other task.</a:t>
            </a:r>
            <a:endParaRPr lang="en-GB" dirty="0"/>
          </a:p>
        </p:txBody>
      </p:sp>
      <p:sp>
        <p:nvSpPr>
          <p:cNvPr id="8" name="Rounded Rectangle 7"/>
          <p:cNvSpPr/>
          <p:nvPr/>
        </p:nvSpPr>
        <p:spPr>
          <a:xfrm>
            <a:off x="6631734" y="1251837"/>
            <a:ext cx="180000" cy="1800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a:t>
            </a:r>
            <a:endParaRPr lang="en-GB" dirty="0">
              <a:solidFill>
                <a:schemeClr val="tx1"/>
              </a:solidFill>
            </a:endParaRPr>
          </a:p>
        </p:txBody>
      </p:sp>
      <p:sp>
        <p:nvSpPr>
          <p:cNvPr id="11" name="TextBox 10"/>
          <p:cNvSpPr txBox="1"/>
          <p:nvPr/>
        </p:nvSpPr>
        <p:spPr>
          <a:xfrm>
            <a:off x="363029" y="1652759"/>
            <a:ext cx="1392261" cy="261610"/>
          </a:xfrm>
          <a:prstGeom prst="rect">
            <a:avLst/>
          </a:prstGeom>
          <a:noFill/>
          <a:ln>
            <a:solidFill>
              <a:schemeClr val="tx1"/>
            </a:solidFill>
          </a:ln>
        </p:spPr>
        <p:txBody>
          <a:bodyPr wrap="square" rtlCol="0">
            <a:spAutoFit/>
          </a:bodyPr>
          <a:lstStyle/>
          <a:p>
            <a:r>
              <a:rPr lang="en-GB" sz="1100" dirty="0" smtClean="0"/>
              <a:t>Design</a:t>
            </a:r>
            <a:endParaRPr lang="en-GB" sz="1100" dirty="0"/>
          </a:p>
        </p:txBody>
      </p:sp>
      <p:sp>
        <p:nvSpPr>
          <p:cNvPr id="12" name="Rounded Rectangle 11">
            <a:hlinkClick r:id="" action="ppaction://hlinkshowjump?jump=nextslide"/>
          </p:cNvPr>
          <p:cNvSpPr/>
          <p:nvPr/>
        </p:nvSpPr>
        <p:spPr>
          <a:xfrm>
            <a:off x="1755288" y="1652758"/>
            <a:ext cx="218943" cy="261611"/>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a:t>
            </a:r>
            <a:endParaRPr lang="en-GB" sz="1100" dirty="0">
              <a:solidFill>
                <a:schemeClr val="tx1"/>
              </a:solidFill>
            </a:endParaRPr>
          </a:p>
        </p:txBody>
      </p:sp>
      <p:sp>
        <p:nvSpPr>
          <p:cNvPr id="13" name="TextBox 12"/>
          <p:cNvSpPr txBox="1"/>
          <p:nvPr/>
        </p:nvSpPr>
        <p:spPr>
          <a:xfrm>
            <a:off x="363027" y="2857111"/>
            <a:ext cx="1392261" cy="261610"/>
          </a:xfrm>
          <a:prstGeom prst="rect">
            <a:avLst/>
          </a:prstGeom>
          <a:noFill/>
          <a:ln>
            <a:solidFill>
              <a:schemeClr val="tx1"/>
            </a:solidFill>
          </a:ln>
        </p:spPr>
        <p:txBody>
          <a:bodyPr wrap="square" rtlCol="0">
            <a:spAutoFit/>
          </a:bodyPr>
          <a:lstStyle/>
          <a:p>
            <a:r>
              <a:rPr lang="en-GB" sz="1100" dirty="0" smtClean="0"/>
              <a:t>Sort:</a:t>
            </a:r>
            <a:endParaRPr lang="en-GB" sz="1100" dirty="0"/>
          </a:p>
        </p:txBody>
      </p:sp>
      <p:sp>
        <p:nvSpPr>
          <p:cNvPr id="14" name="Rounded Rectangle 13"/>
          <p:cNvSpPr/>
          <p:nvPr/>
        </p:nvSpPr>
        <p:spPr>
          <a:xfrm>
            <a:off x="1755286" y="2857110"/>
            <a:ext cx="218943" cy="261611"/>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V</a:t>
            </a:r>
          </a:p>
        </p:txBody>
      </p:sp>
      <p:sp>
        <p:nvSpPr>
          <p:cNvPr id="17" name="TextBox 16"/>
          <p:cNvSpPr txBox="1"/>
          <p:nvPr/>
        </p:nvSpPr>
        <p:spPr>
          <a:xfrm>
            <a:off x="363027" y="3109960"/>
            <a:ext cx="1611202" cy="261610"/>
          </a:xfrm>
          <a:prstGeom prst="rect">
            <a:avLst/>
          </a:prstGeom>
          <a:solidFill>
            <a:schemeClr val="accent1">
              <a:lumMod val="75000"/>
            </a:schemeClr>
          </a:solidFill>
          <a:ln>
            <a:solidFill>
              <a:srgbClr val="0070C0"/>
            </a:solidFill>
          </a:ln>
        </p:spPr>
        <p:txBody>
          <a:bodyPr wrap="square" rtlCol="0">
            <a:spAutoFit/>
          </a:bodyPr>
          <a:lstStyle/>
          <a:p>
            <a:r>
              <a:rPr lang="en-GB" sz="1100" dirty="0" smtClean="0"/>
              <a:t>Start Date</a:t>
            </a:r>
          </a:p>
        </p:txBody>
      </p:sp>
      <p:sp>
        <p:nvSpPr>
          <p:cNvPr id="18" name="TextBox 17"/>
          <p:cNvSpPr txBox="1"/>
          <p:nvPr/>
        </p:nvSpPr>
        <p:spPr>
          <a:xfrm>
            <a:off x="363027" y="3371569"/>
            <a:ext cx="1611202" cy="430887"/>
          </a:xfrm>
          <a:prstGeom prst="rect">
            <a:avLst/>
          </a:prstGeom>
          <a:solidFill>
            <a:schemeClr val="accent3">
              <a:lumMod val="40000"/>
              <a:lumOff val="60000"/>
            </a:schemeClr>
          </a:solidFill>
          <a:ln>
            <a:solidFill>
              <a:schemeClr val="tx1"/>
            </a:solidFill>
          </a:ln>
        </p:spPr>
        <p:txBody>
          <a:bodyPr wrap="square" rtlCol="0">
            <a:spAutoFit/>
          </a:bodyPr>
          <a:lstStyle/>
          <a:p>
            <a:r>
              <a:rPr lang="en-GB" sz="1100" dirty="0" smtClean="0"/>
              <a:t>End Date</a:t>
            </a:r>
          </a:p>
          <a:p>
            <a:r>
              <a:rPr lang="en-GB" sz="1100" dirty="0" smtClean="0"/>
              <a:t>Number of Sub-tasks</a:t>
            </a:r>
            <a:endParaRPr lang="en-GB" sz="1100" dirty="0"/>
          </a:p>
        </p:txBody>
      </p:sp>
      <p:sp>
        <p:nvSpPr>
          <p:cNvPr id="20" name="TextBox 19"/>
          <p:cNvSpPr txBox="1"/>
          <p:nvPr/>
        </p:nvSpPr>
        <p:spPr>
          <a:xfrm>
            <a:off x="2023757" y="1868310"/>
            <a:ext cx="4607977" cy="615553"/>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GB" sz="2000" b="1" dirty="0" smtClean="0"/>
              <a:t>Design UI</a:t>
            </a:r>
          </a:p>
          <a:p>
            <a:pPr algn="ctr"/>
            <a:r>
              <a:rPr lang="en-GB" sz="1400" dirty="0" smtClean="0"/>
              <a:t>14/10/15 – 23/10/15	Sub-tasks: 2	        Status: </a:t>
            </a:r>
            <a:r>
              <a:rPr lang="en-GB" sz="1400" b="1" dirty="0" smtClean="0">
                <a:solidFill>
                  <a:srgbClr val="00B050"/>
                </a:solidFill>
              </a:rPr>
              <a:t>Completed</a:t>
            </a:r>
          </a:p>
        </p:txBody>
      </p:sp>
      <p:sp>
        <p:nvSpPr>
          <p:cNvPr id="21" name="Rounded Rectangle 20"/>
          <p:cNvSpPr/>
          <p:nvPr/>
        </p:nvSpPr>
        <p:spPr>
          <a:xfrm>
            <a:off x="6631734" y="1545037"/>
            <a:ext cx="272571" cy="4034306"/>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23" name="Rounded Rectangle 22"/>
          <p:cNvSpPr/>
          <p:nvPr/>
        </p:nvSpPr>
        <p:spPr>
          <a:xfrm>
            <a:off x="774316" y="4310099"/>
            <a:ext cx="788624" cy="36933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Open Task</a:t>
            </a:r>
            <a:endParaRPr lang="en-GB" sz="1100" dirty="0">
              <a:solidFill>
                <a:schemeClr val="tx1"/>
              </a:solidFill>
            </a:endParaRPr>
          </a:p>
        </p:txBody>
      </p:sp>
      <p:sp>
        <p:nvSpPr>
          <p:cNvPr id="24" name="Rounded Rectangle 23"/>
          <p:cNvSpPr/>
          <p:nvPr/>
        </p:nvSpPr>
        <p:spPr>
          <a:xfrm>
            <a:off x="774316" y="5005069"/>
            <a:ext cx="788624" cy="36933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Logout</a:t>
            </a:r>
            <a:endParaRPr lang="en-GB" sz="1100" dirty="0">
              <a:solidFill>
                <a:schemeClr val="tx1"/>
              </a:solidFill>
            </a:endParaRPr>
          </a:p>
        </p:txBody>
      </p:sp>
      <p:sp>
        <p:nvSpPr>
          <p:cNvPr id="25" name="TextBox 24"/>
          <p:cNvSpPr txBox="1"/>
          <p:nvPr/>
        </p:nvSpPr>
        <p:spPr>
          <a:xfrm>
            <a:off x="440538" y="3871853"/>
            <a:ext cx="1476189" cy="276999"/>
          </a:xfrm>
          <a:prstGeom prst="rect">
            <a:avLst/>
          </a:prstGeom>
          <a:noFill/>
        </p:spPr>
        <p:txBody>
          <a:bodyPr wrap="square" rtlCol="0">
            <a:spAutoFit/>
          </a:bodyPr>
          <a:lstStyle/>
          <a:p>
            <a:r>
              <a:rPr lang="en-GB" sz="1200" dirty="0" smtClean="0"/>
              <a:t>Number of Tasks: 7</a:t>
            </a:r>
            <a:endParaRPr lang="en-GB" sz="1200" dirty="0"/>
          </a:p>
        </p:txBody>
      </p:sp>
      <p:sp>
        <p:nvSpPr>
          <p:cNvPr id="27" name="TextBox 26"/>
          <p:cNvSpPr txBox="1"/>
          <p:nvPr/>
        </p:nvSpPr>
        <p:spPr>
          <a:xfrm>
            <a:off x="2021186" y="3103826"/>
            <a:ext cx="4607977" cy="615553"/>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GB" sz="2000" b="1" dirty="0" smtClean="0"/>
              <a:t>Complete AI Assignment</a:t>
            </a:r>
          </a:p>
          <a:p>
            <a:r>
              <a:rPr lang="en-GB" sz="1400" dirty="0" smtClean="0"/>
              <a:t>14/11/15 – 23/11/15	Sub-tasks: 2	           Status: Allocated</a:t>
            </a:r>
          </a:p>
        </p:txBody>
      </p:sp>
      <p:sp>
        <p:nvSpPr>
          <p:cNvPr id="26" name="TextBox 25"/>
          <p:cNvSpPr txBox="1"/>
          <p:nvPr/>
        </p:nvSpPr>
        <p:spPr>
          <a:xfrm>
            <a:off x="2021186" y="2488273"/>
            <a:ext cx="4607977" cy="615553"/>
          </a:xfrm>
          <a:prstGeom prst="rect">
            <a:avLst/>
          </a:prstGeom>
          <a:noFill/>
          <a:ln w="12700">
            <a:solidFill>
              <a:schemeClr val="tx1"/>
            </a:solidFill>
          </a:ln>
        </p:spPr>
        <p:txBody>
          <a:bodyPr wrap="square" rtlCol="0">
            <a:spAutoFit/>
          </a:bodyPr>
          <a:lstStyle/>
          <a:p>
            <a:pPr algn="ctr"/>
            <a:r>
              <a:rPr lang="en-GB" sz="2000" b="1" dirty="0" smtClean="0"/>
              <a:t>Build Database</a:t>
            </a:r>
          </a:p>
          <a:p>
            <a:pPr algn="ctr"/>
            <a:r>
              <a:rPr lang="en-GB" sz="1400" dirty="0" smtClean="0"/>
              <a:t>04/11/15 – 20/11/15	Sub-tasks: 3	        Status</a:t>
            </a:r>
            <a:r>
              <a:rPr lang="en-GB" sz="1400" b="1" dirty="0" smtClean="0"/>
              <a:t>: </a:t>
            </a:r>
            <a:r>
              <a:rPr lang="en-GB" sz="1400" b="1" dirty="0" smtClean="0">
                <a:solidFill>
                  <a:srgbClr val="00B050"/>
                </a:solidFill>
              </a:rPr>
              <a:t>Completed</a:t>
            </a:r>
          </a:p>
        </p:txBody>
      </p:sp>
      <p:sp>
        <p:nvSpPr>
          <p:cNvPr id="29" name="TextBox 28"/>
          <p:cNvSpPr txBox="1"/>
          <p:nvPr/>
        </p:nvSpPr>
        <p:spPr>
          <a:xfrm>
            <a:off x="2018615" y="3721329"/>
            <a:ext cx="4607977" cy="615553"/>
          </a:xfrm>
          <a:prstGeom prst="rect">
            <a:avLst/>
          </a:prstGeom>
          <a:solidFill>
            <a:schemeClr val="accent3">
              <a:lumMod val="20000"/>
              <a:lumOff val="80000"/>
            </a:schemeClr>
          </a:solidFill>
          <a:ln>
            <a:solidFill>
              <a:schemeClr val="tx1"/>
            </a:solidFill>
          </a:ln>
        </p:spPr>
        <p:txBody>
          <a:bodyPr wrap="square" rtlCol="0">
            <a:spAutoFit/>
          </a:bodyPr>
          <a:lstStyle/>
          <a:p>
            <a:pPr algn="ctr"/>
            <a:r>
              <a:rPr lang="en-GB" sz="2000" b="1" dirty="0" smtClean="0"/>
              <a:t>Travel to Bahamas</a:t>
            </a:r>
          </a:p>
          <a:p>
            <a:r>
              <a:rPr lang="en-GB" sz="1400" dirty="0" smtClean="0"/>
              <a:t>14/12/15 – 20/12/15	Sub-tasks: 2	           Status: Allocated</a:t>
            </a:r>
          </a:p>
        </p:txBody>
      </p:sp>
      <p:sp>
        <p:nvSpPr>
          <p:cNvPr id="30" name="TextBox 29"/>
          <p:cNvSpPr txBox="1"/>
          <p:nvPr/>
        </p:nvSpPr>
        <p:spPr>
          <a:xfrm>
            <a:off x="2018615" y="4341292"/>
            <a:ext cx="4607977" cy="615553"/>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GB" sz="2000" b="1" dirty="0" smtClean="0"/>
              <a:t>Celebrate Christmas</a:t>
            </a:r>
          </a:p>
          <a:p>
            <a:r>
              <a:rPr lang="en-GB" sz="1400" dirty="0" smtClean="0"/>
              <a:t>14/12/15 – 04/01/16	Sub-tasks: 10        Status: Allocated</a:t>
            </a:r>
          </a:p>
        </p:txBody>
      </p:sp>
      <p:sp>
        <p:nvSpPr>
          <p:cNvPr id="31" name="TextBox 30"/>
          <p:cNvSpPr txBox="1"/>
          <p:nvPr/>
        </p:nvSpPr>
        <p:spPr>
          <a:xfrm>
            <a:off x="2018614" y="4956940"/>
            <a:ext cx="4607977" cy="615553"/>
          </a:xfrm>
          <a:prstGeom prst="rect">
            <a:avLst/>
          </a:prstGeom>
          <a:solidFill>
            <a:schemeClr val="accent3">
              <a:lumMod val="20000"/>
              <a:lumOff val="80000"/>
            </a:schemeClr>
          </a:solidFill>
          <a:ln>
            <a:solidFill>
              <a:schemeClr val="tx1"/>
            </a:solidFill>
          </a:ln>
        </p:spPr>
        <p:txBody>
          <a:bodyPr wrap="square" rtlCol="0">
            <a:spAutoFit/>
          </a:bodyPr>
          <a:lstStyle/>
          <a:p>
            <a:pPr algn="ctr"/>
            <a:r>
              <a:rPr lang="en-GB" sz="2000" b="1" dirty="0" smtClean="0"/>
              <a:t>Take Exams</a:t>
            </a:r>
          </a:p>
          <a:p>
            <a:r>
              <a:rPr lang="en-GB" sz="1400" dirty="0" smtClean="0"/>
              <a:t>06/01/16 – 19/01/16	Sub-tasks: 2	           Status: Allocated</a:t>
            </a:r>
          </a:p>
        </p:txBody>
      </p:sp>
      <p:sp>
        <p:nvSpPr>
          <p:cNvPr id="32" name="Rounded Rectangle 31"/>
          <p:cNvSpPr/>
          <p:nvPr/>
        </p:nvSpPr>
        <p:spPr>
          <a:xfrm>
            <a:off x="6631734" y="2371726"/>
            <a:ext cx="269999" cy="3197976"/>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28" name="Rounded Rectangle 27"/>
          <p:cNvSpPr/>
          <p:nvPr/>
        </p:nvSpPr>
        <p:spPr>
          <a:xfrm>
            <a:off x="774316" y="2157811"/>
            <a:ext cx="788624" cy="36933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lumMod val="75000"/>
                  </a:schemeClr>
                </a:solidFill>
              </a:rPr>
              <a:t>Return to Full List</a:t>
            </a:r>
            <a:endParaRPr lang="en-GB" sz="1100" dirty="0">
              <a:solidFill>
                <a:schemeClr val="bg1">
                  <a:lumMod val="75000"/>
                </a:schemeClr>
              </a:solidFill>
            </a:endParaRPr>
          </a:p>
        </p:txBody>
      </p:sp>
    </p:spTree>
    <p:extLst>
      <p:ext uri="{BB962C8B-B14F-4D97-AF65-F5344CB8AC3E}">
        <p14:creationId xmlns:p14="http://schemas.microsoft.com/office/powerpoint/2010/main" val="3200080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333509" y="1138637"/>
            <a:ext cx="6568225" cy="444070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333508" y="1138637"/>
            <a:ext cx="6568225"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Tasker – Search: ‘Design’</a:t>
            </a:r>
            <a:endParaRPr lang="en-GB" dirty="0">
              <a:solidFill>
                <a:schemeClr val="tx1"/>
              </a:solidFill>
            </a:endParaRPr>
          </a:p>
        </p:txBody>
      </p:sp>
      <p:sp>
        <p:nvSpPr>
          <p:cNvPr id="9" name="Rectangle 8"/>
          <p:cNvSpPr/>
          <p:nvPr/>
        </p:nvSpPr>
        <p:spPr>
          <a:xfrm>
            <a:off x="333509" y="1545037"/>
            <a:ext cx="1690248" cy="4034306"/>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p:cNvSpPr txBox="1"/>
          <p:nvPr/>
        </p:nvSpPr>
        <p:spPr>
          <a:xfrm>
            <a:off x="7199724" y="2481828"/>
            <a:ext cx="4159876" cy="923330"/>
          </a:xfrm>
          <a:prstGeom prst="rect">
            <a:avLst/>
          </a:prstGeom>
          <a:noFill/>
        </p:spPr>
        <p:txBody>
          <a:bodyPr wrap="square" rtlCol="0">
            <a:spAutoFit/>
          </a:bodyPr>
          <a:lstStyle/>
          <a:p>
            <a:r>
              <a:rPr lang="en-GB" dirty="0" smtClean="0"/>
              <a:t>Searching using the text box searches for the string provided in the task’s name, and/or it’s sub-tasks.</a:t>
            </a:r>
            <a:endParaRPr lang="en-GB" dirty="0"/>
          </a:p>
        </p:txBody>
      </p:sp>
      <p:sp>
        <p:nvSpPr>
          <p:cNvPr id="8" name="Rounded Rectangle 7"/>
          <p:cNvSpPr/>
          <p:nvPr/>
        </p:nvSpPr>
        <p:spPr>
          <a:xfrm>
            <a:off x="6631734" y="1251837"/>
            <a:ext cx="180000" cy="1800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a:t>
            </a:r>
            <a:endParaRPr lang="en-GB" dirty="0">
              <a:solidFill>
                <a:schemeClr val="tx1"/>
              </a:solidFill>
            </a:endParaRPr>
          </a:p>
        </p:txBody>
      </p:sp>
      <p:sp>
        <p:nvSpPr>
          <p:cNvPr id="11" name="TextBox 10"/>
          <p:cNvSpPr txBox="1"/>
          <p:nvPr/>
        </p:nvSpPr>
        <p:spPr>
          <a:xfrm>
            <a:off x="363029" y="1652759"/>
            <a:ext cx="1392261" cy="261610"/>
          </a:xfrm>
          <a:prstGeom prst="rect">
            <a:avLst/>
          </a:prstGeom>
          <a:noFill/>
          <a:ln>
            <a:solidFill>
              <a:schemeClr val="tx1"/>
            </a:solidFill>
          </a:ln>
        </p:spPr>
        <p:txBody>
          <a:bodyPr wrap="square" rtlCol="0">
            <a:spAutoFit/>
          </a:bodyPr>
          <a:lstStyle/>
          <a:p>
            <a:r>
              <a:rPr lang="en-GB" sz="1100" dirty="0" smtClean="0"/>
              <a:t>Design</a:t>
            </a:r>
            <a:endParaRPr lang="en-GB" sz="1100" dirty="0"/>
          </a:p>
        </p:txBody>
      </p:sp>
      <p:sp>
        <p:nvSpPr>
          <p:cNvPr id="12" name="Rounded Rectangle 11"/>
          <p:cNvSpPr/>
          <p:nvPr/>
        </p:nvSpPr>
        <p:spPr>
          <a:xfrm>
            <a:off x="1755288" y="1652758"/>
            <a:ext cx="218943" cy="261611"/>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a:t>
            </a:r>
            <a:endParaRPr lang="en-GB" sz="1100" dirty="0">
              <a:solidFill>
                <a:schemeClr val="tx1"/>
              </a:solidFill>
            </a:endParaRPr>
          </a:p>
        </p:txBody>
      </p:sp>
      <p:sp>
        <p:nvSpPr>
          <p:cNvPr id="13" name="TextBox 12"/>
          <p:cNvSpPr txBox="1"/>
          <p:nvPr/>
        </p:nvSpPr>
        <p:spPr>
          <a:xfrm>
            <a:off x="363027" y="2857111"/>
            <a:ext cx="1392261" cy="261610"/>
          </a:xfrm>
          <a:prstGeom prst="rect">
            <a:avLst/>
          </a:prstGeom>
          <a:noFill/>
          <a:ln>
            <a:solidFill>
              <a:schemeClr val="tx1"/>
            </a:solidFill>
          </a:ln>
        </p:spPr>
        <p:txBody>
          <a:bodyPr wrap="square" rtlCol="0">
            <a:spAutoFit/>
          </a:bodyPr>
          <a:lstStyle/>
          <a:p>
            <a:r>
              <a:rPr lang="en-GB" sz="1100" dirty="0" smtClean="0"/>
              <a:t>Sort:</a:t>
            </a:r>
            <a:endParaRPr lang="en-GB" sz="1100" dirty="0"/>
          </a:p>
        </p:txBody>
      </p:sp>
      <p:sp>
        <p:nvSpPr>
          <p:cNvPr id="14" name="Rounded Rectangle 13"/>
          <p:cNvSpPr/>
          <p:nvPr/>
        </p:nvSpPr>
        <p:spPr>
          <a:xfrm>
            <a:off x="1755286" y="2857110"/>
            <a:ext cx="218943" cy="261611"/>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V</a:t>
            </a:r>
          </a:p>
        </p:txBody>
      </p:sp>
      <p:sp>
        <p:nvSpPr>
          <p:cNvPr id="17" name="TextBox 16"/>
          <p:cNvSpPr txBox="1"/>
          <p:nvPr/>
        </p:nvSpPr>
        <p:spPr>
          <a:xfrm>
            <a:off x="363027" y="3109960"/>
            <a:ext cx="1611202" cy="261610"/>
          </a:xfrm>
          <a:prstGeom prst="rect">
            <a:avLst/>
          </a:prstGeom>
          <a:solidFill>
            <a:schemeClr val="accent1">
              <a:lumMod val="75000"/>
            </a:schemeClr>
          </a:solidFill>
          <a:ln>
            <a:solidFill>
              <a:srgbClr val="0070C0"/>
            </a:solidFill>
          </a:ln>
        </p:spPr>
        <p:txBody>
          <a:bodyPr wrap="square" rtlCol="0">
            <a:spAutoFit/>
          </a:bodyPr>
          <a:lstStyle/>
          <a:p>
            <a:r>
              <a:rPr lang="en-GB" sz="1100" dirty="0" smtClean="0"/>
              <a:t>Start Date</a:t>
            </a:r>
          </a:p>
        </p:txBody>
      </p:sp>
      <p:sp>
        <p:nvSpPr>
          <p:cNvPr id="18" name="TextBox 17"/>
          <p:cNvSpPr txBox="1"/>
          <p:nvPr/>
        </p:nvSpPr>
        <p:spPr>
          <a:xfrm>
            <a:off x="363027" y="3371569"/>
            <a:ext cx="1611202" cy="430887"/>
          </a:xfrm>
          <a:prstGeom prst="rect">
            <a:avLst/>
          </a:prstGeom>
          <a:solidFill>
            <a:schemeClr val="accent3">
              <a:lumMod val="40000"/>
              <a:lumOff val="60000"/>
            </a:schemeClr>
          </a:solidFill>
          <a:ln>
            <a:solidFill>
              <a:schemeClr val="tx1"/>
            </a:solidFill>
          </a:ln>
        </p:spPr>
        <p:txBody>
          <a:bodyPr wrap="square" rtlCol="0">
            <a:spAutoFit/>
          </a:bodyPr>
          <a:lstStyle/>
          <a:p>
            <a:r>
              <a:rPr lang="en-GB" sz="1100" dirty="0" smtClean="0"/>
              <a:t>End Date</a:t>
            </a:r>
          </a:p>
          <a:p>
            <a:r>
              <a:rPr lang="en-GB" sz="1100" dirty="0" smtClean="0"/>
              <a:t>Number of Sub-tasks</a:t>
            </a:r>
            <a:endParaRPr lang="en-GB" sz="1100" dirty="0"/>
          </a:p>
        </p:txBody>
      </p:sp>
      <p:sp>
        <p:nvSpPr>
          <p:cNvPr id="20" name="TextBox 19"/>
          <p:cNvSpPr txBox="1"/>
          <p:nvPr/>
        </p:nvSpPr>
        <p:spPr>
          <a:xfrm>
            <a:off x="2023757" y="1547852"/>
            <a:ext cx="4607977" cy="615553"/>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GB" sz="2000" b="1" dirty="0" smtClean="0"/>
              <a:t>Design UI</a:t>
            </a:r>
          </a:p>
          <a:p>
            <a:pPr algn="ctr"/>
            <a:r>
              <a:rPr lang="en-GB" sz="1400" dirty="0" smtClean="0"/>
              <a:t>14/10/15 – 23/10/15	Sub-tasks: 2	        Status: </a:t>
            </a:r>
            <a:r>
              <a:rPr lang="en-GB" sz="1400" b="1" dirty="0" smtClean="0">
                <a:solidFill>
                  <a:srgbClr val="00B050"/>
                </a:solidFill>
              </a:rPr>
              <a:t>Completed</a:t>
            </a:r>
          </a:p>
        </p:txBody>
      </p:sp>
      <p:sp>
        <p:nvSpPr>
          <p:cNvPr id="21" name="Rounded Rectangle 20"/>
          <p:cNvSpPr/>
          <p:nvPr/>
        </p:nvSpPr>
        <p:spPr>
          <a:xfrm>
            <a:off x="6631734" y="1545037"/>
            <a:ext cx="272571" cy="4034306"/>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23" name="Rounded Rectangle 22"/>
          <p:cNvSpPr/>
          <p:nvPr/>
        </p:nvSpPr>
        <p:spPr>
          <a:xfrm>
            <a:off x="774316" y="4310099"/>
            <a:ext cx="788624" cy="36933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Open Task</a:t>
            </a:r>
            <a:endParaRPr lang="en-GB" sz="1100" dirty="0">
              <a:solidFill>
                <a:schemeClr val="tx1"/>
              </a:solidFill>
            </a:endParaRPr>
          </a:p>
        </p:txBody>
      </p:sp>
      <p:sp>
        <p:nvSpPr>
          <p:cNvPr id="24" name="Rounded Rectangle 23"/>
          <p:cNvSpPr/>
          <p:nvPr/>
        </p:nvSpPr>
        <p:spPr>
          <a:xfrm>
            <a:off x="774316" y="5005069"/>
            <a:ext cx="788624" cy="36933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Logout</a:t>
            </a:r>
            <a:endParaRPr lang="en-GB" sz="1100" dirty="0">
              <a:solidFill>
                <a:schemeClr val="tx1"/>
              </a:solidFill>
            </a:endParaRPr>
          </a:p>
        </p:txBody>
      </p:sp>
      <p:sp>
        <p:nvSpPr>
          <p:cNvPr id="25" name="TextBox 24"/>
          <p:cNvSpPr txBox="1"/>
          <p:nvPr/>
        </p:nvSpPr>
        <p:spPr>
          <a:xfrm>
            <a:off x="440538" y="3871853"/>
            <a:ext cx="1476189" cy="276999"/>
          </a:xfrm>
          <a:prstGeom prst="rect">
            <a:avLst/>
          </a:prstGeom>
          <a:noFill/>
        </p:spPr>
        <p:txBody>
          <a:bodyPr wrap="square" rtlCol="0">
            <a:spAutoFit/>
          </a:bodyPr>
          <a:lstStyle/>
          <a:p>
            <a:r>
              <a:rPr lang="en-GB" sz="1200" dirty="0" smtClean="0"/>
              <a:t>Number of Tasks: 7</a:t>
            </a:r>
            <a:endParaRPr lang="en-GB" sz="1200" dirty="0"/>
          </a:p>
        </p:txBody>
      </p:sp>
      <p:sp>
        <p:nvSpPr>
          <p:cNvPr id="33" name="TextBox 32"/>
          <p:cNvSpPr txBox="1"/>
          <p:nvPr/>
        </p:nvSpPr>
        <p:spPr>
          <a:xfrm>
            <a:off x="2021186" y="2166299"/>
            <a:ext cx="4607977" cy="615553"/>
          </a:xfrm>
          <a:prstGeom prst="rect">
            <a:avLst/>
          </a:prstGeom>
          <a:noFill/>
          <a:ln w="12700">
            <a:solidFill>
              <a:schemeClr val="tx1"/>
            </a:solidFill>
          </a:ln>
        </p:spPr>
        <p:txBody>
          <a:bodyPr wrap="square" rtlCol="0">
            <a:spAutoFit/>
          </a:bodyPr>
          <a:lstStyle/>
          <a:p>
            <a:pPr algn="ctr"/>
            <a:r>
              <a:rPr lang="en-GB" sz="2000" b="1" dirty="0" smtClean="0"/>
              <a:t>Build Database</a:t>
            </a:r>
          </a:p>
          <a:p>
            <a:pPr algn="ctr"/>
            <a:r>
              <a:rPr lang="en-GB" sz="1400" dirty="0" smtClean="0"/>
              <a:t>04/11/15 – 20/11/15	Sub-tasks: 3	        Status</a:t>
            </a:r>
            <a:r>
              <a:rPr lang="en-GB" sz="1400" b="1" dirty="0" smtClean="0"/>
              <a:t>: </a:t>
            </a:r>
            <a:r>
              <a:rPr lang="en-GB" sz="1400" b="1" dirty="0" smtClean="0">
                <a:solidFill>
                  <a:srgbClr val="00B050"/>
                </a:solidFill>
              </a:rPr>
              <a:t>Completed</a:t>
            </a:r>
          </a:p>
        </p:txBody>
      </p:sp>
      <p:sp>
        <p:nvSpPr>
          <p:cNvPr id="34" name="Rounded Rectangle 33">
            <a:hlinkClick r:id="" action="ppaction://hlinkshowjump?jump=nextslide"/>
          </p:cNvPr>
          <p:cNvSpPr/>
          <p:nvPr/>
        </p:nvSpPr>
        <p:spPr>
          <a:xfrm>
            <a:off x="774316" y="2157811"/>
            <a:ext cx="788624" cy="36933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Return to Full List</a:t>
            </a:r>
            <a:endParaRPr lang="en-GB" sz="1100" dirty="0">
              <a:solidFill>
                <a:schemeClr val="tx1"/>
              </a:solidFill>
            </a:endParaRPr>
          </a:p>
        </p:txBody>
      </p:sp>
    </p:spTree>
    <p:extLst>
      <p:ext uri="{BB962C8B-B14F-4D97-AF65-F5344CB8AC3E}">
        <p14:creationId xmlns:p14="http://schemas.microsoft.com/office/powerpoint/2010/main" val="2576288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333509" y="1138637"/>
            <a:ext cx="6568225" cy="444070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p:cNvSpPr txBox="1"/>
          <p:nvPr/>
        </p:nvSpPr>
        <p:spPr>
          <a:xfrm>
            <a:off x="2023757" y="1548974"/>
            <a:ext cx="4607977" cy="615553"/>
          </a:xfrm>
          <a:prstGeom prst="rect">
            <a:avLst/>
          </a:prstGeom>
          <a:noFill/>
          <a:ln>
            <a:solidFill>
              <a:schemeClr val="tx1"/>
            </a:solidFill>
          </a:ln>
        </p:spPr>
        <p:txBody>
          <a:bodyPr wrap="square" rtlCol="0">
            <a:spAutoFit/>
          </a:bodyPr>
          <a:lstStyle/>
          <a:p>
            <a:pPr algn="ctr"/>
            <a:r>
              <a:rPr lang="en-GB" sz="2000" b="1" dirty="0" smtClean="0"/>
              <a:t>Return to University</a:t>
            </a:r>
          </a:p>
          <a:p>
            <a:pPr algn="ctr"/>
            <a:r>
              <a:rPr lang="en-GB" sz="1400" dirty="0" smtClean="0"/>
              <a:t>05/09/15 – 21/09/15	Sub-tasks: 2	        Status: </a:t>
            </a:r>
            <a:r>
              <a:rPr lang="en-GB" sz="1400" b="1" dirty="0" smtClean="0">
                <a:solidFill>
                  <a:srgbClr val="00B050"/>
                </a:solidFill>
              </a:rPr>
              <a:t>Completed</a:t>
            </a:r>
          </a:p>
        </p:txBody>
      </p:sp>
      <p:sp>
        <p:nvSpPr>
          <p:cNvPr id="6" name="Rectangle 5"/>
          <p:cNvSpPr/>
          <p:nvPr/>
        </p:nvSpPr>
        <p:spPr>
          <a:xfrm>
            <a:off x="333508" y="1138637"/>
            <a:ext cx="6568225" cy="4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Tasker - Welcome, Adam</a:t>
            </a:r>
            <a:endParaRPr lang="en-GB" dirty="0">
              <a:solidFill>
                <a:schemeClr val="tx1"/>
              </a:solidFill>
            </a:endParaRPr>
          </a:p>
        </p:txBody>
      </p:sp>
      <p:sp>
        <p:nvSpPr>
          <p:cNvPr id="9" name="Rectangle 8"/>
          <p:cNvSpPr/>
          <p:nvPr/>
        </p:nvSpPr>
        <p:spPr>
          <a:xfrm>
            <a:off x="333509" y="1545037"/>
            <a:ext cx="1690248" cy="4034306"/>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p:cNvSpPr txBox="1"/>
          <p:nvPr/>
        </p:nvSpPr>
        <p:spPr>
          <a:xfrm>
            <a:off x="7199724" y="2481828"/>
            <a:ext cx="4159876" cy="1200329"/>
          </a:xfrm>
          <a:prstGeom prst="rect">
            <a:avLst/>
          </a:prstGeom>
          <a:noFill/>
        </p:spPr>
        <p:txBody>
          <a:bodyPr wrap="square" rtlCol="0">
            <a:spAutoFit/>
          </a:bodyPr>
          <a:lstStyle/>
          <a:p>
            <a:r>
              <a:rPr lang="en-GB" dirty="0" smtClean="0"/>
              <a:t>Back to the full list, the button for returning has greyed out again. No sync required as no changed have been made, searching/sorting will all be done locally</a:t>
            </a:r>
            <a:endParaRPr lang="en-GB" dirty="0"/>
          </a:p>
        </p:txBody>
      </p:sp>
      <p:sp>
        <p:nvSpPr>
          <p:cNvPr id="8" name="Rounded Rectangle 7"/>
          <p:cNvSpPr/>
          <p:nvPr/>
        </p:nvSpPr>
        <p:spPr>
          <a:xfrm>
            <a:off x="6631734" y="1251837"/>
            <a:ext cx="180000" cy="1800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a:t>
            </a:r>
            <a:endParaRPr lang="en-GB" dirty="0">
              <a:solidFill>
                <a:schemeClr val="tx1"/>
              </a:solidFill>
            </a:endParaRPr>
          </a:p>
        </p:txBody>
      </p:sp>
      <p:sp>
        <p:nvSpPr>
          <p:cNvPr id="11" name="TextBox 10"/>
          <p:cNvSpPr txBox="1"/>
          <p:nvPr/>
        </p:nvSpPr>
        <p:spPr>
          <a:xfrm>
            <a:off x="363029" y="1652759"/>
            <a:ext cx="1392261" cy="261610"/>
          </a:xfrm>
          <a:prstGeom prst="rect">
            <a:avLst/>
          </a:prstGeom>
          <a:noFill/>
          <a:ln>
            <a:solidFill>
              <a:schemeClr val="tx1"/>
            </a:solidFill>
          </a:ln>
        </p:spPr>
        <p:txBody>
          <a:bodyPr wrap="square" rtlCol="0">
            <a:spAutoFit/>
          </a:bodyPr>
          <a:lstStyle/>
          <a:p>
            <a:r>
              <a:rPr lang="en-GB" sz="1100" dirty="0" smtClean="0"/>
              <a:t>Search…</a:t>
            </a:r>
            <a:endParaRPr lang="en-GB" sz="1100" dirty="0"/>
          </a:p>
        </p:txBody>
      </p:sp>
      <p:sp>
        <p:nvSpPr>
          <p:cNvPr id="12" name="Rounded Rectangle 11">
            <a:hlinkClick r:id="" action="ppaction://hlinkshowjump?jump=nextslide"/>
          </p:cNvPr>
          <p:cNvSpPr/>
          <p:nvPr/>
        </p:nvSpPr>
        <p:spPr>
          <a:xfrm>
            <a:off x="1755288" y="1652758"/>
            <a:ext cx="218943" cy="261611"/>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a:t>
            </a:r>
            <a:endParaRPr lang="en-GB" sz="1100" dirty="0">
              <a:solidFill>
                <a:schemeClr val="tx1"/>
              </a:solidFill>
            </a:endParaRPr>
          </a:p>
        </p:txBody>
      </p:sp>
      <p:sp>
        <p:nvSpPr>
          <p:cNvPr id="13" name="TextBox 12"/>
          <p:cNvSpPr txBox="1"/>
          <p:nvPr/>
        </p:nvSpPr>
        <p:spPr>
          <a:xfrm>
            <a:off x="363027" y="2857111"/>
            <a:ext cx="1392261" cy="261610"/>
          </a:xfrm>
          <a:prstGeom prst="rect">
            <a:avLst/>
          </a:prstGeom>
          <a:noFill/>
          <a:ln>
            <a:solidFill>
              <a:schemeClr val="tx1"/>
            </a:solidFill>
          </a:ln>
        </p:spPr>
        <p:txBody>
          <a:bodyPr wrap="square" rtlCol="0">
            <a:spAutoFit/>
          </a:bodyPr>
          <a:lstStyle/>
          <a:p>
            <a:r>
              <a:rPr lang="en-GB" sz="1100" dirty="0" smtClean="0"/>
              <a:t>Sort:</a:t>
            </a:r>
            <a:endParaRPr lang="en-GB" sz="1100" dirty="0"/>
          </a:p>
        </p:txBody>
      </p:sp>
      <p:sp>
        <p:nvSpPr>
          <p:cNvPr id="14" name="Rounded Rectangle 13"/>
          <p:cNvSpPr/>
          <p:nvPr/>
        </p:nvSpPr>
        <p:spPr>
          <a:xfrm>
            <a:off x="1755286" y="2857110"/>
            <a:ext cx="218943" cy="261611"/>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V</a:t>
            </a:r>
          </a:p>
        </p:txBody>
      </p:sp>
      <p:sp>
        <p:nvSpPr>
          <p:cNvPr id="17" name="TextBox 16"/>
          <p:cNvSpPr txBox="1"/>
          <p:nvPr/>
        </p:nvSpPr>
        <p:spPr>
          <a:xfrm>
            <a:off x="363027" y="3109960"/>
            <a:ext cx="1611202" cy="261610"/>
          </a:xfrm>
          <a:prstGeom prst="rect">
            <a:avLst/>
          </a:prstGeom>
          <a:solidFill>
            <a:schemeClr val="accent1">
              <a:lumMod val="75000"/>
            </a:schemeClr>
          </a:solidFill>
          <a:ln>
            <a:solidFill>
              <a:srgbClr val="0070C0"/>
            </a:solidFill>
          </a:ln>
        </p:spPr>
        <p:txBody>
          <a:bodyPr wrap="square" rtlCol="0">
            <a:spAutoFit/>
          </a:bodyPr>
          <a:lstStyle/>
          <a:p>
            <a:r>
              <a:rPr lang="en-GB" sz="1100" dirty="0" smtClean="0"/>
              <a:t>Start Date</a:t>
            </a:r>
          </a:p>
        </p:txBody>
      </p:sp>
      <p:sp>
        <p:nvSpPr>
          <p:cNvPr id="18" name="TextBox 17"/>
          <p:cNvSpPr txBox="1"/>
          <p:nvPr/>
        </p:nvSpPr>
        <p:spPr>
          <a:xfrm>
            <a:off x="363027" y="3371569"/>
            <a:ext cx="1611202" cy="430887"/>
          </a:xfrm>
          <a:prstGeom prst="rect">
            <a:avLst/>
          </a:prstGeom>
          <a:solidFill>
            <a:schemeClr val="accent3">
              <a:lumMod val="40000"/>
              <a:lumOff val="60000"/>
            </a:schemeClr>
          </a:solidFill>
          <a:ln>
            <a:solidFill>
              <a:schemeClr val="tx1"/>
            </a:solidFill>
          </a:ln>
        </p:spPr>
        <p:txBody>
          <a:bodyPr wrap="square" rtlCol="0">
            <a:spAutoFit/>
          </a:bodyPr>
          <a:lstStyle/>
          <a:p>
            <a:r>
              <a:rPr lang="en-GB" sz="1100" dirty="0" smtClean="0"/>
              <a:t>End Date</a:t>
            </a:r>
          </a:p>
          <a:p>
            <a:r>
              <a:rPr lang="en-GB" sz="1100" dirty="0" smtClean="0"/>
              <a:t>Number of Sub-tasks</a:t>
            </a:r>
            <a:endParaRPr lang="en-GB" sz="1100" dirty="0"/>
          </a:p>
        </p:txBody>
      </p:sp>
      <p:sp>
        <p:nvSpPr>
          <p:cNvPr id="20" name="TextBox 19"/>
          <p:cNvSpPr txBox="1"/>
          <p:nvPr/>
        </p:nvSpPr>
        <p:spPr>
          <a:xfrm>
            <a:off x="2023757" y="2164527"/>
            <a:ext cx="4607977" cy="615553"/>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GB" sz="2000" b="1" dirty="0" smtClean="0"/>
              <a:t>Design UI</a:t>
            </a:r>
          </a:p>
          <a:p>
            <a:pPr algn="ctr"/>
            <a:r>
              <a:rPr lang="en-GB" sz="1400" dirty="0" smtClean="0"/>
              <a:t>14/10/15 – 23/10/15	Sub-tasks: 2	        Status: </a:t>
            </a:r>
            <a:r>
              <a:rPr lang="en-GB" sz="1400" b="1" dirty="0" smtClean="0">
                <a:solidFill>
                  <a:srgbClr val="00B050"/>
                </a:solidFill>
              </a:rPr>
              <a:t>Completed</a:t>
            </a:r>
          </a:p>
        </p:txBody>
      </p:sp>
      <p:sp>
        <p:nvSpPr>
          <p:cNvPr id="21" name="Rounded Rectangle 20"/>
          <p:cNvSpPr/>
          <p:nvPr/>
        </p:nvSpPr>
        <p:spPr>
          <a:xfrm>
            <a:off x="6631734" y="1545037"/>
            <a:ext cx="272571" cy="4034306"/>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23" name="Rounded Rectangle 22"/>
          <p:cNvSpPr/>
          <p:nvPr/>
        </p:nvSpPr>
        <p:spPr>
          <a:xfrm>
            <a:off x="774316" y="4310099"/>
            <a:ext cx="788624" cy="36933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Open Task</a:t>
            </a:r>
            <a:endParaRPr lang="en-GB" sz="1100" dirty="0">
              <a:solidFill>
                <a:schemeClr val="tx1"/>
              </a:solidFill>
            </a:endParaRPr>
          </a:p>
        </p:txBody>
      </p:sp>
      <p:sp>
        <p:nvSpPr>
          <p:cNvPr id="24" name="Rounded Rectangle 23">
            <a:hlinkClick r:id="" action="ppaction://hlinkshowjump?jump=nextslide"/>
          </p:cNvPr>
          <p:cNvSpPr/>
          <p:nvPr/>
        </p:nvSpPr>
        <p:spPr>
          <a:xfrm>
            <a:off x="774316" y="5005069"/>
            <a:ext cx="788624" cy="36933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Logout</a:t>
            </a:r>
            <a:endParaRPr lang="en-GB" sz="1100" dirty="0">
              <a:solidFill>
                <a:schemeClr val="tx1"/>
              </a:solidFill>
            </a:endParaRPr>
          </a:p>
        </p:txBody>
      </p:sp>
      <p:sp>
        <p:nvSpPr>
          <p:cNvPr id="25" name="TextBox 24"/>
          <p:cNvSpPr txBox="1"/>
          <p:nvPr/>
        </p:nvSpPr>
        <p:spPr>
          <a:xfrm>
            <a:off x="440538" y="3871853"/>
            <a:ext cx="1476189" cy="276999"/>
          </a:xfrm>
          <a:prstGeom prst="rect">
            <a:avLst/>
          </a:prstGeom>
          <a:noFill/>
        </p:spPr>
        <p:txBody>
          <a:bodyPr wrap="square" rtlCol="0">
            <a:spAutoFit/>
          </a:bodyPr>
          <a:lstStyle/>
          <a:p>
            <a:r>
              <a:rPr lang="en-GB" sz="1200" dirty="0" smtClean="0"/>
              <a:t>Number of Tasks: 7</a:t>
            </a:r>
            <a:endParaRPr lang="en-GB" sz="1200" dirty="0"/>
          </a:p>
        </p:txBody>
      </p:sp>
      <p:sp>
        <p:nvSpPr>
          <p:cNvPr id="27" name="TextBox 26"/>
          <p:cNvSpPr txBox="1"/>
          <p:nvPr/>
        </p:nvSpPr>
        <p:spPr>
          <a:xfrm>
            <a:off x="2021186" y="3400043"/>
            <a:ext cx="4607977" cy="615553"/>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GB" sz="2000" b="1" dirty="0" smtClean="0"/>
              <a:t>Complete AI Assignment</a:t>
            </a:r>
          </a:p>
          <a:p>
            <a:r>
              <a:rPr lang="en-GB" sz="1400" dirty="0" smtClean="0"/>
              <a:t>14/11/15 – 23/11/15	Sub-tasks: 2	           Status: Allocated</a:t>
            </a:r>
          </a:p>
        </p:txBody>
      </p:sp>
      <p:sp>
        <p:nvSpPr>
          <p:cNvPr id="26" name="TextBox 25"/>
          <p:cNvSpPr txBox="1"/>
          <p:nvPr/>
        </p:nvSpPr>
        <p:spPr>
          <a:xfrm>
            <a:off x="2021186" y="2784490"/>
            <a:ext cx="4607977" cy="615553"/>
          </a:xfrm>
          <a:prstGeom prst="rect">
            <a:avLst/>
          </a:prstGeom>
          <a:noFill/>
          <a:ln w="12700">
            <a:solidFill>
              <a:schemeClr val="tx1"/>
            </a:solidFill>
          </a:ln>
        </p:spPr>
        <p:txBody>
          <a:bodyPr wrap="square" rtlCol="0">
            <a:spAutoFit/>
          </a:bodyPr>
          <a:lstStyle/>
          <a:p>
            <a:pPr algn="ctr"/>
            <a:r>
              <a:rPr lang="en-GB" sz="2000" b="1" dirty="0" smtClean="0"/>
              <a:t>Build Database</a:t>
            </a:r>
          </a:p>
          <a:p>
            <a:pPr algn="ctr"/>
            <a:r>
              <a:rPr lang="en-GB" sz="1400" dirty="0" smtClean="0"/>
              <a:t>04/11/15 – 20/11/15	Sub-tasks: 3	        Status</a:t>
            </a:r>
            <a:r>
              <a:rPr lang="en-GB" sz="1400" b="1" dirty="0" smtClean="0"/>
              <a:t>: </a:t>
            </a:r>
            <a:r>
              <a:rPr lang="en-GB" sz="1400" b="1" dirty="0" smtClean="0">
                <a:solidFill>
                  <a:srgbClr val="00B050"/>
                </a:solidFill>
              </a:rPr>
              <a:t>Completed</a:t>
            </a:r>
          </a:p>
        </p:txBody>
      </p:sp>
      <p:sp>
        <p:nvSpPr>
          <p:cNvPr id="29" name="TextBox 28"/>
          <p:cNvSpPr txBox="1"/>
          <p:nvPr/>
        </p:nvSpPr>
        <p:spPr>
          <a:xfrm>
            <a:off x="2018615" y="4017546"/>
            <a:ext cx="4607977" cy="615553"/>
          </a:xfrm>
          <a:prstGeom prst="rect">
            <a:avLst/>
          </a:prstGeom>
          <a:solidFill>
            <a:schemeClr val="accent3">
              <a:lumMod val="20000"/>
              <a:lumOff val="80000"/>
            </a:schemeClr>
          </a:solidFill>
          <a:ln>
            <a:solidFill>
              <a:schemeClr val="tx1"/>
            </a:solidFill>
          </a:ln>
        </p:spPr>
        <p:txBody>
          <a:bodyPr wrap="square" rtlCol="0">
            <a:spAutoFit/>
          </a:bodyPr>
          <a:lstStyle/>
          <a:p>
            <a:pPr algn="ctr"/>
            <a:r>
              <a:rPr lang="en-GB" sz="2000" b="1" dirty="0" smtClean="0"/>
              <a:t>Travel to Bahamas</a:t>
            </a:r>
          </a:p>
          <a:p>
            <a:r>
              <a:rPr lang="en-GB" sz="1400" dirty="0" smtClean="0"/>
              <a:t>14/12/15 – 20/12/15	Sub-tasks: 2	           Status: Allocated</a:t>
            </a:r>
          </a:p>
        </p:txBody>
      </p:sp>
      <p:sp>
        <p:nvSpPr>
          <p:cNvPr id="30" name="TextBox 29"/>
          <p:cNvSpPr txBox="1"/>
          <p:nvPr/>
        </p:nvSpPr>
        <p:spPr>
          <a:xfrm>
            <a:off x="2018615" y="4637509"/>
            <a:ext cx="4607977" cy="615553"/>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GB" sz="2000" b="1" dirty="0" smtClean="0"/>
              <a:t>Celebrate Christmas</a:t>
            </a:r>
          </a:p>
          <a:p>
            <a:r>
              <a:rPr lang="en-GB" sz="1400" dirty="0" smtClean="0"/>
              <a:t>14/12/15 – 04/01/16	Sub-tasks: 10        Status: Allocated</a:t>
            </a:r>
          </a:p>
        </p:txBody>
      </p:sp>
      <p:sp>
        <p:nvSpPr>
          <p:cNvPr id="32" name="Rounded Rectangle 31"/>
          <p:cNvSpPr/>
          <p:nvPr/>
        </p:nvSpPr>
        <p:spPr>
          <a:xfrm>
            <a:off x="6631734" y="1560358"/>
            <a:ext cx="269999" cy="3197976"/>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28" name="Rounded Rectangle 27"/>
          <p:cNvSpPr/>
          <p:nvPr/>
        </p:nvSpPr>
        <p:spPr>
          <a:xfrm>
            <a:off x="774316" y="2157811"/>
            <a:ext cx="788624" cy="36933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lumMod val="75000"/>
                  </a:schemeClr>
                </a:solidFill>
              </a:rPr>
              <a:t>Return to Full List</a:t>
            </a:r>
            <a:endParaRPr lang="en-GB" sz="1100" dirty="0">
              <a:solidFill>
                <a:schemeClr val="bg1">
                  <a:lumMod val="75000"/>
                </a:schemeClr>
              </a:solidFill>
            </a:endParaRPr>
          </a:p>
        </p:txBody>
      </p:sp>
      <p:sp>
        <p:nvSpPr>
          <p:cNvPr id="33" name="Rectangle 32"/>
          <p:cNvSpPr/>
          <p:nvPr/>
        </p:nvSpPr>
        <p:spPr>
          <a:xfrm>
            <a:off x="2021186" y="5241091"/>
            <a:ext cx="4607977" cy="33825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chemeClr val="tx1"/>
                </a:solidFill>
              </a:rPr>
              <a:t>Take Exams</a:t>
            </a:r>
          </a:p>
        </p:txBody>
      </p:sp>
    </p:spTree>
    <p:extLst>
      <p:ext uri="{BB962C8B-B14F-4D97-AF65-F5344CB8AC3E}">
        <p14:creationId xmlns:p14="http://schemas.microsoft.com/office/powerpoint/2010/main" val="2473136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TotalTime>
  <Words>656</Words>
  <Application>Microsoft Office PowerPoint</Application>
  <PresentationFormat>Widescreen</PresentationFormat>
  <Paragraphs>153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Neaves</dc:creator>
  <cp:lastModifiedBy>Adam Neaves</cp:lastModifiedBy>
  <cp:revision>62</cp:revision>
  <dcterms:created xsi:type="dcterms:W3CDTF">2015-10-22T23:51:56Z</dcterms:created>
  <dcterms:modified xsi:type="dcterms:W3CDTF">2015-10-23T10:23:26Z</dcterms:modified>
</cp:coreProperties>
</file>