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2" r:id="rId2"/>
    <p:sldId id="256" r:id="rId3"/>
    <p:sldId id="257" r:id="rId4"/>
    <p:sldId id="258" r:id="rId5"/>
    <p:sldId id="260" r:id="rId6"/>
    <p:sldId id="261" r:id="rId7"/>
    <p:sldId id="262" r:id="rId8"/>
    <p:sldId id="263" r:id="rId9"/>
    <p:sldId id="264" r:id="rId10"/>
    <p:sldId id="265" r:id="rId11"/>
    <p:sldId id="267" r:id="rId12"/>
    <p:sldId id="268" r:id="rId13"/>
    <p:sldId id="266"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CEC6C4-E6E8-4A89-B86B-B33E13506260}" type="datetimeFigureOut">
              <a:rPr lang="pl-PL" smtClean="0"/>
              <a:t>15.06.2021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F9E77DF-855D-4CE6-96D0-305006B53C49}" type="slidenum">
              <a:rPr lang="pl-PL" smtClean="0"/>
              <a:t>‹#›</a:t>
            </a:fld>
            <a:endParaRPr lang="pl-P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1051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CEC6C4-E6E8-4A89-B86B-B33E13506260}" type="datetimeFigureOut">
              <a:rPr lang="pl-PL" smtClean="0"/>
              <a:t>15.06.2021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F9E77DF-855D-4CE6-96D0-305006B53C49}" type="slidenum">
              <a:rPr lang="pl-PL" smtClean="0"/>
              <a:t>‹#›</a:t>
            </a:fld>
            <a:endParaRPr lang="pl-PL"/>
          </a:p>
        </p:txBody>
      </p:sp>
    </p:spTree>
    <p:extLst>
      <p:ext uri="{BB962C8B-B14F-4D97-AF65-F5344CB8AC3E}">
        <p14:creationId xmlns:p14="http://schemas.microsoft.com/office/powerpoint/2010/main" val="937315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CEC6C4-E6E8-4A89-B86B-B33E13506260}" type="datetimeFigureOut">
              <a:rPr lang="pl-PL" smtClean="0"/>
              <a:t>15.06.2021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F9E77DF-855D-4CE6-96D0-305006B53C49}" type="slidenum">
              <a:rPr lang="pl-PL" smtClean="0"/>
              <a:t>‹#›</a:t>
            </a:fld>
            <a:endParaRPr lang="pl-PL"/>
          </a:p>
        </p:txBody>
      </p:sp>
    </p:spTree>
    <p:extLst>
      <p:ext uri="{BB962C8B-B14F-4D97-AF65-F5344CB8AC3E}">
        <p14:creationId xmlns:p14="http://schemas.microsoft.com/office/powerpoint/2010/main" val="2685888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CEC6C4-E6E8-4A89-B86B-B33E13506260}" type="datetimeFigureOut">
              <a:rPr lang="pl-PL" smtClean="0"/>
              <a:t>15.06.2021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F9E77DF-855D-4CE6-96D0-305006B53C49}" type="slidenum">
              <a:rPr lang="pl-PL" smtClean="0"/>
              <a:t>‹#›</a:t>
            </a:fld>
            <a:endParaRPr lang="pl-PL"/>
          </a:p>
        </p:txBody>
      </p:sp>
    </p:spTree>
    <p:extLst>
      <p:ext uri="{BB962C8B-B14F-4D97-AF65-F5344CB8AC3E}">
        <p14:creationId xmlns:p14="http://schemas.microsoft.com/office/powerpoint/2010/main" val="1212505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CEC6C4-E6E8-4A89-B86B-B33E13506260}" type="datetimeFigureOut">
              <a:rPr lang="pl-PL" smtClean="0"/>
              <a:t>15.06.2021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F9E77DF-855D-4CE6-96D0-305006B53C49}" type="slidenum">
              <a:rPr lang="pl-PL" smtClean="0"/>
              <a:t>‹#›</a:t>
            </a:fld>
            <a:endParaRPr lang="pl-P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5248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CEC6C4-E6E8-4A89-B86B-B33E13506260}" type="datetimeFigureOut">
              <a:rPr lang="pl-PL" smtClean="0"/>
              <a:t>15.06.2021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F9E77DF-855D-4CE6-96D0-305006B53C49}" type="slidenum">
              <a:rPr lang="pl-PL" smtClean="0"/>
              <a:t>‹#›</a:t>
            </a:fld>
            <a:endParaRPr lang="pl-PL"/>
          </a:p>
        </p:txBody>
      </p:sp>
    </p:spTree>
    <p:extLst>
      <p:ext uri="{BB962C8B-B14F-4D97-AF65-F5344CB8AC3E}">
        <p14:creationId xmlns:p14="http://schemas.microsoft.com/office/powerpoint/2010/main" val="3734352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CEC6C4-E6E8-4A89-B86B-B33E13506260}" type="datetimeFigureOut">
              <a:rPr lang="pl-PL" smtClean="0"/>
              <a:t>15.06.2021</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3F9E77DF-855D-4CE6-96D0-305006B53C49}" type="slidenum">
              <a:rPr lang="pl-PL" smtClean="0"/>
              <a:t>‹#›</a:t>
            </a:fld>
            <a:endParaRPr lang="pl-PL"/>
          </a:p>
        </p:txBody>
      </p:sp>
    </p:spTree>
    <p:extLst>
      <p:ext uri="{BB962C8B-B14F-4D97-AF65-F5344CB8AC3E}">
        <p14:creationId xmlns:p14="http://schemas.microsoft.com/office/powerpoint/2010/main" val="1399836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CEC6C4-E6E8-4A89-B86B-B33E13506260}" type="datetimeFigureOut">
              <a:rPr lang="pl-PL" smtClean="0"/>
              <a:t>15.06.2021</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3F9E77DF-855D-4CE6-96D0-305006B53C49}" type="slidenum">
              <a:rPr lang="pl-PL" smtClean="0"/>
              <a:t>‹#›</a:t>
            </a:fld>
            <a:endParaRPr lang="pl-PL"/>
          </a:p>
        </p:txBody>
      </p:sp>
    </p:spTree>
    <p:extLst>
      <p:ext uri="{BB962C8B-B14F-4D97-AF65-F5344CB8AC3E}">
        <p14:creationId xmlns:p14="http://schemas.microsoft.com/office/powerpoint/2010/main" val="1176677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2CEC6C4-E6E8-4A89-B86B-B33E13506260}" type="datetimeFigureOut">
              <a:rPr lang="pl-PL" smtClean="0"/>
              <a:t>15.06.2021</a:t>
            </a:fld>
            <a:endParaRPr lang="pl-P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l-PL"/>
          </a:p>
        </p:txBody>
      </p:sp>
      <p:sp>
        <p:nvSpPr>
          <p:cNvPr id="9" name="Slide Number Placeholder 8"/>
          <p:cNvSpPr>
            <a:spLocks noGrp="1"/>
          </p:cNvSpPr>
          <p:nvPr>
            <p:ph type="sldNum" sz="quarter" idx="12"/>
          </p:nvPr>
        </p:nvSpPr>
        <p:spPr/>
        <p:txBody>
          <a:bodyPr/>
          <a:lstStyle/>
          <a:p>
            <a:fld id="{3F9E77DF-855D-4CE6-96D0-305006B53C49}" type="slidenum">
              <a:rPr lang="pl-PL" smtClean="0"/>
              <a:t>‹#›</a:t>
            </a:fld>
            <a:endParaRPr lang="pl-PL"/>
          </a:p>
        </p:txBody>
      </p:sp>
    </p:spTree>
    <p:extLst>
      <p:ext uri="{BB962C8B-B14F-4D97-AF65-F5344CB8AC3E}">
        <p14:creationId xmlns:p14="http://schemas.microsoft.com/office/powerpoint/2010/main" val="3207114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2CEC6C4-E6E8-4A89-B86B-B33E13506260}" type="datetimeFigureOut">
              <a:rPr lang="pl-PL" smtClean="0"/>
              <a:t>15.06.2021</a:t>
            </a:fld>
            <a:endParaRPr lang="pl-P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l-P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F9E77DF-855D-4CE6-96D0-305006B53C49}" type="slidenum">
              <a:rPr lang="pl-PL" smtClean="0"/>
              <a:t>‹#›</a:t>
            </a:fld>
            <a:endParaRPr lang="pl-PL"/>
          </a:p>
        </p:txBody>
      </p:sp>
    </p:spTree>
    <p:extLst>
      <p:ext uri="{BB962C8B-B14F-4D97-AF65-F5344CB8AC3E}">
        <p14:creationId xmlns:p14="http://schemas.microsoft.com/office/powerpoint/2010/main" val="2985843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CEC6C4-E6E8-4A89-B86B-B33E13506260}" type="datetimeFigureOut">
              <a:rPr lang="pl-PL" smtClean="0"/>
              <a:t>15.06.2021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F9E77DF-855D-4CE6-96D0-305006B53C49}" type="slidenum">
              <a:rPr lang="pl-PL" smtClean="0"/>
              <a:t>‹#›</a:t>
            </a:fld>
            <a:endParaRPr lang="pl-PL"/>
          </a:p>
        </p:txBody>
      </p:sp>
    </p:spTree>
    <p:extLst>
      <p:ext uri="{BB962C8B-B14F-4D97-AF65-F5344CB8AC3E}">
        <p14:creationId xmlns:p14="http://schemas.microsoft.com/office/powerpoint/2010/main" val="135952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2CEC6C4-E6E8-4A89-B86B-B33E13506260}" type="datetimeFigureOut">
              <a:rPr lang="pl-PL" smtClean="0"/>
              <a:t>15.06.2021</a:t>
            </a:fld>
            <a:endParaRPr lang="pl-P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l-P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F9E77DF-855D-4CE6-96D0-305006B53C49}" type="slidenum">
              <a:rPr lang="pl-PL" smtClean="0"/>
              <a:t>‹#›</a:t>
            </a:fld>
            <a:endParaRPr lang="pl-PL"/>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97640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E9CFF4-3C10-48AA-B077-214A34764B29}"/>
              </a:ext>
            </a:extLst>
          </p:cNvPr>
          <p:cNvSpPr>
            <a:spLocks noGrp="1"/>
          </p:cNvSpPr>
          <p:nvPr>
            <p:ph type="ctrTitle"/>
          </p:nvPr>
        </p:nvSpPr>
        <p:spPr>
          <a:xfrm>
            <a:off x="5220928" y="965200"/>
            <a:ext cx="5999002" cy="4927600"/>
          </a:xfrm>
        </p:spPr>
        <p:txBody>
          <a:bodyPr anchor="ctr">
            <a:normAutofit/>
          </a:bodyPr>
          <a:lstStyle/>
          <a:p>
            <a:r>
              <a:rPr lang="pl-PL" dirty="0">
                <a:solidFill>
                  <a:schemeClr val="tx2"/>
                </a:solidFill>
              </a:rPr>
              <a:t>by</a:t>
            </a:r>
            <a:br>
              <a:rPr lang="pl-PL" dirty="0">
                <a:solidFill>
                  <a:schemeClr val="tx2"/>
                </a:solidFill>
              </a:rPr>
            </a:br>
            <a:r>
              <a:rPr lang="pl-PL" dirty="0">
                <a:solidFill>
                  <a:schemeClr val="tx2"/>
                </a:solidFill>
              </a:rPr>
              <a:t>Michał Grabicki</a:t>
            </a:r>
          </a:p>
        </p:txBody>
      </p:sp>
      <p:sp>
        <p:nvSpPr>
          <p:cNvPr id="10" name="Rectangle 9">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5E5B1043-4915-436C-B726-D672F217ED2E}"/>
              </a:ext>
            </a:extLst>
          </p:cNvPr>
          <p:cNvSpPr>
            <a:spLocks noGrp="1"/>
          </p:cNvSpPr>
          <p:nvPr>
            <p:ph type="subTitle" idx="1"/>
          </p:nvPr>
        </p:nvSpPr>
        <p:spPr>
          <a:xfrm>
            <a:off x="823356" y="1159565"/>
            <a:ext cx="3428550" cy="4439055"/>
          </a:xfrm>
        </p:spPr>
        <p:txBody>
          <a:bodyPr anchor="ctr">
            <a:normAutofit/>
          </a:bodyPr>
          <a:lstStyle/>
          <a:p>
            <a:r>
              <a:rPr lang="pl-PL" b="1" dirty="0"/>
              <a:t>„</a:t>
            </a:r>
            <a:r>
              <a:rPr lang="pl-PL" b="1" dirty="0" err="1"/>
              <a:t>Toss</a:t>
            </a:r>
            <a:r>
              <a:rPr lang="pl-PL" b="1" dirty="0"/>
              <a:t> and </a:t>
            </a:r>
            <a:r>
              <a:rPr lang="pl-PL" b="1" dirty="0" err="1"/>
              <a:t>die</a:t>
            </a:r>
            <a:r>
              <a:rPr lang="pl-PL" b="1" dirty="0"/>
              <a:t>”</a:t>
            </a:r>
          </a:p>
          <a:p>
            <a:endParaRPr lang="pl-PL" sz="2000" dirty="0">
              <a:solidFill>
                <a:srgbClr val="FFFFFF"/>
              </a:solidFill>
            </a:endParaRPr>
          </a:p>
        </p:txBody>
      </p:sp>
      <p:sp>
        <p:nvSpPr>
          <p:cNvPr id="12" name="Rectangle 11">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10989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5B1043-4915-436C-B726-D672F217ED2E}"/>
              </a:ext>
            </a:extLst>
          </p:cNvPr>
          <p:cNvSpPr>
            <a:spLocks noGrp="1"/>
          </p:cNvSpPr>
          <p:nvPr>
            <p:ph type="subTitle" idx="1"/>
          </p:nvPr>
        </p:nvSpPr>
        <p:spPr>
          <a:xfrm>
            <a:off x="823355" y="1159565"/>
            <a:ext cx="3211749" cy="4439055"/>
          </a:xfrm>
        </p:spPr>
        <p:txBody>
          <a:bodyPr anchor="ctr">
            <a:normAutofit/>
          </a:bodyPr>
          <a:lstStyle/>
          <a:p>
            <a:pPr marL="228600" indent="-228600">
              <a:buAutoNum type="arabicPeriod"/>
            </a:pPr>
            <a:r>
              <a:rPr lang="en-US" sz="1400" dirty="0"/>
              <a:t>The </a:t>
            </a:r>
            <a:r>
              <a:rPr lang="pl-PL" sz="1400" dirty="0" err="1"/>
              <a:t>count</a:t>
            </a:r>
            <a:r>
              <a:rPr lang="pl-PL" sz="1400" dirty="0"/>
              <a:t> of </a:t>
            </a:r>
            <a:r>
              <a:rPr lang="pl-PL" sz="1400" dirty="0" err="1"/>
              <a:t>each</a:t>
            </a:r>
            <a:r>
              <a:rPr lang="pl-PL" sz="1400" dirty="0"/>
              <a:t> </a:t>
            </a:r>
            <a:r>
              <a:rPr lang="pl-PL" sz="1400" dirty="0" err="1"/>
              <a:t>result</a:t>
            </a:r>
            <a:r>
              <a:rPr lang="pl-PL" sz="1400" dirty="0"/>
              <a:t> of </a:t>
            </a:r>
            <a:r>
              <a:rPr lang="pl-PL" sz="1400" dirty="0" err="1"/>
              <a:t>games</a:t>
            </a:r>
            <a:r>
              <a:rPr lang="pl-PL" sz="1400" dirty="0"/>
              <a:t> for the </a:t>
            </a:r>
            <a:r>
              <a:rPr lang="pl-PL" sz="1400" dirty="0" err="1"/>
              <a:t>age</a:t>
            </a:r>
            <a:r>
              <a:rPr lang="pl-PL" sz="1400" dirty="0"/>
              <a:t> </a:t>
            </a:r>
            <a:r>
              <a:rPr lang="pl-PL" sz="1400" dirty="0" err="1"/>
              <a:t>group</a:t>
            </a:r>
            <a:r>
              <a:rPr lang="pl-PL" sz="1400" dirty="0"/>
              <a:t> </a:t>
            </a:r>
            <a:r>
              <a:rPr lang="pl-PL" sz="1400" dirty="0" err="1"/>
              <a:t>under</a:t>
            </a:r>
            <a:r>
              <a:rPr lang="pl-PL" sz="1400" dirty="0"/>
              <a:t> 25 </a:t>
            </a:r>
            <a:r>
              <a:rPr lang="pl-PL" sz="1400" dirty="0" err="1"/>
              <a:t>years</a:t>
            </a:r>
            <a:r>
              <a:rPr lang="pl-PL" sz="1400" dirty="0"/>
              <a:t> </a:t>
            </a:r>
            <a:r>
              <a:rPr lang="pl-PL" sz="1400" dirty="0" err="1"/>
              <a:t>old</a:t>
            </a:r>
            <a:r>
              <a:rPr lang="pl-PL" sz="1400" dirty="0"/>
              <a:t>. </a:t>
            </a:r>
            <a:r>
              <a:rPr lang="pl-PL" sz="1400" b="1" dirty="0"/>
              <a:t>In </a:t>
            </a:r>
            <a:r>
              <a:rPr lang="pl-PL" sz="1400" b="1" dirty="0" err="1"/>
              <a:t>neither</a:t>
            </a:r>
            <a:r>
              <a:rPr lang="pl-PL" sz="1400" b="1" dirty="0"/>
              <a:t> of </a:t>
            </a:r>
            <a:r>
              <a:rPr lang="pl-PL" sz="1400" b="1" dirty="0" err="1"/>
              <a:t>games</a:t>
            </a:r>
            <a:r>
              <a:rPr lang="pl-PL" sz="1400" b="1" dirty="0"/>
              <a:t> the </a:t>
            </a:r>
            <a:r>
              <a:rPr lang="pl-PL" sz="1400" b="1" dirty="0" err="1"/>
              <a:t>result</a:t>
            </a:r>
            <a:r>
              <a:rPr lang="pl-PL" sz="1400" b="1" dirty="0"/>
              <a:t> was </a:t>
            </a:r>
            <a:r>
              <a:rPr lang="pl-PL" sz="1400" b="1" dirty="0" err="1"/>
              <a:t>equal</a:t>
            </a:r>
            <a:r>
              <a:rPr lang="pl-PL" sz="1400" b="1" dirty="0"/>
              <a:t> to 1. </a:t>
            </a:r>
          </a:p>
          <a:p>
            <a:pPr marL="228600" indent="-228600">
              <a:buAutoNum type="arabicPeriod"/>
            </a:pPr>
            <a:endParaRPr lang="pl-PL" sz="1400" dirty="0"/>
          </a:p>
          <a:p>
            <a:endParaRPr lang="en-US" sz="1400" b="1" dirty="0">
              <a:solidFill>
                <a:srgbClr val="FFFFFF"/>
              </a:solidFill>
            </a:endParaRPr>
          </a:p>
        </p:txBody>
      </p:sp>
      <p:pic>
        <p:nvPicPr>
          <p:cNvPr id="6146" name="Picture 2">
            <a:extLst>
              <a:ext uri="{FF2B5EF4-FFF2-40B4-BE49-F238E27FC236}">
                <a16:creationId xmlns:a16="http://schemas.microsoft.com/office/drawing/2014/main" id="{352A68FD-C7B8-4072-926C-3EEC5171B7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1895" y="1159565"/>
            <a:ext cx="6776749" cy="3715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462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5B1043-4915-436C-B726-D672F217ED2E}"/>
              </a:ext>
            </a:extLst>
          </p:cNvPr>
          <p:cNvSpPr>
            <a:spLocks noGrp="1"/>
          </p:cNvSpPr>
          <p:nvPr>
            <p:ph type="subTitle" idx="1"/>
          </p:nvPr>
        </p:nvSpPr>
        <p:spPr>
          <a:xfrm>
            <a:off x="848523" y="1026368"/>
            <a:ext cx="3450064" cy="4439055"/>
          </a:xfrm>
        </p:spPr>
        <p:txBody>
          <a:bodyPr anchor="ctr">
            <a:normAutofit/>
          </a:bodyPr>
          <a:lstStyle/>
          <a:p>
            <a:pPr marL="342900" indent="-342900">
              <a:buFont typeface="+mj-lt"/>
              <a:buAutoNum type="arabicPeriod"/>
            </a:pPr>
            <a:r>
              <a:rPr lang="pl-PL" sz="1400" b="1" dirty="0" err="1"/>
              <a:t>Conclusion</a:t>
            </a:r>
            <a:r>
              <a:rPr lang="pl-PL" sz="1400" dirty="0"/>
              <a:t>: </a:t>
            </a:r>
          </a:p>
          <a:p>
            <a:pPr marL="342900" indent="-342900">
              <a:buFont typeface="+mj-lt"/>
              <a:buAutoNum type="arabicPeriod"/>
            </a:pPr>
            <a:r>
              <a:rPr lang="pl-PL" sz="1400" dirty="0"/>
              <a:t>In the </a:t>
            </a:r>
            <a:r>
              <a:rPr lang="pl-PL" sz="1400" dirty="0" err="1"/>
              <a:t>given</a:t>
            </a:r>
            <a:r>
              <a:rPr lang="pl-PL" sz="1400" dirty="0"/>
              <a:t> </a:t>
            </a:r>
            <a:r>
              <a:rPr lang="pl-PL" sz="1400" dirty="0" err="1"/>
              <a:t>sample</a:t>
            </a:r>
            <a:r>
              <a:rPr lang="pl-PL" sz="1400" dirty="0"/>
              <a:t> </a:t>
            </a:r>
            <a:r>
              <a:rPr lang="pl-PL" sz="1400" dirty="0" err="1"/>
              <a:t>there</a:t>
            </a:r>
            <a:r>
              <a:rPr lang="pl-PL" sz="1400" dirty="0"/>
              <a:t> </a:t>
            </a:r>
            <a:r>
              <a:rPr lang="pl-PL" sz="1400" dirty="0" err="1"/>
              <a:t>were</a:t>
            </a:r>
            <a:r>
              <a:rPr lang="pl-PL" sz="1400" dirty="0"/>
              <a:t> 10,000 </a:t>
            </a:r>
            <a:r>
              <a:rPr lang="pl-PL" sz="1400" dirty="0" err="1"/>
              <a:t>games</a:t>
            </a:r>
            <a:r>
              <a:rPr lang="pl-PL" sz="1400" dirty="0"/>
              <a:t> for the </a:t>
            </a:r>
            <a:r>
              <a:rPr lang="pl-PL" sz="1400" dirty="0" err="1"/>
              <a:t>age</a:t>
            </a:r>
            <a:r>
              <a:rPr lang="pl-PL" sz="1400" dirty="0"/>
              <a:t> </a:t>
            </a:r>
            <a:r>
              <a:rPr lang="pl-PL" sz="1400" dirty="0" err="1"/>
              <a:t>group</a:t>
            </a:r>
            <a:r>
              <a:rPr lang="pl-PL" sz="1400" dirty="0"/>
              <a:t> </a:t>
            </a:r>
            <a:r>
              <a:rPr lang="pl-PL" sz="1400" dirty="0" err="1"/>
              <a:t>below</a:t>
            </a:r>
            <a:r>
              <a:rPr lang="pl-PL" sz="1400" dirty="0"/>
              <a:t> 25 </a:t>
            </a:r>
            <a:r>
              <a:rPr lang="pl-PL" sz="1400" dirty="0" err="1"/>
              <a:t>years</a:t>
            </a:r>
            <a:r>
              <a:rPr lang="pl-PL" sz="1400" dirty="0"/>
              <a:t>.</a:t>
            </a:r>
          </a:p>
          <a:p>
            <a:pPr marL="342900" indent="-342900">
              <a:buFont typeface="+mj-lt"/>
              <a:buAutoNum type="arabicPeriod"/>
            </a:pPr>
            <a:r>
              <a:rPr lang="pl-PL" sz="1400" dirty="0" err="1"/>
              <a:t>Statisticaly</a:t>
            </a:r>
            <a:r>
              <a:rPr lang="pl-PL" sz="1400" dirty="0"/>
              <a:t> the </a:t>
            </a:r>
            <a:r>
              <a:rPr lang="pl-PL" sz="1400" dirty="0" err="1"/>
              <a:t>number</a:t>
            </a:r>
            <a:r>
              <a:rPr lang="pl-PL" sz="1400" dirty="0"/>
              <a:t> of </a:t>
            </a:r>
            <a:r>
              <a:rPr lang="pl-PL" sz="1400" dirty="0" err="1"/>
              <a:t>games</a:t>
            </a:r>
            <a:r>
              <a:rPr lang="pl-PL" sz="1400" dirty="0"/>
              <a:t> </a:t>
            </a:r>
            <a:r>
              <a:rPr lang="pl-PL" sz="1400" dirty="0" err="1"/>
              <a:t>resulted</a:t>
            </a:r>
            <a:r>
              <a:rPr lang="pl-PL" sz="1400" dirty="0"/>
              <a:t> in one point </a:t>
            </a:r>
            <a:r>
              <a:rPr lang="pl-PL" sz="1400" dirty="0" err="1"/>
              <a:t>would</a:t>
            </a:r>
            <a:r>
              <a:rPr lang="pl-PL" sz="1400" dirty="0"/>
              <a:t> be </a:t>
            </a:r>
            <a:r>
              <a:rPr lang="pl-PL" sz="1400" dirty="0" err="1"/>
              <a:t>equal</a:t>
            </a:r>
            <a:r>
              <a:rPr lang="pl-PL" sz="1400" dirty="0"/>
              <a:t> </a:t>
            </a:r>
            <a:r>
              <a:rPr lang="pl-PL" sz="1400" b="1" dirty="0"/>
              <a:t>833</a:t>
            </a:r>
            <a:r>
              <a:rPr lang="pl-PL" sz="1400" dirty="0"/>
              <a:t>. </a:t>
            </a:r>
          </a:p>
          <a:p>
            <a:pPr marL="342900" indent="-342900">
              <a:buFont typeface="+mj-lt"/>
              <a:buAutoNum type="arabicPeriod"/>
            </a:pPr>
            <a:r>
              <a:rPr lang="en-US" sz="1400" dirty="0"/>
              <a:t>Result = 1 can be </a:t>
            </a:r>
            <a:r>
              <a:rPr lang="en-US" sz="1400" dirty="0" err="1"/>
              <a:t>achived</a:t>
            </a:r>
            <a:r>
              <a:rPr lang="en-US" sz="1400" dirty="0"/>
              <a:t> only by single dice roll</a:t>
            </a:r>
            <a:r>
              <a:rPr lang="pl-PL" sz="1400" dirty="0"/>
              <a:t>.</a:t>
            </a:r>
          </a:p>
          <a:p>
            <a:pPr marL="342900" indent="-342900">
              <a:buFont typeface="+mj-lt"/>
              <a:buAutoNum type="arabicPeriod"/>
            </a:pPr>
            <a:r>
              <a:rPr lang="en-US" sz="1400" dirty="0"/>
              <a:t>this indicates that the cheat </a:t>
            </a:r>
            <a:r>
              <a:rPr lang="en-US" sz="1400" dirty="0" err="1"/>
              <a:t>accures</a:t>
            </a:r>
            <a:r>
              <a:rPr lang="en-US" sz="1400" dirty="0"/>
              <a:t> during the coin toss (tails is never the result of the coin toss)</a:t>
            </a:r>
            <a:r>
              <a:rPr lang="pl-PL" sz="1400" dirty="0"/>
              <a:t>.</a:t>
            </a:r>
          </a:p>
          <a:p>
            <a:pPr marL="228600" indent="-228600">
              <a:buAutoNum type="arabicPeriod"/>
            </a:pPr>
            <a:endParaRPr lang="pl-PL" sz="1400" dirty="0"/>
          </a:p>
          <a:p>
            <a:endParaRPr lang="en-US" sz="1400" b="1" dirty="0">
              <a:solidFill>
                <a:srgbClr val="FFFFFF"/>
              </a:solidFill>
            </a:endParaRPr>
          </a:p>
        </p:txBody>
      </p:sp>
      <p:graphicFrame>
        <p:nvGraphicFramePr>
          <p:cNvPr id="5" name="Table 4">
            <a:extLst>
              <a:ext uri="{FF2B5EF4-FFF2-40B4-BE49-F238E27FC236}">
                <a16:creationId xmlns:a16="http://schemas.microsoft.com/office/drawing/2014/main" id="{671070A6-8F7D-466E-8035-204DF9E57392}"/>
              </a:ext>
            </a:extLst>
          </p:cNvPr>
          <p:cNvGraphicFramePr>
            <a:graphicFrameLocks noGrp="1"/>
          </p:cNvGraphicFramePr>
          <p:nvPr>
            <p:extLst>
              <p:ext uri="{D42A27DB-BD31-4B8C-83A1-F6EECF244321}">
                <p14:modId xmlns:p14="http://schemas.microsoft.com/office/powerpoint/2010/main" val="666713133"/>
              </p:ext>
            </p:extLst>
          </p:nvPr>
        </p:nvGraphicFramePr>
        <p:xfrm>
          <a:off x="4926563" y="1026368"/>
          <a:ext cx="5243803" cy="3172407"/>
        </p:xfrm>
        <a:graphic>
          <a:graphicData uri="http://schemas.openxmlformats.org/drawingml/2006/table">
            <a:tbl>
              <a:tblPr>
                <a:tableStyleId>{5C22544A-7EE6-4342-B048-85BDC9FD1C3A}</a:tableStyleId>
              </a:tblPr>
              <a:tblGrid>
                <a:gridCol w="1035813">
                  <a:extLst>
                    <a:ext uri="{9D8B030D-6E8A-4147-A177-3AD203B41FA5}">
                      <a16:colId xmlns:a16="http://schemas.microsoft.com/office/drawing/2014/main" val="157036011"/>
                    </a:ext>
                  </a:extLst>
                </a:gridCol>
                <a:gridCol w="2611112">
                  <a:extLst>
                    <a:ext uri="{9D8B030D-6E8A-4147-A177-3AD203B41FA5}">
                      <a16:colId xmlns:a16="http://schemas.microsoft.com/office/drawing/2014/main" val="2780449236"/>
                    </a:ext>
                  </a:extLst>
                </a:gridCol>
                <a:gridCol w="1596878">
                  <a:extLst>
                    <a:ext uri="{9D8B030D-6E8A-4147-A177-3AD203B41FA5}">
                      <a16:colId xmlns:a16="http://schemas.microsoft.com/office/drawing/2014/main" val="3631254358"/>
                    </a:ext>
                  </a:extLst>
                </a:gridCol>
              </a:tblGrid>
              <a:tr h="362068">
                <a:tc>
                  <a:txBody>
                    <a:bodyPr/>
                    <a:lstStyle/>
                    <a:p>
                      <a:pPr algn="l" fontAlgn="b"/>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400" b="1" u="none" strike="noStrike" dirty="0" err="1">
                          <a:effectLst/>
                        </a:rPr>
                        <a:t>Probability</a:t>
                      </a:r>
                      <a:r>
                        <a:rPr lang="pl-PL" sz="1400" b="1" u="none" strike="noStrike" dirty="0">
                          <a:effectLst/>
                        </a:rPr>
                        <a:t> Matrix</a:t>
                      </a:r>
                      <a:endParaRPr lang="pl-PL"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12994163"/>
                  </a:ext>
                </a:extLst>
              </a:tr>
              <a:tr h="344827">
                <a:tc>
                  <a:txBody>
                    <a:bodyPr/>
                    <a:lstStyle/>
                    <a:p>
                      <a:pPr algn="l" fontAlgn="b"/>
                      <a:r>
                        <a:rPr lang="pl-PL" sz="1100" u="none" strike="noStrike">
                          <a:effectLst/>
                        </a:rPr>
                        <a:t>Result</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Number of combinations</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dirty="0" err="1">
                          <a:effectLst/>
                        </a:rPr>
                        <a:t>Probability</a:t>
                      </a:r>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86050208"/>
                  </a:ext>
                </a:extLst>
              </a:tr>
              <a:tr h="362068">
                <a:tc>
                  <a:txBody>
                    <a:bodyPr/>
                    <a:lstStyle/>
                    <a:p>
                      <a:pPr algn="r" fontAlgn="b"/>
                      <a:r>
                        <a:rPr lang="pl-PL" sz="1100" b="1" u="none" strike="noStrike" dirty="0">
                          <a:effectLst/>
                        </a:rPr>
                        <a:t>1</a:t>
                      </a:r>
                      <a:endParaRPr lang="pl-PL"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pl-PL" sz="1100" i="1" u="none" strike="noStrike" dirty="0">
                          <a:effectLst/>
                        </a:rPr>
                        <a:t>1</a:t>
                      </a:r>
                      <a:endParaRPr lang="pl-PL" sz="1100" b="1" i="1"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pl-PL" sz="1100" b="1" u="none" strike="noStrike" dirty="0">
                          <a:effectLst/>
                        </a:rPr>
                        <a:t>8.33%</a:t>
                      </a:r>
                      <a:endParaRPr lang="pl-PL"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87836935"/>
                  </a:ext>
                </a:extLst>
              </a:tr>
              <a:tr h="344827">
                <a:tc>
                  <a:txBody>
                    <a:bodyPr/>
                    <a:lstStyle/>
                    <a:p>
                      <a:pPr algn="r" fontAlgn="b"/>
                      <a:r>
                        <a:rPr lang="pl-PL" sz="1100" b="1" u="none" strike="noStrike" dirty="0">
                          <a:effectLst/>
                        </a:rPr>
                        <a:t>2</a:t>
                      </a:r>
                      <a:endParaRPr lang="pl-PL"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pl-PL" sz="1100" i="1" u="none" strike="noStrike" dirty="0">
                          <a:effectLst/>
                        </a:rPr>
                        <a:t>2</a:t>
                      </a:r>
                      <a:endParaRPr lang="pl-PL" sz="1100" b="0" i="1"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pl-PL" sz="1100" b="1" u="none" strike="noStrike" dirty="0">
                          <a:effectLst/>
                        </a:rPr>
                        <a:t>16.67%</a:t>
                      </a:r>
                      <a:endParaRPr lang="pl-PL" sz="1100" b="1" i="1"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38079256"/>
                  </a:ext>
                </a:extLst>
              </a:tr>
              <a:tr h="362068">
                <a:tc>
                  <a:txBody>
                    <a:bodyPr/>
                    <a:lstStyle/>
                    <a:p>
                      <a:pPr algn="r" fontAlgn="b"/>
                      <a:r>
                        <a:rPr lang="pl-PL" sz="1100" b="1" u="none" strike="noStrike" dirty="0">
                          <a:effectLst/>
                        </a:rPr>
                        <a:t>3</a:t>
                      </a:r>
                      <a:endParaRPr lang="pl-PL"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pl-PL" sz="1100" i="1" u="none" strike="noStrike" dirty="0">
                          <a:effectLst/>
                        </a:rPr>
                        <a:t>2</a:t>
                      </a:r>
                      <a:endParaRPr lang="pl-PL" sz="1100" b="0" i="1"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pl-PL" sz="1100" b="1" u="none" strike="noStrike" dirty="0">
                          <a:effectLst/>
                        </a:rPr>
                        <a:t>16.67%</a:t>
                      </a:r>
                      <a:endParaRPr lang="pl-PL" sz="1100" b="1" i="1"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39888086"/>
                  </a:ext>
                </a:extLst>
              </a:tr>
              <a:tr h="344827">
                <a:tc>
                  <a:txBody>
                    <a:bodyPr/>
                    <a:lstStyle/>
                    <a:p>
                      <a:pPr algn="r" fontAlgn="b"/>
                      <a:r>
                        <a:rPr lang="pl-PL" sz="1100" b="1" u="none" strike="noStrike" dirty="0">
                          <a:effectLst/>
                        </a:rPr>
                        <a:t>4</a:t>
                      </a:r>
                      <a:endParaRPr lang="pl-PL"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pl-PL" sz="1100" i="1" u="none" strike="noStrike" dirty="0">
                          <a:effectLst/>
                        </a:rPr>
                        <a:t>4</a:t>
                      </a:r>
                      <a:endParaRPr lang="pl-PL" sz="1100" b="0" i="1"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pl-PL" sz="1100" b="1" u="none" strike="noStrike" dirty="0">
                          <a:effectLst/>
                        </a:rPr>
                        <a:t>33.33%</a:t>
                      </a:r>
                      <a:endParaRPr lang="pl-PL" sz="1100" b="1" i="1"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0766204"/>
                  </a:ext>
                </a:extLst>
              </a:tr>
              <a:tr h="344827">
                <a:tc>
                  <a:txBody>
                    <a:bodyPr/>
                    <a:lstStyle/>
                    <a:p>
                      <a:pPr algn="r" fontAlgn="b"/>
                      <a:r>
                        <a:rPr lang="pl-PL" sz="1100" b="1" u="none" strike="noStrike" dirty="0">
                          <a:effectLst/>
                        </a:rPr>
                        <a:t>5</a:t>
                      </a:r>
                      <a:endParaRPr lang="pl-PL"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pl-PL" sz="1100" i="1" u="none" strike="noStrike" dirty="0">
                          <a:effectLst/>
                        </a:rPr>
                        <a:t>2</a:t>
                      </a:r>
                      <a:endParaRPr lang="pl-PL" sz="1100" b="0" i="1"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pl-PL" sz="1100" b="1" u="none" strike="noStrike" dirty="0">
                          <a:effectLst/>
                        </a:rPr>
                        <a:t>16.67%</a:t>
                      </a:r>
                      <a:endParaRPr lang="pl-PL" sz="1100" b="1" i="1"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79719713"/>
                  </a:ext>
                </a:extLst>
              </a:tr>
              <a:tr h="344827">
                <a:tc>
                  <a:txBody>
                    <a:bodyPr/>
                    <a:lstStyle/>
                    <a:p>
                      <a:pPr algn="r" fontAlgn="b"/>
                      <a:r>
                        <a:rPr lang="pl-PL" sz="1100" b="1" u="none" strike="noStrike" dirty="0">
                          <a:effectLst/>
                        </a:rPr>
                        <a:t>6</a:t>
                      </a:r>
                      <a:endParaRPr lang="pl-PL"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pl-PL" sz="1100" i="1" u="none" strike="noStrike" dirty="0">
                          <a:effectLst/>
                        </a:rPr>
                        <a:t>1</a:t>
                      </a:r>
                      <a:endParaRPr lang="pl-PL" sz="1100" b="0" i="1"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pl-PL" sz="1100" b="1" u="none" strike="noStrike" dirty="0">
                          <a:effectLst/>
                        </a:rPr>
                        <a:t>8.33%</a:t>
                      </a:r>
                      <a:endParaRPr lang="pl-PL"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31770863"/>
                  </a:ext>
                </a:extLst>
              </a:tr>
              <a:tr h="362068">
                <a:tc>
                  <a:txBody>
                    <a:bodyPr/>
                    <a:lstStyle/>
                    <a:p>
                      <a:pPr algn="l" fontAlgn="b"/>
                      <a:r>
                        <a:rPr lang="pl-PL" sz="1100" u="none" strike="noStrike">
                          <a:effectLst/>
                        </a:rPr>
                        <a:t>Total</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b="1" u="none" strike="noStrike" dirty="0">
                          <a:effectLst/>
                        </a:rPr>
                        <a:t>12</a:t>
                      </a:r>
                      <a:endParaRPr lang="pl-PL"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pl-PL" sz="1100" b="1" u="none" strike="noStrike" dirty="0">
                          <a:effectLst/>
                        </a:rPr>
                        <a:t>100%</a:t>
                      </a:r>
                      <a:endParaRPr lang="pl-PL"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74035268"/>
                  </a:ext>
                </a:extLst>
              </a:tr>
            </a:tbl>
          </a:graphicData>
        </a:graphic>
      </p:graphicFrame>
    </p:spTree>
    <p:extLst>
      <p:ext uri="{BB962C8B-B14F-4D97-AF65-F5344CB8AC3E}">
        <p14:creationId xmlns:p14="http://schemas.microsoft.com/office/powerpoint/2010/main" val="122224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E9CFF4-3C10-48AA-B077-214A34764B29}"/>
              </a:ext>
            </a:extLst>
          </p:cNvPr>
          <p:cNvSpPr>
            <a:spLocks noGrp="1"/>
          </p:cNvSpPr>
          <p:nvPr>
            <p:ph type="ctrTitle"/>
          </p:nvPr>
        </p:nvSpPr>
        <p:spPr>
          <a:xfrm>
            <a:off x="5220928" y="965200"/>
            <a:ext cx="5999002" cy="4927600"/>
          </a:xfrm>
        </p:spPr>
        <p:txBody>
          <a:bodyPr anchor="ctr">
            <a:normAutofit/>
          </a:bodyPr>
          <a:lstStyle/>
          <a:p>
            <a:r>
              <a:rPr lang="pl-PL" dirty="0">
                <a:solidFill>
                  <a:schemeClr val="tx2"/>
                </a:solidFill>
              </a:rPr>
              <a:t>TASK 3</a:t>
            </a:r>
          </a:p>
        </p:txBody>
      </p:sp>
      <p:sp>
        <p:nvSpPr>
          <p:cNvPr id="10" name="Rectangle 9">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5E5B1043-4915-436C-B726-D672F217ED2E}"/>
              </a:ext>
            </a:extLst>
          </p:cNvPr>
          <p:cNvSpPr>
            <a:spLocks noGrp="1"/>
          </p:cNvSpPr>
          <p:nvPr>
            <p:ph type="subTitle" idx="1"/>
          </p:nvPr>
        </p:nvSpPr>
        <p:spPr>
          <a:xfrm>
            <a:off x="604007" y="1159565"/>
            <a:ext cx="3647899" cy="4439055"/>
          </a:xfrm>
        </p:spPr>
        <p:txBody>
          <a:bodyPr anchor="ctr">
            <a:normAutofit fontScale="85000" lnSpcReduction="10000"/>
          </a:bodyPr>
          <a:lstStyle/>
          <a:p>
            <a:r>
              <a:rPr lang="en-US" sz="2000" dirty="0">
                <a:solidFill>
                  <a:srgbClr val="FFFFFF"/>
                </a:solidFill>
              </a:rPr>
              <a:t>Problem</a:t>
            </a:r>
            <a:endParaRPr lang="pl-PL" sz="2000" dirty="0">
              <a:solidFill>
                <a:srgbClr val="FFFFFF"/>
              </a:solidFill>
            </a:endParaRPr>
          </a:p>
          <a:p>
            <a:r>
              <a:rPr lang="en-US" sz="2000" dirty="0">
                <a:solidFill>
                  <a:srgbClr val="FFFFFF"/>
                </a:solidFill>
              </a:rPr>
              <a:t>game_2.csv is</a:t>
            </a:r>
            <a:r>
              <a:rPr lang="pl-PL" sz="2000" dirty="0">
                <a:solidFill>
                  <a:srgbClr val="FFFFFF"/>
                </a:solidFill>
              </a:rPr>
              <a:t> a</a:t>
            </a:r>
            <a:r>
              <a:rPr lang="en-US" sz="2000" dirty="0">
                <a:solidFill>
                  <a:srgbClr val="FFFFFF"/>
                </a:solidFill>
              </a:rPr>
              <a:t> list of the results in another game offered by the company. The rules of the game are not important for this task. Another colleague of yours introduced two months ago a special discount for people over 50 years old and suspects that the recent increasing trend in number of games per day is caused by this discount. She asked you to find that trend and to verify whether her idea had any impact on this or not.</a:t>
            </a:r>
          </a:p>
        </p:txBody>
      </p:sp>
      <p:sp>
        <p:nvSpPr>
          <p:cNvPr id="12" name="Rectangle 11">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43793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5B1043-4915-436C-B726-D672F217ED2E}"/>
              </a:ext>
            </a:extLst>
          </p:cNvPr>
          <p:cNvSpPr>
            <a:spLocks noGrp="1"/>
          </p:cNvSpPr>
          <p:nvPr>
            <p:ph type="subTitle" idx="1"/>
          </p:nvPr>
        </p:nvSpPr>
        <p:spPr>
          <a:xfrm>
            <a:off x="282180" y="282488"/>
            <a:ext cx="3403412" cy="4439055"/>
          </a:xfrm>
        </p:spPr>
        <p:txBody>
          <a:bodyPr anchor="ctr">
            <a:normAutofit/>
          </a:bodyPr>
          <a:lstStyle/>
          <a:p>
            <a:pPr marL="228600" indent="-228600">
              <a:buAutoNum type="arabicPeriod"/>
            </a:pPr>
            <a:r>
              <a:rPr lang="pl-PL" sz="1400" dirty="0" err="1"/>
              <a:t>Players</a:t>
            </a:r>
            <a:r>
              <a:rPr lang="pl-PL" sz="1400" dirty="0"/>
              <a:t> </a:t>
            </a:r>
            <a:r>
              <a:rPr lang="pl-PL" sz="1400" dirty="0" err="1"/>
              <a:t>where</a:t>
            </a:r>
            <a:r>
              <a:rPr lang="pl-PL" sz="1400" dirty="0"/>
              <a:t> </a:t>
            </a:r>
            <a:r>
              <a:rPr lang="pl-PL" sz="1400" dirty="0" err="1"/>
              <a:t>devided</a:t>
            </a:r>
            <a:r>
              <a:rPr lang="pl-PL" sz="1400" dirty="0"/>
              <a:t> </a:t>
            </a:r>
            <a:r>
              <a:rPr lang="pl-PL" sz="1400" dirty="0" err="1"/>
              <a:t>into</a:t>
            </a:r>
            <a:r>
              <a:rPr lang="pl-PL" sz="1400" dirty="0"/>
              <a:t> </a:t>
            </a:r>
            <a:r>
              <a:rPr lang="pl-PL" sz="1400" dirty="0" err="1"/>
              <a:t>seperate</a:t>
            </a:r>
            <a:r>
              <a:rPr lang="pl-PL" sz="1400" dirty="0"/>
              <a:t> </a:t>
            </a:r>
            <a:r>
              <a:rPr lang="pl-PL" sz="1400" dirty="0" err="1"/>
              <a:t>age</a:t>
            </a:r>
            <a:r>
              <a:rPr lang="pl-PL" sz="1400" dirty="0"/>
              <a:t> </a:t>
            </a:r>
            <a:r>
              <a:rPr lang="pl-PL" sz="1400" dirty="0" err="1"/>
              <a:t>groups</a:t>
            </a:r>
            <a:r>
              <a:rPr lang="pl-PL" sz="1400" dirty="0"/>
              <a:t>. </a:t>
            </a:r>
            <a:r>
              <a:rPr lang="pl-PL" sz="1400" dirty="0" err="1"/>
              <a:t>Over</a:t>
            </a:r>
            <a:r>
              <a:rPr lang="pl-PL" sz="1400" dirty="0"/>
              <a:t> and </a:t>
            </a:r>
            <a:r>
              <a:rPr lang="pl-PL" sz="1400" dirty="0" err="1"/>
              <a:t>under</a:t>
            </a:r>
            <a:r>
              <a:rPr lang="pl-PL" sz="1400" dirty="0"/>
              <a:t> 50 </a:t>
            </a:r>
            <a:r>
              <a:rPr lang="pl-PL" sz="1400" dirty="0" err="1"/>
              <a:t>years</a:t>
            </a:r>
            <a:r>
              <a:rPr lang="pl-PL" sz="1400" dirty="0"/>
              <a:t> </a:t>
            </a:r>
            <a:r>
              <a:rPr lang="pl-PL" sz="1400" dirty="0" err="1"/>
              <a:t>old</a:t>
            </a:r>
            <a:r>
              <a:rPr lang="pl-PL" sz="1400" dirty="0"/>
              <a:t>.</a:t>
            </a:r>
          </a:p>
          <a:p>
            <a:pPr marL="228600" indent="-228600">
              <a:buAutoNum type="arabicPeriod"/>
            </a:pPr>
            <a:r>
              <a:rPr lang="en-US" sz="1400" dirty="0"/>
              <a:t>The data set is quite balanced, meaning that both age groups have similar amount of players</a:t>
            </a:r>
            <a:r>
              <a:rPr lang="pl-PL" sz="1400" dirty="0"/>
              <a:t> and </a:t>
            </a:r>
            <a:r>
              <a:rPr lang="pl-PL" sz="1400" dirty="0" err="1"/>
              <a:t>number</a:t>
            </a:r>
            <a:r>
              <a:rPr lang="pl-PL" sz="1400" dirty="0"/>
              <a:t> of </a:t>
            </a:r>
            <a:r>
              <a:rPr lang="pl-PL" sz="1400" dirty="0" err="1"/>
              <a:t>games</a:t>
            </a:r>
            <a:r>
              <a:rPr lang="pl-PL" sz="1400" dirty="0"/>
              <a:t> </a:t>
            </a:r>
            <a:r>
              <a:rPr lang="pl-PL" sz="1400" dirty="0" err="1"/>
              <a:t>played</a:t>
            </a:r>
            <a:r>
              <a:rPr lang="pl-PL" sz="1400" dirty="0"/>
              <a:t>.</a:t>
            </a:r>
            <a:endParaRPr lang="en-US" sz="1400" dirty="0"/>
          </a:p>
          <a:p>
            <a:pPr marL="228600" indent="-228600">
              <a:buAutoNum type="arabicPeriod"/>
            </a:pPr>
            <a:r>
              <a:rPr lang="en-US" sz="1400" dirty="0"/>
              <a:t>We can therefore observe any deviation from the trend </a:t>
            </a:r>
            <a:r>
              <a:rPr lang="pl-PL" sz="1400" dirty="0"/>
              <a:t>for</a:t>
            </a:r>
            <a:r>
              <a:rPr lang="en-US" sz="1400" dirty="0"/>
              <a:t> the group over 50y/o comp</a:t>
            </a:r>
            <a:r>
              <a:rPr lang="pl-PL" sz="1400"/>
              <a:t>a</a:t>
            </a:r>
            <a:r>
              <a:rPr lang="en-US" sz="1400"/>
              <a:t>ring </a:t>
            </a:r>
            <a:r>
              <a:rPr lang="en-US" sz="1400" dirty="0"/>
              <a:t>it</a:t>
            </a:r>
            <a:r>
              <a:rPr lang="pl-PL" sz="1400" dirty="0"/>
              <a:t> </a:t>
            </a:r>
            <a:r>
              <a:rPr lang="en-US" sz="1400" dirty="0"/>
              <a:t>to the group under 50y/o.</a:t>
            </a:r>
            <a:endParaRPr lang="pl-PL" sz="1400" dirty="0"/>
          </a:p>
          <a:p>
            <a:endParaRPr lang="en-US" sz="1400" b="1" dirty="0">
              <a:solidFill>
                <a:srgbClr val="FFFFFF"/>
              </a:solidFill>
            </a:endParaRPr>
          </a:p>
        </p:txBody>
      </p:sp>
      <p:pic>
        <p:nvPicPr>
          <p:cNvPr id="9218" name="Picture 2">
            <a:extLst>
              <a:ext uri="{FF2B5EF4-FFF2-40B4-BE49-F238E27FC236}">
                <a16:creationId xmlns:a16="http://schemas.microsoft.com/office/drawing/2014/main" id="{0F3B6DD2-843B-4E4A-A51A-2CF1D71D1C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2233" y="3038475"/>
            <a:ext cx="4851918" cy="3186763"/>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2C0537C8-CDD0-4E42-B5E9-60429C80C4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5001" y="0"/>
            <a:ext cx="4629150" cy="303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107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5B1043-4915-436C-B726-D672F217ED2E}"/>
              </a:ext>
            </a:extLst>
          </p:cNvPr>
          <p:cNvSpPr>
            <a:spLocks noGrp="1"/>
          </p:cNvSpPr>
          <p:nvPr>
            <p:ph type="subTitle" idx="1"/>
          </p:nvPr>
        </p:nvSpPr>
        <p:spPr>
          <a:xfrm>
            <a:off x="282180" y="282488"/>
            <a:ext cx="3403412" cy="4439055"/>
          </a:xfrm>
        </p:spPr>
        <p:txBody>
          <a:bodyPr anchor="ctr">
            <a:normAutofit/>
          </a:bodyPr>
          <a:lstStyle/>
          <a:p>
            <a:pPr marL="228600" indent="-228600">
              <a:buAutoNum type="arabicPeriod"/>
            </a:pPr>
            <a:r>
              <a:rPr lang="pl-PL" sz="1400" dirty="0"/>
              <a:t>The </a:t>
            </a:r>
            <a:r>
              <a:rPr lang="en-US" sz="1400" dirty="0"/>
              <a:t>Data has been aggregated to display amount of games per day.</a:t>
            </a:r>
            <a:endParaRPr lang="pl-PL" sz="1400" dirty="0"/>
          </a:p>
          <a:p>
            <a:pPr marL="228600" indent="-228600">
              <a:buAutoNum type="arabicPeriod"/>
            </a:pPr>
            <a:r>
              <a:rPr lang="en-US" sz="1400" dirty="0"/>
              <a:t>The data fluctuates a lot therefore we cannot see the clear trend.</a:t>
            </a:r>
            <a:endParaRPr lang="pl-PL" sz="1400" dirty="0"/>
          </a:p>
        </p:txBody>
      </p:sp>
      <p:pic>
        <p:nvPicPr>
          <p:cNvPr id="11266" name="Picture 2">
            <a:extLst>
              <a:ext uri="{FF2B5EF4-FFF2-40B4-BE49-F238E27FC236}">
                <a16:creationId xmlns:a16="http://schemas.microsoft.com/office/drawing/2014/main" id="{66A94AC5-798D-4D9B-954A-C66182BE88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732" y="730103"/>
            <a:ext cx="8458268" cy="4579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8878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5B1043-4915-436C-B726-D672F217ED2E}"/>
              </a:ext>
            </a:extLst>
          </p:cNvPr>
          <p:cNvSpPr>
            <a:spLocks noGrp="1"/>
          </p:cNvSpPr>
          <p:nvPr>
            <p:ph type="subTitle" idx="1"/>
          </p:nvPr>
        </p:nvSpPr>
        <p:spPr>
          <a:xfrm>
            <a:off x="282180" y="282488"/>
            <a:ext cx="3403412" cy="4439055"/>
          </a:xfrm>
        </p:spPr>
        <p:txBody>
          <a:bodyPr anchor="ctr">
            <a:normAutofit/>
          </a:bodyPr>
          <a:lstStyle/>
          <a:p>
            <a:pPr marL="228600" indent="-228600">
              <a:buAutoNum type="arabicPeriod"/>
            </a:pPr>
            <a:r>
              <a:rPr lang="en-US" sz="1400" dirty="0"/>
              <a:t>The same occurs after applying the rolling average.</a:t>
            </a:r>
          </a:p>
          <a:p>
            <a:pPr marL="228600" indent="-228600">
              <a:buAutoNum type="arabicPeriod"/>
            </a:pPr>
            <a:r>
              <a:rPr lang="en-US" sz="1400" dirty="0"/>
              <a:t>The data fluctuates to</a:t>
            </a:r>
            <a:r>
              <a:rPr lang="pl-PL" sz="1400" dirty="0"/>
              <a:t>o</a:t>
            </a:r>
            <a:r>
              <a:rPr lang="en-US" sz="1400" dirty="0"/>
              <a:t> much so we cannot see the clear trend.</a:t>
            </a:r>
            <a:endParaRPr lang="pl-PL" sz="1400" dirty="0"/>
          </a:p>
        </p:txBody>
      </p:sp>
      <p:pic>
        <p:nvPicPr>
          <p:cNvPr id="12290" name="Picture 2">
            <a:extLst>
              <a:ext uri="{FF2B5EF4-FFF2-40B4-BE49-F238E27FC236}">
                <a16:creationId xmlns:a16="http://schemas.microsoft.com/office/drawing/2014/main" id="{6AFFF032-3D96-449D-B949-E7B7C94441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0196" y="821094"/>
            <a:ext cx="8291804" cy="4439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174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5B1043-4915-436C-B726-D672F217ED2E}"/>
              </a:ext>
            </a:extLst>
          </p:cNvPr>
          <p:cNvSpPr>
            <a:spLocks noGrp="1"/>
          </p:cNvSpPr>
          <p:nvPr>
            <p:ph type="subTitle" idx="1"/>
          </p:nvPr>
        </p:nvSpPr>
        <p:spPr>
          <a:xfrm>
            <a:off x="139959" y="282489"/>
            <a:ext cx="3545633" cy="4205536"/>
          </a:xfrm>
        </p:spPr>
        <p:txBody>
          <a:bodyPr anchor="ctr">
            <a:normAutofit lnSpcReduction="10000"/>
          </a:bodyPr>
          <a:lstStyle/>
          <a:p>
            <a:pPr marL="228600" indent="-228600">
              <a:buAutoNum type="arabicPeriod"/>
            </a:pPr>
            <a:r>
              <a:rPr lang="en-US" sz="1400" dirty="0"/>
              <a:t>The data was further aggregated to display amount of games per month.</a:t>
            </a:r>
            <a:endParaRPr lang="pl-PL" sz="1400" dirty="0"/>
          </a:p>
          <a:p>
            <a:pPr marL="228600" indent="-228600">
              <a:buAutoNum type="arabicPeriod"/>
            </a:pPr>
            <a:r>
              <a:rPr lang="pl-PL" sz="1400" b="1" dirty="0" err="1"/>
              <a:t>conclusion</a:t>
            </a:r>
            <a:r>
              <a:rPr lang="pl-PL" sz="1400" dirty="0"/>
              <a:t>:</a:t>
            </a:r>
            <a:endParaRPr lang="en-US" sz="1400" dirty="0"/>
          </a:p>
          <a:p>
            <a:pPr marL="228600" indent="-228600">
              <a:buAutoNum type="arabicPeriod"/>
            </a:pPr>
            <a:r>
              <a:rPr lang="en-US" sz="1400" dirty="0"/>
              <a:t>This time we can observe that there is no clearly deviation of the trend of </a:t>
            </a:r>
            <a:r>
              <a:rPr lang="pl-PL" sz="1400" dirty="0"/>
              <a:t>numer of </a:t>
            </a:r>
            <a:r>
              <a:rPr lang="en-US" sz="1400" dirty="0"/>
              <a:t>games played by Players over 50 y/o compared to the trend of </a:t>
            </a:r>
            <a:r>
              <a:rPr lang="pl-PL" sz="1400" dirty="0"/>
              <a:t>numer of </a:t>
            </a:r>
            <a:r>
              <a:rPr lang="en-US" sz="1400" dirty="0"/>
              <a:t>games played by Players under 50.</a:t>
            </a:r>
            <a:endParaRPr lang="pl-PL" sz="1400" dirty="0"/>
          </a:p>
          <a:p>
            <a:pPr marL="228600" indent="-228600">
              <a:buAutoNum type="arabicPeriod"/>
            </a:pPr>
            <a:r>
              <a:rPr lang="en-US" sz="1400" dirty="0"/>
              <a:t>the spike of numbers of daily games in last two month</a:t>
            </a:r>
            <a:r>
              <a:rPr lang="pl-PL" sz="1400" dirty="0"/>
              <a:t>s</a:t>
            </a:r>
            <a:r>
              <a:rPr lang="en-US" sz="1400" dirty="0"/>
              <a:t> occurs in all age groups. The introduced special discount has no clear impact on the number of games.</a:t>
            </a:r>
            <a:endParaRPr lang="pl-PL" sz="1400" dirty="0"/>
          </a:p>
        </p:txBody>
      </p:sp>
      <p:pic>
        <p:nvPicPr>
          <p:cNvPr id="13314" name="Picture 2">
            <a:extLst>
              <a:ext uri="{FF2B5EF4-FFF2-40B4-BE49-F238E27FC236}">
                <a16:creationId xmlns:a16="http://schemas.microsoft.com/office/drawing/2014/main" id="{45559A59-7EB4-4709-A48C-AD8DC807EC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1965" y="6927"/>
            <a:ext cx="8140295" cy="3139525"/>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a:extLst>
              <a:ext uri="{FF2B5EF4-FFF2-40B4-BE49-F238E27FC236}">
                <a16:creationId xmlns:a16="http://schemas.microsoft.com/office/drawing/2014/main" id="{759AEC4F-4CC3-44EB-831E-20AA782D06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8162" y="3146452"/>
            <a:ext cx="8104098" cy="3150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1008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E9CFF4-3C10-48AA-B077-214A34764B29}"/>
              </a:ext>
            </a:extLst>
          </p:cNvPr>
          <p:cNvSpPr>
            <a:spLocks noGrp="1"/>
          </p:cNvSpPr>
          <p:nvPr>
            <p:ph type="ctrTitle"/>
          </p:nvPr>
        </p:nvSpPr>
        <p:spPr>
          <a:xfrm>
            <a:off x="5220928" y="965200"/>
            <a:ext cx="5999002" cy="4927600"/>
          </a:xfrm>
        </p:spPr>
        <p:txBody>
          <a:bodyPr anchor="ctr">
            <a:normAutofit/>
          </a:bodyPr>
          <a:lstStyle/>
          <a:p>
            <a:r>
              <a:rPr lang="pl-PL" dirty="0">
                <a:solidFill>
                  <a:schemeClr val="tx2"/>
                </a:solidFill>
              </a:rPr>
              <a:t>TASK 1</a:t>
            </a:r>
          </a:p>
        </p:txBody>
      </p:sp>
      <p:sp>
        <p:nvSpPr>
          <p:cNvPr id="10" name="Rectangle 9">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5E5B1043-4915-436C-B726-D672F217ED2E}"/>
              </a:ext>
            </a:extLst>
          </p:cNvPr>
          <p:cNvSpPr>
            <a:spLocks noGrp="1"/>
          </p:cNvSpPr>
          <p:nvPr>
            <p:ph type="subTitle" idx="1"/>
          </p:nvPr>
        </p:nvSpPr>
        <p:spPr>
          <a:xfrm>
            <a:off x="823356" y="1159565"/>
            <a:ext cx="3428550" cy="4439055"/>
          </a:xfrm>
        </p:spPr>
        <p:txBody>
          <a:bodyPr anchor="ctr">
            <a:normAutofit fontScale="92500" lnSpcReduction="10000"/>
          </a:bodyPr>
          <a:lstStyle/>
          <a:p>
            <a:r>
              <a:rPr lang="en-US" sz="2000" b="1" dirty="0">
                <a:solidFill>
                  <a:srgbClr val="FFFFFF"/>
                </a:solidFill>
              </a:rPr>
              <a:t>Problem</a:t>
            </a:r>
          </a:p>
          <a:p>
            <a:r>
              <a:rPr lang="en-US" sz="2000" dirty="0">
                <a:solidFill>
                  <a:srgbClr val="FFFFFF"/>
                </a:solidFill>
              </a:rPr>
              <a:t>Your colleague from accounting has asked you to find a way to group players. She would like to assign to each group an assistant. Find the most optimal number of assistants (each additional assistant generates additional costs) taking into account their similar **age** and **distance in x and y** from the </a:t>
            </a:r>
            <a:r>
              <a:rPr lang="en-US" sz="2000" dirty="0" err="1">
                <a:solidFill>
                  <a:srgbClr val="FFFFFF"/>
                </a:solidFill>
              </a:rPr>
              <a:t>headquaters</a:t>
            </a:r>
            <a:endParaRPr lang="pl-PL" sz="2000" dirty="0">
              <a:solidFill>
                <a:srgbClr val="FFFFFF"/>
              </a:solidFill>
            </a:endParaRPr>
          </a:p>
        </p:txBody>
      </p:sp>
      <p:sp>
        <p:nvSpPr>
          <p:cNvPr id="12" name="Rectangle 11">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4018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5B1043-4915-436C-B726-D672F217ED2E}"/>
              </a:ext>
            </a:extLst>
          </p:cNvPr>
          <p:cNvSpPr>
            <a:spLocks noGrp="1"/>
          </p:cNvSpPr>
          <p:nvPr>
            <p:ph type="subTitle" idx="1"/>
          </p:nvPr>
        </p:nvSpPr>
        <p:spPr>
          <a:xfrm>
            <a:off x="823356" y="1159565"/>
            <a:ext cx="2938022" cy="4439055"/>
          </a:xfrm>
        </p:spPr>
        <p:txBody>
          <a:bodyPr anchor="ctr">
            <a:normAutofit/>
          </a:bodyPr>
          <a:lstStyle/>
          <a:p>
            <a:pPr marL="228600" indent="-228600">
              <a:buAutoNum type="arabicPeriod"/>
            </a:pPr>
            <a:r>
              <a:rPr lang="en-US" sz="1400" dirty="0"/>
              <a:t>Distance had to be converted from coordinate system into distance in KM from players location to the headquarters.</a:t>
            </a:r>
            <a:endParaRPr lang="pl-PL" sz="1400" dirty="0"/>
          </a:p>
          <a:p>
            <a:pPr marL="228600" indent="-228600">
              <a:buFont typeface="Calibri" panose="020F0502020204030204" pitchFamily="34" charset="0"/>
              <a:buAutoNum type="arabicPeriod"/>
            </a:pPr>
            <a:r>
              <a:rPr lang="en-US" sz="1400" dirty="0"/>
              <a:t>The distribution of players based on distance and age clearly shows an even distribution</a:t>
            </a:r>
            <a:r>
              <a:rPr lang="pl-PL" sz="1400" dirty="0"/>
              <a:t> </a:t>
            </a:r>
            <a:r>
              <a:rPr lang="pl-PL" sz="1400" dirty="0" err="1"/>
              <a:t>both</a:t>
            </a:r>
            <a:r>
              <a:rPr lang="pl-PL" sz="1400" dirty="0"/>
              <a:t> in </a:t>
            </a:r>
            <a:r>
              <a:rPr lang="pl-PL" sz="1400" dirty="0" err="1"/>
              <a:t>distance</a:t>
            </a:r>
            <a:r>
              <a:rPr lang="pl-PL" sz="1400" dirty="0"/>
              <a:t> and </a:t>
            </a:r>
            <a:r>
              <a:rPr lang="pl-PL" sz="1400" dirty="0" err="1"/>
              <a:t>age</a:t>
            </a:r>
            <a:r>
              <a:rPr lang="pl-PL" sz="1400" dirty="0"/>
              <a:t> </a:t>
            </a:r>
            <a:r>
              <a:rPr lang="pl-PL" sz="1400" dirty="0" err="1"/>
              <a:t>varieble</a:t>
            </a:r>
            <a:r>
              <a:rPr lang="pl-PL" sz="1400" dirty="0"/>
              <a:t>.</a:t>
            </a:r>
          </a:p>
          <a:p>
            <a:pPr marL="228600" indent="-228600">
              <a:buAutoNum type="arabicPeriod"/>
            </a:pPr>
            <a:endParaRPr lang="pl-PL" sz="1400" dirty="0"/>
          </a:p>
          <a:p>
            <a:pPr marL="228600" indent="-228600">
              <a:buAutoNum type="arabicPeriod"/>
            </a:pPr>
            <a:endParaRPr lang="pl-PL" sz="1400" dirty="0"/>
          </a:p>
          <a:p>
            <a:endParaRPr lang="en-US" sz="1400" b="1" dirty="0">
              <a:solidFill>
                <a:srgbClr val="FFFFFF"/>
              </a:solidFill>
            </a:endParaRPr>
          </a:p>
        </p:txBody>
      </p:sp>
      <p:pic>
        <p:nvPicPr>
          <p:cNvPr id="1028" name="Picture 4">
            <a:extLst>
              <a:ext uri="{FF2B5EF4-FFF2-40B4-BE49-F238E27FC236}">
                <a16:creationId xmlns:a16="http://schemas.microsoft.com/office/drawing/2014/main" id="{65F6B9EE-ACCC-4C90-8FEA-9717BB2265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3026" y="998376"/>
            <a:ext cx="6934745" cy="4674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923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5B1043-4915-436C-B726-D672F217ED2E}"/>
              </a:ext>
            </a:extLst>
          </p:cNvPr>
          <p:cNvSpPr>
            <a:spLocks noGrp="1"/>
          </p:cNvSpPr>
          <p:nvPr>
            <p:ph type="subTitle" idx="1"/>
          </p:nvPr>
        </p:nvSpPr>
        <p:spPr>
          <a:xfrm>
            <a:off x="903015" y="834545"/>
            <a:ext cx="4202884" cy="5612233"/>
          </a:xfrm>
        </p:spPr>
        <p:txBody>
          <a:bodyPr anchor="ctr">
            <a:normAutofit/>
          </a:bodyPr>
          <a:lstStyle/>
          <a:p>
            <a:pPr marL="228600" indent="-228600">
              <a:buFont typeface="Calibri" panose="020F0502020204030204" pitchFamily="34" charset="0"/>
              <a:buAutoNum type="arabicPeriod"/>
            </a:pPr>
            <a:r>
              <a:rPr lang="en-US" sz="1400" dirty="0"/>
              <a:t>Players were divided into two distinguish groups based on distance to headquarters.</a:t>
            </a:r>
            <a:r>
              <a:rPr lang="pl-PL" sz="1400" dirty="0"/>
              <a:t>”</a:t>
            </a:r>
            <a:r>
              <a:rPr lang="pl-PL" sz="1400" dirty="0" err="1"/>
              <a:t>close</a:t>
            </a:r>
            <a:r>
              <a:rPr lang="pl-PL" sz="1400" dirty="0"/>
              <a:t> to </a:t>
            </a:r>
            <a:r>
              <a:rPr lang="pl-PL" sz="1400" dirty="0" err="1"/>
              <a:t>hq</a:t>
            </a:r>
            <a:r>
              <a:rPr lang="pl-PL" sz="1400" dirty="0"/>
              <a:t>” </a:t>
            </a:r>
            <a:r>
              <a:rPr lang="pl-PL" sz="1400" dirty="0" err="1"/>
              <a:t>means</a:t>
            </a:r>
            <a:r>
              <a:rPr lang="pl-PL" sz="1400" dirty="0"/>
              <a:t> </a:t>
            </a:r>
            <a:r>
              <a:rPr lang="pl-PL" sz="1400" dirty="0" err="1"/>
              <a:t>that</a:t>
            </a:r>
            <a:r>
              <a:rPr lang="pl-PL" sz="1400" dirty="0"/>
              <a:t> the </a:t>
            </a:r>
            <a:r>
              <a:rPr lang="pl-PL" sz="1400" dirty="0" err="1"/>
              <a:t>player</a:t>
            </a:r>
            <a:r>
              <a:rPr lang="pl-PL" sz="1400" dirty="0"/>
              <a:t> </a:t>
            </a:r>
            <a:r>
              <a:rPr lang="pl-PL" sz="1400" dirty="0" err="1"/>
              <a:t>is</a:t>
            </a:r>
            <a:r>
              <a:rPr lang="pl-PL" sz="1400" dirty="0"/>
              <a:t> </a:t>
            </a:r>
            <a:r>
              <a:rPr lang="pl-PL" sz="1400" dirty="0" err="1"/>
              <a:t>based</a:t>
            </a:r>
            <a:r>
              <a:rPr lang="pl-PL" sz="1400" dirty="0"/>
              <a:t> </a:t>
            </a:r>
            <a:r>
              <a:rPr lang="pl-PL" sz="1400" dirty="0" err="1"/>
              <a:t>closer</a:t>
            </a:r>
            <a:r>
              <a:rPr lang="pl-PL" sz="1400" dirty="0"/>
              <a:t> </a:t>
            </a:r>
            <a:r>
              <a:rPr lang="pl-PL" sz="1400" dirty="0" err="1"/>
              <a:t>than</a:t>
            </a:r>
            <a:r>
              <a:rPr lang="pl-PL" sz="1400" dirty="0"/>
              <a:t> 16.47km from </a:t>
            </a:r>
            <a:r>
              <a:rPr lang="pl-PL" sz="1400" dirty="0" err="1"/>
              <a:t>hq</a:t>
            </a:r>
            <a:r>
              <a:rPr lang="pl-PL" sz="1400" dirty="0"/>
              <a:t> and „Far to </a:t>
            </a:r>
            <a:r>
              <a:rPr lang="pl-PL" sz="1400" dirty="0" err="1"/>
              <a:t>hq</a:t>
            </a:r>
            <a:r>
              <a:rPr lang="pl-PL" sz="1400" dirty="0"/>
              <a:t>” </a:t>
            </a:r>
            <a:r>
              <a:rPr lang="pl-PL" sz="1400" dirty="0" err="1"/>
              <a:t>means</a:t>
            </a:r>
            <a:r>
              <a:rPr lang="pl-PL" sz="1400" dirty="0"/>
              <a:t> </a:t>
            </a:r>
            <a:r>
              <a:rPr lang="pl-PL" sz="1400" dirty="0" err="1"/>
              <a:t>further</a:t>
            </a:r>
            <a:r>
              <a:rPr lang="pl-PL" sz="1400" dirty="0"/>
              <a:t> </a:t>
            </a:r>
            <a:r>
              <a:rPr lang="pl-PL" sz="1400" dirty="0" err="1"/>
              <a:t>than</a:t>
            </a:r>
            <a:r>
              <a:rPr lang="pl-PL" sz="1400" dirty="0"/>
              <a:t> 16.47km.</a:t>
            </a:r>
            <a:r>
              <a:rPr lang="en-US" sz="1400" dirty="0"/>
              <a:t> Mean value of distance was used as a dividing point.</a:t>
            </a:r>
            <a:endParaRPr lang="pl-PL" sz="1400" dirty="0"/>
          </a:p>
          <a:p>
            <a:pPr marL="228600" indent="-228600">
              <a:buFont typeface="Calibri" panose="020F0502020204030204" pitchFamily="34" charset="0"/>
              <a:buAutoNum type="arabicPeriod"/>
            </a:pPr>
            <a:r>
              <a:rPr lang="en-US" sz="1400" dirty="0"/>
              <a:t>Players were also divided into two distinguish groups based</a:t>
            </a:r>
            <a:r>
              <a:rPr lang="pl-PL" sz="1400" dirty="0"/>
              <a:t> on</a:t>
            </a:r>
            <a:r>
              <a:rPr lang="en-US" sz="1400" dirty="0"/>
              <a:t> age. Mean value</a:t>
            </a:r>
            <a:r>
              <a:rPr lang="pl-PL" sz="1400" dirty="0"/>
              <a:t> (48)</a:t>
            </a:r>
            <a:r>
              <a:rPr lang="en-US" sz="1400" dirty="0"/>
              <a:t> of age was used as a dividing point.</a:t>
            </a:r>
            <a:endParaRPr lang="pl-PL" sz="1400" dirty="0"/>
          </a:p>
          <a:p>
            <a:pPr marL="228600" indent="-228600">
              <a:buFont typeface="Calibri" panose="020F0502020204030204" pitchFamily="34" charset="0"/>
              <a:buAutoNum type="arabicPeriod"/>
            </a:pPr>
            <a:endParaRPr lang="pl-PL" sz="1400" dirty="0"/>
          </a:p>
          <a:p>
            <a:pPr marL="228600" indent="-228600">
              <a:buFont typeface="Calibri" panose="020F0502020204030204" pitchFamily="34" charset="0"/>
              <a:buAutoNum type="arabicPeriod"/>
            </a:pPr>
            <a:endParaRPr lang="pl-PL" sz="1400" dirty="0"/>
          </a:p>
          <a:p>
            <a:pPr marL="228600" indent="-228600">
              <a:buAutoNum type="arabicPeriod"/>
            </a:pPr>
            <a:endParaRPr lang="pl-PL" sz="1400" dirty="0"/>
          </a:p>
          <a:p>
            <a:pPr marL="228600" indent="-228600">
              <a:buAutoNum type="arabicPeriod"/>
            </a:pPr>
            <a:endParaRPr lang="pl-PL" sz="1400" dirty="0"/>
          </a:p>
          <a:p>
            <a:endParaRPr lang="en-US" sz="1400" b="1" dirty="0">
              <a:solidFill>
                <a:srgbClr val="FFFFFF"/>
              </a:solidFill>
            </a:endParaRPr>
          </a:p>
        </p:txBody>
      </p:sp>
      <p:pic>
        <p:nvPicPr>
          <p:cNvPr id="2052" name="Picture 4">
            <a:extLst>
              <a:ext uri="{FF2B5EF4-FFF2-40B4-BE49-F238E27FC236}">
                <a16:creationId xmlns:a16="http://schemas.microsoft.com/office/drawing/2014/main" id="{CF60DDB3-4154-48E0-A82A-DDC3E52EF7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3616" y="3148744"/>
            <a:ext cx="4727845" cy="314874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F15FB5FD-31DE-48C3-B15D-7C869D36E6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3616" y="0"/>
            <a:ext cx="4727845" cy="3148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679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5B1043-4915-436C-B726-D672F217ED2E}"/>
              </a:ext>
            </a:extLst>
          </p:cNvPr>
          <p:cNvSpPr>
            <a:spLocks noGrp="1"/>
          </p:cNvSpPr>
          <p:nvPr>
            <p:ph type="subTitle" idx="1"/>
          </p:nvPr>
        </p:nvSpPr>
        <p:spPr>
          <a:xfrm>
            <a:off x="823356" y="1159565"/>
            <a:ext cx="2938022" cy="4439055"/>
          </a:xfrm>
        </p:spPr>
        <p:txBody>
          <a:bodyPr anchor="ctr">
            <a:normAutofit/>
          </a:bodyPr>
          <a:lstStyle/>
          <a:p>
            <a:pPr marL="228600" indent="-228600">
              <a:buFont typeface="Calibri" panose="020F0502020204030204" pitchFamily="34" charset="0"/>
              <a:buAutoNum type="arabicPeriod"/>
            </a:pPr>
            <a:r>
              <a:rPr lang="en-US" sz="1400" dirty="0"/>
              <a:t>The distribution of players based on distance and age clearly shows an even distribution</a:t>
            </a:r>
            <a:r>
              <a:rPr lang="pl-PL" sz="1400" dirty="0"/>
              <a:t> </a:t>
            </a:r>
            <a:r>
              <a:rPr lang="pl-PL" sz="1400" dirty="0" err="1"/>
              <a:t>within</a:t>
            </a:r>
            <a:r>
              <a:rPr lang="pl-PL" sz="1400" dirty="0"/>
              <a:t> </a:t>
            </a:r>
            <a:r>
              <a:rPr lang="pl-PL" sz="1400" dirty="0" err="1"/>
              <a:t>different</a:t>
            </a:r>
            <a:r>
              <a:rPr lang="pl-PL" sz="1400" dirty="0"/>
              <a:t> </a:t>
            </a:r>
            <a:r>
              <a:rPr lang="pl-PL" sz="1400" dirty="0" err="1"/>
              <a:t>age</a:t>
            </a:r>
            <a:r>
              <a:rPr lang="pl-PL" sz="1400" dirty="0"/>
              <a:t> </a:t>
            </a:r>
            <a:r>
              <a:rPr lang="pl-PL" sz="1400" dirty="0" err="1"/>
              <a:t>groups</a:t>
            </a:r>
            <a:r>
              <a:rPr lang="pl-PL" sz="1400" dirty="0"/>
              <a:t>.</a:t>
            </a:r>
          </a:p>
          <a:p>
            <a:pPr marL="228600" indent="-228600">
              <a:buAutoNum type="arabicPeriod"/>
            </a:pPr>
            <a:endParaRPr lang="pl-PL" sz="1400" dirty="0"/>
          </a:p>
          <a:p>
            <a:pPr marL="228600" indent="-228600">
              <a:buAutoNum type="arabicPeriod"/>
            </a:pPr>
            <a:endParaRPr lang="pl-PL" sz="1400" dirty="0"/>
          </a:p>
          <a:p>
            <a:endParaRPr lang="en-US" sz="1400" b="1" dirty="0">
              <a:solidFill>
                <a:srgbClr val="FFFFFF"/>
              </a:solidFill>
            </a:endParaRPr>
          </a:p>
        </p:txBody>
      </p:sp>
      <p:pic>
        <p:nvPicPr>
          <p:cNvPr id="3078" name="Picture 6">
            <a:extLst>
              <a:ext uri="{FF2B5EF4-FFF2-40B4-BE49-F238E27FC236}">
                <a16:creationId xmlns:a16="http://schemas.microsoft.com/office/drawing/2014/main" id="{57DBF8FE-E11B-48DD-87F1-D5A3C69592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0918" y="751659"/>
            <a:ext cx="7190387" cy="4846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8835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5B1043-4915-436C-B726-D672F217ED2E}"/>
              </a:ext>
            </a:extLst>
          </p:cNvPr>
          <p:cNvSpPr>
            <a:spLocks noGrp="1"/>
          </p:cNvSpPr>
          <p:nvPr>
            <p:ph type="subTitle" idx="1"/>
          </p:nvPr>
        </p:nvSpPr>
        <p:spPr>
          <a:xfrm>
            <a:off x="823356" y="1159565"/>
            <a:ext cx="2938022" cy="4439055"/>
          </a:xfrm>
        </p:spPr>
        <p:txBody>
          <a:bodyPr anchor="ctr">
            <a:normAutofit/>
          </a:bodyPr>
          <a:lstStyle/>
          <a:p>
            <a:pPr marL="228600" indent="-228600">
              <a:buFont typeface="Calibri" panose="020F0502020204030204" pitchFamily="34" charset="0"/>
              <a:buAutoNum type="arabicPeriod"/>
            </a:pPr>
            <a:r>
              <a:rPr lang="en-US" sz="1400" dirty="0"/>
              <a:t>The distribution of players based on distance and age clearly shows an even distribution</a:t>
            </a:r>
            <a:r>
              <a:rPr lang="pl-PL" sz="1400" dirty="0"/>
              <a:t> </a:t>
            </a:r>
            <a:r>
              <a:rPr lang="pl-PL" sz="1400" dirty="0" err="1"/>
              <a:t>within</a:t>
            </a:r>
            <a:r>
              <a:rPr lang="pl-PL" sz="1400" dirty="0"/>
              <a:t> </a:t>
            </a:r>
            <a:r>
              <a:rPr lang="pl-PL" sz="1400" dirty="0" err="1"/>
              <a:t>different</a:t>
            </a:r>
            <a:r>
              <a:rPr lang="pl-PL" sz="1400" dirty="0"/>
              <a:t> </a:t>
            </a:r>
            <a:r>
              <a:rPr lang="pl-PL" sz="1400" dirty="0" err="1"/>
              <a:t>distance</a:t>
            </a:r>
            <a:r>
              <a:rPr lang="pl-PL" sz="1400" dirty="0"/>
              <a:t> </a:t>
            </a:r>
            <a:r>
              <a:rPr lang="pl-PL" sz="1400" dirty="0" err="1"/>
              <a:t>groups</a:t>
            </a:r>
            <a:r>
              <a:rPr lang="pl-PL" sz="1400" dirty="0"/>
              <a:t>.</a:t>
            </a:r>
          </a:p>
          <a:p>
            <a:pPr marL="228600" indent="-228600">
              <a:buAutoNum type="arabicPeriod"/>
            </a:pPr>
            <a:endParaRPr lang="pl-PL" sz="1400" dirty="0"/>
          </a:p>
          <a:p>
            <a:pPr marL="228600" indent="-228600">
              <a:buAutoNum type="arabicPeriod"/>
            </a:pPr>
            <a:endParaRPr lang="pl-PL" sz="1400" dirty="0"/>
          </a:p>
          <a:p>
            <a:endParaRPr lang="en-US" sz="1400" b="1" dirty="0">
              <a:solidFill>
                <a:srgbClr val="FFFFFF"/>
              </a:solidFill>
            </a:endParaRPr>
          </a:p>
        </p:txBody>
      </p:sp>
      <p:pic>
        <p:nvPicPr>
          <p:cNvPr id="4098" name="Picture 2">
            <a:extLst>
              <a:ext uri="{FF2B5EF4-FFF2-40B4-BE49-F238E27FC236}">
                <a16:creationId xmlns:a16="http://schemas.microsoft.com/office/drawing/2014/main" id="{FF7A0182-0B5E-4B9D-98A9-0AD6FA046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8602" y="788982"/>
            <a:ext cx="7135019" cy="480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8223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5B1043-4915-436C-B726-D672F217ED2E}"/>
              </a:ext>
            </a:extLst>
          </p:cNvPr>
          <p:cNvSpPr>
            <a:spLocks noGrp="1"/>
          </p:cNvSpPr>
          <p:nvPr>
            <p:ph type="subTitle" idx="1"/>
          </p:nvPr>
        </p:nvSpPr>
        <p:spPr>
          <a:xfrm>
            <a:off x="578498" y="1159565"/>
            <a:ext cx="3470988" cy="4439055"/>
          </a:xfrm>
        </p:spPr>
        <p:txBody>
          <a:bodyPr anchor="ctr">
            <a:normAutofit/>
          </a:bodyPr>
          <a:lstStyle/>
          <a:p>
            <a:pPr marL="228600" indent="-228600">
              <a:buFont typeface="Calibri" panose="020F0502020204030204" pitchFamily="34" charset="0"/>
              <a:buAutoNum type="arabicPeriod"/>
            </a:pPr>
            <a:r>
              <a:rPr lang="pl-PL" sz="1400" b="1" dirty="0" err="1"/>
              <a:t>Conclusion</a:t>
            </a:r>
            <a:r>
              <a:rPr lang="pl-PL" sz="1400" dirty="0"/>
              <a:t>:</a:t>
            </a:r>
          </a:p>
          <a:p>
            <a:pPr marL="228600" indent="-228600">
              <a:buFont typeface="Calibri" panose="020F0502020204030204" pitchFamily="34" charset="0"/>
              <a:buAutoNum type="arabicPeriod"/>
            </a:pPr>
            <a:r>
              <a:rPr lang="pl-PL" sz="1400" dirty="0"/>
              <a:t>AS A RESULT, </a:t>
            </a:r>
            <a:r>
              <a:rPr lang="en-US" sz="1400" dirty="0"/>
              <a:t> player categorization based on age and distance from the headquarters</a:t>
            </a:r>
            <a:r>
              <a:rPr lang="pl-PL" sz="1400" dirty="0"/>
              <a:t> WAS INTRODUCED WITH EACH CATEGORY HAVING APPROXIMATELY THE SAME NUMBER OF PLAYERS. </a:t>
            </a:r>
          </a:p>
          <a:p>
            <a:pPr marL="228600" indent="-228600">
              <a:buFont typeface="Calibri" panose="020F0502020204030204" pitchFamily="34" charset="0"/>
              <a:buAutoNum type="arabicPeriod"/>
            </a:pPr>
            <a:r>
              <a:rPr lang="en-US" sz="1400" dirty="0"/>
              <a:t>File with Categorization is attached to the presentation.</a:t>
            </a:r>
            <a:endParaRPr lang="pl-PL" sz="1400" dirty="0"/>
          </a:p>
          <a:p>
            <a:pPr marL="228600" indent="-228600">
              <a:buAutoNum type="arabicPeriod"/>
            </a:pPr>
            <a:endParaRPr lang="pl-PL" sz="1400" dirty="0"/>
          </a:p>
          <a:p>
            <a:endParaRPr lang="en-US" sz="1400" b="1" dirty="0">
              <a:solidFill>
                <a:srgbClr val="FFFFFF"/>
              </a:solidFill>
            </a:endParaRPr>
          </a:p>
        </p:txBody>
      </p:sp>
      <p:pic>
        <p:nvPicPr>
          <p:cNvPr id="5122" name="Picture 2">
            <a:extLst>
              <a:ext uri="{FF2B5EF4-FFF2-40B4-BE49-F238E27FC236}">
                <a16:creationId xmlns:a16="http://schemas.microsoft.com/office/drawing/2014/main" id="{05E6374F-72DD-4B3D-84A1-5716F11A60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5935" y="1151951"/>
            <a:ext cx="7280089" cy="4539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002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E9CFF4-3C10-48AA-B077-214A34764B29}"/>
              </a:ext>
            </a:extLst>
          </p:cNvPr>
          <p:cNvSpPr>
            <a:spLocks noGrp="1"/>
          </p:cNvSpPr>
          <p:nvPr>
            <p:ph type="ctrTitle"/>
          </p:nvPr>
        </p:nvSpPr>
        <p:spPr>
          <a:xfrm>
            <a:off x="5220928" y="965200"/>
            <a:ext cx="5999002" cy="4927600"/>
          </a:xfrm>
        </p:spPr>
        <p:txBody>
          <a:bodyPr anchor="ctr">
            <a:normAutofit/>
          </a:bodyPr>
          <a:lstStyle/>
          <a:p>
            <a:r>
              <a:rPr lang="pl-PL" dirty="0">
                <a:solidFill>
                  <a:schemeClr val="tx2"/>
                </a:solidFill>
              </a:rPr>
              <a:t>TASK 2</a:t>
            </a:r>
          </a:p>
        </p:txBody>
      </p:sp>
      <p:sp>
        <p:nvSpPr>
          <p:cNvPr id="10" name="Rectangle 9">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5E5B1043-4915-436C-B726-D672F217ED2E}"/>
              </a:ext>
            </a:extLst>
          </p:cNvPr>
          <p:cNvSpPr>
            <a:spLocks noGrp="1"/>
          </p:cNvSpPr>
          <p:nvPr>
            <p:ph type="subTitle" idx="1"/>
          </p:nvPr>
        </p:nvSpPr>
        <p:spPr>
          <a:xfrm>
            <a:off x="823356" y="1159565"/>
            <a:ext cx="3428550" cy="4439055"/>
          </a:xfrm>
        </p:spPr>
        <p:txBody>
          <a:bodyPr anchor="ctr">
            <a:normAutofit fontScale="92500" lnSpcReduction="10000"/>
          </a:bodyPr>
          <a:lstStyle/>
          <a:p>
            <a:r>
              <a:rPr lang="en-US" sz="2000" b="1" dirty="0">
                <a:solidFill>
                  <a:srgbClr val="FFFFFF"/>
                </a:solidFill>
              </a:rPr>
              <a:t>Problem</a:t>
            </a:r>
          </a:p>
          <a:p>
            <a:r>
              <a:rPr lang="en-US" dirty="0">
                <a:solidFill>
                  <a:schemeClr val="bg1"/>
                </a:solidFill>
              </a:rPr>
              <a:t>Your colleague has noticed that some players might be cheating. He asked you to verify a particular age group (&lt;25 years) and present your results. Hint: showing all the possible combinations in a fair game might help.</a:t>
            </a:r>
            <a:endParaRPr lang="pl-PL" sz="2000" dirty="0">
              <a:solidFill>
                <a:schemeClr val="bg1"/>
              </a:solidFill>
            </a:endParaRPr>
          </a:p>
        </p:txBody>
      </p:sp>
      <p:sp>
        <p:nvSpPr>
          <p:cNvPr id="12" name="Rectangle 11">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15041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5B1043-4915-436C-B726-D672F217ED2E}"/>
              </a:ext>
            </a:extLst>
          </p:cNvPr>
          <p:cNvSpPr>
            <a:spLocks noGrp="1"/>
          </p:cNvSpPr>
          <p:nvPr>
            <p:ph type="subTitle" idx="1"/>
          </p:nvPr>
        </p:nvSpPr>
        <p:spPr>
          <a:xfrm>
            <a:off x="823356" y="1159565"/>
            <a:ext cx="2938022" cy="4439055"/>
          </a:xfrm>
        </p:spPr>
        <p:txBody>
          <a:bodyPr anchor="ctr">
            <a:normAutofit/>
          </a:bodyPr>
          <a:lstStyle/>
          <a:p>
            <a:pPr marL="228600" indent="-228600">
              <a:buAutoNum type="arabicPeriod"/>
            </a:pPr>
            <a:r>
              <a:rPr lang="pl-PL" sz="1400" dirty="0" err="1"/>
              <a:t>Results</a:t>
            </a:r>
            <a:r>
              <a:rPr lang="pl-PL" sz="1400" dirty="0"/>
              <a:t> of p</a:t>
            </a:r>
            <a:r>
              <a:rPr lang="en-US" sz="1400" dirty="0"/>
              <a:t>layers under 25 years old were </a:t>
            </a:r>
            <a:r>
              <a:rPr lang="pl-PL" sz="1400" dirty="0" err="1"/>
              <a:t>extracted</a:t>
            </a:r>
            <a:r>
              <a:rPr lang="en-US" sz="1400" dirty="0"/>
              <a:t> for this exercise. </a:t>
            </a:r>
            <a:endParaRPr lang="pl-PL" sz="1400" dirty="0"/>
          </a:p>
          <a:p>
            <a:pPr marL="228600" indent="-228600">
              <a:buAutoNum type="arabicPeriod"/>
            </a:pPr>
            <a:r>
              <a:rPr lang="pl-PL" sz="1400" dirty="0"/>
              <a:t>The </a:t>
            </a:r>
            <a:r>
              <a:rPr lang="pl-PL" sz="1400" dirty="0" err="1"/>
              <a:t>table</a:t>
            </a:r>
            <a:r>
              <a:rPr lang="pl-PL" sz="1400" dirty="0"/>
              <a:t> </a:t>
            </a:r>
            <a:r>
              <a:rPr lang="pl-PL" sz="1400" dirty="0" err="1"/>
              <a:t>shows</a:t>
            </a:r>
            <a:r>
              <a:rPr lang="pl-PL" sz="1400" dirty="0"/>
              <a:t> the </a:t>
            </a:r>
            <a:r>
              <a:rPr lang="pl-PL" sz="1400" dirty="0" err="1"/>
              <a:t>results</a:t>
            </a:r>
            <a:r>
              <a:rPr lang="pl-PL" sz="1400" dirty="0"/>
              <a:t> matrix with </a:t>
            </a:r>
            <a:r>
              <a:rPr lang="pl-PL" sz="1400" dirty="0" err="1"/>
              <a:t>all</a:t>
            </a:r>
            <a:r>
              <a:rPr lang="pl-PL" sz="1400" dirty="0"/>
              <a:t> </a:t>
            </a:r>
            <a:r>
              <a:rPr lang="pl-PL" sz="1400" dirty="0" err="1"/>
              <a:t>possible</a:t>
            </a:r>
            <a:r>
              <a:rPr lang="pl-PL" sz="1400" dirty="0"/>
              <a:t> </a:t>
            </a:r>
            <a:r>
              <a:rPr lang="pl-PL" sz="1400" dirty="0" err="1"/>
              <a:t>outcomes</a:t>
            </a:r>
            <a:r>
              <a:rPr lang="pl-PL" sz="1400" dirty="0"/>
              <a:t> of the </a:t>
            </a:r>
            <a:r>
              <a:rPr lang="pl-PL" sz="1400" dirty="0" err="1"/>
              <a:t>game</a:t>
            </a:r>
            <a:r>
              <a:rPr lang="pl-PL" sz="1400" dirty="0"/>
              <a:t> </a:t>
            </a:r>
            <a:r>
              <a:rPr lang="pl-PL" sz="1400" dirty="0" err="1"/>
              <a:t>displayed</a:t>
            </a:r>
            <a:r>
              <a:rPr lang="pl-PL" sz="1400" dirty="0"/>
              <a:t>.</a:t>
            </a:r>
          </a:p>
          <a:p>
            <a:pPr marL="228600" indent="-228600">
              <a:buAutoNum type="arabicPeriod"/>
            </a:pPr>
            <a:endParaRPr lang="pl-PL" sz="1400" dirty="0"/>
          </a:p>
          <a:p>
            <a:endParaRPr lang="en-US" sz="1400" b="1" dirty="0">
              <a:solidFill>
                <a:srgbClr val="FFFFFF"/>
              </a:solidFill>
            </a:endParaRPr>
          </a:p>
        </p:txBody>
      </p:sp>
      <p:graphicFrame>
        <p:nvGraphicFramePr>
          <p:cNvPr id="2" name="Table 1">
            <a:extLst>
              <a:ext uri="{FF2B5EF4-FFF2-40B4-BE49-F238E27FC236}">
                <a16:creationId xmlns:a16="http://schemas.microsoft.com/office/drawing/2014/main" id="{EAA906B8-D4AE-4058-A806-E86754E795BD}"/>
              </a:ext>
            </a:extLst>
          </p:cNvPr>
          <p:cNvGraphicFramePr>
            <a:graphicFrameLocks noGrp="1"/>
          </p:cNvGraphicFramePr>
          <p:nvPr>
            <p:extLst>
              <p:ext uri="{D42A27DB-BD31-4B8C-83A1-F6EECF244321}">
                <p14:modId xmlns:p14="http://schemas.microsoft.com/office/powerpoint/2010/main" val="3028394445"/>
              </p:ext>
            </p:extLst>
          </p:nvPr>
        </p:nvGraphicFramePr>
        <p:xfrm>
          <a:off x="4973217" y="1159565"/>
          <a:ext cx="5794309" cy="2833939"/>
        </p:xfrm>
        <a:graphic>
          <a:graphicData uri="http://schemas.openxmlformats.org/drawingml/2006/table">
            <a:tbl>
              <a:tblPr>
                <a:tableStyleId>{5C22544A-7EE6-4342-B048-85BDC9FD1C3A}</a:tableStyleId>
              </a:tblPr>
              <a:tblGrid>
                <a:gridCol w="1452469">
                  <a:extLst>
                    <a:ext uri="{9D8B030D-6E8A-4147-A177-3AD203B41FA5}">
                      <a16:colId xmlns:a16="http://schemas.microsoft.com/office/drawing/2014/main" val="3730944522"/>
                    </a:ext>
                  </a:extLst>
                </a:gridCol>
                <a:gridCol w="995977">
                  <a:extLst>
                    <a:ext uri="{9D8B030D-6E8A-4147-A177-3AD203B41FA5}">
                      <a16:colId xmlns:a16="http://schemas.microsoft.com/office/drawing/2014/main" val="3076933509"/>
                    </a:ext>
                  </a:extLst>
                </a:gridCol>
                <a:gridCol w="1136037">
                  <a:extLst>
                    <a:ext uri="{9D8B030D-6E8A-4147-A177-3AD203B41FA5}">
                      <a16:colId xmlns:a16="http://schemas.microsoft.com/office/drawing/2014/main" val="1510677265"/>
                    </a:ext>
                  </a:extLst>
                </a:gridCol>
                <a:gridCol w="1151599">
                  <a:extLst>
                    <a:ext uri="{9D8B030D-6E8A-4147-A177-3AD203B41FA5}">
                      <a16:colId xmlns:a16="http://schemas.microsoft.com/office/drawing/2014/main" val="2342007135"/>
                    </a:ext>
                  </a:extLst>
                </a:gridCol>
                <a:gridCol w="1058227">
                  <a:extLst>
                    <a:ext uri="{9D8B030D-6E8A-4147-A177-3AD203B41FA5}">
                      <a16:colId xmlns:a16="http://schemas.microsoft.com/office/drawing/2014/main" val="1256738538"/>
                    </a:ext>
                  </a:extLst>
                </a:gridCol>
              </a:tblGrid>
              <a:tr h="416173">
                <a:tc>
                  <a:txBody>
                    <a:bodyPr/>
                    <a:lstStyle/>
                    <a:p>
                      <a:pPr algn="l" fontAlgn="b"/>
                      <a:endParaRPr lang="pl-PL"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pl-PL" sz="1100" b="0" i="0" u="none" strike="noStrike">
                        <a:solidFill>
                          <a:srgbClr val="000000"/>
                        </a:solidFill>
                        <a:effectLst/>
                        <a:latin typeface="Calibri" panose="020F0502020204030204" pitchFamily="34" charset="0"/>
                      </a:endParaRPr>
                    </a:p>
                  </a:txBody>
                  <a:tcPr marL="9525" marR="9525" marT="9525" marB="0" anchor="b"/>
                </a:tc>
                <a:tc gridSpan="2">
                  <a:txBody>
                    <a:bodyPr/>
                    <a:lstStyle/>
                    <a:p>
                      <a:pPr algn="l" fontAlgn="b"/>
                      <a:r>
                        <a:rPr lang="pl-PL" sz="1400" b="1" u="none" strike="noStrike" dirty="0" err="1">
                          <a:effectLst/>
                        </a:rPr>
                        <a:t>Results</a:t>
                      </a:r>
                      <a:r>
                        <a:rPr lang="pl-PL" sz="1400" b="1" u="none" strike="noStrike" dirty="0">
                          <a:effectLst/>
                        </a:rPr>
                        <a:t> Matrix</a:t>
                      </a:r>
                      <a:endParaRPr lang="pl-PL" sz="14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pl-PL"/>
                    </a:p>
                  </a:txBody>
                  <a:tcPr/>
                </a:tc>
                <a:tc>
                  <a:txBody>
                    <a:bodyPr/>
                    <a:lstStyle/>
                    <a:p>
                      <a:pPr algn="l" fontAlgn="b"/>
                      <a:endParaRPr lang="pl-P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10738999"/>
                  </a:ext>
                </a:extLst>
              </a:tr>
              <a:tr h="396355">
                <a:tc>
                  <a:txBody>
                    <a:bodyPr/>
                    <a:lstStyle/>
                    <a:p>
                      <a:pPr algn="l" fontAlgn="b"/>
                      <a:endParaRPr lang="pl-PL"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 </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Dice point</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Dice point</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u="none" strike="noStrike">
                          <a:effectLst/>
                        </a:rPr>
                        <a:t>Dice point</a:t>
                      </a:r>
                      <a:endParaRPr lang="pl-P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8753079"/>
                  </a:ext>
                </a:extLst>
              </a:tr>
              <a:tr h="416173">
                <a:tc>
                  <a:txBody>
                    <a:bodyPr/>
                    <a:lstStyle/>
                    <a:p>
                      <a:pPr algn="l" fontAlgn="b"/>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pl-PL" sz="1100" b="1" u="none" strike="noStrike" dirty="0">
                          <a:effectLst/>
                        </a:rPr>
                        <a:t> </a:t>
                      </a:r>
                      <a:endParaRPr lang="pl-PL"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pl-PL" sz="1100" b="1" u="none" strike="noStrike" dirty="0">
                          <a:effectLst/>
                        </a:rPr>
                        <a:t>1</a:t>
                      </a:r>
                      <a:endParaRPr lang="pl-PL"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pl-PL" sz="1100" b="1" u="none" strike="noStrike" dirty="0">
                          <a:effectLst/>
                        </a:rPr>
                        <a:t>2</a:t>
                      </a:r>
                      <a:endParaRPr lang="pl-PL"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pl-PL" sz="1100" b="1" u="none" strike="noStrike" dirty="0">
                          <a:effectLst/>
                        </a:rPr>
                        <a:t>3</a:t>
                      </a:r>
                      <a:endParaRPr lang="pl-PL"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54441162"/>
                  </a:ext>
                </a:extLst>
              </a:tr>
              <a:tr h="396355">
                <a:tc>
                  <a:txBody>
                    <a:bodyPr/>
                    <a:lstStyle/>
                    <a:p>
                      <a:pPr algn="l" fontAlgn="b"/>
                      <a:r>
                        <a:rPr lang="pl-PL" sz="1100" u="none" strike="noStrike">
                          <a:effectLst/>
                        </a:rPr>
                        <a:t>Dice point</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b="1" u="none" strike="noStrike" dirty="0">
                          <a:effectLst/>
                        </a:rPr>
                        <a:t>1</a:t>
                      </a:r>
                      <a:endParaRPr lang="pl-PL"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pl-PL" sz="1100" i="1" u="none" strike="noStrike" dirty="0">
                          <a:effectLst/>
                        </a:rPr>
                        <a:t>2</a:t>
                      </a:r>
                      <a:endParaRPr lang="pl-PL" sz="1100" b="0" i="1"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pl-PL" sz="1100" i="1" u="none" strike="noStrike" dirty="0">
                          <a:effectLst/>
                        </a:rPr>
                        <a:t>3</a:t>
                      </a:r>
                      <a:endParaRPr lang="pl-PL" sz="1100" b="0" i="1"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pl-PL" sz="1100" i="1" u="none" strike="noStrike" dirty="0">
                          <a:effectLst/>
                        </a:rPr>
                        <a:t>4</a:t>
                      </a:r>
                      <a:endParaRPr lang="pl-PL" sz="1100" b="0" i="1"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54388767"/>
                  </a:ext>
                </a:extLst>
              </a:tr>
              <a:tr h="396355">
                <a:tc>
                  <a:txBody>
                    <a:bodyPr/>
                    <a:lstStyle/>
                    <a:p>
                      <a:pPr algn="l" fontAlgn="b"/>
                      <a:r>
                        <a:rPr lang="pl-PL" sz="1100" u="none" strike="noStrike">
                          <a:effectLst/>
                        </a:rPr>
                        <a:t>Dice point</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b="1" u="none" strike="noStrike" dirty="0">
                          <a:effectLst/>
                        </a:rPr>
                        <a:t>2</a:t>
                      </a:r>
                      <a:endParaRPr lang="pl-PL"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pl-PL" sz="1100" i="1" u="none" strike="noStrike" dirty="0">
                          <a:effectLst/>
                        </a:rPr>
                        <a:t>4</a:t>
                      </a:r>
                      <a:endParaRPr lang="pl-PL" sz="1100" b="0" i="1"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pl-PL" sz="1100" i="1" u="none" strike="noStrike">
                          <a:effectLst/>
                        </a:rPr>
                        <a:t>4</a:t>
                      </a:r>
                      <a:endParaRPr lang="pl-PL" sz="1100" b="0" i="1"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i="1" u="none" strike="noStrike">
                          <a:effectLst/>
                        </a:rPr>
                        <a:t>5</a:t>
                      </a:r>
                      <a:endParaRPr lang="pl-PL" sz="1100" b="0" i="1"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99981744"/>
                  </a:ext>
                </a:extLst>
              </a:tr>
              <a:tr h="396355">
                <a:tc>
                  <a:txBody>
                    <a:bodyPr/>
                    <a:lstStyle/>
                    <a:p>
                      <a:pPr algn="l" fontAlgn="b"/>
                      <a:r>
                        <a:rPr lang="pl-PL" sz="1100" u="none" strike="noStrike">
                          <a:effectLst/>
                        </a:rPr>
                        <a:t>Dice point</a:t>
                      </a:r>
                      <a:endParaRPr lang="pl-P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b="1" u="none" strike="noStrike">
                          <a:effectLst/>
                        </a:rPr>
                        <a:t>3</a:t>
                      </a:r>
                      <a:endParaRPr lang="pl-PL"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pl-PL" sz="1100" i="1" u="none" strike="noStrike" dirty="0">
                          <a:effectLst/>
                        </a:rPr>
                        <a:t>4</a:t>
                      </a:r>
                      <a:endParaRPr lang="pl-PL" sz="1100" b="0" i="1"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pl-PL" sz="1100" i="1" u="none" strike="noStrike" dirty="0">
                          <a:effectLst/>
                        </a:rPr>
                        <a:t>5</a:t>
                      </a:r>
                      <a:endParaRPr lang="pl-PL" sz="1100" b="0" i="1"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pl-PL" sz="1100" i="1" u="none" strike="noStrike">
                          <a:effectLst/>
                        </a:rPr>
                        <a:t>6</a:t>
                      </a:r>
                      <a:endParaRPr lang="pl-PL" sz="1100" b="0" i="1"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69253836"/>
                  </a:ext>
                </a:extLst>
              </a:tr>
              <a:tr h="416173">
                <a:tc>
                  <a:txBody>
                    <a:bodyPr/>
                    <a:lstStyle/>
                    <a:p>
                      <a:pPr algn="l" fontAlgn="b"/>
                      <a:r>
                        <a:rPr lang="pl-PL" sz="1100" u="none" strike="noStrike" dirty="0" err="1">
                          <a:effectLst/>
                        </a:rPr>
                        <a:t>Dice</a:t>
                      </a:r>
                      <a:r>
                        <a:rPr lang="pl-PL" sz="1100" u="none" strike="noStrike" dirty="0">
                          <a:effectLst/>
                        </a:rPr>
                        <a:t> point </a:t>
                      </a:r>
                    </a:p>
                    <a:p>
                      <a:pPr algn="l" fontAlgn="b"/>
                      <a:r>
                        <a:rPr lang="pl-PL" sz="1100" u="none" strike="noStrike" dirty="0">
                          <a:effectLst/>
                        </a:rPr>
                        <a:t>(for the </a:t>
                      </a:r>
                      <a:r>
                        <a:rPr lang="pl-PL" sz="1100" u="none" strike="noStrike" dirty="0" err="1">
                          <a:effectLst/>
                        </a:rPr>
                        <a:t>tails</a:t>
                      </a:r>
                      <a:r>
                        <a:rPr lang="pl-PL" sz="1100" u="none" strike="noStrike" dirty="0">
                          <a:effectLst/>
                        </a:rPr>
                        <a:t> </a:t>
                      </a:r>
                      <a:r>
                        <a:rPr lang="pl-PL" sz="1100" u="none" strike="noStrike" dirty="0" err="1">
                          <a:effectLst/>
                        </a:rPr>
                        <a:t>coin</a:t>
                      </a:r>
                      <a:r>
                        <a:rPr lang="pl-PL" sz="1100" u="none" strike="noStrike" dirty="0">
                          <a:effectLst/>
                        </a:rPr>
                        <a:t> </a:t>
                      </a:r>
                      <a:r>
                        <a:rPr lang="pl-PL" sz="1100" u="none" strike="noStrike" dirty="0" err="1">
                          <a:effectLst/>
                        </a:rPr>
                        <a:t>toss</a:t>
                      </a:r>
                      <a:r>
                        <a:rPr lang="pl-PL" sz="1100" u="none" strike="noStrike" dirty="0">
                          <a:effectLst/>
                        </a:rPr>
                        <a:t>)</a:t>
                      </a:r>
                      <a:endParaRPr lang="pl-PL"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pl-PL" sz="1100" b="1" u="none" strike="noStrike" dirty="0">
                          <a:effectLst/>
                        </a:rPr>
                        <a:t>0</a:t>
                      </a:r>
                      <a:endParaRPr lang="pl-PL"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pl-PL" sz="1100" i="1" u="none" strike="noStrike" dirty="0">
                          <a:effectLst/>
                        </a:rPr>
                        <a:t>1</a:t>
                      </a:r>
                      <a:endParaRPr lang="pl-PL" sz="1100" b="0" i="1"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pl-PL" sz="1100" i="1" u="none" strike="noStrike" dirty="0">
                          <a:effectLst/>
                        </a:rPr>
                        <a:t>2</a:t>
                      </a:r>
                      <a:endParaRPr lang="pl-PL" sz="1100" b="0" i="1"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pl-PL" sz="1100" i="1" u="none" strike="noStrike" dirty="0">
                          <a:effectLst/>
                        </a:rPr>
                        <a:t>3</a:t>
                      </a:r>
                      <a:endParaRPr lang="pl-PL" sz="1100" b="0" i="1"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15710953"/>
                  </a:ext>
                </a:extLst>
              </a:tr>
            </a:tbl>
          </a:graphicData>
        </a:graphic>
      </p:graphicFrame>
    </p:spTree>
    <p:extLst>
      <p:ext uri="{BB962C8B-B14F-4D97-AF65-F5344CB8AC3E}">
        <p14:creationId xmlns:p14="http://schemas.microsoft.com/office/powerpoint/2010/main" val="2097252113"/>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docProps/app.xml><?xml version="1.0" encoding="utf-8"?>
<Properties xmlns="http://schemas.openxmlformats.org/officeDocument/2006/extended-properties" xmlns:vt="http://schemas.openxmlformats.org/officeDocument/2006/docPropsVTypes">
  <TotalTime>0</TotalTime>
  <Words>805</Words>
  <Application>Microsoft Office PowerPoint</Application>
  <PresentationFormat>Widescreen</PresentationFormat>
  <Paragraphs>100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Retrospect</vt:lpstr>
      <vt:lpstr>by Michał Grabicki</vt:lpstr>
      <vt:lpstr>TASK 1</vt:lpstr>
      <vt:lpstr>PowerPoint Presentation</vt:lpstr>
      <vt:lpstr>PowerPoint Presentation</vt:lpstr>
      <vt:lpstr>PowerPoint Presentation</vt:lpstr>
      <vt:lpstr>PowerPoint Presentation</vt:lpstr>
      <vt:lpstr>PowerPoint Presentation</vt:lpstr>
      <vt:lpstr>TASK 2</vt:lpstr>
      <vt:lpstr>PowerPoint Presentation</vt:lpstr>
      <vt:lpstr>PowerPoint Presentation</vt:lpstr>
      <vt:lpstr>PowerPoint Presentation</vt:lpstr>
      <vt:lpstr>TASK 3</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1</dc:title>
  <dc:creator>Grabicki, Michał</dc:creator>
  <cp:lastModifiedBy>Grabicki, Michał</cp:lastModifiedBy>
  <cp:revision>20</cp:revision>
  <dcterms:created xsi:type="dcterms:W3CDTF">2021-06-16T07:15:03Z</dcterms:created>
  <dcterms:modified xsi:type="dcterms:W3CDTF">2021-06-16T10:10:58Z</dcterms:modified>
</cp:coreProperties>
</file>