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2" r:id="rId2"/>
    <p:sldId id="257" r:id="rId3"/>
    <p:sldId id="273" r:id="rId4"/>
    <p:sldId id="256" r:id="rId5"/>
    <p:sldId id="258" r:id="rId6"/>
    <p:sldId id="274" r:id="rId7"/>
    <p:sldId id="275" r:id="rId8"/>
    <p:sldId id="276" r:id="rId9"/>
    <p:sldId id="277" r:id="rId10"/>
    <p:sldId id="278" r:id="rId11"/>
    <p:sldId id="260" r:id="rId12"/>
    <p:sldId id="279" r:id="rId13"/>
    <p:sldId id="280" r:id="rId14"/>
    <p:sldId id="281" r:id="rId15"/>
    <p:sldId id="263" r:id="rId16"/>
    <p:sldId id="264" r:id="rId17"/>
    <p:sldId id="282" r:id="rId18"/>
    <p:sldId id="283" r:id="rId19"/>
    <p:sldId id="26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0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41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9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30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9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79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663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00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73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661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41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CEC6C4-E6E8-4A89-B86B-B33E135062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9E77DF-855D-4CE6-96D0-305006B53C49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8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9CFF4-3C10-48AA-B077-214A3476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tx2"/>
                </a:solidFill>
              </a:rPr>
              <a:t>by</a:t>
            </a:r>
            <a:br>
              <a:rPr lang="pl-PL">
                <a:solidFill>
                  <a:schemeClr val="tx2"/>
                </a:solidFill>
              </a:rPr>
            </a:br>
            <a:r>
              <a:rPr lang="pl-PL">
                <a:solidFill>
                  <a:schemeClr val="tx2"/>
                </a:solidFill>
              </a:rPr>
              <a:t>Michał Grabicki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1" y="1159565"/>
            <a:ext cx="3695307" cy="4439055"/>
          </a:xfrm>
        </p:spPr>
        <p:txBody>
          <a:bodyPr anchor="ctr">
            <a:normAutofit/>
          </a:bodyPr>
          <a:lstStyle/>
          <a:p>
            <a:r>
              <a:rPr lang="pl-PL" b="1" dirty="0">
                <a:solidFill>
                  <a:srgbClr val="FFFFFF"/>
                </a:solidFill>
              </a:rPr>
              <a:t>„</a:t>
            </a:r>
            <a:r>
              <a:rPr lang="pl-PL" dirty="0"/>
              <a:t>2.2 Analiza danych</a:t>
            </a:r>
            <a:r>
              <a:rPr lang="pl-PL" b="1" dirty="0">
                <a:solidFill>
                  <a:srgbClr val="FFFFFF"/>
                </a:solidFill>
              </a:rPr>
              <a:t>”</a:t>
            </a:r>
          </a:p>
          <a:p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98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79" y="834545"/>
            <a:ext cx="3833016" cy="5612233"/>
          </a:xfrm>
        </p:spPr>
        <p:txBody>
          <a:bodyPr anchor="ctr">
            <a:normAutofit/>
          </a:bodyPr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Przedstawiony wykres autokorelacji badanego okresu z pozytywną autokorelacją równą 0.52 potwierdza, że średnia wartość zamówień podąża za trendem. </a:t>
            </a:r>
          </a:p>
          <a:p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B5AE7439-9100-455C-BDD2-908D775BA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72" y="1390261"/>
            <a:ext cx="7730816" cy="31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4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W przypadku okresu przed covid-19 zaobserwować można powtarzającą się sezonowość, ze spadkami w I oraz III kwartale i wzrostami w ii oraz IV kwartale roku. </a:t>
            </a:r>
          </a:p>
          <a:p>
            <a:pPr marL="228600" indent="-228600"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82C9D346-8D48-4A81-91DE-D53C03C9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75" y="1159565"/>
            <a:ext cx="7772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83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Wykres Dekompozycji sezonowości również obrazuje widoczny wzorzec sezonowości badanego okresu.</a:t>
            </a:r>
          </a:p>
          <a:p>
            <a:pPr marL="228600" indent="-228600"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4285BA8-F00F-4DAC-B776-BF70CFB5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24" y="1159565"/>
            <a:ext cx="6597520" cy="43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38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W przypadku okresu po covid-19 nie można zaobserwować widocznej sezonowości sprzedaży.</a:t>
            </a:r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FF73DFE-051C-4E84-A3C3-A48E731A7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78" y="1159565"/>
            <a:ext cx="7772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92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Wykres Dekompozycji sezonowości sugeruję występowanie widocznego wahania wartości sprzedaży. </a:t>
            </a:r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9295362-2AF5-4D07-AB8C-91297178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22" y="695908"/>
            <a:ext cx="6019022" cy="39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8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9CFF4-3C10-48AA-B077-214A3476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Zadanie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08" y="1159565"/>
            <a:ext cx="3822698" cy="4439055"/>
          </a:xfrm>
        </p:spPr>
        <p:txBody>
          <a:bodyPr anchor="ctr">
            <a:normAutofit/>
          </a:bodyPr>
          <a:lstStyle/>
          <a:p>
            <a:pPr lvl="0"/>
            <a:r>
              <a:rPr lang="pl-PL" sz="2000" b="1" dirty="0"/>
              <a:t>Określ prawdopodobną stratę wynikającą z COVID-19 (przyjmij odpowiednią datę startu pandemii).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504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pPr marL="228600" indent="-228600">
              <a:buAutoNum type="arabicPeriod"/>
            </a:pPr>
            <a:r>
              <a:rPr lang="pl-PL" sz="1400" dirty="0"/>
              <a:t>Za datę rozpoczęcia pandemii przyjęto 02.2019, w którym zaobserwować można znaczący spadek sprzedaży, który nie wpisuje się w dotychczasowy trend ani w występującą sezonowość.</a:t>
            </a:r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3054BF-6365-4126-9D64-1D232EFDB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006" y="1511558"/>
            <a:ext cx="6863406" cy="348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25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6" y="274331"/>
            <a:ext cx="4737690" cy="5566631"/>
          </a:xfrm>
        </p:spPr>
        <p:txBody>
          <a:bodyPr anchor="ctr">
            <a:normAutofit/>
          </a:bodyPr>
          <a:lstStyle/>
          <a:p>
            <a:pPr marL="228600" indent="-228600">
              <a:buAutoNum type="arabicPeriod"/>
            </a:pPr>
            <a:r>
              <a:rPr lang="pl-PL" sz="1400" dirty="0"/>
              <a:t>W celu Określenia prawdopodobnej straty wynikającej z COVID-19 wykorzystany został model </a:t>
            </a:r>
            <a:r>
              <a:rPr lang="pl-PL" sz="1400" dirty="0" err="1"/>
              <a:t>sarima</a:t>
            </a:r>
            <a:r>
              <a:rPr lang="pl-PL" sz="1400" dirty="0"/>
              <a:t> (</a:t>
            </a:r>
            <a:r>
              <a:rPr lang="en-US" sz="1400" dirty="0"/>
              <a:t>Seasonal Autoregressive Integrated Moving Average</a:t>
            </a:r>
            <a:r>
              <a:rPr lang="pl-PL" sz="1400" dirty="0"/>
              <a:t>). Za zbiór uczący posłużył zbór zawierający średnią sprzedaż w okresie przed pandemią. </a:t>
            </a:r>
          </a:p>
          <a:p>
            <a:pPr marL="228600" indent="-228600">
              <a:buAutoNum type="arabicPeriod"/>
            </a:pPr>
            <a:r>
              <a:rPr lang="pl-PL" sz="1400" dirty="0"/>
              <a:t>Predykcja obejmuje okres 12 miesięcy od 02.2020 do 01.2020.</a:t>
            </a:r>
          </a:p>
          <a:p>
            <a:pPr marL="228600" indent="-228600">
              <a:buAutoNum type="arabicPeriod"/>
            </a:pPr>
            <a:r>
              <a:rPr lang="pl-PL" sz="1400" dirty="0"/>
              <a:t>W tabeli przedstawiono predykcję średnich wartość sprzedaży zakładając nie wystąpienie pandemii.</a:t>
            </a:r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A351CC-E3DE-4548-BBAB-F77C5911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675" y="645658"/>
            <a:ext cx="3036823" cy="36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5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036854"/>
            <a:ext cx="2938022" cy="4439055"/>
          </a:xfrm>
        </p:spPr>
        <p:txBody>
          <a:bodyPr anchor="ctr">
            <a:normAutofit/>
          </a:bodyPr>
          <a:lstStyle/>
          <a:p>
            <a:pPr marL="228600" indent="-228600">
              <a:buAutoNum type="arabicPeriod"/>
            </a:pPr>
            <a:r>
              <a:rPr lang="pl-PL" sz="1400" dirty="0"/>
              <a:t>Na wykresie przedstawiono wyniki predykcji okresu 12 miesięcy.</a:t>
            </a:r>
          </a:p>
          <a:p>
            <a:pPr marL="228600" indent="-228600">
              <a:buAutoNum type="arabicPeriod"/>
            </a:pPr>
            <a:r>
              <a:rPr lang="pl-PL" sz="1400" dirty="0"/>
              <a:t>Predykcje wpisują się w dotychczasowy trend oraz sezonowość.</a:t>
            </a:r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4E39FC9-8068-4970-9E3F-39776699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117" y="1253458"/>
            <a:ext cx="7729480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5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9CFF4-3C10-48AA-B077-214A3476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Zadanie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176" y="1159565"/>
            <a:ext cx="3220202" cy="4439055"/>
          </a:xfrm>
        </p:spPr>
        <p:txBody>
          <a:bodyPr anchor="ctr">
            <a:normAutofit/>
          </a:bodyPr>
          <a:lstStyle/>
          <a:p>
            <a:pPr lvl="0"/>
            <a:r>
              <a:rPr lang="pl-PL" sz="2000" b="1" dirty="0"/>
              <a:t>Zaproponuj możliwe do zbadania hipotezy dotyczące kondycji sprzedaży w firmie przed i w czasie pandemii.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79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1" y="982283"/>
            <a:ext cx="6316824" cy="4439055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pl-PL" sz="1400" dirty="0"/>
              <a:t>eda.1</a:t>
            </a:r>
            <a:br>
              <a:rPr lang="pl-PL" sz="1400" dirty="0"/>
            </a:br>
            <a:r>
              <a:rPr lang="pl-PL" sz="1400" dirty="0"/>
              <a:t>Zbiór danych składa się z 1,314,321 rekordów umieszczonych w tabeli składającej się z 3 kolumn głównych i kolumny indeksowej zawierającej daty.</a:t>
            </a:r>
          </a:p>
          <a:p>
            <a:pPr marL="342900" indent="-342900">
              <a:buAutoNum type="arabicPeriod"/>
            </a:pPr>
            <a:r>
              <a:rPr lang="pl-PL" sz="1400" dirty="0"/>
              <a:t>Każdy rekord zawiera dokładną datę zamówienia, jej wartość, id klienta oraz id produktu.</a:t>
            </a:r>
          </a:p>
          <a:p>
            <a:pPr marL="342900" indent="-342900">
              <a:buAutoNum type="arabicPeriod"/>
            </a:pPr>
            <a:r>
              <a:rPr lang="pl-PL" sz="1400" dirty="0"/>
              <a:t>Do analizy trendów, sezonowości oraz predykcji wymagane są jedynie kolumna zawierająca wartość zamówienia oraz kolumna indeksowa. </a:t>
            </a:r>
          </a:p>
          <a:p>
            <a:pPr marL="342900" indent="-342900">
              <a:buFont typeface="Calibri" panose="020F0502020204030204" pitchFamily="34" charset="0"/>
              <a:buAutoNum type="arabicPeriod"/>
            </a:pPr>
            <a:r>
              <a:rPr lang="pl-PL" sz="1400" dirty="0"/>
              <a:t>Dane zostały zagregowane najpierw do poziomu zamówień dziennych, następnie do poziomu zamówień miesięcznych.</a:t>
            </a:r>
          </a:p>
          <a:p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997FB-368F-42DA-BB01-CD708591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885" y="982283"/>
            <a:ext cx="4729158" cy="33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23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568" y="1209472"/>
            <a:ext cx="3851281" cy="4439055"/>
          </a:xfrm>
        </p:spPr>
        <p:txBody>
          <a:bodyPr anchor="ctr">
            <a:normAutofit/>
          </a:bodyPr>
          <a:lstStyle/>
          <a:p>
            <a:pPr marL="228600" indent="-228600">
              <a:buAutoNum type="arabicPeriod"/>
            </a:pPr>
            <a:endParaRPr lang="pl-PL" sz="1400" dirty="0"/>
          </a:p>
          <a:p>
            <a:r>
              <a:rPr lang="pl-PL" sz="1400" b="1" dirty="0"/>
              <a:t>Hipotezy za okres przed covid-19:</a:t>
            </a:r>
          </a:p>
          <a:p>
            <a:pPr marL="228600" indent="-228600">
              <a:buAutoNum type="arabicPeriod"/>
            </a:pPr>
            <a:r>
              <a:rPr lang="pl-PL" sz="1400" dirty="0"/>
              <a:t>Hipoteza i : wielkość sprzedaż jest dodatnio skorelowana z ilością klientów.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Hipoteza ii : wielkość sprzedaż jest dodatnio skorelowana z ilością produktów.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Hipoteza iii :  Trend sprzedaży klientom powracającym jest rosnący.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Hipoteza iv :  Trend sprzedaży nowym klientom jest rosnący.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B08D10-46EC-4618-B7BC-1A6CB9337016}"/>
              </a:ext>
            </a:extLst>
          </p:cNvPr>
          <p:cNvSpPr txBox="1">
            <a:spLocks/>
          </p:cNvSpPr>
          <p:nvPr/>
        </p:nvSpPr>
        <p:spPr>
          <a:xfrm>
            <a:off x="6721153" y="1060182"/>
            <a:ext cx="3851281" cy="4439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r>
              <a:rPr lang="pl-PL" sz="1400" b="1" dirty="0"/>
              <a:t>Hipotezy za okres po covid-19: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Hipoteza i : wielkość sprzedaż jest ujemnie skorelowana z ilością klientów.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Hipoteza ii : wielkość sprzedaż jest ujemnie skorelowana z ilością produktów.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Hipoteza iii :  Trend sprzedaży klientom powracającym jest malejący.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Hipoteza iv :  Trend sprzedaży nowym klientom jest malejący.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0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2" y="1091682"/>
            <a:ext cx="4917230" cy="432965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pl-PL" sz="1400" dirty="0"/>
              <a:t>eda.2</a:t>
            </a:r>
            <a:br>
              <a:rPr lang="pl-PL" sz="1400" dirty="0"/>
            </a:br>
            <a:r>
              <a:rPr lang="pl-PL" sz="1400" b="1" dirty="0"/>
              <a:t>Zbiór danych zawiera daty przyszłe, które nie zostały uwzględnione w analizach oraz wykonywanych zadaniach. Za punkt odcięcia przyjęty został 06.2021. Z powodu braku bezpośredniego kontaktu z biznesem przyjęte zostało założenie, iż są to dane, które nie powinny być analizowane. (założenie to musi zweryfikować właściciel danych lub biznes). </a:t>
            </a:r>
          </a:p>
          <a:p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5E691F-CF87-465A-BA36-9DFB19073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45" y="1212980"/>
            <a:ext cx="6690373" cy="35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3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9CFF4-3C10-48AA-B077-214A3476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Zadanie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84" y="1159565"/>
            <a:ext cx="3248194" cy="4439055"/>
          </a:xfrm>
        </p:spPr>
        <p:txBody>
          <a:bodyPr anchor="ctr">
            <a:normAutofit/>
          </a:bodyPr>
          <a:lstStyle/>
          <a:p>
            <a:pPr lvl="0"/>
            <a:r>
              <a:rPr lang="pl-PL" b="1" dirty="0"/>
              <a:t>Zbadaj trendy i okresowości występujące w sprzedaży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01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78" y="834545"/>
            <a:ext cx="4202884" cy="5612233"/>
          </a:xfrm>
        </p:spPr>
        <p:txBody>
          <a:bodyPr anchor="ctr">
            <a:normAutofit/>
          </a:bodyPr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Zbiór danych podzielony został na dwie części, okres przed widocznymi spadkami spowodowanymi przez pandemię covid-19 oraz po zaobserwowaniu spadków. 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Przedstawiony wykres przedstawia średnią wartość zamówień od 01.2016 (początek zbioru) do 01.2020.</a:t>
            </a:r>
          </a:p>
          <a:p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97E4F4-6A09-4A5F-A9D1-F8C2EDA45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62" y="914400"/>
            <a:ext cx="7800638" cy="386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7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78" y="834545"/>
            <a:ext cx="4202884" cy="5612233"/>
          </a:xfrm>
        </p:spPr>
        <p:txBody>
          <a:bodyPr anchor="ctr">
            <a:normAutofit/>
          </a:bodyPr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Zaobserwować można widoczny trend wzrostowy. 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W celu zobrazowania trendu zbudowany został model regresji liniowej, reprezentowany na wykresie przez czerwoną linię.</a:t>
            </a:r>
          </a:p>
          <a:p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52B1B4E8-0F8A-4B9F-8E25-96AA9CE4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424" y="559836"/>
            <a:ext cx="7854576" cy="38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8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79" y="834545"/>
            <a:ext cx="3833016" cy="5612233"/>
          </a:xfrm>
        </p:spPr>
        <p:txBody>
          <a:bodyPr anchor="ctr">
            <a:normAutofit/>
          </a:bodyPr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Przedstawiony wykres autokorelacji badanego okresu z pozytywną autokorelacją równą 0.47 potwierdza, że średnia wartość zamówień podąża za trendem. </a:t>
            </a:r>
          </a:p>
          <a:p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1A92C498-8FD2-46E7-98C5-161E3CBC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69" y="834545"/>
            <a:ext cx="8067231" cy="40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3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78" y="834545"/>
            <a:ext cx="4202884" cy="5612233"/>
          </a:xfrm>
        </p:spPr>
        <p:txBody>
          <a:bodyPr anchor="ctr">
            <a:normAutofit/>
          </a:bodyPr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Przedstawiony wykres przedstawia średnią wartość zamówień od 02.2020 (początek spadków spowodowanych pandemią) do 06.2021.</a:t>
            </a:r>
          </a:p>
          <a:p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33831C-E315-488A-918C-6A271556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33" y="411222"/>
            <a:ext cx="7612160" cy="398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6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5B1043-4915-436C-B726-D672F217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78" y="834545"/>
            <a:ext cx="4202884" cy="5612233"/>
          </a:xfrm>
        </p:spPr>
        <p:txBody>
          <a:bodyPr anchor="ctr">
            <a:normAutofit/>
          </a:bodyPr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W celu zobrazowania trendu ponownie zbudowany został model regresji liniowej, reprezentowany na wykresie przez czerwoną linię.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r>
              <a:rPr lang="pl-PL" sz="1400" dirty="0"/>
              <a:t>Również tym razem Zaobserwować można trend wzrostowy, jest on jednak znacznie mniejszy niż w przypadku okresu przed wystąpieniem pandemii. </a:t>
            </a:r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Font typeface="Calibri" panose="020F0502020204030204" pitchFamily="34" charset="0"/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pPr marL="228600" indent="-228600">
              <a:buAutoNum type="arabicPeriod"/>
            </a:pPr>
            <a:endParaRPr lang="pl-PL" sz="1400" dirty="0"/>
          </a:p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EC23510B-2D3F-41E2-A559-80E4DFB6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44" y="653143"/>
            <a:ext cx="7692796" cy="37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02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by Michał Grabicki</vt:lpstr>
      <vt:lpstr>PowerPoint Presentation</vt:lpstr>
      <vt:lpstr>PowerPoint Presentation</vt:lpstr>
      <vt:lpstr>Zadanie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Zadanie 2</vt:lpstr>
      <vt:lpstr>PowerPoint Presentation</vt:lpstr>
      <vt:lpstr>PowerPoint Presentation</vt:lpstr>
      <vt:lpstr>PowerPoint Presentation</vt:lpstr>
      <vt:lpstr>Zadanie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Michał Grabicki</dc:title>
  <dc:creator>Grabicki, Michał</dc:creator>
  <cp:lastModifiedBy>Grabicki, Michał</cp:lastModifiedBy>
  <cp:revision>23</cp:revision>
  <dcterms:created xsi:type="dcterms:W3CDTF">2021-07-26T17:05:00Z</dcterms:created>
  <dcterms:modified xsi:type="dcterms:W3CDTF">2021-07-26T22:49:50Z</dcterms:modified>
</cp:coreProperties>
</file>