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  <p:embeddedFont>
      <p:font typeface="Source Code Pr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57" Type="http://schemas.openxmlformats.org/officeDocument/2006/relationships/font" Target="fonts/SourceCodePro-bold.fntdata"/><Relationship Id="rId12" Type="http://schemas.openxmlformats.org/officeDocument/2006/relationships/slide" Target="slides/slide8.xml"/><Relationship Id="rId56" Type="http://schemas.openxmlformats.org/officeDocument/2006/relationships/font" Target="fonts/SourceCodePro-regular.fntdata"/><Relationship Id="rId15" Type="http://schemas.openxmlformats.org/officeDocument/2006/relationships/slide" Target="slides/slide11.xml"/><Relationship Id="rId59" Type="http://schemas.openxmlformats.org/officeDocument/2006/relationships/font" Target="fonts/SourceCodePro-boldItalic.fntdata"/><Relationship Id="rId14" Type="http://schemas.openxmlformats.org/officeDocument/2006/relationships/slide" Target="slides/slide10.xml"/><Relationship Id="rId58" Type="http://schemas.openxmlformats.org/officeDocument/2006/relationships/font" Target="fonts/SourceCodePr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ec0bd60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ec0bd60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ec0bd6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ec0bd6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ec0bd60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ec0bd60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ec0bd60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ec0bd60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ec0bd6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ec0bd6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ec0bd6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ec0bd6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baf3d8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baf3d8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baf3d8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baf3d8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9baf3d87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9baf3d87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9baf3d8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9baf3d8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baf3d87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9baf3d87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9baf3d87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9baf3d8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9baf3d87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9baf3d87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9baf3d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9baf3d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ec0bd6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ec0bd6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9baf3d87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9baf3d87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9baf3d87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9baf3d87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9baf3d87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9baf3d87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afa4a4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afa4a4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afa4a4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7afa4a4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afa4a4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afa4a4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afa4a4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afa4a4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afa4a4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afa4a4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7afa4a42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7afa4a42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7afa4a4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7afa4a4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7afa4a4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7afa4a4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7afa4a42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7afa4a42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afa4a42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7afa4a4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7afa4a42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7afa4a42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7afa4a42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7afa4a42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ec0bd6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ec0bd6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afa4a4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afa4a4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7afa4a42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7afa4a42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7afa4a42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7afa4a42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7afa4a42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7afa4a42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7afa4a42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7afa4a42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afa4a42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7afa4a42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7afa4a42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7afa4a42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7afa4a42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7afa4a42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ec0bd6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ec0bd6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ec0bd6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ec0bd6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ec0bd60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ec0bd60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ec0bd6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ec0bd6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ec0bd60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ec0bd60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127.0.0.1:5000/" TargetMode="External"/><Relationship Id="rId4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5834400" y="1724425"/>
            <a:ext cx="1450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 with a specific package included: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-n myenv numpy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 with a specific version of Python you can do: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○"/>
            </a:pP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 python=3.5</a:t>
            </a:r>
            <a:endParaRPr b="1"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 with a specific package version included: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-n myenv numpy=1.14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list out all your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env list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create our Flask environment!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“Hello World” Site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our first website with Flask!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simplest site possible.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simply return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Hello Puppy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you’ve installed Flask!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install flask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/>
          <p:nvPr/>
        </p:nvSpPr>
        <p:spPr>
          <a:xfrm>
            <a:off x="311700" y="1232075"/>
            <a:ext cx="4561800" cy="42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>
            <a:off x="311700" y="1636475"/>
            <a:ext cx="4561800" cy="42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/>
        </p:nvSpPr>
        <p:spPr>
          <a:xfrm>
            <a:off x="368450" y="2778675"/>
            <a:ext cx="6619500" cy="80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Virtual Environments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/>
          <p:nvPr/>
        </p:nvSpPr>
        <p:spPr>
          <a:xfrm>
            <a:off x="311700" y="2374275"/>
            <a:ext cx="3001500" cy="43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22" name="Google Shape;22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/>
          <p:nvPr/>
        </p:nvSpPr>
        <p:spPr>
          <a:xfrm>
            <a:off x="311700" y="3878300"/>
            <a:ext cx="5151000" cy="48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/>
          <p:nvPr/>
        </p:nvSpPr>
        <p:spPr>
          <a:xfrm>
            <a:off x="1092100" y="4311075"/>
            <a:ext cx="1809600" cy="405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Routes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create a web application with a single page (returned in the form of a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add multiple routes (multiple pages).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to this is in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@app.route()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decorator.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string parameter passed into the decorator determines the URL extension that will link to the function (a.k.a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our homepage or domain is locally represented as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http://127.0.0.1:5000/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decorators to add on to this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@app.route(“/</a:t>
            </a:r>
            <a:r>
              <a:rPr b="1" lang="en" sz="29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some_page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http://127.0.0.1:5000/</a:t>
            </a:r>
            <a:r>
              <a:rPr b="1" lang="en" sz="29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some_page</a:t>
            </a:r>
            <a:endParaRPr b="1" sz="29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 page is deployed, 127.0.0.1 will be replaced by the domain (www.site.com)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an example of this routing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Dynamic Routes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will want URL route extensions to be dynamic based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we may want a page per user, so that the extension is in the form: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www.site.com/user/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unique_user_name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you’ve launched your web application and you use some external python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that library gets updated to a newer version, the update has new features, but also has breaking changes.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we do?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achieve this effect we can use dynamic routes.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routes have 2 key aspects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variable in the route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&lt;variable&gt;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parameter passed in to the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@app.route('/some_page/</a:t>
            </a:r>
            <a:r>
              <a:rPr b="1"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&lt;name&gt;</a:t>
            </a: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')</a:t>
            </a:r>
            <a:endParaRPr sz="2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other_page(</a:t>
            </a:r>
            <a:r>
              <a:rPr b="1"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  </a:t>
            </a:r>
            <a:endParaRPr sz="2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i="1" lang="en" sz="29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Later we will see how to use</a:t>
            </a:r>
            <a:endParaRPr i="1" sz="29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9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# this parameter with templates!</a:t>
            </a:r>
            <a:endParaRPr i="1" sz="29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'User: {}'.format(name)</a:t>
            </a:r>
            <a:endParaRPr sz="2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302" name="Google Shape;30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Debug Mode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learn we’ll definitely make some mistakes along the way!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set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debug=True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our application to help us catch errors.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Debug mode also gives us access to a console in the browser!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7" name="Google Shape;31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ctrTitle"/>
          </p:nvPr>
        </p:nvSpPr>
        <p:spPr>
          <a:xfrm>
            <a:off x="311700" y="186960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Request Contexts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your browser connects to a website, it includes a User-Agent field in its HTTP header.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contents of the user agent field vary from browser to browser.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browser has its own, distinctive user agent.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user agent is a way for a browser to identify what its using to visit the web app (safari on iphone vs chrome on laptop)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web server can use this information to serve different web pages to different web browsers and different operating systems.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website could send mobile pages to mobile browsers, modern pages to modern browsers, and a “please upgrade your browser” message to Internet Explorer 6.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Web Server Gateway Interface (WSGI) is a simple calling convention for web servers to forward requests to web applications or frameworks written in the Python programming language.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the Flask application handles a request, it creates a Request object based on the environment it received from the WSGI server.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we can use virtual environments to help manage dependencies!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project we work on can have its own distinct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why we use Virtual Environments.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has a built-in request module that allows you to grab information about the visitor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won’t use this feature much in the beginning, but now is a good time to show what it is capable of.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going to use it to grab a visitor’s User Agent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information about the request context: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flask.pocoo.org/docs/1.0/reqcontext/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0" name="Google Shape;38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1" name="Google Shape;38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ctrTitle"/>
          </p:nvPr>
        </p:nvSpPr>
        <p:spPr>
          <a:xfrm>
            <a:off x="311700" y="186960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Routing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 on everything we’ve covered so far with an exercise!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be creating a simple web page that converts puppy names into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latin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(a made up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language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similar to pig latin)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Latin Rules: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puppy name does not end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add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the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Rufus → Rufusy     Spot → Spoty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puppy name does end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replace it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iful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instead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→ Spark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iful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Spot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→ Spot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iful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web application will have a route: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/puppy_latin/&lt;name&gt;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route will take in the name passed and then display the puppy latin version on the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(Review our dynamic route video lecture for a similar example)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1" name="Google Shape;41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2" name="Google Shape;41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skeleton code for you to code into.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Alternatively, skip to the solutions video lecture to treat this as a code along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view what the final web site should look like!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9"/>
          <p:cNvSpPr txBox="1"/>
          <p:nvPr>
            <p:ph type="ctrTitle"/>
          </p:nvPr>
        </p:nvSpPr>
        <p:spPr>
          <a:xfrm>
            <a:off x="311700" y="186960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Routing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comes with a built-in environment manager.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run some steps at our command line to create the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1708275" y="1686725"/>
            <a:ext cx="13377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2983150" y="1699300"/>
            <a:ext cx="13377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4352250" y="1730700"/>
            <a:ext cx="1450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