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29C4-586C-40C8-97ED-492B3D52F179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E8342-A78F-4187-8CEA-35D9EEAA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50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29C4-586C-40C8-97ED-492B3D52F179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E8342-A78F-4187-8CEA-35D9EEAA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0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29C4-586C-40C8-97ED-492B3D52F179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E8342-A78F-4187-8CEA-35D9EEAA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0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29C4-586C-40C8-97ED-492B3D52F179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E8342-A78F-4187-8CEA-35D9EEAA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7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29C4-586C-40C8-97ED-492B3D52F179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E8342-A78F-4187-8CEA-35D9EEAA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7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29C4-586C-40C8-97ED-492B3D52F179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E8342-A78F-4187-8CEA-35D9EEAA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16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29C4-586C-40C8-97ED-492B3D52F179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E8342-A78F-4187-8CEA-35D9EEAA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6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29C4-586C-40C8-97ED-492B3D52F179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E8342-A78F-4187-8CEA-35D9EEAA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6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29C4-586C-40C8-97ED-492B3D52F179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E8342-A78F-4187-8CEA-35D9EEAA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5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29C4-586C-40C8-97ED-492B3D52F179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E8342-A78F-4187-8CEA-35D9EEAA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3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29C4-586C-40C8-97ED-492B3D52F179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E8342-A78F-4187-8CEA-35D9EEAA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6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429C4-586C-40C8-97ED-492B3D52F179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E8342-A78F-4187-8CEA-35D9EEAA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4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nnU</a:t>
            </a:r>
            <a:r>
              <a:rPr lang="en-US" dirty="0" smtClean="0"/>
              <a:t>-Net: Breaking the Spell on Successful Medical Image Segmentation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040" y="3956165"/>
            <a:ext cx="68294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9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97545"/>
            <a:ext cx="11086323" cy="4709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u="sng" dirty="0" smtClean="0"/>
              <a:t>Dataset</a:t>
            </a:r>
            <a:r>
              <a:rPr lang="en-US" sz="2200" dirty="0" smtClean="0"/>
              <a:t>:</a:t>
            </a:r>
          </a:p>
          <a:p>
            <a:r>
              <a:rPr lang="en-US" sz="2200" u="sng" dirty="0" smtClean="0"/>
              <a:t>Medical Segmentation Decathlon (Decathlon)</a:t>
            </a:r>
            <a:r>
              <a:rPr lang="en-US" sz="2200" dirty="0" smtClean="0"/>
              <a:t>- Phase I and II.</a:t>
            </a:r>
          </a:p>
          <a:p>
            <a:r>
              <a:rPr lang="en-US" sz="2200" i="1" u="sng" dirty="0" smtClean="0"/>
              <a:t>Automatic Cardiac Segmentation Challenge (ACDC)</a:t>
            </a:r>
            <a:r>
              <a:rPr lang="en-US" sz="2200" i="1" dirty="0" smtClean="0"/>
              <a:t>- </a:t>
            </a:r>
            <a:r>
              <a:rPr lang="en-US" sz="2200" dirty="0" smtClean="0"/>
              <a:t>heart segmentation (3 parts) in cine-MRI images.</a:t>
            </a:r>
          </a:p>
          <a:p>
            <a:r>
              <a:rPr lang="en-US" sz="2200" u="sng" dirty="0" smtClean="0"/>
              <a:t>Longitudinal multiple sclerosis lesion segmentation challenge</a:t>
            </a:r>
            <a:r>
              <a:rPr lang="en-US" sz="2200" dirty="0" smtClean="0"/>
              <a:t>- MS lesions segmentation in MRI images.</a:t>
            </a:r>
          </a:p>
          <a:p>
            <a:r>
              <a:rPr lang="en-US" sz="2200" u="sng" dirty="0" smtClean="0"/>
              <a:t>PROMISE12</a:t>
            </a:r>
            <a:r>
              <a:rPr lang="en-US" sz="2200" dirty="0" smtClean="0"/>
              <a:t>- prostate segmentation.</a:t>
            </a:r>
          </a:p>
          <a:p>
            <a:r>
              <a:rPr lang="en-US" sz="2200" b="1" dirty="0" err="1" smtClean="0"/>
              <a:t>LiTS</a:t>
            </a:r>
            <a:r>
              <a:rPr lang="en-US" sz="2200" b="1" dirty="0" smtClean="0"/>
              <a:t> – liver tumor segmentation challenge.</a:t>
            </a:r>
          </a:p>
          <a:p>
            <a:r>
              <a:rPr lang="en-US" sz="2200" u="sng" dirty="0" smtClean="0"/>
              <a:t>Multi-Atlas Labeling Beyond the Cranial Vault Challenge (Abdomen)</a:t>
            </a:r>
            <a:r>
              <a:rPr lang="en-US" sz="2200" dirty="0" smtClean="0"/>
              <a:t>- segmentation of 13 organs in abdominal CT images.</a:t>
            </a:r>
            <a:endParaRPr lang="en-US" sz="2200" b="1" u="sng" dirty="0"/>
          </a:p>
          <a:p>
            <a:pPr marL="0" indent="0">
              <a:buNone/>
            </a:pP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 smtClean="0"/>
          </a:p>
          <a:p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5598368" y="150743"/>
            <a:ext cx="6456784" cy="1477328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i="1" dirty="0"/>
              <a:t>Medical Segmentation Decathlon </a:t>
            </a:r>
            <a:r>
              <a:rPr lang="en-US" b="1" i="1" dirty="0" smtClean="0"/>
              <a:t>dataset</a:t>
            </a:r>
            <a:r>
              <a:rPr lang="en-US" b="1" dirty="0"/>
              <a:t>:</a:t>
            </a:r>
            <a:br>
              <a:rPr lang="en-US" b="1" dirty="0"/>
            </a:b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Covers a </a:t>
            </a:r>
            <a:r>
              <a:rPr lang="en-US" u="sng" dirty="0"/>
              <a:t>substantial amount of variability</a:t>
            </a:r>
            <a:r>
              <a:rPr lang="en-US" dirty="0"/>
              <a:t> and challenges that are typically encountered in medical segmentation problems.</a:t>
            </a:r>
            <a:br>
              <a:rPr lang="en-US" dirty="0"/>
            </a:br>
            <a:r>
              <a:rPr lang="en-US" dirty="0"/>
              <a:t>- consisted of the </a:t>
            </a:r>
            <a:r>
              <a:rPr lang="en-US" u="sng" dirty="0"/>
              <a:t>seven aforementioned datasets </a:t>
            </a:r>
            <a:r>
              <a:rPr lang="en-US" dirty="0"/>
              <a:t>which were used by participants to develop generalizable segmentation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2001028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70" y="0"/>
            <a:ext cx="5867400" cy="6705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06554" y="368514"/>
            <a:ext cx="42672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 smtClean="0"/>
              <a:t>Fig. 1</a:t>
            </a:r>
            <a:r>
              <a:rPr lang="en-US" sz="1400" dirty="0" smtClean="0"/>
              <a:t>. Summary of </a:t>
            </a:r>
            <a:r>
              <a:rPr lang="en-US" sz="1400" dirty="0" err="1" smtClean="0"/>
              <a:t>nnU</a:t>
            </a:r>
            <a:r>
              <a:rPr lang="en-US" sz="1400" dirty="0" smtClean="0"/>
              <a:t>-Net performance on the test sets of medical segmentation challenges. </a:t>
            </a:r>
          </a:p>
          <a:p>
            <a:r>
              <a:rPr lang="en-US" sz="1400" dirty="0" smtClean="0"/>
              <a:t>* Numbers for Decathlon, </a:t>
            </a:r>
            <a:r>
              <a:rPr lang="en-US" sz="1400" dirty="0" err="1" smtClean="0"/>
              <a:t>LiTS</a:t>
            </a:r>
            <a:r>
              <a:rPr lang="en-US" sz="1400" dirty="0" smtClean="0"/>
              <a:t>, ACDC and BCV are </a:t>
            </a:r>
            <a:r>
              <a:rPr lang="en-US" sz="1400" b="1" dirty="0" smtClean="0"/>
              <a:t>Dice scores</a:t>
            </a:r>
            <a:r>
              <a:rPr lang="en-US" sz="1400" dirty="0" smtClean="0"/>
              <a:t>, MS lesion and PROMISE12 use different metrics.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6699284" y="2041269"/>
            <a:ext cx="4963471" cy="1107996"/>
          </a:xfrm>
          <a:prstGeom prst="rect">
            <a:avLst/>
          </a:prstGeom>
          <a:ln w="9525"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pPr algn="ctr"/>
            <a:r>
              <a:rPr lang="en-US" sz="2200" dirty="0" err="1"/>
              <a:t>nnU</a:t>
            </a:r>
            <a:r>
              <a:rPr lang="en-US" sz="2200" dirty="0"/>
              <a:t>-Net was the </a:t>
            </a:r>
            <a:r>
              <a:rPr lang="en-US" sz="2200" b="1" dirty="0"/>
              <a:t>clear winner of the Decathlon challenge</a:t>
            </a:r>
            <a:r>
              <a:rPr lang="en-US" sz="2200" dirty="0"/>
              <a:t> in both phase I and phase II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99283" y="5705326"/>
            <a:ext cx="4963471" cy="769441"/>
          </a:xfrm>
          <a:prstGeom prst="rect">
            <a:avLst/>
          </a:prstGeom>
          <a:ln w="9525"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pPr algn="ctr"/>
            <a:r>
              <a:rPr lang="en-US" sz="2200" b="1" dirty="0" smtClean="0"/>
              <a:t>new state of the art in lesion dice score in the LITS challenge! </a:t>
            </a:r>
            <a:endParaRPr lang="en-US" sz="2200" b="1" dirty="0"/>
          </a:p>
        </p:txBody>
      </p:sp>
      <p:sp>
        <p:nvSpPr>
          <p:cNvPr id="11" name="Rectangle 10"/>
          <p:cNvSpPr/>
          <p:nvPr/>
        </p:nvSpPr>
        <p:spPr>
          <a:xfrm>
            <a:off x="6699283" y="3346488"/>
            <a:ext cx="4963471" cy="461665"/>
          </a:xfrm>
          <a:prstGeom prst="rect">
            <a:avLst/>
          </a:prstGeom>
          <a:ln w="9525"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new state of the art for </a:t>
            </a:r>
            <a:r>
              <a:rPr lang="en-US" sz="2400" b="1" dirty="0" smtClean="0"/>
              <a:t>BCV</a:t>
            </a:r>
            <a:r>
              <a:rPr lang="en-US" sz="2400" dirty="0" smtClean="0"/>
              <a:t>!</a:t>
            </a:r>
            <a:endParaRPr lang="en-US" sz="2200" b="1" dirty="0"/>
          </a:p>
        </p:txBody>
      </p:sp>
      <p:sp>
        <p:nvSpPr>
          <p:cNvPr id="13" name="Rectangle 12"/>
          <p:cNvSpPr/>
          <p:nvPr/>
        </p:nvSpPr>
        <p:spPr>
          <a:xfrm>
            <a:off x="6699284" y="4019886"/>
            <a:ext cx="4963471" cy="461665"/>
          </a:xfrm>
          <a:prstGeom prst="rect">
            <a:avLst/>
          </a:prstGeom>
          <a:ln w="9525"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ranked 5th out of 163 in </a:t>
            </a:r>
            <a:r>
              <a:rPr lang="en-US" sz="2400" b="1" dirty="0" smtClean="0"/>
              <a:t>MS lesion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6699283" y="4664328"/>
            <a:ext cx="4963471" cy="461665"/>
          </a:xfrm>
          <a:prstGeom prst="rect">
            <a:avLst/>
          </a:prstGeom>
          <a:ln w="9525"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ranked 11th out of 290 in </a:t>
            </a:r>
            <a:r>
              <a:rPr lang="en-US" sz="2400" b="1" dirty="0" smtClean="0"/>
              <a:t>PROMISE12</a:t>
            </a:r>
            <a:r>
              <a:rPr lang="en-US" sz="2400" dirty="0" smtClean="0"/>
              <a:t>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750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56" y="919151"/>
            <a:ext cx="10960952" cy="23130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853" y="4161453"/>
            <a:ext cx="8467287" cy="151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23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44197"/>
            <a:ext cx="11082251" cy="4351338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nnU</a:t>
            </a:r>
            <a:r>
              <a:rPr lang="en-US" sz="2000" dirty="0" smtClean="0"/>
              <a:t>-Net is a framework that </a:t>
            </a:r>
            <a:r>
              <a:rPr lang="en-US" sz="2000" b="1" dirty="0" smtClean="0"/>
              <a:t>automatically adapts </a:t>
            </a:r>
            <a:r>
              <a:rPr lang="en-US" sz="2000" dirty="0" smtClean="0"/>
              <a:t>itself to any given medical segmentation dataset without user intervention. </a:t>
            </a:r>
          </a:p>
          <a:p>
            <a:r>
              <a:rPr lang="en-US" sz="2000" dirty="0" smtClean="0"/>
              <a:t>Achieved </a:t>
            </a:r>
            <a:r>
              <a:rPr lang="en-US" sz="2000" b="1" dirty="0" smtClean="0"/>
              <a:t>state of the art performance </a:t>
            </a:r>
            <a:r>
              <a:rPr lang="en-US" sz="2000" dirty="0" smtClean="0"/>
              <a:t>on six publicly available segmentation challenges. </a:t>
            </a:r>
          </a:p>
          <a:p>
            <a:r>
              <a:rPr lang="en-US" sz="2000" dirty="0" err="1" smtClean="0"/>
              <a:t>nnU</a:t>
            </a:r>
            <a:r>
              <a:rPr lang="en-US" sz="2000" dirty="0" smtClean="0"/>
              <a:t>-Net took away most of the more </a:t>
            </a:r>
            <a:r>
              <a:rPr lang="en-US" sz="2000" b="1" dirty="0" smtClean="0"/>
              <a:t>complicated developments </a:t>
            </a:r>
            <a:r>
              <a:rPr lang="en-US" sz="2000" dirty="0" smtClean="0"/>
              <a:t>of the recent years and relied on nothing but </a:t>
            </a:r>
            <a:r>
              <a:rPr lang="en-US" sz="2000" b="1" dirty="0" smtClean="0"/>
              <a:t>simple U-Net architectures</a:t>
            </a:r>
            <a:r>
              <a:rPr lang="en-US" sz="2000" dirty="0" smtClean="0"/>
              <a:t>. </a:t>
            </a:r>
          </a:p>
          <a:p>
            <a:r>
              <a:rPr lang="en-US" sz="2000" dirty="0" err="1" smtClean="0"/>
              <a:t>nnU</a:t>
            </a:r>
            <a:r>
              <a:rPr lang="en-US" sz="2000" dirty="0" smtClean="0"/>
              <a:t>-Net revolves around both the selection of well-generalizing static design choices (U-Net , dice loss, data augmentation, </a:t>
            </a:r>
            <a:r>
              <a:rPr lang="en-US" sz="2000" dirty="0" err="1" smtClean="0"/>
              <a:t>ensembling</a:t>
            </a:r>
            <a:r>
              <a:rPr lang="en-US" sz="2000" dirty="0" smtClean="0"/>
              <a:t>) as well as a number of the dynamic design choices that are determined by a set of rules that ultimately reflect our segmentation expertise. </a:t>
            </a:r>
          </a:p>
          <a:p>
            <a:r>
              <a:rPr lang="en-US" sz="2000" dirty="0" smtClean="0"/>
              <a:t>Do not claim to have found the globally optimal configuration (see ablation studies results).</a:t>
            </a:r>
          </a:p>
          <a:p>
            <a:r>
              <a:rPr lang="en-US" sz="2000" dirty="0" smtClean="0"/>
              <a:t>Results on </a:t>
            </a:r>
            <a:r>
              <a:rPr lang="en-US" sz="2000" dirty="0" err="1" smtClean="0"/>
              <a:t>LiTS</a:t>
            </a:r>
            <a:r>
              <a:rPr lang="en-US" sz="2000" dirty="0" smtClean="0"/>
              <a:t> suggest that a properly chosen </a:t>
            </a:r>
            <a:r>
              <a:rPr lang="en-US" sz="2000" dirty="0" err="1" smtClean="0"/>
              <a:t>postprocessing</a:t>
            </a:r>
            <a:r>
              <a:rPr lang="en-US" sz="2000" dirty="0" smtClean="0"/>
              <a:t> can be beneficial. </a:t>
            </a:r>
          </a:p>
        </p:txBody>
      </p:sp>
      <p:sp>
        <p:nvSpPr>
          <p:cNvPr id="4" name="Rectangle 3"/>
          <p:cNvSpPr/>
          <p:nvPr/>
        </p:nvSpPr>
        <p:spPr>
          <a:xfrm>
            <a:off x="659476" y="5366164"/>
            <a:ext cx="10873047" cy="1107996"/>
          </a:xfrm>
          <a:prstGeom prst="rect">
            <a:avLst/>
          </a:prstGeom>
          <a:ln w="6350"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pPr algn="ctr"/>
            <a:r>
              <a:rPr lang="en-US" sz="2200" dirty="0" smtClean="0"/>
              <a:t>Established what could be considered the </a:t>
            </a:r>
            <a:r>
              <a:rPr lang="en-US" sz="2200" b="1" dirty="0" smtClean="0"/>
              <a:t>strongest U-Net baseline to date</a:t>
            </a:r>
            <a:r>
              <a:rPr lang="en-US" sz="2200" dirty="0" smtClean="0"/>
              <a:t>. This enables to </a:t>
            </a:r>
            <a:r>
              <a:rPr lang="en-US" sz="2200" dirty="0" smtClean="0"/>
              <a:t>systematically evaluate more advanced network designs with respect to their generalizability as well as their performance gain relative to the plain architecture employed here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1287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/>
              <a:t>Semantic segmentation </a:t>
            </a:r>
            <a:r>
              <a:rPr lang="en-US" sz="2200" dirty="0" smtClean="0"/>
              <a:t>is a popular subfield in </a:t>
            </a:r>
            <a:r>
              <a:rPr lang="en-US" sz="2200" b="1" dirty="0" smtClean="0"/>
              <a:t>medical image </a:t>
            </a:r>
            <a:r>
              <a:rPr lang="en-US" sz="2200" dirty="0" smtClean="0"/>
              <a:t>analysis with a vast number of new methods being proposed each year. </a:t>
            </a:r>
          </a:p>
          <a:p>
            <a:r>
              <a:rPr lang="en-US" sz="2200" dirty="0" smtClean="0"/>
              <a:t>Datasets </a:t>
            </a:r>
            <a:r>
              <a:rPr lang="en-US" sz="2200" b="1" dirty="0" smtClean="0"/>
              <a:t>vary tremendously </a:t>
            </a:r>
            <a:r>
              <a:rPr lang="en-US" sz="2200" dirty="0" smtClean="0"/>
              <a:t>when considering:</a:t>
            </a:r>
            <a:br>
              <a:rPr lang="en-US" sz="2200" dirty="0" smtClean="0"/>
            </a:br>
            <a:r>
              <a:rPr lang="en-US" sz="2200" i="1" dirty="0" smtClean="0"/>
              <a:t>- cohort size</a:t>
            </a:r>
            <a:br>
              <a:rPr lang="en-US" sz="2200" i="1" dirty="0" smtClean="0"/>
            </a:br>
            <a:r>
              <a:rPr lang="en-US" sz="2200" i="1" dirty="0" smtClean="0"/>
              <a:t>- image dimensionality</a:t>
            </a:r>
            <a:br>
              <a:rPr lang="en-US" sz="2200" i="1" dirty="0" smtClean="0"/>
            </a:br>
            <a:r>
              <a:rPr lang="en-US" sz="2200" i="1" dirty="0" smtClean="0"/>
              <a:t>- image size</a:t>
            </a:r>
            <a:br>
              <a:rPr lang="en-US" sz="2200" i="1" dirty="0" smtClean="0"/>
            </a:br>
            <a:r>
              <a:rPr lang="en-US" sz="2200" i="1" dirty="0" smtClean="0"/>
              <a:t>- voxel intensity ranges</a:t>
            </a:r>
            <a:br>
              <a:rPr lang="en-US" sz="2200" i="1" dirty="0" smtClean="0"/>
            </a:br>
            <a:r>
              <a:rPr lang="en-US" sz="2200" i="1" dirty="0" smtClean="0"/>
              <a:t>- intensity interpretation</a:t>
            </a:r>
          </a:p>
          <a:p>
            <a:r>
              <a:rPr lang="en-US" sz="2200" dirty="0" smtClean="0"/>
              <a:t>Class labels can be </a:t>
            </a:r>
            <a:r>
              <a:rPr lang="en-US" sz="2200" b="1" dirty="0" smtClean="0"/>
              <a:t>highly imbalanced </a:t>
            </a:r>
            <a:r>
              <a:rPr lang="en-US" sz="2200" dirty="0" smtClean="0"/>
              <a:t>and labels can be ambiguous, while expert annotation quality varies strongly from dataset to dataset.</a:t>
            </a:r>
          </a:p>
        </p:txBody>
      </p:sp>
    </p:spTree>
    <p:extLst>
      <p:ext uri="{BB962C8B-B14F-4D97-AF65-F5344CB8AC3E}">
        <p14:creationId xmlns:p14="http://schemas.microsoft.com/office/powerpoint/2010/main" val="221325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These circumstances make it more </a:t>
            </a:r>
            <a:r>
              <a:rPr lang="en-US" sz="2200" b="1" dirty="0" smtClean="0"/>
              <a:t>difficult to generaliz</a:t>
            </a:r>
            <a:r>
              <a:rPr lang="en-US" sz="2200" dirty="0" smtClean="0"/>
              <a:t>e findings from one task to others.</a:t>
            </a:r>
          </a:p>
          <a:p>
            <a:r>
              <a:rPr lang="en-US" sz="2200" dirty="0" smtClean="0"/>
              <a:t>This naturally led to a </a:t>
            </a:r>
            <a:r>
              <a:rPr lang="en-US" sz="2200" b="1" dirty="0" smtClean="0"/>
              <a:t>large number of segmentation methods </a:t>
            </a:r>
            <a:r>
              <a:rPr lang="en-US" sz="2200" dirty="0" smtClean="0"/>
              <a:t>being proposed, especially variations of encoder-decoder with: </a:t>
            </a:r>
            <a:br>
              <a:rPr lang="en-US" sz="2200" dirty="0" smtClean="0"/>
            </a:br>
            <a:r>
              <a:rPr lang="en-US" sz="2000" i="1" dirty="0" smtClean="0"/>
              <a:t>- skip connections (U-Net)</a:t>
            </a:r>
            <a:br>
              <a:rPr lang="en-US" sz="2000" i="1" dirty="0" smtClean="0"/>
            </a:br>
            <a:r>
              <a:rPr lang="en-US" sz="2000" i="1" dirty="0" smtClean="0"/>
              <a:t>- residual connections</a:t>
            </a:r>
            <a:br>
              <a:rPr lang="en-US" sz="2000" i="1" dirty="0" smtClean="0"/>
            </a:br>
            <a:r>
              <a:rPr lang="en-US" sz="2000" i="1" dirty="0" smtClean="0"/>
              <a:t>- dense connections </a:t>
            </a:r>
            <a:br>
              <a:rPr lang="en-US" sz="2000" i="1" dirty="0" smtClean="0"/>
            </a:br>
            <a:r>
              <a:rPr lang="en-US" sz="2000" i="1" dirty="0" smtClean="0"/>
              <a:t>- attention mechanisms </a:t>
            </a:r>
            <a:br>
              <a:rPr lang="en-US" sz="2000" i="1" dirty="0" smtClean="0"/>
            </a:br>
            <a:r>
              <a:rPr lang="en-US" sz="2000" i="1" dirty="0" smtClean="0"/>
              <a:t>- additional loss layers </a:t>
            </a:r>
            <a:br>
              <a:rPr lang="en-US" sz="2000" i="1" dirty="0" smtClean="0"/>
            </a:br>
            <a:r>
              <a:rPr lang="en-US" sz="2000" i="1" dirty="0" smtClean="0"/>
              <a:t>- feature recalibration</a:t>
            </a:r>
          </a:p>
          <a:p>
            <a:r>
              <a:rPr lang="en-US" sz="2200" dirty="0" smtClean="0"/>
              <a:t>The specific modifications differ substantially from each other, but they all share a particular focus on </a:t>
            </a:r>
            <a:r>
              <a:rPr lang="en-US" sz="2200" b="1" dirty="0" smtClean="0"/>
              <a:t>architectural modifications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 This process was completely </a:t>
            </a:r>
            <a:r>
              <a:rPr lang="en-US" sz="2200" b="1" dirty="0" smtClean="0"/>
              <a:t>human-driven</a:t>
            </a:r>
            <a:r>
              <a:rPr lang="en-US" sz="2200" dirty="0" smtClean="0"/>
              <a:t> so far.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13475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nnU</a:t>
            </a:r>
            <a:r>
              <a:rPr lang="en-US" dirty="0" smtClean="0"/>
              <a:t>-Net (“no new” U-NET)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/>
              <a:t>Automatically adapts </a:t>
            </a:r>
            <a:r>
              <a:rPr lang="en-US" sz="2200" dirty="0" smtClean="0"/>
              <a:t>itself to any given new dataset (preprocessing, patch size, batch size…). </a:t>
            </a:r>
          </a:p>
          <a:p>
            <a:r>
              <a:rPr lang="en-US" sz="2200" dirty="0" smtClean="0"/>
              <a:t>Based on an</a:t>
            </a:r>
            <a:r>
              <a:rPr lang="en-US" sz="2200" b="1" dirty="0" smtClean="0"/>
              <a:t> automated analysis </a:t>
            </a:r>
            <a:r>
              <a:rPr lang="en-US" sz="2200" dirty="0" smtClean="0"/>
              <a:t>of the dataset.</a:t>
            </a:r>
          </a:p>
          <a:p>
            <a:r>
              <a:rPr lang="en-US" sz="2200" dirty="0" smtClean="0"/>
              <a:t>Automatically designs and executes a network </a:t>
            </a:r>
            <a:r>
              <a:rPr lang="en-US" sz="2200" b="1" dirty="0" smtClean="0"/>
              <a:t>training pipeline</a:t>
            </a:r>
            <a:r>
              <a:rPr lang="en-US" sz="2200" dirty="0" smtClean="0"/>
              <a:t>. </a:t>
            </a:r>
          </a:p>
          <a:p>
            <a:r>
              <a:rPr lang="en-US" sz="2200" dirty="0"/>
              <a:t>W</a:t>
            </a:r>
            <a:r>
              <a:rPr lang="en-US" sz="2200" dirty="0" smtClean="0"/>
              <a:t>rapped around the </a:t>
            </a:r>
            <a:r>
              <a:rPr lang="en-US" sz="2200" b="1" dirty="0" smtClean="0"/>
              <a:t>standard U-Net </a:t>
            </a:r>
            <a:r>
              <a:rPr lang="en-US" sz="2200" dirty="0" smtClean="0"/>
              <a:t>architecture under the hypothesis that a </a:t>
            </a:r>
            <a:r>
              <a:rPr lang="en-US" sz="2200" i="1" dirty="0" smtClean="0"/>
              <a:t>systematic and careful choice of all </a:t>
            </a:r>
            <a:r>
              <a:rPr lang="en-US" sz="2200" i="1" dirty="0" err="1" smtClean="0"/>
              <a:t>hyperparameters</a:t>
            </a:r>
            <a:r>
              <a:rPr lang="en-US" sz="2200" i="1" dirty="0" smtClean="0"/>
              <a:t> will still yield competitive performance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pic>
        <p:nvPicPr>
          <p:cNvPr id="2050" name="Picture 2" descr="Image result for liver li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77" y="4830470"/>
            <a:ext cx="1613649" cy="174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8342" t="16693"/>
          <a:stretch/>
        </p:blipFill>
        <p:spPr>
          <a:xfrm>
            <a:off x="3499657" y="4946073"/>
            <a:ext cx="3437831" cy="16425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953" y="4596823"/>
            <a:ext cx="4733925" cy="428625"/>
          </a:xfrm>
          <a:prstGeom prst="rect">
            <a:avLst/>
          </a:prstGeom>
        </p:spPr>
      </p:pic>
      <p:pic>
        <p:nvPicPr>
          <p:cNvPr id="2052" name="Picture 4" descr="Image result for PROMISE12 challen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793" y="5010813"/>
            <a:ext cx="1648491" cy="157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9376" y="4696835"/>
            <a:ext cx="130492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9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1822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 smtClean="0"/>
                  <a:t>A segmentation algorithm can be formalized as:</a:t>
                </a:r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r>
                  <a:rPr lang="en-US" sz="2200" dirty="0" smtClean="0"/>
                  <a:t>Make the first attempt at formalizing the process of adjusting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dirty="0" smtClean="0"/>
              </a:p>
              <a:p>
                <a:r>
                  <a:rPr lang="en-US" sz="2200" dirty="0" smtClean="0"/>
                  <a:t>Seek for a function that generalizes well between datasets :</a:t>
                </a:r>
              </a:p>
              <a:p>
                <a:endParaRPr lang="en-US" sz="2200" dirty="0"/>
              </a:p>
              <a:p>
                <a:endParaRPr lang="en-US" sz="2200" dirty="0" smtClean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θ can be quite large, covering the entire experimental pipeline from preprocessing to inference.</a:t>
                </a:r>
                <a:endParaRPr lang="en-US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1822" y="1690688"/>
                <a:ext cx="10515600" cy="4351338"/>
              </a:xfrm>
              <a:blipFill>
                <a:blip r:embed="rId2"/>
                <a:stretch>
                  <a:fillRect l="-754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9812742" y="365125"/>
                <a:ext cx="2103120" cy="5486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2742" y="365125"/>
                <a:ext cx="2103120" cy="5486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736" y="2204272"/>
            <a:ext cx="1934320" cy="6488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4674" y="4072729"/>
            <a:ext cx="2270897" cy="59869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54633" y="2204273"/>
            <a:ext cx="2310938" cy="72431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54633" y="4047662"/>
            <a:ext cx="2310938" cy="72431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75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35352" cy="4889074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arenR"/>
                </a:pPr>
                <a:r>
                  <a:rPr lang="en-US" sz="2200" dirty="0"/>
                  <a:t>I</a:t>
                </a:r>
                <a:r>
                  <a:rPr lang="en-US" sz="2200" dirty="0" smtClean="0"/>
                  <a:t>dentifying </a:t>
                </a:r>
                <a:r>
                  <a:rPr lang="en-US" sz="2200" b="1" dirty="0" err="1" smtClean="0"/>
                  <a:t>hyperparameters</a:t>
                </a:r>
                <a:r>
                  <a:rPr lang="en-US" sz="2200" dirty="0" smtClean="0"/>
                  <a:t> that do not need adaptation:</a:t>
                </a:r>
                <a:br>
                  <a:rPr lang="en-US" sz="2200" dirty="0" smtClean="0"/>
                </a:br>
                <a:r>
                  <a:rPr lang="en-US" sz="2200" dirty="0" smtClean="0"/>
                  <a:t>- Strong yet simple segmentation architecture .</a:t>
                </a:r>
                <a:br>
                  <a:rPr lang="en-US" sz="2200" dirty="0" smtClean="0"/>
                </a:br>
                <a:r>
                  <a:rPr lang="en-US" sz="2200" dirty="0" smtClean="0"/>
                  <a:t>- A robust training scheme.</a:t>
                </a:r>
              </a:p>
              <a:p>
                <a:pPr marL="514350" indent="-514350">
                  <a:buFont typeface="+mj-lt"/>
                  <a:buAutoNum type="arabicParenR"/>
                </a:pPr>
                <a:r>
                  <a:rPr lang="en-US" sz="2200" dirty="0" smtClean="0"/>
                  <a:t>Define </a:t>
                </a:r>
                <a14:m>
                  <m:oMath xmlns:m="http://schemas.openxmlformats.org/officeDocument/2006/math">
                    <m:r>
                      <a:rPr lang="en-US" sz="2200" i="1" dirty="0" smtClean="0"/>
                      <m:t>𝑔</m:t>
                    </m:r>
                  </m:oMath>
                </a14:m>
                <a:r>
                  <a:rPr lang="en-US" sz="2200" dirty="0" smtClean="0"/>
                  <a:t> for the </a:t>
                </a:r>
                <a:r>
                  <a:rPr lang="en-US" sz="2200" b="1" dirty="0" smtClean="0"/>
                  <a:t>dynamic parameters </a:t>
                </a:r>
                <a:r>
                  <a:rPr lang="en-US" sz="2200" dirty="0" smtClean="0"/>
                  <a:t>(</a:t>
                </a:r>
                <a:r>
                  <a:rPr lang="en-US" sz="2400" dirty="0" smtClean="0"/>
                  <a:t>set of heuristics)</a:t>
                </a:r>
                <a:r>
                  <a:rPr lang="en-US" sz="2200" dirty="0" smtClean="0"/>
                  <a:t>:</a:t>
                </a:r>
                <a:br>
                  <a:rPr lang="en-US" sz="2200" dirty="0" smtClean="0"/>
                </a:br>
                <a:r>
                  <a:rPr lang="en-US" sz="2200" dirty="0" smtClean="0"/>
                  <a:t>- Normalization.</a:t>
                </a:r>
                <a:r>
                  <a:rPr lang="en-US" sz="2200" dirty="0"/>
                  <a:t/>
                </a:r>
                <a:br>
                  <a:rPr lang="en-US" sz="2200" dirty="0"/>
                </a:br>
                <a:r>
                  <a:rPr lang="en-US" sz="2200" dirty="0" smtClean="0"/>
                  <a:t>- </a:t>
                </a:r>
                <a:r>
                  <a:rPr lang="en-US" sz="2200" dirty="0"/>
                  <a:t>R</a:t>
                </a:r>
                <a:r>
                  <a:rPr lang="en-US" sz="2200" dirty="0" smtClean="0"/>
                  <a:t>esampling scheme.</a:t>
                </a:r>
                <a:br>
                  <a:rPr lang="en-US" sz="2200" dirty="0" smtClean="0"/>
                </a:br>
                <a:r>
                  <a:rPr lang="en-US" sz="2200" dirty="0" smtClean="0"/>
                  <a:t>- Configure the patch size and batch size.</a:t>
                </a:r>
                <a:br>
                  <a:rPr lang="en-US" sz="2200" dirty="0" smtClean="0"/>
                </a:br>
                <a:r>
                  <a:rPr lang="en-US" sz="2200" dirty="0" smtClean="0"/>
                  <a:t>- Compute network geometries;.</a:t>
                </a:r>
              </a:p>
              <a:p>
                <a:pPr marL="514350" indent="-514350">
                  <a:buFont typeface="+mj-lt"/>
                  <a:buAutoNum type="arabicParenR"/>
                </a:pP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i="1" dirty="0" smtClean="0"/>
                  <a:t>Taken together, this is </a:t>
                </a:r>
                <a:r>
                  <a:rPr lang="en-US" sz="2200" i="1" dirty="0" err="1" smtClean="0"/>
                  <a:t>nnU</a:t>
                </a:r>
                <a:r>
                  <a:rPr lang="en-US" sz="2200" i="1" dirty="0" smtClean="0"/>
                  <a:t>-Net, a segmentation framework that adapts itself without any user interaction to previously unseen datasets.</a:t>
                </a:r>
                <a:endParaRPr lang="en-US" sz="2200" i="1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35352" cy="4889074"/>
              </a:xfrm>
              <a:blipFill>
                <a:blip r:embed="rId2"/>
                <a:stretch>
                  <a:fillRect l="-773" t="-1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41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81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u="sng" dirty="0" smtClean="0"/>
              <a:t>Image Normalization</a:t>
            </a:r>
            <a:r>
              <a:rPr lang="en-US" sz="2200" dirty="0" smtClean="0"/>
              <a:t>:</a:t>
            </a:r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pPr marL="0" indent="0">
              <a:buNone/>
            </a:pPr>
            <a:r>
              <a:rPr lang="en-US" sz="2000" dirty="0" smtClean="0"/>
              <a:t>The described scheme is independently applied to each case and each modality</a:t>
            </a:r>
            <a:r>
              <a:rPr lang="en-US" sz="2000" dirty="0" smtClean="0"/>
              <a:t> .</a:t>
            </a:r>
          </a:p>
          <a:p>
            <a:pPr marL="0" indent="0">
              <a:buNone/>
            </a:pPr>
            <a:r>
              <a:rPr lang="en-US" sz="2200" b="1" u="sng" dirty="0" smtClean="0"/>
              <a:t>Voxel Spacing: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2749" y="2478106"/>
            <a:ext cx="17872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Which modality?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039987" y="2107080"/>
            <a:ext cx="766156" cy="40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039987" y="2783494"/>
            <a:ext cx="766156" cy="392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9663719">
            <a:off x="4150131" y="1922414"/>
            <a:ext cx="68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786537">
            <a:off x="3903520" y="2991037"/>
            <a:ext cx="103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CT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806143" y="3047475"/>
                <a:ext cx="1187334" cy="5797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143" y="3047475"/>
                <a:ext cx="1187334" cy="5797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8173456" y="1690688"/>
                <a:ext cx="1187334" cy="6351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456" y="1690688"/>
                <a:ext cx="1187334" cy="6351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4806142" y="1828111"/>
                <a:ext cx="28831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𝑐𝑙𝑖𝑝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142" y="1828111"/>
                <a:ext cx="2883131" cy="369332"/>
              </a:xfrm>
              <a:prstGeom prst="rect">
                <a:avLst/>
              </a:prstGeom>
              <a:blipFill>
                <a:blip r:embed="rId4"/>
                <a:stretch>
                  <a:fillRect b="-145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endCxn id="5" idx="1"/>
          </p:cNvCxnSpPr>
          <p:nvPr/>
        </p:nvCxnSpPr>
        <p:spPr>
          <a:xfrm>
            <a:off x="1330037" y="2659384"/>
            <a:ext cx="922712" cy="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56498" y="2360539"/>
            <a:ext cx="1159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Input channels</a:t>
            </a:r>
            <a:endParaRPr lang="en-US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689273" y="2008275"/>
            <a:ext cx="484183" cy="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64573" y="5341588"/>
            <a:ext cx="1975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Collect all </a:t>
            </a:r>
            <a:r>
              <a:rPr lang="en-US" dirty="0" err="1" smtClean="0"/>
              <a:t>spacings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24" idx="1"/>
          </p:cNvCxnSpPr>
          <p:nvPr/>
        </p:nvCxnSpPr>
        <p:spPr>
          <a:xfrm>
            <a:off x="1041862" y="5522866"/>
            <a:ext cx="922711" cy="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23279" y="5245867"/>
            <a:ext cx="1159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Training data</a:t>
            </a:r>
            <a:endParaRPr lang="en-US" sz="1200" dirty="0"/>
          </a:p>
        </p:txBody>
      </p:sp>
      <p:cxnSp>
        <p:nvCxnSpPr>
          <p:cNvPr id="29" name="Straight Arrow Connector 28"/>
          <p:cNvCxnSpPr>
            <a:stCxn id="24" idx="3"/>
          </p:cNvCxnSpPr>
          <p:nvPr/>
        </p:nvCxnSpPr>
        <p:spPr>
          <a:xfrm flipV="1">
            <a:off x="3940232" y="5522866"/>
            <a:ext cx="523703" cy="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63935" y="5198822"/>
            <a:ext cx="185707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Calculate median for each axis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321009" y="5479683"/>
            <a:ext cx="523703" cy="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44712" y="5155639"/>
            <a:ext cx="185707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order spline interpolation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001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Procedure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0791"/>
            <a:ext cx="10899098" cy="4919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u="sng" dirty="0" smtClean="0"/>
              <a:t>Network Architecture</a:t>
            </a:r>
            <a:r>
              <a:rPr lang="en-US" sz="2200" dirty="0" smtClean="0"/>
              <a:t>:</a:t>
            </a:r>
          </a:p>
          <a:p>
            <a:r>
              <a:rPr lang="en-US" sz="2200" dirty="0" smtClean="0"/>
              <a:t>Three U-net models are configured, designed and trained </a:t>
            </a:r>
            <a:r>
              <a:rPr lang="en-US" sz="2200" dirty="0" err="1" smtClean="0"/>
              <a:t>indepentently</a:t>
            </a:r>
            <a:r>
              <a:rPr lang="en-US" sz="2200" dirty="0" smtClean="0"/>
              <a:t> :</a:t>
            </a:r>
            <a:br>
              <a:rPr lang="en-US" sz="2200" dirty="0" smtClean="0"/>
            </a:br>
            <a:endParaRPr lang="en-US" sz="2200" dirty="0" smtClean="0"/>
          </a:p>
          <a:p>
            <a:endParaRPr lang="en-US" sz="2200" dirty="0" smtClean="0"/>
          </a:p>
          <a:p>
            <a:pPr marL="0" indent="0">
              <a:buNone/>
            </a:pPr>
            <a:r>
              <a:rPr lang="en-US" sz="2200" b="1" u="sng" dirty="0" smtClean="0"/>
              <a:t>Network </a:t>
            </a:r>
            <a:r>
              <a:rPr lang="en-US" sz="2200" b="1" u="sng" dirty="0" err="1" smtClean="0"/>
              <a:t>Hyperparameters</a:t>
            </a:r>
            <a:r>
              <a:rPr lang="en-US" sz="2200" dirty="0" smtClean="0"/>
              <a:t>:</a:t>
            </a:r>
          </a:p>
          <a:p>
            <a:r>
              <a:rPr lang="en-US" sz="2200" dirty="0"/>
              <a:t>I</a:t>
            </a:r>
            <a:r>
              <a:rPr lang="en-US" sz="2200" dirty="0" smtClean="0"/>
              <a:t>nstantiation is adapted d</a:t>
            </a:r>
            <a:r>
              <a:rPr lang="en-US" sz="2200" dirty="0" smtClean="0"/>
              <a:t>epending on the shape of the preprocessed training data:</a:t>
            </a:r>
            <a:br>
              <a:rPr lang="en-US" sz="2200" dirty="0" smtClean="0"/>
            </a:br>
            <a:r>
              <a:rPr lang="en-US" sz="2200" dirty="0" smtClean="0"/>
              <a:t>-</a:t>
            </a:r>
            <a:r>
              <a:rPr lang="en-US" sz="2200" dirty="0" smtClean="0"/>
              <a:t> batch size </a:t>
            </a:r>
            <a:r>
              <a:rPr lang="en-US" sz="1800" dirty="0" smtClean="0"/>
              <a:t>(minimum of 2)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- patch size</a:t>
            </a:r>
            <a:br>
              <a:rPr lang="en-US" sz="2200" dirty="0" smtClean="0"/>
            </a:br>
            <a:r>
              <a:rPr lang="en-US" sz="2200" dirty="0" smtClean="0"/>
              <a:t>- number of pooling operations</a:t>
            </a:r>
            <a:r>
              <a:rPr lang="en-US" sz="2400" dirty="0" smtClean="0"/>
              <a:t> </a:t>
            </a:r>
            <a:r>
              <a:rPr lang="en-US" sz="1800" dirty="0" smtClean="0"/>
              <a:t>(minimum of 4 voxels)</a:t>
            </a:r>
            <a:br>
              <a:rPr lang="en-US" sz="1800" dirty="0" smtClean="0"/>
            </a:br>
            <a:r>
              <a:rPr lang="en-US" sz="2200" dirty="0" smtClean="0"/>
              <a:t>- start with 30 </a:t>
            </a:r>
            <a:r>
              <a:rPr lang="en-US" sz="2200" dirty="0" err="1" smtClean="0"/>
              <a:t>conv</a:t>
            </a:r>
            <a:r>
              <a:rPr lang="en-US" sz="2200" dirty="0" smtClean="0"/>
              <a:t> filters in first layer </a:t>
            </a:r>
            <a:r>
              <a:rPr lang="en-US" sz="2200" dirty="0" smtClean="0">
                <a:sym typeface="Wingdings" panose="05000000000000000000" pitchFamily="2" charset="2"/>
              </a:rPr>
              <a:t> double with each pooling op</a:t>
            </a:r>
          </a:p>
          <a:p>
            <a:r>
              <a:rPr lang="en-US" sz="2200" dirty="0" smtClean="0"/>
              <a:t>If the selected patch size covers less than 25% of the voxels, the 3D U-Net cascade is additionally configured and trained on a </a:t>
            </a:r>
            <a:r>
              <a:rPr lang="en-US" sz="2200" dirty="0" err="1" smtClean="0"/>
              <a:t>downsampled</a:t>
            </a:r>
            <a:r>
              <a:rPr lang="en-US" sz="2200" dirty="0" smtClean="0"/>
              <a:t> version of the training data. (enable </a:t>
            </a:r>
            <a:r>
              <a:rPr lang="en-US" sz="2200" dirty="0" err="1" smtClean="0"/>
              <a:t>nnU</a:t>
            </a:r>
            <a:r>
              <a:rPr lang="en-US" sz="2200" dirty="0" smtClean="0"/>
              <a:t>-Net to still acquire sufficient context if the patch size is too small)</a:t>
            </a:r>
            <a:endParaRPr lang="en-US" sz="2200" dirty="0" smtClean="0"/>
          </a:p>
          <a:p>
            <a:pPr marL="0" indent="0">
              <a:buNone/>
            </a:pPr>
            <a:endParaRPr lang="en-US" sz="1800" dirty="0" smtClean="0"/>
          </a:p>
          <a:p>
            <a:endParaRPr lang="en-US" sz="2200" dirty="0" smtClean="0"/>
          </a:p>
          <a:p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2983579" y="2576670"/>
            <a:ext cx="1105592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2D U-Net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49092" y="2576762"/>
            <a:ext cx="1105592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3D U-Net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14605" y="2454979"/>
            <a:ext cx="1781001" cy="64633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cascade of two 3D U-Net models</a:t>
            </a:r>
          </a:p>
        </p:txBody>
      </p:sp>
      <p:sp>
        <p:nvSpPr>
          <p:cNvPr id="8" name="Down Arrow 7"/>
          <p:cNvSpPr/>
          <p:nvPr/>
        </p:nvSpPr>
        <p:spPr>
          <a:xfrm>
            <a:off x="921326" y="3971336"/>
            <a:ext cx="99753" cy="2161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flipV="1">
            <a:off x="921325" y="4319824"/>
            <a:ext cx="99753" cy="2103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879571" y="4187467"/>
            <a:ext cx="1216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096000" y="3970806"/>
            <a:ext cx="2573617" cy="369332"/>
          </a:xfrm>
          <a:prstGeom prst="rect">
            <a:avLst/>
          </a:prstGeom>
          <a:ln w="3175">
            <a:noFill/>
            <a:prstDash val="sysDot"/>
          </a:ln>
        </p:spPr>
        <p:txBody>
          <a:bodyPr wrap="square">
            <a:spAutoFit/>
          </a:bodyPr>
          <a:lstStyle/>
          <a:p>
            <a:r>
              <a:rPr lang="en-US" i="1" u="sng" dirty="0" smtClean="0"/>
              <a:t>maximize spatial context</a:t>
            </a:r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420561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Procedure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0791"/>
            <a:ext cx="11108961" cy="4919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u="sng" dirty="0" smtClean="0"/>
              <a:t>Network Training</a:t>
            </a:r>
            <a:r>
              <a:rPr lang="en-US" sz="2200" dirty="0" smtClean="0"/>
              <a:t>:</a:t>
            </a:r>
          </a:p>
          <a:p>
            <a:r>
              <a:rPr lang="en-US" sz="2200" b="1" i="1" dirty="0" smtClean="0"/>
              <a:t>Training scheme</a:t>
            </a:r>
            <a:r>
              <a:rPr lang="en-US" sz="2200" dirty="0" smtClean="0"/>
              <a:t>: All </a:t>
            </a:r>
            <a:r>
              <a:rPr lang="en-US" sz="2200" dirty="0" err="1" smtClean="0"/>
              <a:t>UNet</a:t>
            </a:r>
            <a:r>
              <a:rPr lang="en-US" sz="2200" dirty="0" smtClean="0"/>
              <a:t> architectures are trained in a </a:t>
            </a:r>
            <a:r>
              <a:rPr lang="en-US" sz="2200" b="1" dirty="0" smtClean="0"/>
              <a:t>5-fold cross-validation</a:t>
            </a:r>
            <a:r>
              <a:rPr lang="en-US" sz="2200" dirty="0" smtClean="0"/>
              <a:t>. </a:t>
            </a:r>
          </a:p>
          <a:p>
            <a:r>
              <a:rPr lang="en-US" sz="2200" b="1" i="1" dirty="0" smtClean="0"/>
              <a:t>Epochs</a:t>
            </a:r>
            <a:r>
              <a:rPr lang="en-US" sz="2200" dirty="0" smtClean="0"/>
              <a:t>: One epoch = 250 batches (max </a:t>
            </a:r>
            <a:r>
              <a:rPr lang="en-US" sz="2200" dirty="0" smtClean="0"/>
              <a:t>1000 epochs )</a:t>
            </a:r>
            <a:endParaRPr lang="en-US" sz="2200" dirty="0" smtClean="0"/>
          </a:p>
          <a:p>
            <a:r>
              <a:rPr lang="en-US" sz="2200" b="1" i="1" dirty="0" smtClean="0"/>
              <a:t>Loss Function</a:t>
            </a:r>
            <a:r>
              <a:rPr lang="en-US" sz="2200" dirty="0" smtClean="0"/>
              <a:t>: The sum of the cross-entropy loss and the dice loss.</a:t>
            </a:r>
          </a:p>
          <a:p>
            <a:r>
              <a:rPr lang="en-US" sz="2200" b="1" i="1" dirty="0" smtClean="0"/>
              <a:t>Optimizer</a:t>
            </a:r>
            <a:r>
              <a:rPr lang="en-US" sz="2200" dirty="0" smtClean="0"/>
              <a:t>: Adam (</a:t>
            </a:r>
            <a:r>
              <a:rPr lang="en-US" sz="2200" dirty="0" err="1" smtClean="0"/>
              <a:t>lr</a:t>
            </a:r>
            <a:r>
              <a:rPr lang="en-US" sz="2200" dirty="0" smtClean="0"/>
              <a:t> = 3e-04) </a:t>
            </a:r>
          </a:p>
          <a:p>
            <a:r>
              <a:rPr lang="en-US" sz="2200" b="1" i="1" dirty="0" err="1" smtClean="0"/>
              <a:t>Weigth</a:t>
            </a:r>
            <a:r>
              <a:rPr lang="en-US" sz="2200" b="1" i="1" dirty="0" smtClean="0"/>
              <a:t> decay</a:t>
            </a:r>
            <a:r>
              <a:rPr lang="en-US" sz="2200" dirty="0" smtClean="0"/>
              <a:t>: l2 weight decay of 3 ×10−5 </a:t>
            </a:r>
          </a:p>
          <a:p>
            <a:r>
              <a:rPr lang="en-US" sz="2200" b="1" i="1" dirty="0" smtClean="0"/>
              <a:t>Reduce on plateau</a:t>
            </a:r>
            <a:r>
              <a:rPr lang="en-US" sz="2200" dirty="0" smtClean="0"/>
              <a:t>: patience= 30 epochs, factor= 0.2, </a:t>
            </a:r>
            <a:r>
              <a:rPr lang="en-US" sz="2200" dirty="0" err="1" smtClean="0"/>
              <a:t>min_lr</a:t>
            </a:r>
            <a:r>
              <a:rPr lang="en-US" sz="2200" dirty="0" smtClean="0"/>
              <a:t>= 10−6 </a:t>
            </a:r>
          </a:p>
          <a:p>
            <a:r>
              <a:rPr lang="en-US" sz="2200" b="1" i="1" dirty="0" smtClean="0"/>
              <a:t>Data augmentation (online): </a:t>
            </a:r>
            <a:r>
              <a:rPr lang="en-US" sz="2200" dirty="0" smtClean="0"/>
              <a:t>elastic deformations, random scaling and random rotations, gamma augmentation. </a:t>
            </a:r>
          </a:p>
          <a:p>
            <a:endParaRPr lang="en-US" sz="2200" dirty="0" smtClean="0"/>
          </a:p>
          <a:p>
            <a:pPr marL="0" indent="0">
              <a:buNone/>
            </a:pPr>
            <a:r>
              <a:rPr lang="en-US" sz="2200" i="1" dirty="0" err="1" smtClean="0"/>
              <a:t>nnU</a:t>
            </a:r>
            <a:r>
              <a:rPr lang="en-US" sz="2200" i="1" dirty="0" smtClean="0"/>
              <a:t>-Net ensembles combinations of two U-Net configurations (2D, 3D and cascade) and based on the cross-validation results automatically chooses the best option for test.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669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2702</TotalTime>
  <Words>738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</vt:lpstr>
      <vt:lpstr>Office Theme</vt:lpstr>
      <vt:lpstr>nnU-Net: Breaking the Spell on Successful Medical Image Segmentation </vt:lpstr>
      <vt:lpstr>Introduction</vt:lpstr>
      <vt:lpstr>Introduction</vt:lpstr>
      <vt:lpstr>nnU-Net (“no new” U-NET)</vt:lpstr>
      <vt:lpstr>Method</vt:lpstr>
      <vt:lpstr>Method</vt:lpstr>
      <vt:lpstr>Preprocessing</vt:lpstr>
      <vt:lpstr>Training Procedure </vt:lpstr>
      <vt:lpstr>Training Procedure </vt:lpstr>
      <vt:lpstr>Results</vt:lpstr>
      <vt:lpstr>PowerPoint Presentation</vt:lpstr>
      <vt:lpstr>PowerPoint Presentation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nnU-Net: Breaking the Spell on Successful Medical Image Segmentation </dc:title>
  <dc:creator>admin</dc:creator>
  <cp:lastModifiedBy>admin</cp:lastModifiedBy>
  <cp:revision>27</cp:revision>
  <dcterms:created xsi:type="dcterms:W3CDTF">2019-06-08T11:02:32Z</dcterms:created>
  <dcterms:modified xsi:type="dcterms:W3CDTF">2019-06-10T08:04:47Z</dcterms:modified>
</cp:coreProperties>
</file>