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4" r:id="rId6"/>
    <p:sldId id="263" r:id="rId7"/>
    <p:sldId id="277" r:id="rId8"/>
    <p:sldId id="286" r:id="rId9"/>
    <p:sldId id="262" r:id="rId10"/>
    <p:sldId id="260" r:id="rId11"/>
    <p:sldId id="291" r:id="rId12"/>
    <p:sldId id="290" r:id="rId13"/>
    <p:sldId id="288" r:id="rId14"/>
    <p:sldId id="287"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008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A19BE-0032-473F-91F4-EDD4D66E8FC2}" v="1" dt="2023-10-03T08:43:12.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92"/>
        <p:guide pos="3144"/>
        <p:guide orient="horz" pos="9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10/3/2023</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a:p>
        </p:txBody>
      </p:sp>
    </p:spTree>
    <p:extLst>
      <p:ext uri="{BB962C8B-B14F-4D97-AF65-F5344CB8AC3E}">
        <p14:creationId xmlns:p14="http://schemas.microsoft.com/office/powerpoint/2010/main" val="2867527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a:bodyPr>
          <a:lstStyle/>
          <a:p>
            <a:r>
              <a:rPr lang="nl-NL" sz="3200">
                <a:latin typeface="Avenir Next LT Pro"/>
              </a:rPr>
              <a:t>PROJECT PROPOSAL </a:t>
            </a:r>
            <a:endParaRPr lang="en-US" sz="3200">
              <a:latin typeface="Avenir Next LT Pro"/>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vert="horz" lIns="91440" tIns="45720" rIns="91440" bIns="45720" rtlCol="0" anchor="t">
            <a:normAutofit/>
          </a:bodyPr>
          <a:lstStyle/>
          <a:p>
            <a:r>
              <a:rPr lang="en-US" sz="3200" b="1" i="0" err="1">
                <a:solidFill>
                  <a:schemeClr val="bg1"/>
                </a:solidFill>
                <a:effectLst/>
                <a:latin typeface="Avenir Next LT Pro"/>
              </a:rPr>
              <a:t>Fire&amp;AIce</a:t>
            </a:r>
            <a:r>
              <a:rPr lang="en-US" sz="3200" b="1" i="0">
                <a:solidFill>
                  <a:schemeClr val="bg1"/>
                </a:solidFill>
                <a:effectLst/>
                <a:latin typeface="Avenir Next LT Pro"/>
              </a:rPr>
              <a:t> </a:t>
            </a:r>
            <a:endParaRPr lang="en-US" sz="3200" b="1">
              <a:solidFill>
                <a:schemeClr val="bg1"/>
              </a:solidFill>
              <a:latin typeface="Avenir Next LT Pro"/>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a:t>STAKEHOLDER ANALYSIS</a:t>
            </a:r>
            <a:endParaRPr lang="en-US"/>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2108991" y="2748278"/>
            <a:ext cx="1980000" cy="365760"/>
          </a:xfrm>
        </p:spPr>
        <p:txBody>
          <a:bodyPr vert="horz" lIns="91440" tIns="45720" rIns="91440" bIns="45720" rtlCol="0" anchor="t">
            <a:normAutofit/>
          </a:bodyPr>
          <a:lstStyle/>
          <a:p>
            <a:r>
              <a:rPr lang="en-ZA" b="1">
                <a:solidFill>
                  <a:schemeClr val="bg1">
                    <a:lumMod val="75000"/>
                  </a:schemeClr>
                </a:solidFill>
              </a:rPr>
              <a:t>KEEP SATISFIED</a:t>
            </a:r>
            <a:endParaRPr lang="en-US" b="1">
              <a:solidFill>
                <a:schemeClr val="bg1">
                  <a:lumMod val="75000"/>
                </a:schemeClr>
              </a:solidFill>
            </a:endParaRP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2467771" y="4562566"/>
            <a:ext cx="1980000" cy="365760"/>
          </a:xfrm>
        </p:spPr>
        <p:txBody>
          <a:bodyPr vert="horz" lIns="91440" tIns="45720" rIns="91440" bIns="45720" rtlCol="0" anchor="t">
            <a:normAutofit/>
          </a:bodyPr>
          <a:lstStyle/>
          <a:p>
            <a:r>
              <a:rPr lang="en-ZA" b="1">
                <a:solidFill>
                  <a:schemeClr val="bg1">
                    <a:lumMod val="75000"/>
                  </a:schemeClr>
                </a:solidFill>
              </a:rPr>
              <a:t>MONITOR</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7811156" y="2832947"/>
            <a:ext cx="1980000" cy="365760"/>
          </a:xfrm>
        </p:spPr>
        <p:txBody>
          <a:bodyPr vert="horz" lIns="91440" tIns="45720" rIns="91440" bIns="45720" rtlCol="0" anchor="t">
            <a:normAutofit/>
          </a:bodyPr>
          <a:lstStyle/>
          <a:p>
            <a:r>
              <a:rPr lang="en-ZA" b="1">
                <a:solidFill>
                  <a:schemeClr val="bg1">
                    <a:lumMod val="75000"/>
                  </a:schemeClr>
                </a:solidFill>
              </a:rPr>
              <a:t>MANAGE CLOSELY</a:t>
            </a:r>
            <a:endParaRPr lang="en-US" b="1">
              <a:solidFill>
                <a:schemeClr val="bg1">
                  <a:lumMod val="75000"/>
                </a:schemeClr>
              </a:solidFill>
            </a:endParaRP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7841036" y="4522037"/>
            <a:ext cx="1980000" cy="365760"/>
          </a:xfrm>
        </p:spPr>
        <p:txBody>
          <a:bodyPr vert="horz" lIns="91440" tIns="45720" rIns="91440" bIns="45720" rtlCol="0" anchor="t">
            <a:normAutofit/>
          </a:bodyPr>
          <a:lstStyle/>
          <a:p>
            <a:r>
              <a:rPr lang="en-ZA" b="1">
                <a:solidFill>
                  <a:schemeClr val="bg1">
                    <a:lumMod val="75000"/>
                  </a:schemeClr>
                </a:solidFill>
              </a:rPr>
              <a:t>KEEP INFORMED</a:t>
            </a:r>
            <a:endParaRPr lang="en-US" b="1">
              <a:solidFill>
                <a:schemeClr val="bg1">
                  <a:lumMod val="75000"/>
                </a:schemeClr>
              </a:solidFill>
            </a:endParaRP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US">
                <a:ea typeface="+mn-lt"/>
                <a:cs typeface="+mn-lt"/>
              </a:rPr>
              <a:t>European Championship</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r>
              <a:rPr lang="en-ZA"/>
              <a:t>10</a:t>
            </a:r>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4033672" y="2041202"/>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lIns="91440" tIns="45720" rIns="91440" bIns="45720" rtlCol="0" anchor="t">
              <a:spAutoFit/>
            </a:bodyPr>
            <a:lstStyle/>
            <a:p>
              <a:pPr algn="ctr"/>
              <a:r>
                <a:rPr lang="en-US" sz="1400">
                  <a:solidFill>
                    <a:schemeClr val="accent2">
                      <a:lumMod val="60000"/>
                      <a:lumOff val="40000"/>
                    </a:schemeClr>
                  </a:solidFill>
                  <a:latin typeface="+mj-lt"/>
                </a:rPr>
                <a:t>Bank</a:t>
              </a:r>
              <a:endParaRPr lang="en-US"/>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1832315" y="2310322"/>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lIns="91440" tIns="45720" rIns="91440" bIns="45720" rtlCol="0" anchor="t">
              <a:spAutoFit/>
            </a:bodyPr>
            <a:lstStyle/>
            <a:p>
              <a:pPr algn="ctr"/>
              <a:r>
                <a:rPr lang="en-US" sz="1400">
                  <a:solidFill>
                    <a:schemeClr val="accent2">
                      <a:lumMod val="60000"/>
                      <a:lumOff val="40000"/>
                    </a:schemeClr>
                  </a:solidFill>
                  <a:latin typeface="+mj-lt"/>
                </a:rPr>
                <a:t>Local government</a:t>
              </a:r>
              <a:endParaRPr lang="en-US">
                <a:solidFill>
                  <a:srgbClr val="000000"/>
                </a:solidFill>
                <a:latin typeface="+mj-lt"/>
              </a:endParaRP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7490490" y="3230970"/>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lIns="91440" tIns="45720" rIns="91440" bIns="45720" rtlCol="0" anchor="t">
              <a:spAutoFit/>
            </a:bodyPr>
            <a:lstStyle/>
            <a:p>
              <a:pPr algn="ctr"/>
              <a:r>
                <a:rPr lang="en-US" sz="1400">
                  <a:solidFill>
                    <a:schemeClr val="accent2">
                      <a:lumMod val="60000"/>
                      <a:lumOff val="40000"/>
                    </a:schemeClr>
                  </a:solidFill>
                  <a:latin typeface="+mj-lt"/>
                </a:rPr>
                <a:t>Sponsors </a:t>
              </a:r>
              <a:endParaRPr lang="en-US">
                <a:solidFill>
                  <a:schemeClr val="accent2">
                    <a:lumMod val="60000"/>
                    <a:lumOff val="40000"/>
                  </a:schemeClr>
                </a:solidFill>
              </a:endParaRP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1463951" y="5133973"/>
            <a:ext cx="2103120" cy="913155"/>
            <a:chOff x="7384570" y="4873925"/>
            <a:chExt cx="2103120" cy="913155"/>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738664"/>
            </a:xfrm>
            <a:prstGeom prst="rect">
              <a:avLst/>
            </a:prstGeom>
            <a:noFill/>
          </p:spPr>
          <p:txBody>
            <a:bodyPr wrap="square" lIns="91440" tIns="45720" rIns="91440" bIns="45720" rtlCol="0" anchor="t">
              <a:spAutoFit/>
            </a:bodyPr>
            <a:lstStyle/>
            <a:p>
              <a:pPr algn="ctr"/>
              <a:r>
                <a:rPr lang="en-US" sz="1400">
                  <a:solidFill>
                    <a:schemeClr val="accent2">
                      <a:lumMod val="60000"/>
                      <a:lumOff val="40000"/>
                    </a:schemeClr>
                  </a:solidFill>
                  <a:ea typeface="+mn-lt"/>
                  <a:cs typeface="+mn-lt"/>
                </a:rPr>
                <a:t>Portuguese Horse Breeders and Enthusiasts</a:t>
              </a:r>
              <a:endParaRPr lang="en-US">
                <a:solidFill>
                  <a:schemeClr val="accent2">
                    <a:lumMod val="60000"/>
                    <a:lumOff val="40000"/>
                  </a:schemeClr>
                </a:solidFill>
              </a:endParaRP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9475945" y="2186838"/>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lIns="91440" tIns="45720" rIns="91440" bIns="45720" rtlCol="0" anchor="t">
              <a:spAutoFit/>
            </a:bodyPr>
            <a:lstStyle/>
            <a:p>
              <a:pPr algn="ctr"/>
              <a:r>
                <a:rPr lang="en-US" sz="1400">
                  <a:solidFill>
                    <a:schemeClr val="accent2">
                      <a:lumMod val="60000"/>
                      <a:lumOff val="40000"/>
                    </a:schemeClr>
                  </a:solidFill>
                  <a:latin typeface="+mj-lt"/>
                </a:rPr>
                <a:t>LVN Members</a:t>
              </a:r>
              <a:endParaRPr lang="en-US">
                <a:solidFill>
                  <a:schemeClr val="accent2">
                    <a:lumMod val="60000"/>
                    <a:lumOff val="40000"/>
                  </a:schemeClr>
                </a:solidFill>
              </a:endParaRP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grpSp>
      <p:grpSp>
        <p:nvGrpSpPr>
          <p:cNvPr id="11" name="Group 10">
            <a:extLst>
              <a:ext uri="{FF2B5EF4-FFF2-40B4-BE49-F238E27FC236}">
                <a16:creationId xmlns:a16="http://schemas.microsoft.com/office/drawing/2014/main" id="{4BF91256-D98E-1B76-BA52-83F7D39E8218}"/>
              </a:ext>
              <a:ext uri="{C183D7F6-B498-43B3-948B-1728B52AA6E4}">
                <adec:decorative xmlns:adec="http://schemas.microsoft.com/office/drawing/2017/decorative" val="1"/>
              </a:ext>
            </a:extLst>
          </p:cNvPr>
          <p:cNvGrpSpPr/>
          <p:nvPr/>
        </p:nvGrpSpPr>
        <p:grpSpPr>
          <a:xfrm>
            <a:off x="6308093" y="4305449"/>
            <a:ext cx="2103120" cy="697711"/>
            <a:chOff x="7384570" y="4873925"/>
            <a:chExt cx="2103120" cy="697711"/>
          </a:xfrm>
        </p:grpSpPr>
        <p:sp>
          <p:nvSpPr>
            <p:cNvPr id="12" name="TextBox 11">
              <a:extLst>
                <a:ext uri="{FF2B5EF4-FFF2-40B4-BE49-F238E27FC236}">
                  <a16:creationId xmlns:a16="http://schemas.microsoft.com/office/drawing/2014/main" id="{0D246499-CC60-B037-5E85-E240D7D86649}"/>
                </a:ext>
              </a:extLst>
            </p:cNvPr>
            <p:cNvSpPr txBox="1"/>
            <p:nvPr/>
          </p:nvSpPr>
          <p:spPr>
            <a:xfrm>
              <a:off x="7384570" y="5048416"/>
              <a:ext cx="2103120" cy="523220"/>
            </a:xfrm>
            <a:prstGeom prst="rect">
              <a:avLst/>
            </a:prstGeom>
            <a:noFill/>
          </p:spPr>
          <p:txBody>
            <a:bodyPr wrap="square" lIns="91440" tIns="45720" rIns="91440" bIns="45720" rtlCol="0" anchor="t">
              <a:spAutoFit/>
            </a:bodyPr>
            <a:lstStyle/>
            <a:p>
              <a:pPr algn="ctr"/>
              <a:r>
                <a:rPr lang="en-US" sz="1400">
                  <a:solidFill>
                    <a:schemeClr val="accent2">
                      <a:lumMod val="60000"/>
                      <a:lumOff val="40000"/>
                    </a:schemeClr>
                  </a:solidFill>
                  <a:ea typeface="+mn-lt"/>
                  <a:cs typeface="+mn-lt"/>
                </a:rPr>
                <a:t>Participants and competitors</a:t>
              </a:r>
              <a:endParaRPr lang="en-US">
                <a:solidFill>
                  <a:schemeClr val="accent2">
                    <a:lumMod val="60000"/>
                    <a:lumOff val="40000"/>
                  </a:schemeClr>
                </a:solidFill>
              </a:endParaRPr>
            </a:p>
          </p:txBody>
        </p:sp>
        <p:sp>
          <p:nvSpPr>
            <p:cNvPr id="13" name="Oval 12">
              <a:extLst>
                <a:ext uri="{FF2B5EF4-FFF2-40B4-BE49-F238E27FC236}">
                  <a16:creationId xmlns:a16="http://schemas.microsoft.com/office/drawing/2014/main" id="{6BC00556-4C39-9555-77EB-ACAFEA44F93B}"/>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grpSp>
      <p:sp>
        <p:nvSpPr>
          <p:cNvPr id="16" name="Text Placeholder 6">
            <a:extLst>
              <a:ext uri="{FF2B5EF4-FFF2-40B4-BE49-F238E27FC236}">
                <a16:creationId xmlns:a16="http://schemas.microsoft.com/office/drawing/2014/main" id="{478A42C7-A156-672D-B1DE-245E4FCE308E}"/>
              </a:ext>
            </a:extLst>
          </p:cNvPr>
          <p:cNvSpPr txBox="1">
            <a:spLocks/>
          </p:cNvSpPr>
          <p:nvPr/>
        </p:nvSpPr>
        <p:spPr>
          <a:xfrm rot="5400000">
            <a:off x="-337115" y="4043680"/>
            <a:ext cx="1980000" cy="36576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b="1"/>
              <a:t>POWER</a:t>
            </a:r>
            <a:endParaRPr lang="en-US" b="1"/>
          </a:p>
        </p:txBody>
      </p:sp>
      <p:sp>
        <p:nvSpPr>
          <p:cNvPr id="19" name="Text Placeholder 6">
            <a:extLst>
              <a:ext uri="{FF2B5EF4-FFF2-40B4-BE49-F238E27FC236}">
                <a16:creationId xmlns:a16="http://schemas.microsoft.com/office/drawing/2014/main" id="{45A1E3B8-B5AB-A18F-432D-11075870A348}"/>
              </a:ext>
            </a:extLst>
          </p:cNvPr>
          <p:cNvSpPr txBox="1">
            <a:spLocks/>
          </p:cNvSpPr>
          <p:nvPr/>
        </p:nvSpPr>
        <p:spPr>
          <a:xfrm>
            <a:off x="5795171" y="5743061"/>
            <a:ext cx="1980000" cy="36576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b="1"/>
              <a:t>INTEREST</a:t>
            </a:r>
            <a:endParaRPr lang="en-US" b="1"/>
          </a:p>
        </p:txBody>
      </p:sp>
      <p:cxnSp>
        <p:nvCxnSpPr>
          <p:cNvPr id="21" name="Straight Arrow Connector 20">
            <a:extLst>
              <a:ext uri="{FF2B5EF4-FFF2-40B4-BE49-F238E27FC236}">
                <a16:creationId xmlns:a16="http://schemas.microsoft.com/office/drawing/2014/main" id="{9880C091-E5A2-E941-282D-7C85E41FE046}"/>
              </a:ext>
            </a:extLst>
          </p:cNvPr>
          <p:cNvCxnSpPr/>
          <p:nvPr/>
        </p:nvCxnSpPr>
        <p:spPr>
          <a:xfrm flipV="1">
            <a:off x="2070705" y="6135913"/>
            <a:ext cx="8135256" cy="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2369530-C601-CD83-0B3C-DBF44477DB8C}"/>
              </a:ext>
            </a:extLst>
          </p:cNvPr>
          <p:cNvCxnSpPr/>
          <p:nvPr/>
        </p:nvCxnSpPr>
        <p:spPr>
          <a:xfrm flipV="1">
            <a:off x="417436" y="2124075"/>
            <a:ext cx="31449" cy="318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C8C7EB1-2505-EEA8-E16F-0E982A83C655}"/>
              </a:ext>
              <a:ext uri="{C183D7F6-B498-43B3-948B-1728B52AA6E4}">
                <adec:decorative xmlns:adec="http://schemas.microsoft.com/office/drawing/2017/decorative" val="1"/>
              </a:ext>
            </a:extLst>
          </p:cNvPr>
          <p:cNvGrpSpPr/>
          <p:nvPr/>
        </p:nvGrpSpPr>
        <p:grpSpPr>
          <a:xfrm>
            <a:off x="3658694" y="4886607"/>
            <a:ext cx="2103120" cy="484983"/>
            <a:chOff x="2237505" y="4868466"/>
            <a:chExt cx="2103120" cy="484983"/>
          </a:xfrm>
        </p:grpSpPr>
        <p:sp>
          <p:nvSpPr>
            <p:cNvPr id="26" name="TextBox 25">
              <a:extLst>
                <a:ext uri="{FF2B5EF4-FFF2-40B4-BE49-F238E27FC236}">
                  <a16:creationId xmlns:a16="http://schemas.microsoft.com/office/drawing/2014/main" id="{7FCC82D5-CC78-69E6-87B0-D88E3AA3811A}"/>
                </a:ext>
              </a:extLst>
            </p:cNvPr>
            <p:cNvSpPr txBox="1"/>
            <p:nvPr/>
          </p:nvSpPr>
          <p:spPr>
            <a:xfrm>
              <a:off x="2237505" y="5045672"/>
              <a:ext cx="2103120" cy="307777"/>
            </a:xfrm>
            <a:prstGeom prst="rect">
              <a:avLst/>
            </a:prstGeom>
            <a:noFill/>
          </p:spPr>
          <p:txBody>
            <a:bodyPr wrap="square" lIns="91440" tIns="45720" rIns="91440" bIns="45720" rtlCol="0" anchor="t">
              <a:spAutoFit/>
            </a:bodyPr>
            <a:lstStyle/>
            <a:p>
              <a:pPr algn="ctr"/>
              <a:r>
                <a:rPr lang="en-US" sz="1400">
                  <a:solidFill>
                    <a:schemeClr val="accent2">
                      <a:lumMod val="60000"/>
                      <a:lumOff val="40000"/>
                    </a:schemeClr>
                  </a:solidFill>
                  <a:latin typeface="+mj-lt"/>
                </a:rPr>
                <a:t>Volunteers and staff</a:t>
              </a:r>
              <a:endParaRPr lang="en-US"/>
            </a:p>
          </p:txBody>
        </p:sp>
        <p:sp>
          <p:nvSpPr>
            <p:cNvPr id="27" name="Oval 26">
              <a:extLst>
                <a:ext uri="{FF2B5EF4-FFF2-40B4-BE49-F238E27FC236}">
                  <a16:creationId xmlns:a16="http://schemas.microsoft.com/office/drawing/2014/main" id="{DDD8CC41-0837-F4AF-829F-870C19639BB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grpSp>
    </p:spTree>
    <p:extLst>
      <p:ext uri="{BB962C8B-B14F-4D97-AF65-F5344CB8AC3E}">
        <p14:creationId xmlns:p14="http://schemas.microsoft.com/office/powerpoint/2010/main" val="275279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890647" y="283889"/>
            <a:ext cx="8232648" cy="1325880"/>
          </a:xfrm>
        </p:spPr>
        <p:txBody>
          <a:bodyPr/>
          <a:lstStyle/>
          <a:p>
            <a:r>
              <a:rPr lang="en-US"/>
              <a:t>Swot Analyse</a:t>
            </a:r>
            <a:endParaRPr lang="nl-NL"/>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endParaRPr lang="en-ZA"/>
          </a:p>
          <a:p>
            <a:pPr marL="0" indent="0">
              <a:buNone/>
            </a:pPr>
            <a:endParaRPr lang="en-ZA"/>
          </a:p>
          <a:p>
            <a:endParaRPr lang="en-ZA"/>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2439386" y="4314857"/>
            <a:ext cx="5431534" cy="1228940"/>
          </a:xfrm>
        </p:spPr>
        <p:txBody>
          <a:bodyPr vert="horz" lIns="91440" tIns="45720" rIns="91440" bIns="45720" rtlCol="0" anchor="t">
            <a:noAutofit/>
          </a:bodyPr>
          <a:lstStyle/>
          <a:p>
            <a:pPr marL="0" indent="0">
              <a:buNone/>
            </a:pPr>
            <a:r>
              <a:rPr lang="en-US" b="1" noProof="1">
                <a:latin typeface="Avenir Next LT Pro"/>
                <a:ea typeface="Verdana"/>
              </a:rPr>
              <a:t>Threats:</a:t>
            </a:r>
          </a:p>
          <a:p>
            <a:r>
              <a:rPr lang="en-US" noProof="1">
                <a:latin typeface="Avenir Next LT Pro"/>
                <a:ea typeface="Verdana"/>
              </a:rPr>
              <a:t>Financial Risk: If ticket sales and sponsorships don't meet expectations, LVN could face a financial loss that depletes its reserves.</a:t>
            </a:r>
          </a:p>
          <a:p>
            <a:r>
              <a:rPr lang="en-US" noProof="1">
                <a:latin typeface="Avenir Next LT Pro"/>
                <a:ea typeface="Verdana"/>
              </a:rPr>
              <a:t>External Factors: Bad weather or economy could hurt the event.</a:t>
            </a:r>
          </a:p>
          <a:p>
            <a:pPr marL="0" indent="0">
              <a:buNone/>
            </a:pPr>
            <a:endParaRPr lang="en-US" noProof="1"/>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2449572" y="2200513"/>
            <a:ext cx="6726935" cy="1523600"/>
          </a:xfrm>
        </p:spPr>
        <p:txBody>
          <a:bodyPr vert="horz" lIns="91440" tIns="45720" rIns="91440" bIns="45720" rtlCol="0" anchor="t">
            <a:noAutofit/>
          </a:bodyPr>
          <a:lstStyle/>
          <a:p>
            <a:pPr marL="0" indent="0">
              <a:buNone/>
            </a:pPr>
            <a:r>
              <a:rPr lang="en-US" b="1" noProof="1">
                <a:latin typeface="Avenir Next LT Pro"/>
              </a:rPr>
              <a:t>Weaknesses:</a:t>
            </a:r>
          </a:p>
          <a:p>
            <a:r>
              <a:rPr lang="en-US" noProof="1">
                <a:latin typeface="Avenir Next LT Pro"/>
              </a:rPr>
              <a:t>Budget: Estimated costs are higher than available funds.</a:t>
            </a:r>
          </a:p>
          <a:p>
            <a:r>
              <a:rPr lang="en-US" noProof="1">
                <a:latin typeface="Avenir Next LT Pro"/>
              </a:rPr>
              <a:t>Staff: Not enough full-time people for the work needed.</a:t>
            </a:r>
          </a:p>
          <a:p>
            <a:endParaRPr lang="en-ZA" noProof="1"/>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a:p>
        </p:txBody>
      </p:sp>
      <p:sp>
        <p:nvSpPr>
          <p:cNvPr id="10" name="TextBox 9">
            <a:extLst>
              <a:ext uri="{FF2B5EF4-FFF2-40B4-BE49-F238E27FC236}">
                <a16:creationId xmlns:a16="http://schemas.microsoft.com/office/drawing/2014/main" id="{FE08A856-5F44-E6FD-CEA4-27091E34F25C}"/>
              </a:ext>
            </a:extLst>
          </p:cNvPr>
          <p:cNvSpPr txBox="1"/>
          <p:nvPr/>
        </p:nvSpPr>
        <p:spPr>
          <a:xfrm>
            <a:off x="2450272" y="1465392"/>
            <a:ext cx="6096000" cy="1077218"/>
          </a:xfrm>
          <a:prstGeom prst="rect">
            <a:avLst/>
          </a:prstGeom>
          <a:noFill/>
        </p:spPr>
        <p:txBody>
          <a:bodyPr wrap="square" lIns="91440" tIns="45720" rIns="91440" bIns="45720" anchor="t">
            <a:spAutoFit/>
          </a:bodyPr>
          <a:lstStyle/>
          <a:p>
            <a:pPr algn="l"/>
            <a:r>
              <a:rPr lang="en-US" sz="1600" b="1" i="0">
                <a:effectLst/>
                <a:latin typeface="Avenir Next LT Pro"/>
                <a:ea typeface="Verdana"/>
              </a:rPr>
              <a:t>Strengths:</a:t>
            </a:r>
          </a:p>
          <a:p>
            <a:pPr marL="285750" indent="-285750" algn="l">
              <a:buFont typeface="Arial" panose="020B0604020202020204" pitchFamily="34" charset="0"/>
              <a:buChar char="•"/>
            </a:pPr>
            <a:r>
              <a:rPr lang="en-US" sz="1600" i="0">
                <a:effectLst/>
                <a:latin typeface="Avenir Next LT Pro"/>
                <a:ea typeface="Verdana"/>
              </a:rPr>
              <a:t>Expertise: LVN is good at managing horse events.</a:t>
            </a:r>
          </a:p>
          <a:p>
            <a:pPr marL="285750" indent="-285750" algn="l">
              <a:buFont typeface="Arial" panose="020B0604020202020204" pitchFamily="34" charset="0"/>
              <a:buChar char="•"/>
            </a:pPr>
            <a:r>
              <a:rPr lang="en-US" sz="1600" i="0">
                <a:effectLst/>
                <a:latin typeface="Avenir Next LT Pro"/>
                <a:ea typeface="Verdana"/>
              </a:rPr>
              <a:t>Community: Strong member base for volunteer help.</a:t>
            </a:r>
          </a:p>
          <a:p>
            <a:pPr algn="l">
              <a:buFont typeface="+mj-lt"/>
              <a:buAutoNum type="arabicPeriod"/>
            </a:pPr>
            <a:endParaRPr lang="en-US" sz="1600" b="0" i="0">
              <a:solidFill>
                <a:srgbClr val="D1D5DB"/>
              </a:solidFill>
              <a:effectLst/>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EF437119-1029-7561-33B5-3326CB5BAAD9}"/>
              </a:ext>
            </a:extLst>
          </p:cNvPr>
          <p:cNvSpPr txBox="1"/>
          <p:nvPr/>
        </p:nvSpPr>
        <p:spPr>
          <a:xfrm>
            <a:off x="2439386" y="3399462"/>
            <a:ext cx="6096000" cy="1107996"/>
          </a:xfrm>
          <a:prstGeom prst="rect">
            <a:avLst/>
          </a:prstGeom>
          <a:noFill/>
        </p:spPr>
        <p:txBody>
          <a:bodyPr wrap="square" lIns="91440" tIns="45720" rIns="91440" bIns="45720" anchor="t">
            <a:spAutoFit/>
          </a:bodyPr>
          <a:lstStyle/>
          <a:p>
            <a:pPr algn="l"/>
            <a:r>
              <a:rPr lang="en-US" sz="1600" b="1" i="0">
                <a:effectLst/>
                <a:latin typeface="Avenir Next LT Pro"/>
                <a:ea typeface="Verdana"/>
              </a:rPr>
              <a:t>Opportunities:</a:t>
            </a:r>
          </a:p>
          <a:p>
            <a:pPr marL="285750" indent="-285750" algn="l">
              <a:buFont typeface="Arial" panose="020B0604020202020204" pitchFamily="34" charset="0"/>
              <a:buChar char="•"/>
            </a:pPr>
            <a:r>
              <a:rPr lang="en-US" sz="1600" i="0">
                <a:effectLst/>
                <a:latin typeface="Avenir Next LT Pro"/>
                <a:ea typeface="Verdana"/>
              </a:rPr>
              <a:t>Visibility: Big chance to get LVN noticed more.</a:t>
            </a:r>
          </a:p>
          <a:p>
            <a:pPr marL="285750" indent="-285750" algn="l">
              <a:buFont typeface="Arial" panose="020B0604020202020204" pitchFamily="34" charset="0"/>
              <a:buChar char="•"/>
            </a:pPr>
            <a:r>
              <a:rPr lang="en-US" sz="1600" i="0">
                <a:effectLst/>
                <a:latin typeface="Avenir Next LT Pro"/>
                <a:ea typeface="Verdana"/>
              </a:rPr>
              <a:t>New Members: Could attract more people to join LVN</a:t>
            </a:r>
            <a:r>
              <a:rPr lang="en-US" sz="1600" i="0">
                <a:effectLst/>
                <a:latin typeface="Verdana"/>
                <a:ea typeface="Verdana"/>
              </a:rPr>
              <a:t>.</a:t>
            </a:r>
          </a:p>
          <a:p>
            <a:pPr algn="l"/>
            <a:endParaRPr lang="en-US" sz="1800" i="0">
              <a:effectLst/>
              <a:latin typeface="Verdana" panose="020B0604030504040204" pitchFamily="34" charset="0"/>
              <a:ea typeface="Verdana" panose="020B0604030504040204" pitchFamily="34" charset="0"/>
            </a:endParaRPr>
          </a:p>
        </p:txBody>
      </p:sp>
      <p:sp>
        <p:nvSpPr>
          <p:cNvPr id="5" name="Footer Placeholder 4">
            <a:extLst>
              <a:ext uri="{FF2B5EF4-FFF2-40B4-BE49-F238E27FC236}">
                <a16:creationId xmlns:a16="http://schemas.microsoft.com/office/drawing/2014/main" id="{E48781A4-47E2-D23D-ADB8-B241F119B5FA}"/>
              </a:ext>
            </a:extLst>
          </p:cNvPr>
          <p:cNvSpPr>
            <a:spLocks noGrp="1"/>
          </p:cNvSpPr>
          <p:nvPr>
            <p:ph type="ftr" sz="quarter" idx="11"/>
          </p:nvPr>
        </p:nvSpPr>
        <p:spPr>
          <a:xfrm>
            <a:off x="7436167" y="6350000"/>
            <a:ext cx="2286000" cy="365125"/>
          </a:xfrm>
        </p:spPr>
        <p:txBody>
          <a:bodyPr/>
          <a:lstStyle/>
          <a:p>
            <a:r>
              <a:rPr lang="en-US"/>
              <a:t>European Championship</a:t>
            </a:r>
          </a:p>
        </p:txBody>
      </p:sp>
    </p:spTree>
    <p:extLst>
      <p:ext uri="{BB962C8B-B14F-4D97-AF65-F5344CB8AC3E}">
        <p14:creationId xmlns:p14="http://schemas.microsoft.com/office/powerpoint/2010/main" val="167207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a:solidFill>
                  <a:srgbClr val="000000"/>
                </a:solidFill>
                <a:ea typeface="+mn-lt"/>
                <a:cs typeface="+mn-lt"/>
              </a:rPr>
              <a:t>Given our limited available funds of €18,653 and an estimated budget of €50k to €100k, we recommend against organizing the European championship for Portuguese horses at this time. The financial risks could threaten LVN's stability. We should focus on securing more funds before revisiting this opportunity.</a:t>
            </a:r>
            <a:endParaRPr lang="pl-PL">
              <a:solidFill>
                <a:srgbClr val="000000"/>
              </a:solidFill>
            </a:endParaRPr>
          </a:p>
          <a:p>
            <a:endParaRPr lang="en-US"/>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a:t>European Championship</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dirty="0" smtClean="0"/>
              <a:pPr/>
              <a:t>12</a:t>
            </a:fld>
            <a:endParaRPr lang="en-US"/>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a:t>WHAT?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a:ea typeface="+mn-lt"/>
                <a:cs typeface="+mn-lt"/>
              </a:rPr>
              <a:t>We plan to host the European championship for Portuguese horses, which will involve organizing various horse-related events, competitions, and ceremonies over a specified period.</a:t>
            </a:r>
            <a:endParaRPr lang="en-US"/>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a:t>European Championship</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a:t>WHO?</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vert="horz" lIns="91440" tIns="45720" rIns="91440" bIns="45720" rtlCol="0" anchor="t">
            <a:noAutofit/>
          </a:bodyPr>
          <a:lstStyle/>
          <a:p>
            <a:endParaRPr lang="en-US"/>
          </a:p>
          <a:p>
            <a:endParaRPr lang="en-US"/>
          </a:p>
          <a:p>
            <a:endParaRPr lang="en-US"/>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6347011" cy="2461708"/>
          </a:xfrm>
        </p:spPr>
        <p:txBody>
          <a:bodyPr vert="horz" lIns="91440" tIns="45720" rIns="91440" bIns="45720" rtlCol="0" anchor="t">
            <a:noAutofit/>
          </a:bodyPr>
          <a:lstStyle/>
          <a:p>
            <a:pPr>
              <a:lnSpc>
                <a:spcPct val="150000"/>
              </a:lnSpc>
            </a:pPr>
            <a:r>
              <a:rPr lang="en-ZA" sz="1800">
                <a:ea typeface="+mn-lt"/>
                <a:cs typeface="+mn-lt"/>
              </a:rPr>
              <a:t>The executive board will oversee the entire event. Specific committees will be formed for logistics, event management, marketing, and finance. Volunteers from the association will also be involved in various capacities.</a:t>
            </a:r>
            <a:endParaRPr lang="en-US" sz="1800">
              <a:ea typeface="+mn-lt"/>
              <a:cs typeface="+mn-lt"/>
            </a:endParaRPr>
          </a:p>
          <a:p>
            <a:endParaRPr lang="en-ZA"/>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a:ea typeface="+mn-lt"/>
                <a:cs typeface="+mn-lt"/>
              </a:rPr>
              <a:t>European Championship</a:t>
            </a:r>
            <a:endParaRPr lang="en-US"/>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62791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a:t>Why?</a:t>
            </a:r>
            <a:endParaRPr lang="en-US"/>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vert="horz" lIns="91440" tIns="45720" rIns="91440" bIns="45720" rtlCol="0" anchor="t">
            <a:normAutofit/>
          </a:bodyPr>
          <a:lstStyle/>
          <a:p>
            <a:r>
              <a:rPr lang="en-US"/>
              <a:t>This championship will</a:t>
            </a:r>
            <a:r>
              <a:rPr lang="en-US">
                <a:ea typeface="+mn-lt"/>
                <a:cs typeface="+mn-lt"/>
              </a:rPr>
              <a:t> enhance the reputation of Lusitano Association Netherlands, promote Portuguese horses in the Netherlands, and strengthen our ties with other European associations.</a:t>
            </a:r>
          </a:p>
          <a:p>
            <a:endParaRPr lang="en-US">
              <a:solidFill>
                <a:srgbClr val="000000"/>
              </a:solidFill>
              <a:ea typeface="+mn-lt"/>
              <a:cs typeface="+mn-lt"/>
            </a:endParaRP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a:solidFill>
                  <a:srgbClr val="404040"/>
                </a:solidFill>
                <a:latin typeface="Avenir Next LT Pro"/>
                <a:cs typeface="Calibri"/>
              </a:rPr>
              <a:t>European Championship</a:t>
            </a:r>
            <a:endParaRPr lang="en-US"/>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4D0AB03D-8D51-7B2E-D2D5-7876826A24B4}"/>
                  </a:ext>
                </a:extLst>
              </p:cNvPr>
              <p:cNvGraphicFramePr>
                <a:graphicFrameLocks noChangeAspect="1"/>
              </p:cNvGraphicFramePr>
              <p:nvPr>
                <p:extLst>
                  <p:ext uri="{D42A27DB-BD31-4B8C-83A1-F6EECF244321}">
                    <p14:modId xmlns:p14="http://schemas.microsoft.com/office/powerpoint/2010/main" val="1070515637"/>
                  </p:ext>
                </p:extLst>
              </p:nvPr>
            </p:nvGraphicFramePr>
            <p:xfrm>
              <a:off x="-3407229" y="4389664"/>
              <a:ext cx="3048000" cy="1714500"/>
            </p:xfrm>
            <a:graphic>
              <a:graphicData uri="http://schemas.microsoft.com/office/powerpoint/2016/slidezoom">
                <pslz:sldZm>
                  <pslz:sldZmObj sldId="277" cId="2243494996">
                    <pslz:zmPr id="{628F0A5B-63E9-476F-9CC6-95A2AA570706}"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4D0AB03D-8D51-7B2E-D2D5-7876826A24B4}"/>
                  </a:ext>
                </a:extLst>
              </p:cNvPr>
              <p:cNvPicPr>
                <a:picLocks noGrp="1" noRot="1" noChangeAspect="1" noMove="1" noResize="1" noEditPoints="1" noAdjustHandles="1" noChangeArrowheads="1" noChangeShapeType="1"/>
              </p:cNvPicPr>
              <p:nvPr/>
            </p:nvPicPr>
            <p:blipFill>
              <a:blip r:embed="rId2"/>
              <a:stretch>
                <a:fillRect/>
              </a:stretch>
            </p:blipFill>
            <p:spPr>
              <a:xfrm>
                <a:off x="-3407229" y="438966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1275042"/>
            <a:ext cx="6339840" cy="1325880"/>
          </a:xfrm>
        </p:spPr>
        <p:txBody>
          <a:bodyPr/>
          <a:lstStyle/>
          <a:p>
            <a:r>
              <a:rPr lang="en-US"/>
              <a:t>HOW?</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vert="horz" lIns="91440" tIns="45720" rIns="91440" bIns="45720" rtlCol="0" anchor="t">
            <a:noAutofit/>
          </a:bodyPr>
          <a:lstStyle/>
          <a:p>
            <a:r>
              <a:rPr lang="en-US"/>
              <a:t>Means</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vert="horz" lIns="91440" tIns="45720" rIns="91440" bIns="45720" rtlCol="0" anchor="t">
            <a:noAutofit/>
          </a:bodyPr>
          <a:lstStyle/>
          <a:p>
            <a:r>
              <a:rPr lang="en-US">
                <a:ea typeface="+mn-lt"/>
                <a:cs typeface="+mn-lt"/>
              </a:rPr>
              <a:t>We will collaborate with local event organizers, horse trainers, and other stakeholders.</a:t>
            </a:r>
            <a:endParaRPr lang="en-US"/>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vert="horz" lIns="91440" tIns="45720" rIns="91440" bIns="45720" rtlCol="0" anchor="t">
            <a:noAutofit/>
          </a:bodyPr>
          <a:lstStyle/>
          <a:p>
            <a:r>
              <a:rPr lang="en-US"/>
              <a:t>resources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vert="horz" lIns="91440" tIns="45720" rIns="91440" bIns="45720" rtlCol="0" anchor="t">
            <a:noAutofit/>
          </a:bodyPr>
          <a:lstStyle/>
          <a:p>
            <a:r>
              <a:rPr lang="en-US">
                <a:ea typeface="+mn-lt"/>
                <a:cs typeface="+mn-lt"/>
              </a:rPr>
              <a:t>Necessary resources include venues, horse facilities, equipment, and manpower.</a:t>
            </a:r>
            <a:endParaRPr lang="en-US"/>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vert="horz" lIns="91440" tIns="45720" rIns="91440" bIns="45720" rtlCol="0" anchor="t">
            <a:noAutofit/>
          </a:bodyPr>
          <a:lstStyle/>
          <a:p>
            <a:r>
              <a:rPr lang="en-US">
                <a:latin typeface="Avenir Next LT Pro"/>
                <a:cs typeface="Calibri"/>
              </a:rPr>
              <a:t>Available Funds: €18,653 (Equity)</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vert="horz" lIns="91440" tIns="45720" rIns="91440" bIns="45720" rtlCol="0" anchor="t">
            <a:noAutofit/>
          </a:bodyPr>
          <a:lstStyle/>
          <a:p>
            <a:r>
              <a:rPr lang="en-US">
                <a:solidFill>
                  <a:srgbClr val="AA2070"/>
                </a:solidFill>
                <a:latin typeface="Avenir Next LT Pro"/>
                <a:cs typeface="Calibri"/>
              </a:rPr>
              <a:t>Estimated budget</a:t>
            </a:r>
            <a:endParaRPr lang="en-US"/>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vert="horz" lIns="91440" tIns="45720" rIns="91440" bIns="45720" rtlCol="0" anchor="t">
            <a:normAutofit/>
          </a:bodyPr>
          <a:lstStyle/>
          <a:p>
            <a:r>
              <a:rPr lang="en-US">
                <a:latin typeface="Avenir Next LT Pro"/>
                <a:cs typeface="Calibri"/>
              </a:rPr>
              <a:t>Between €50k to €100k, based on previous championships.</a:t>
            </a:r>
            <a:endParaRPr lang="en-US">
              <a:latin typeface="Avenir Next LT Pro"/>
            </a:endParaRP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vert="horz" lIns="91440" tIns="45720" rIns="91440" bIns="45720" rtlCol="0" anchor="t">
            <a:noAutofit/>
          </a:bodyPr>
          <a:lstStyle/>
          <a:p>
            <a:r>
              <a:rPr lang="en-US"/>
              <a:t>Source of income</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vert="horz" lIns="91440" tIns="45720" rIns="91440" bIns="45720" rtlCol="0" anchor="t">
            <a:normAutofit/>
          </a:bodyPr>
          <a:lstStyle/>
          <a:p>
            <a:r>
              <a:rPr lang="en-US">
                <a:ea typeface="+mn-lt"/>
                <a:cs typeface="+mn-lt"/>
              </a:rPr>
              <a:t>Sponsorships, ticket sales, and a portion of LVN's funds. </a:t>
            </a:r>
            <a:endParaRPr lang="en-US"/>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a:ea typeface="+mn-lt"/>
                <a:cs typeface="+mn-lt"/>
              </a:rPr>
              <a:t>European Championship</a:t>
            </a:r>
            <a:endParaRPr lang="en-US"/>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a:p>
        </p:txBody>
      </p:sp>
    </p:spTree>
    <p:extLst>
      <p:ext uri="{BB962C8B-B14F-4D97-AF65-F5344CB8AC3E}">
        <p14:creationId xmlns:p14="http://schemas.microsoft.com/office/powerpoint/2010/main" val="141878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a:t>When?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755775"/>
            <a:ext cx="3200400" cy="365760"/>
          </a:xfrm>
        </p:spPr>
        <p:txBody>
          <a:bodyPr vert="horz" lIns="91440" tIns="45720" rIns="91440" bIns="45720" rtlCol="0" anchor="t">
            <a:noAutofit/>
          </a:bodyPr>
          <a:lstStyle/>
          <a:p>
            <a:r>
              <a:rPr lang="en-US"/>
              <a:t>Start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3167255"/>
            <a:ext cx="3200400" cy="1188720"/>
          </a:xfrm>
        </p:spPr>
        <p:txBody>
          <a:bodyPr vert="horz" lIns="91440" tIns="45720" rIns="91440" bIns="45720" rtlCol="0" anchor="t">
            <a:noAutofit/>
          </a:bodyPr>
          <a:lstStyle/>
          <a:p>
            <a:r>
              <a:rPr lang="en-US">
                <a:latin typeface="Avenir Next LT Pro"/>
                <a:cs typeface="Calibri"/>
              </a:rPr>
              <a:t>Immediately upon approval.</a:t>
            </a:r>
            <a:endParaRPr lang="en-US"/>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755775"/>
            <a:ext cx="3200400" cy="365760"/>
          </a:xfrm>
        </p:spPr>
        <p:txBody>
          <a:bodyPr vert="horz" lIns="91440" tIns="45720" rIns="91440" bIns="45720" rtlCol="0" anchor="t">
            <a:noAutofit/>
          </a:bodyPr>
          <a:lstStyle/>
          <a:p>
            <a:r>
              <a:rPr lang="en-US"/>
              <a:t>end</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3167255"/>
            <a:ext cx="3200400" cy="1188720"/>
          </a:xfrm>
        </p:spPr>
        <p:txBody>
          <a:bodyPr vert="horz" lIns="91440" tIns="45720" rIns="91440" bIns="45720" rtlCol="0" anchor="t">
            <a:normAutofit/>
          </a:bodyPr>
          <a:lstStyle/>
          <a:p>
            <a:r>
              <a:rPr lang="en-US"/>
              <a:t>Championship's conclusion, </a:t>
            </a:r>
          </a:p>
          <a:p>
            <a:r>
              <a:rPr lang="en-US"/>
              <a:t>two years from now. </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a:solidFill>
                  <a:srgbClr val="FFFFFF"/>
                </a:solidFill>
                <a:ea typeface="+mn-lt"/>
                <a:cs typeface="+mn-lt"/>
              </a:rPr>
              <a:t>European Championship</a:t>
            </a:r>
            <a:endParaRPr lang="en-US"/>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493267031"/>
              </p:ext>
            </p:extLst>
          </p:nvPr>
        </p:nvGraphicFramePr>
        <p:xfrm>
          <a:off x="310621" y="1968499"/>
          <a:ext cx="5070103" cy="2227218"/>
        </p:xfrm>
        <a:graphic>
          <a:graphicData uri="http://schemas.openxmlformats.org/drawingml/2006/table">
            <a:tbl>
              <a:tblPr firstRow="1" bandRow="1">
                <a:tableStyleId>{17292A2E-F333-43FB-9621-5CBBE7FDCDCB}</a:tableStyleId>
              </a:tblPr>
              <a:tblGrid>
                <a:gridCol w="2459970">
                  <a:extLst>
                    <a:ext uri="{9D8B030D-6E8A-4147-A177-3AD203B41FA5}">
                      <a16:colId xmlns:a16="http://schemas.microsoft.com/office/drawing/2014/main" val="3446012419"/>
                    </a:ext>
                  </a:extLst>
                </a:gridCol>
                <a:gridCol w="1071670">
                  <a:extLst>
                    <a:ext uri="{9D8B030D-6E8A-4147-A177-3AD203B41FA5}">
                      <a16:colId xmlns:a16="http://schemas.microsoft.com/office/drawing/2014/main" val="4052646397"/>
                    </a:ext>
                  </a:extLst>
                </a:gridCol>
                <a:gridCol w="1538463">
                  <a:extLst>
                    <a:ext uri="{9D8B030D-6E8A-4147-A177-3AD203B41FA5}">
                      <a16:colId xmlns:a16="http://schemas.microsoft.com/office/drawing/2014/main" val="1935352797"/>
                    </a:ext>
                  </a:extLst>
                </a:gridCol>
              </a:tblGrid>
              <a:tr h="318174">
                <a:tc>
                  <a:txBody>
                    <a:bodyPr/>
                    <a:lstStyle/>
                    <a:p>
                      <a:pPr marL="0" lvl="0" indent="0" algn="l">
                        <a:lnSpc>
                          <a:spcPct val="100000"/>
                        </a:lnSpc>
                        <a:buNone/>
                      </a:pPr>
                      <a:r>
                        <a:rPr lang="en-US" sz="1400" b="0" i="0" u="none" strike="noStrike" baseline="0" noProof="0">
                          <a:solidFill>
                            <a:srgbClr val="FFFFFF"/>
                          </a:solidFill>
                          <a:effectLst/>
                          <a:latin typeface="Avenir Next LT Pro"/>
                        </a:rPr>
                        <a:t>BALANCE </a:t>
                      </a:r>
                    </a:p>
                  </a:txBody>
                  <a:tcPr marL="288000" anchor="b">
                    <a:solidFill>
                      <a:srgbClr val="EC008C"/>
                    </a:solidFill>
                  </a:tcPr>
                </a:tc>
                <a:tc>
                  <a:txBody>
                    <a:bodyPr/>
                    <a:lstStyle/>
                    <a:p>
                      <a:pPr lvl="0" algn="r">
                        <a:buNone/>
                      </a:pPr>
                      <a:r>
                        <a:rPr lang="en-US" sz="1400" b="1" i="0" u="none" strike="noStrike" baseline="0" noProof="0">
                          <a:solidFill>
                            <a:srgbClr val="FFFFFF"/>
                          </a:solidFill>
                          <a:effectLst/>
                          <a:latin typeface="Avenir Next LT Pro"/>
                        </a:rPr>
                        <a:t>ASSETS</a:t>
                      </a:r>
                      <a:endParaRPr lang="pl-PL"/>
                    </a:p>
                  </a:txBody>
                  <a:tcPr anchor="b"/>
                </a:tc>
                <a:tc>
                  <a:txBody>
                    <a:bodyPr/>
                    <a:lstStyle/>
                    <a:p>
                      <a:pPr lvl="0" algn="r">
                        <a:buNone/>
                      </a:pPr>
                      <a:r>
                        <a:rPr lang="en-US" sz="1400" b="1" i="0" u="none" strike="noStrike" baseline="0" noProof="0">
                          <a:solidFill>
                            <a:srgbClr val="FFFFFF"/>
                          </a:solidFill>
                          <a:effectLst/>
                          <a:latin typeface="Avenir Next LT Pro"/>
                        </a:rPr>
                        <a:t>LIABILITIES</a:t>
                      </a:r>
                      <a:endParaRPr lang="pl-PL"/>
                    </a:p>
                  </a:txBody>
                  <a:tcPr anchor="b">
                    <a:solidFill>
                      <a:srgbClr val="EC008C"/>
                    </a:solidFill>
                  </a:tcPr>
                </a:tc>
                <a:extLst>
                  <a:ext uri="{0D108BD9-81ED-4DB2-BD59-A6C34878D82A}">
                    <a16:rowId xmlns:a16="http://schemas.microsoft.com/office/drawing/2014/main" val="4140773105"/>
                  </a:ext>
                </a:extLst>
              </a:tr>
              <a:tr h="318174">
                <a:tc>
                  <a:txBody>
                    <a:bodyPr/>
                    <a:lstStyle/>
                    <a:p>
                      <a:pPr lvl="1" algn="l">
                        <a:buNone/>
                      </a:pPr>
                      <a:r>
                        <a:rPr lang="en-US" sz="1400" b="0" i="0" u="none" strike="noStrike" baseline="0" noProof="0">
                          <a:solidFill>
                            <a:srgbClr val="000000"/>
                          </a:solidFill>
                          <a:effectLst/>
                          <a:latin typeface="Avenir Next LT Pro"/>
                        </a:rPr>
                        <a:t>Bank account</a:t>
                      </a:r>
                    </a:p>
                  </a:txBody>
                  <a:tcPr marL="288000" anchor="b"/>
                </a:tc>
                <a:tc>
                  <a:txBody>
                    <a:bodyPr/>
                    <a:lstStyle/>
                    <a:p>
                      <a:pPr lvl="0" algn="r">
                        <a:buNone/>
                      </a:pPr>
                      <a:r>
                        <a:rPr lang="en-US" sz="1400" b="0" i="0" u="none" strike="noStrike" baseline="0" noProof="0">
                          <a:solidFill>
                            <a:srgbClr val="000000"/>
                          </a:solidFill>
                          <a:effectLst/>
                          <a:latin typeface="Avenir Next LT Pro"/>
                        </a:rPr>
                        <a:t>489</a:t>
                      </a:r>
                      <a:endParaRPr lang="pl-PL"/>
                    </a:p>
                  </a:txBody>
                  <a:tcPr anchor="b"/>
                </a:tc>
                <a:tc>
                  <a:txBody>
                    <a:bodyPr/>
                    <a:lstStyle/>
                    <a:p>
                      <a:pPr algn="r" fontAlgn="b"/>
                      <a:endParaRPr lang="en-US" sz="1400" b="0" u="none" strike="noStrike">
                        <a:solidFill>
                          <a:schemeClr val="tx1"/>
                        </a:solidFill>
                        <a:effectLst/>
                      </a:endParaRPr>
                    </a:p>
                  </a:txBody>
                  <a:tcPr anchor="b"/>
                </a:tc>
                <a:extLst>
                  <a:ext uri="{0D108BD9-81ED-4DB2-BD59-A6C34878D82A}">
                    <a16:rowId xmlns:a16="http://schemas.microsoft.com/office/drawing/2014/main" val="1543393929"/>
                  </a:ext>
                </a:extLst>
              </a:tr>
              <a:tr h="318174">
                <a:tc>
                  <a:txBody>
                    <a:bodyPr/>
                    <a:lstStyle/>
                    <a:p>
                      <a:pPr lvl="1" algn="l">
                        <a:buNone/>
                      </a:pPr>
                      <a:r>
                        <a:rPr lang="en-US" sz="1400" b="0" i="0" u="none" strike="noStrike" baseline="0" noProof="0">
                          <a:solidFill>
                            <a:srgbClr val="000000"/>
                          </a:solidFill>
                          <a:effectLst/>
                          <a:latin typeface="Avenir Next LT Pro"/>
                        </a:rPr>
                        <a:t>Savings account</a:t>
                      </a:r>
                    </a:p>
                  </a:txBody>
                  <a:tcPr marL="288000" anchor="b"/>
                </a:tc>
                <a:tc>
                  <a:txBody>
                    <a:bodyPr/>
                    <a:lstStyle/>
                    <a:p>
                      <a:pPr lvl="0" algn="r">
                        <a:buNone/>
                      </a:pPr>
                      <a:r>
                        <a:rPr lang="en-US" sz="1400" b="0" i="0" u="none" strike="noStrike" baseline="0" noProof="0">
                          <a:solidFill>
                            <a:srgbClr val="000000"/>
                          </a:solidFill>
                          <a:effectLst/>
                          <a:latin typeface="Avenir Next LT Pro"/>
                        </a:rPr>
                        <a:t>17705</a:t>
                      </a:r>
                      <a:endParaRPr lang="pl-PL"/>
                    </a:p>
                  </a:txBody>
                  <a:tcPr anchor="b"/>
                </a:tc>
                <a:tc>
                  <a:txBody>
                    <a:bodyPr/>
                    <a:lstStyle/>
                    <a:p>
                      <a:pPr algn="r" fontAlgn="b"/>
                      <a:endParaRPr lang="en-US" sz="1400" b="0" u="none" strike="noStrike">
                        <a:solidFill>
                          <a:schemeClr val="tx1"/>
                        </a:solidFill>
                        <a:effectLst/>
                      </a:endParaRPr>
                    </a:p>
                  </a:txBody>
                  <a:tcPr anchor="b"/>
                </a:tc>
                <a:extLst>
                  <a:ext uri="{0D108BD9-81ED-4DB2-BD59-A6C34878D82A}">
                    <a16:rowId xmlns:a16="http://schemas.microsoft.com/office/drawing/2014/main" val="255711469"/>
                  </a:ext>
                </a:extLst>
              </a:tr>
              <a:tr h="318174">
                <a:tc>
                  <a:txBody>
                    <a:bodyPr/>
                    <a:lstStyle/>
                    <a:p>
                      <a:pPr lvl="1" algn="l">
                        <a:buNone/>
                      </a:pPr>
                      <a:r>
                        <a:rPr lang="en-US" sz="1400" b="0" i="0" u="none" strike="noStrike" baseline="0" noProof="0">
                          <a:solidFill>
                            <a:srgbClr val="000000"/>
                          </a:solidFill>
                          <a:effectLst/>
                          <a:latin typeface="Avenir Next LT Pro"/>
                        </a:rPr>
                        <a:t>Debtors</a:t>
                      </a:r>
                    </a:p>
                  </a:txBody>
                  <a:tcPr marL="288000" anchor="b"/>
                </a:tc>
                <a:tc>
                  <a:txBody>
                    <a:bodyPr/>
                    <a:lstStyle/>
                    <a:p>
                      <a:pPr lvl="0" algn="r">
                        <a:buNone/>
                      </a:pPr>
                      <a:r>
                        <a:rPr lang="en-US" sz="1400" b="0" i="0" u="none" strike="noStrike" baseline="0" noProof="0">
                          <a:solidFill>
                            <a:srgbClr val="000000"/>
                          </a:solidFill>
                          <a:effectLst/>
                          <a:latin typeface="Avenir Next LT Pro"/>
                        </a:rPr>
                        <a:t>2156</a:t>
                      </a:r>
                    </a:p>
                  </a:txBody>
                  <a:tcPr anchor="b"/>
                </a:tc>
                <a:tc>
                  <a:txBody>
                    <a:bodyPr/>
                    <a:lstStyle/>
                    <a:p>
                      <a:pPr algn="r" fontAlgn="b"/>
                      <a:endParaRPr lang="en-US" sz="1400" b="0" u="none" strike="noStrike">
                        <a:solidFill>
                          <a:schemeClr val="tx1"/>
                        </a:solidFill>
                        <a:effectLst/>
                      </a:endParaRPr>
                    </a:p>
                  </a:txBody>
                  <a:tcPr anchor="b"/>
                </a:tc>
                <a:extLst>
                  <a:ext uri="{0D108BD9-81ED-4DB2-BD59-A6C34878D82A}">
                    <a16:rowId xmlns:a16="http://schemas.microsoft.com/office/drawing/2014/main" val="1498944196"/>
                  </a:ext>
                </a:extLst>
              </a:tr>
              <a:tr h="318174">
                <a:tc>
                  <a:txBody>
                    <a:bodyPr/>
                    <a:lstStyle/>
                    <a:p>
                      <a:pPr lvl="1" algn="l">
                        <a:buNone/>
                      </a:pPr>
                      <a:r>
                        <a:rPr lang="en-US" sz="1400" b="0" i="0" u="none" strike="noStrike" baseline="0" noProof="0">
                          <a:solidFill>
                            <a:srgbClr val="000000"/>
                          </a:solidFill>
                          <a:effectLst/>
                          <a:latin typeface="Avenir Next LT Pro"/>
                        </a:rPr>
                        <a:t>Creditors</a:t>
                      </a:r>
                    </a:p>
                  </a:txBody>
                  <a:tcPr marL="288000" anchor="b"/>
                </a:tc>
                <a:tc>
                  <a:txBody>
                    <a:bodyPr/>
                    <a:lstStyle/>
                    <a:p>
                      <a:pPr algn="r" fontAlgn="b"/>
                      <a:endParaRPr lang="en-US" sz="1400" b="0" u="none" strike="noStrike">
                        <a:solidFill>
                          <a:schemeClr val="tx1"/>
                        </a:solidFill>
                        <a:effectLst/>
                      </a:endParaRPr>
                    </a:p>
                  </a:txBody>
                  <a:tcPr anchor="b"/>
                </a:tc>
                <a:tc>
                  <a:txBody>
                    <a:bodyPr/>
                    <a:lstStyle/>
                    <a:p>
                      <a:pPr lvl="0" algn="r">
                        <a:buNone/>
                      </a:pPr>
                      <a:r>
                        <a:rPr lang="en-US" sz="1400" b="0" i="0" u="none" strike="noStrike" baseline="0" noProof="0">
                          <a:solidFill>
                            <a:srgbClr val="000000"/>
                          </a:solidFill>
                          <a:effectLst/>
                          <a:latin typeface="Avenir Next LT Pro"/>
                        </a:rPr>
                        <a:t>1697</a:t>
                      </a:r>
                      <a:endParaRPr lang="pl-PL"/>
                    </a:p>
                  </a:txBody>
                  <a:tcPr anchor="b"/>
                </a:tc>
                <a:extLst>
                  <a:ext uri="{0D108BD9-81ED-4DB2-BD59-A6C34878D82A}">
                    <a16:rowId xmlns:a16="http://schemas.microsoft.com/office/drawing/2014/main" val="2561606819"/>
                  </a:ext>
                </a:extLst>
              </a:tr>
              <a:tr h="318174">
                <a:tc>
                  <a:txBody>
                    <a:bodyPr/>
                    <a:lstStyle/>
                    <a:p>
                      <a:pPr lvl="1" algn="l">
                        <a:buNone/>
                      </a:pPr>
                      <a:r>
                        <a:rPr lang="en-US" sz="1400" b="0" i="0" u="none" strike="noStrike" baseline="0" noProof="0">
                          <a:solidFill>
                            <a:srgbClr val="000000"/>
                          </a:solidFill>
                          <a:effectLst/>
                          <a:latin typeface="Avenir Next LT Pro"/>
                        </a:rPr>
                        <a:t>Equity</a:t>
                      </a:r>
                      <a:endParaRPr lang="pl-PL"/>
                    </a:p>
                  </a:txBody>
                  <a:tcPr marL="288000" anchor="b"/>
                </a:tc>
                <a:tc>
                  <a:txBody>
                    <a:bodyPr/>
                    <a:lstStyle/>
                    <a:p>
                      <a:pPr lvl="0" algn="r">
                        <a:buNone/>
                      </a:pPr>
                      <a:endParaRPr lang="en-US" sz="1400" b="0" u="none" strike="noStrike">
                        <a:solidFill>
                          <a:schemeClr val="tx1"/>
                        </a:solidFill>
                        <a:effectLst/>
                      </a:endParaRPr>
                    </a:p>
                  </a:txBody>
                  <a:tcPr anchor="b"/>
                </a:tc>
                <a:tc>
                  <a:txBody>
                    <a:bodyPr/>
                    <a:lstStyle/>
                    <a:p>
                      <a:pPr lvl="0" algn="r">
                        <a:buNone/>
                      </a:pPr>
                      <a:r>
                        <a:rPr lang="en-US" sz="1400" b="0" i="0" u="none" strike="noStrike" baseline="0" noProof="0">
                          <a:solidFill>
                            <a:srgbClr val="000000"/>
                          </a:solidFill>
                          <a:effectLst/>
                          <a:latin typeface="Avenir Next LT Pro"/>
                        </a:rPr>
                        <a:t>18653</a:t>
                      </a:r>
                    </a:p>
                  </a:txBody>
                  <a:tcPr anchor="b"/>
                </a:tc>
                <a:extLst>
                  <a:ext uri="{0D108BD9-81ED-4DB2-BD59-A6C34878D82A}">
                    <a16:rowId xmlns:a16="http://schemas.microsoft.com/office/drawing/2014/main" val="869633949"/>
                  </a:ext>
                </a:extLst>
              </a:tr>
              <a:tr h="318174">
                <a:tc>
                  <a:txBody>
                    <a:bodyPr/>
                    <a:lstStyle/>
                    <a:p>
                      <a:pPr algn="l" fontAlgn="b"/>
                      <a:endParaRPr lang="en-US" sz="1400" b="1" u="none" strike="noStrike">
                        <a:solidFill>
                          <a:schemeClr val="tx1"/>
                        </a:solidFill>
                        <a:effectLst/>
                      </a:endParaRPr>
                    </a:p>
                  </a:txBody>
                  <a:tcPr marL="288000" anchor="b"/>
                </a:tc>
                <a:tc>
                  <a:txBody>
                    <a:bodyPr/>
                    <a:lstStyle/>
                    <a:p>
                      <a:pPr lvl="0" algn="r">
                        <a:buNone/>
                      </a:pPr>
                      <a:r>
                        <a:rPr lang="en-US" sz="1400" b="1" i="0" u="none" strike="noStrike" baseline="0" noProof="0">
                          <a:solidFill>
                            <a:srgbClr val="000000"/>
                          </a:solidFill>
                          <a:effectLst/>
                          <a:latin typeface="Avenir Next LT Pro"/>
                        </a:rPr>
                        <a:t>20350</a:t>
                      </a:r>
                      <a:endParaRPr lang="pl-PL"/>
                    </a:p>
                  </a:txBody>
                  <a:tcPr anchor="b"/>
                </a:tc>
                <a:tc>
                  <a:txBody>
                    <a:bodyPr/>
                    <a:lstStyle/>
                    <a:p>
                      <a:pPr lvl="0" algn="r">
                        <a:buNone/>
                      </a:pPr>
                      <a:r>
                        <a:rPr lang="en-US" sz="1400" b="1" i="0" u="none" strike="noStrike" baseline="0" noProof="0">
                          <a:solidFill>
                            <a:srgbClr val="000000"/>
                          </a:solidFill>
                          <a:effectLst/>
                          <a:latin typeface="Avenir Next LT Pro"/>
                        </a:rPr>
                        <a:t>20350</a:t>
                      </a:r>
                      <a:endParaRPr lang="pl-PL"/>
                    </a:p>
                  </a:txBody>
                  <a:tcPr anchor="b"/>
                </a:tc>
                <a:extLst>
                  <a:ext uri="{0D108BD9-81ED-4DB2-BD59-A6C34878D82A}">
                    <a16:rowId xmlns:a16="http://schemas.microsoft.com/office/drawing/2014/main" val="365120011"/>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a:t>European Championship</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a:p>
        </p:txBody>
      </p:sp>
      <p:graphicFrame>
        <p:nvGraphicFramePr>
          <p:cNvPr id="6" name="Table 9">
            <a:extLst>
              <a:ext uri="{FF2B5EF4-FFF2-40B4-BE49-F238E27FC236}">
                <a16:creationId xmlns:a16="http://schemas.microsoft.com/office/drawing/2014/main" id="{084627CB-0116-E2DC-176A-1FA3A979F1C9}"/>
              </a:ext>
            </a:extLst>
          </p:cNvPr>
          <p:cNvGraphicFramePr>
            <a:graphicFrameLocks/>
          </p:cNvGraphicFramePr>
          <p:nvPr>
            <p:extLst>
              <p:ext uri="{D42A27DB-BD31-4B8C-83A1-F6EECF244321}">
                <p14:modId xmlns:p14="http://schemas.microsoft.com/office/powerpoint/2010/main" val="176597579"/>
              </p:ext>
            </p:extLst>
          </p:nvPr>
        </p:nvGraphicFramePr>
        <p:xfrm>
          <a:off x="5712355" y="1968499"/>
          <a:ext cx="5870211" cy="3899886"/>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7">
                  <a:extLst>
                    <a:ext uri="{9D8B030D-6E8A-4147-A177-3AD203B41FA5}">
                      <a16:colId xmlns:a16="http://schemas.microsoft.com/office/drawing/2014/main" val="1935352797"/>
                    </a:ext>
                  </a:extLst>
                </a:gridCol>
              </a:tblGrid>
              <a:tr h="318174">
                <a:tc>
                  <a:txBody>
                    <a:bodyPr/>
                    <a:lstStyle/>
                    <a:p>
                      <a:pPr marL="0" lvl="0" indent="0" algn="l">
                        <a:lnSpc>
                          <a:spcPct val="100000"/>
                        </a:lnSpc>
                        <a:buNone/>
                      </a:pPr>
                      <a:r>
                        <a:rPr lang="en-US" sz="1400" b="0" i="0" u="none" strike="noStrike" baseline="0" noProof="0">
                          <a:solidFill>
                            <a:srgbClr val="FFFFFF"/>
                          </a:solidFill>
                          <a:effectLst/>
                          <a:latin typeface="Avenir Next LT Pro"/>
                        </a:rPr>
                        <a:t>EXPENSES</a:t>
                      </a:r>
                    </a:p>
                  </a:txBody>
                  <a:tcPr marL="288000" anchor="b">
                    <a:solidFill>
                      <a:srgbClr val="EC008C"/>
                    </a:solidFill>
                  </a:tcPr>
                </a:tc>
                <a:tc>
                  <a:txBody>
                    <a:bodyPr/>
                    <a:lstStyle/>
                    <a:p>
                      <a:pPr lvl="0" algn="r">
                        <a:buNone/>
                      </a:pPr>
                      <a:r>
                        <a:rPr lang="en-US" sz="1400" b="1" i="0" u="none" strike="noStrike" baseline="0" noProof="0">
                          <a:solidFill>
                            <a:schemeClr val="bg1"/>
                          </a:solidFill>
                          <a:effectLst/>
                        </a:rPr>
                        <a:t>IN</a:t>
                      </a:r>
                      <a:endParaRPr lang="pl-PL"/>
                    </a:p>
                  </a:txBody>
                  <a:tcPr anchor="b"/>
                </a:tc>
                <a:tc>
                  <a:txBody>
                    <a:bodyPr/>
                    <a:lstStyle/>
                    <a:p>
                      <a:pPr lvl="0" algn="r">
                        <a:buNone/>
                      </a:pPr>
                      <a:r>
                        <a:rPr lang="en-US" sz="1400" b="1" i="0" u="none" strike="noStrike" baseline="0" noProof="0">
                          <a:solidFill>
                            <a:schemeClr val="bg1"/>
                          </a:solidFill>
                          <a:effectLst/>
                        </a:rPr>
                        <a:t>OUT</a:t>
                      </a:r>
                      <a:endParaRPr lang="pl-PL"/>
                    </a:p>
                  </a:txBody>
                  <a:tcPr anchor="b">
                    <a:solidFill>
                      <a:srgbClr val="EC008C"/>
                    </a:solidFill>
                  </a:tcPr>
                </a:tc>
                <a:extLst>
                  <a:ext uri="{0D108BD9-81ED-4DB2-BD59-A6C34878D82A}">
                    <a16:rowId xmlns:a16="http://schemas.microsoft.com/office/drawing/2014/main" val="4140773105"/>
                  </a:ext>
                </a:extLst>
              </a:tr>
              <a:tr h="318174">
                <a:tc>
                  <a:txBody>
                    <a:bodyPr/>
                    <a:lstStyle/>
                    <a:p>
                      <a:pPr lvl="1" algn="l">
                        <a:buNone/>
                      </a:pPr>
                      <a:r>
                        <a:rPr lang="en-US" sz="1400" b="0" i="0" u="none" strike="noStrike" baseline="0" noProof="0">
                          <a:solidFill>
                            <a:srgbClr val="000000"/>
                          </a:solidFill>
                          <a:effectLst/>
                          <a:latin typeface="Avenir Next LT Pro"/>
                        </a:rPr>
                        <a:t>Annual horse breeding show</a:t>
                      </a:r>
                    </a:p>
                  </a:txBody>
                  <a:tcPr marL="288000" anchor="b"/>
                </a:tc>
                <a:tc>
                  <a:txBody>
                    <a:bodyPr/>
                    <a:lstStyle/>
                    <a:p>
                      <a:pPr lvl="0" algn="r">
                        <a:buNone/>
                      </a:pPr>
                      <a:r>
                        <a:rPr lang="en-US" sz="1400" b="0" i="0" u="none" strike="noStrike" baseline="0" noProof="0">
                          <a:solidFill>
                            <a:srgbClr val="000000"/>
                          </a:solidFill>
                          <a:effectLst/>
                          <a:latin typeface="Avenir Next LT Pro"/>
                        </a:rPr>
                        <a:t>3336</a:t>
                      </a:r>
                      <a:endParaRPr lang="pl-PL"/>
                    </a:p>
                  </a:txBody>
                  <a:tcPr anchor="b"/>
                </a:tc>
                <a:tc>
                  <a:txBody>
                    <a:bodyPr/>
                    <a:lstStyle/>
                    <a:p>
                      <a:pPr lvl="0" algn="r">
                        <a:buNone/>
                      </a:pPr>
                      <a:r>
                        <a:rPr lang="en-US" sz="1400" b="0" i="0" u="none" strike="noStrike" baseline="0" noProof="0">
                          <a:solidFill>
                            <a:srgbClr val="000000"/>
                          </a:solidFill>
                          <a:effectLst/>
                          <a:latin typeface="Avenir Next LT Pro"/>
                        </a:rPr>
                        <a:t>6748</a:t>
                      </a:r>
                      <a:endParaRPr lang="pl-PL"/>
                    </a:p>
                  </a:txBody>
                  <a:tcPr anchor="b"/>
                </a:tc>
                <a:extLst>
                  <a:ext uri="{0D108BD9-81ED-4DB2-BD59-A6C34878D82A}">
                    <a16:rowId xmlns:a16="http://schemas.microsoft.com/office/drawing/2014/main" val="1543393929"/>
                  </a:ext>
                </a:extLst>
              </a:tr>
              <a:tr h="318174">
                <a:tc>
                  <a:txBody>
                    <a:bodyPr/>
                    <a:lstStyle/>
                    <a:p>
                      <a:pPr lvl="1" algn="l">
                        <a:buNone/>
                      </a:pPr>
                      <a:r>
                        <a:rPr lang="en-US" sz="1400" b="0" i="0" u="none" strike="noStrike" baseline="0" noProof="0">
                          <a:solidFill>
                            <a:srgbClr val="000000"/>
                          </a:solidFill>
                          <a:effectLst/>
                          <a:latin typeface="Avenir Next LT Pro"/>
                        </a:rPr>
                        <a:t>Other horse events</a:t>
                      </a:r>
                    </a:p>
                  </a:txBody>
                  <a:tcPr marL="288000" anchor="b"/>
                </a:tc>
                <a:tc>
                  <a:txBody>
                    <a:bodyPr/>
                    <a:lstStyle/>
                    <a:p>
                      <a:pPr lvl="0" algn="r">
                        <a:buNone/>
                      </a:pPr>
                      <a:r>
                        <a:rPr lang="en-US" sz="1400" b="0" i="0" u="none" strike="noStrike" baseline="0" noProof="0">
                          <a:solidFill>
                            <a:srgbClr val="000000"/>
                          </a:solidFill>
                          <a:effectLst/>
                          <a:latin typeface="Avenir Next LT Pro"/>
                        </a:rPr>
                        <a:t>933</a:t>
                      </a:r>
                      <a:endParaRPr lang="pl-PL"/>
                    </a:p>
                  </a:txBody>
                  <a:tcPr anchor="b"/>
                </a:tc>
                <a:tc>
                  <a:txBody>
                    <a:bodyPr/>
                    <a:lstStyle/>
                    <a:p>
                      <a:pPr lvl="0" algn="r">
                        <a:buNone/>
                      </a:pPr>
                      <a:r>
                        <a:rPr lang="en-US" sz="1400" b="0" i="0" u="none" strike="noStrike" baseline="0" noProof="0">
                          <a:solidFill>
                            <a:srgbClr val="000000"/>
                          </a:solidFill>
                          <a:effectLst/>
                          <a:latin typeface="Avenir Next LT Pro"/>
                        </a:rPr>
                        <a:t>4383</a:t>
                      </a:r>
                    </a:p>
                  </a:txBody>
                  <a:tcPr anchor="b"/>
                </a:tc>
                <a:extLst>
                  <a:ext uri="{0D108BD9-81ED-4DB2-BD59-A6C34878D82A}">
                    <a16:rowId xmlns:a16="http://schemas.microsoft.com/office/drawing/2014/main" val="255711469"/>
                  </a:ext>
                </a:extLst>
              </a:tr>
              <a:tr h="318174">
                <a:tc>
                  <a:txBody>
                    <a:bodyPr/>
                    <a:lstStyle/>
                    <a:p>
                      <a:pPr lvl="1" algn="l">
                        <a:buNone/>
                      </a:pPr>
                      <a:r>
                        <a:rPr lang="en-US" sz="1400" b="0" i="0" u="none" strike="noStrike" baseline="0" noProof="0">
                          <a:solidFill>
                            <a:srgbClr val="000000"/>
                          </a:solidFill>
                          <a:effectLst/>
                          <a:latin typeface="Avenir Next LT Pro"/>
                        </a:rPr>
                        <a:t>Member's magazine</a:t>
                      </a:r>
                    </a:p>
                  </a:txBody>
                  <a:tcPr marL="288000" anchor="b"/>
                </a:tc>
                <a:tc>
                  <a:txBody>
                    <a:bodyPr/>
                    <a:lstStyle/>
                    <a:p>
                      <a:pPr lvl="0" algn="r">
                        <a:buNone/>
                      </a:pPr>
                      <a:r>
                        <a:rPr lang="en-US" sz="1400" b="0" i="0" u="none" strike="noStrike" baseline="0" noProof="0">
                          <a:solidFill>
                            <a:srgbClr val="000000"/>
                          </a:solidFill>
                          <a:effectLst/>
                          <a:latin typeface="Avenir Next LT Pro"/>
                        </a:rPr>
                        <a:t>1404</a:t>
                      </a:r>
                      <a:endParaRPr lang="pl-PL"/>
                    </a:p>
                  </a:txBody>
                  <a:tcPr anchor="b"/>
                </a:tc>
                <a:tc>
                  <a:txBody>
                    <a:bodyPr/>
                    <a:lstStyle/>
                    <a:p>
                      <a:pPr lvl="0" algn="r">
                        <a:buNone/>
                      </a:pPr>
                      <a:r>
                        <a:rPr lang="en-US" sz="1400" b="0" i="0" u="none" strike="noStrike" baseline="0" noProof="0">
                          <a:solidFill>
                            <a:srgbClr val="000000"/>
                          </a:solidFill>
                          <a:effectLst/>
                          <a:latin typeface="Avenir Next LT Pro"/>
                        </a:rPr>
                        <a:t>5386</a:t>
                      </a:r>
                      <a:endParaRPr lang="pl-PL"/>
                    </a:p>
                  </a:txBody>
                  <a:tcPr anchor="b"/>
                </a:tc>
                <a:extLst>
                  <a:ext uri="{0D108BD9-81ED-4DB2-BD59-A6C34878D82A}">
                    <a16:rowId xmlns:a16="http://schemas.microsoft.com/office/drawing/2014/main" val="1498944196"/>
                  </a:ext>
                </a:extLst>
              </a:tr>
              <a:tr h="318174">
                <a:tc>
                  <a:txBody>
                    <a:bodyPr/>
                    <a:lstStyle/>
                    <a:p>
                      <a:pPr lvl="1" algn="l">
                        <a:buNone/>
                      </a:pPr>
                      <a:r>
                        <a:rPr lang="en-US" sz="1400" b="0" i="0" u="none" strike="noStrike" baseline="0" noProof="0">
                          <a:solidFill>
                            <a:srgbClr val="000000"/>
                          </a:solidFill>
                          <a:effectLst/>
                          <a:latin typeface="Avenir Next LT Pro"/>
                        </a:rPr>
                        <a:t>Studbook administration</a:t>
                      </a:r>
                    </a:p>
                  </a:txBody>
                  <a:tcPr marL="288000" anchor="b"/>
                </a:tc>
                <a:tc>
                  <a:txBody>
                    <a:bodyPr/>
                    <a:lstStyle/>
                    <a:p>
                      <a:pPr lvl="0" algn="r">
                        <a:buNone/>
                      </a:pPr>
                      <a:r>
                        <a:rPr lang="en-US" sz="1400" b="0" i="0" u="none" strike="noStrike" baseline="0" noProof="0">
                          <a:solidFill>
                            <a:srgbClr val="000000"/>
                          </a:solidFill>
                          <a:effectLst/>
                          <a:latin typeface="Avenir Next LT Pro"/>
                        </a:rPr>
                        <a:t>2738</a:t>
                      </a:r>
                      <a:endParaRPr lang="pl-PL"/>
                    </a:p>
                  </a:txBody>
                  <a:tcPr anchor="b"/>
                </a:tc>
                <a:tc>
                  <a:txBody>
                    <a:bodyPr/>
                    <a:lstStyle/>
                    <a:p>
                      <a:pPr lvl="0" algn="r">
                        <a:buNone/>
                      </a:pPr>
                      <a:r>
                        <a:rPr lang="en-US" sz="1400" b="0" i="0" u="none" strike="noStrike" baseline="0" noProof="0">
                          <a:solidFill>
                            <a:srgbClr val="000000"/>
                          </a:solidFill>
                          <a:effectLst/>
                          <a:latin typeface="Avenir Next LT Pro"/>
                        </a:rPr>
                        <a:t>1049</a:t>
                      </a:r>
                      <a:endParaRPr lang="pl-PL"/>
                    </a:p>
                  </a:txBody>
                  <a:tcPr anchor="b"/>
                </a:tc>
                <a:extLst>
                  <a:ext uri="{0D108BD9-81ED-4DB2-BD59-A6C34878D82A}">
                    <a16:rowId xmlns:a16="http://schemas.microsoft.com/office/drawing/2014/main" val="2561606819"/>
                  </a:ext>
                </a:extLst>
              </a:tr>
              <a:tr h="318174">
                <a:tc>
                  <a:txBody>
                    <a:bodyPr/>
                    <a:lstStyle/>
                    <a:p>
                      <a:pPr lvl="1" algn="l">
                        <a:buNone/>
                      </a:pPr>
                      <a:r>
                        <a:rPr lang="en-US" sz="1400" b="0" i="0" u="none" strike="noStrike" baseline="0" noProof="0">
                          <a:solidFill>
                            <a:srgbClr val="000000"/>
                          </a:solidFill>
                          <a:effectLst/>
                          <a:latin typeface="Avenir Next LT Pro"/>
                        </a:rPr>
                        <a:t>Association board costs and organization</a:t>
                      </a:r>
                    </a:p>
                  </a:txBody>
                  <a:tcPr marL="288000" anchor="b"/>
                </a:tc>
                <a:tc>
                  <a:txBody>
                    <a:bodyPr/>
                    <a:lstStyle/>
                    <a:p>
                      <a:pPr lvl="0" algn="r">
                        <a:buNone/>
                      </a:pPr>
                      <a:endParaRPr lang="en-US" sz="1400" b="0" u="none" strike="noStrike">
                        <a:solidFill>
                          <a:schemeClr val="tx1"/>
                        </a:solidFill>
                        <a:effectLst/>
                      </a:endParaRPr>
                    </a:p>
                  </a:txBody>
                  <a:tcPr anchor="b"/>
                </a:tc>
                <a:tc>
                  <a:txBody>
                    <a:bodyPr/>
                    <a:lstStyle/>
                    <a:p>
                      <a:pPr lvl="0" algn="r">
                        <a:buNone/>
                      </a:pPr>
                      <a:r>
                        <a:rPr lang="en-US" sz="1400" b="0" i="0" u="none" strike="noStrike" baseline="0" noProof="0">
                          <a:solidFill>
                            <a:srgbClr val="000000"/>
                          </a:solidFill>
                          <a:effectLst/>
                          <a:latin typeface="Avenir Next LT Pro"/>
                        </a:rPr>
                        <a:t>2573</a:t>
                      </a:r>
                      <a:endParaRPr lang="pl-PL"/>
                    </a:p>
                  </a:txBody>
                  <a:tcPr anchor="b"/>
                </a:tc>
                <a:extLst>
                  <a:ext uri="{0D108BD9-81ED-4DB2-BD59-A6C34878D82A}">
                    <a16:rowId xmlns:a16="http://schemas.microsoft.com/office/drawing/2014/main" val="869633949"/>
                  </a:ext>
                </a:extLst>
              </a:tr>
              <a:tr h="318174">
                <a:tc>
                  <a:txBody>
                    <a:bodyPr/>
                    <a:lstStyle/>
                    <a:p>
                      <a:pPr lvl="1" algn="l">
                        <a:buNone/>
                      </a:pPr>
                      <a:r>
                        <a:rPr lang="en-US" sz="1400" b="0" i="0" u="none" strike="noStrike" baseline="0" noProof="0">
                          <a:solidFill>
                            <a:srgbClr val="000000"/>
                          </a:solidFill>
                          <a:effectLst/>
                          <a:latin typeface="Avenir Next LT Pro"/>
                        </a:rPr>
                        <a:t>Membership fees</a:t>
                      </a:r>
                    </a:p>
                  </a:txBody>
                  <a:tcPr marL="288000" anchor="b"/>
                </a:tc>
                <a:tc>
                  <a:txBody>
                    <a:bodyPr/>
                    <a:lstStyle/>
                    <a:p>
                      <a:pPr lvl="0" algn="r">
                        <a:buNone/>
                      </a:pPr>
                      <a:r>
                        <a:rPr lang="en-US" sz="1400" b="0" i="0" u="none" strike="noStrike" baseline="0" noProof="0">
                          <a:solidFill>
                            <a:srgbClr val="000000"/>
                          </a:solidFill>
                          <a:effectLst/>
                          <a:latin typeface="Avenir Next LT Pro"/>
                        </a:rPr>
                        <a:t>11470</a:t>
                      </a:r>
                      <a:endParaRPr lang="pl-PL"/>
                    </a:p>
                  </a:txBody>
                  <a:tcPr anchor="b"/>
                </a:tc>
                <a:tc>
                  <a:txBody>
                    <a:bodyPr/>
                    <a:lstStyle/>
                    <a:p>
                      <a:pPr lvl="0" algn="r">
                        <a:buNone/>
                      </a:pPr>
                      <a:endParaRPr lang="en-US" sz="1400" b="0" i="0" u="none" strike="noStrike" baseline="0" noProof="0">
                        <a:solidFill>
                          <a:srgbClr val="000000"/>
                        </a:solidFill>
                        <a:effectLst/>
                        <a:latin typeface="Avenir Next LT Pro"/>
                      </a:endParaRPr>
                    </a:p>
                  </a:txBody>
                  <a:tcPr anchor="b"/>
                </a:tc>
                <a:extLst>
                  <a:ext uri="{0D108BD9-81ED-4DB2-BD59-A6C34878D82A}">
                    <a16:rowId xmlns:a16="http://schemas.microsoft.com/office/drawing/2014/main" val="4199809571"/>
                  </a:ext>
                </a:extLst>
              </a:tr>
              <a:tr h="318174">
                <a:tc>
                  <a:txBody>
                    <a:bodyPr/>
                    <a:lstStyle/>
                    <a:p>
                      <a:pPr lvl="1" algn="l">
                        <a:buNone/>
                      </a:pPr>
                      <a:r>
                        <a:rPr lang="en-US" sz="1400" b="0" i="0" u="none" strike="noStrike" baseline="0" noProof="0">
                          <a:solidFill>
                            <a:srgbClr val="000000"/>
                          </a:solidFill>
                          <a:effectLst/>
                          <a:latin typeface="Avenir Next LT Pro"/>
                        </a:rPr>
                        <a:t>Other</a:t>
                      </a:r>
                      <a:endParaRPr lang="pl-PL"/>
                    </a:p>
                  </a:txBody>
                  <a:tcPr marL="288000" anchor="b"/>
                </a:tc>
                <a:tc>
                  <a:txBody>
                    <a:bodyPr/>
                    <a:lstStyle/>
                    <a:p>
                      <a:pPr lvl="0" algn="r">
                        <a:buNone/>
                      </a:pPr>
                      <a:r>
                        <a:rPr lang="en-US" sz="1400" b="0" i="0" u="none" strike="noStrike" baseline="0" noProof="0">
                          <a:solidFill>
                            <a:srgbClr val="000000"/>
                          </a:solidFill>
                          <a:effectLst/>
                          <a:latin typeface="Avenir Next LT Pro"/>
                        </a:rPr>
                        <a:t>223</a:t>
                      </a:r>
                      <a:endParaRPr lang="pl-PL"/>
                    </a:p>
                  </a:txBody>
                  <a:tcPr anchor="b"/>
                </a:tc>
                <a:tc>
                  <a:txBody>
                    <a:bodyPr/>
                    <a:lstStyle/>
                    <a:p>
                      <a:pPr lvl="0" algn="r">
                        <a:buNone/>
                      </a:pPr>
                      <a:r>
                        <a:rPr lang="en-US" sz="1400" b="0" i="0" u="none" strike="noStrike" baseline="0" noProof="0">
                          <a:solidFill>
                            <a:srgbClr val="000000"/>
                          </a:solidFill>
                          <a:effectLst/>
                          <a:latin typeface="Avenir Next LT Pro"/>
                        </a:rPr>
                        <a:t>524</a:t>
                      </a:r>
                      <a:endParaRPr lang="pl-PL"/>
                    </a:p>
                  </a:txBody>
                  <a:tcPr anchor="b"/>
                </a:tc>
                <a:extLst>
                  <a:ext uri="{0D108BD9-81ED-4DB2-BD59-A6C34878D82A}">
                    <a16:rowId xmlns:a16="http://schemas.microsoft.com/office/drawing/2014/main" val="2801199706"/>
                  </a:ext>
                </a:extLst>
              </a:tr>
              <a:tr h="318174">
                <a:tc>
                  <a:txBody>
                    <a:bodyPr/>
                    <a:lstStyle/>
                    <a:p>
                      <a:pPr algn="l" fontAlgn="b"/>
                      <a:endParaRPr lang="en-US" sz="1400" b="1" u="none" strike="noStrike">
                        <a:solidFill>
                          <a:schemeClr val="tx1"/>
                        </a:solidFill>
                        <a:effectLst/>
                      </a:endParaRPr>
                    </a:p>
                  </a:txBody>
                  <a:tcPr marL="288000" anchor="b"/>
                </a:tc>
                <a:tc>
                  <a:txBody>
                    <a:bodyPr/>
                    <a:lstStyle/>
                    <a:p>
                      <a:pPr lvl="0" algn="r">
                        <a:buNone/>
                      </a:pPr>
                      <a:r>
                        <a:rPr lang="en-US" sz="1400" b="1" i="0" u="none" strike="noStrike" baseline="0" noProof="0">
                          <a:solidFill>
                            <a:srgbClr val="000000"/>
                          </a:solidFill>
                          <a:effectLst/>
                          <a:latin typeface="Avenir Next LT Pro"/>
                        </a:rPr>
                        <a:t>20104</a:t>
                      </a:r>
                      <a:endParaRPr lang="pl-PL"/>
                    </a:p>
                  </a:txBody>
                  <a:tcPr anchor="b"/>
                </a:tc>
                <a:tc>
                  <a:txBody>
                    <a:bodyPr/>
                    <a:lstStyle/>
                    <a:p>
                      <a:pPr lvl="0" algn="r">
                        <a:buNone/>
                      </a:pPr>
                      <a:r>
                        <a:rPr lang="en-US" sz="1400" b="1" i="0" u="none" strike="noStrike" baseline="0" noProof="0">
                          <a:solidFill>
                            <a:srgbClr val="000000"/>
                          </a:solidFill>
                          <a:effectLst/>
                          <a:latin typeface="Avenir Next LT Pro"/>
                        </a:rPr>
                        <a:t>20663</a:t>
                      </a:r>
                      <a:endParaRPr lang="pl-PL"/>
                    </a:p>
                  </a:txBody>
                  <a:tcPr anchor="b"/>
                </a:tc>
                <a:extLst>
                  <a:ext uri="{0D108BD9-81ED-4DB2-BD59-A6C34878D82A}">
                    <a16:rowId xmlns:a16="http://schemas.microsoft.com/office/drawing/2014/main" val="365120011"/>
                  </a:ext>
                </a:extLst>
              </a:tr>
              <a:tr h="318174">
                <a:tc>
                  <a:txBody>
                    <a:bodyPr/>
                    <a:lstStyle/>
                    <a:p>
                      <a:pPr marL="457200" lvl="1" indent="0" algn="l">
                        <a:buNone/>
                      </a:pPr>
                      <a:r>
                        <a:rPr lang="en-US" sz="1400" b="0" i="0" u="none" strike="noStrike" baseline="0" noProof="0">
                          <a:solidFill>
                            <a:srgbClr val="000000"/>
                          </a:solidFill>
                          <a:effectLst/>
                          <a:latin typeface="Avenir Next LT Pro"/>
                        </a:rPr>
                        <a:t>Loss</a:t>
                      </a:r>
                      <a:endParaRPr lang="pl-PL"/>
                    </a:p>
                  </a:txBody>
                  <a:tcPr marL="288000" anchor="b"/>
                </a:tc>
                <a:tc>
                  <a:txBody>
                    <a:bodyPr/>
                    <a:lstStyle/>
                    <a:p>
                      <a:pPr lvl="0" algn="r">
                        <a:buNone/>
                      </a:pPr>
                      <a:r>
                        <a:rPr lang="en-US" sz="1400" b="0" i="0" u="none" strike="noStrike" baseline="0" noProof="0">
                          <a:solidFill>
                            <a:srgbClr val="000000"/>
                          </a:solidFill>
                          <a:effectLst/>
                          <a:latin typeface="Avenir Next LT Pro"/>
                        </a:rPr>
                        <a:t>559</a:t>
                      </a:r>
                      <a:endParaRPr lang="pl-PL"/>
                    </a:p>
                  </a:txBody>
                  <a:tcPr anchor="b"/>
                </a:tc>
                <a:tc>
                  <a:txBody>
                    <a:bodyPr/>
                    <a:lstStyle/>
                    <a:p>
                      <a:pPr algn="r" fontAlgn="b"/>
                      <a:endParaRPr lang="en-US" sz="1400" b="0" u="none" strike="noStrike">
                        <a:solidFill>
                          <a:schemeClr val="tx1"/>
                        </a:solidFill>
                        <a:effectLst/>
                      </a:endParaRPr>
                    </a:p>
                  </a:txBody>
                  <a:tcPr anchor="b"/>
                </a:tc>
                <a:extLst>
                  <a:ext uri="{0D108BD9-81ED-4DB2-BD59-A6C34878D82A}">
                    <a16:rowId xmlns:a16="http://schemas.microsoft.com/office/drawing/2014/main" val="1613433075"/>
                  </a:ext>
                </a:extLst>
              </a:tr>
              <a:tr h="318174">
                <a:tc>
                  <a:txBody>
                    <a:bodyPr/>
                    <a:lstStyle/>
                    <a:p>
                      <a:pPr algn="l" fontAlgn="b"/>
                      <a:endParaRPr lang="en-US" sz="1400" b="1" u="none" strike="noStrike">
                        <a:solidFill>
                          <a:schemeClr val="tx1"/>
                        </a:solidFill>
                        <a:effectLst/>
                      </a:endParaRPr>
                    </a:p>
                  </a:txBody>
                  <a:tcPr marL="288000" anchor="b"/>
                </a:tc>
                <a:tc>
                  <a:txBody>
                    <a:bodyPr/>
                    <a:lstStyle/>
                    <a:p>
                      <a:pPr lvl="0" algn="r">
                        <a:buNone/>
                      </a:pPr>
                      <a:r>
                        <a:rPr lang="en-US" sz="1400" b="1" i="0" u="none" strike="noStrike" baseline="0" noProof="0">
                          <a:solidFill>
                            <a:srgbClr val="000000"/>
                          </a:solidFill>
                          <a:effectLst/>
                          <a:latin typeface="Avenir Next LT Pro"/>
                        </a:rPr>
                        <a:t>20663</a:t>
                      </a:r>
                      <a:endParaRPr lang="pl-PL"/>
                    </a:p>
                  </a:txBody>
                  <a:tcPr anchor="b"/>
                </a:tc>
                <a:tc>
                  <a:txBody>
                    <a:bodyPr/>
                    <a:lstStyle/>
                    <a:p>
                      <a:pPr lvl="0" algn="r">
                        <a:buNone/>
                      </a:pPr>
                      <a:r>
                        <a:rPr lang="en-US" sz="1400" b="1" i="0" u="none" strike="noStrike" baseline="0" noProof="0">
                          <a:solidFill>
                            <a:srgbClr val="000000"/>
                          </a:solidFill>
                          <a:effectLst/>
                          <a:latin typeface="Avenir Next LT Pro"/>
                        </a:rPr>
                        <a:t>20663</a:t>
                      </a:r>
                      <a:endParaRPr lang="pl-PL"/>
                    </a:p>
                  </a:txBody>
                  <a:tcPr anchor="b"/>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a:t>FINANCIALS</a:t>
            </a:r>
          </a:p>
        </p:txBody>
      </p:sp>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a:t>European Championship</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a:p>
        </p:txBody>
      </p:sp>
      <p:pic>
        <p:nvPicPr>
          <p:cNvPr id="8" name="Content Placeholder 7" descr="A pie chart for asset breakdown">
            <a:extLst>
              <a:ext uri="{FF2B5EF4-FFF2-40B4-BE49-F238E27FC236}">
                <a16:creationId xmlns:a16="http://schemas.microsoft.com/office/drawing/2014/main" id="{3449B5D8-5CB6-6705-4978-4413FA1BD275}"/>
              </a:ext>
            </a:extLst>
          </p:cNvPr>
          <p:cNvPicPr>
            <a:picLocks noGrp="1" noChangeAspect="1"/>
          </p:cNvPicPr>
          <p:nvPr>
            <p:ph idx="1"/>
          </p:nvPr>
        </p:nvPicPr>
        <p:blipFill>
          <a:blip r:embed="rId2"/>
          <a:stretch>
            <a:fillRect/>
          </a:stretch>
        </p:blipFill>
        <p:spPr>
          <a:xfrm>
            <a:off x="912676" y="2028754"/>
            <a:ext cx="3958871" cy="3631283"/>
          </a:xfrm>
        </p:spPr>
      </p:pic>
      <p:pic>
        <p:nvPicPr>
          <p:cNvPr id="10" name="Picture 9" descr="A graph of income statement&#10;&#10;Description automatically generated">
            <a:extLst>
              <a:ext uri="{FF2B5EF4-FFF2-40B4-BE49-F238E27FC236}">
                <a16:creationId xmlns:a16="http://schemas.microsoft.com/office/drawing/2014/main" id="{F03AA2B5-8A3D-D958-0C60-75F3935B1D20}"/>
              </a:ext>
            </a:extLst>
          </p:cNvPr>
          <p:cNvPicPr>
            <a:picLocks noChangeAspect="1"/>
          </p:cNvPicPr>
          <p:nvPr/>
        </p:nvPicPr>
        <p:blipFill>
          <a:blip r:embed="rId3"/>
          <a:stretch>
            <a:fillRect/>
          </a:stretch>
        </p:blipFill>
        <p:spPr>
          <a:xfrm>
            <a:off x="5205756" y="2024531"/>
            <a:ext cx="6410129" cy="3642823"/>
          </a:xfrm>
          <a:prstGeom prst="rect">
            <a:avLst/>
          </a:prstGeom>
        </p:spPr>
      </p:pic>
    </p:spTree>
    <p:extLst>
      <p:ext uri="{BB962C8B-B14F-4D97-AF65-F5344CB8AC3E}">
        <p14:creationId xmlns:p14="http://schemas.microsoft.com/office/powerpoint/2010/main" val="49577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8F88-6332-E0B5-6ECA-FA1B7E7DD10F}"/>
              </a:ext>
            </a:extLst>
          </p:cNvPr>
          <p:cNvSpPr>
            <a:spLocks noGrp="1"/>
          </p:cNvSpPr>
          <p:nvPr>
            <p:ph type="title"/>
          </p:nvPr>
        </p:nvSpPr>
        <p:spPr/>
        <p:txBody>
          <a:bodyPr/>
          <a:lstStyle/>
          <a:p>
            <a:r>
              <a:rPr lang="en-GB"/>
              <a:t>Event Financing</a:t>
            </a:r>
          </a:p>
        </p:txBody>
      </p:sp>
      <p:sp>
        <p:nvSpPr>
          <p:cNvPr id="3" name="Content Placeholder 2">
            <a:extLst>
              <a:ext uri="{FF2B5EF4-FFF2-40B4-BE49-F238E27FC236}">
                <a16:creationId xmlns:a16="http://schemas.microsoft.com/office/drawing/2014/main" id="{41EB8787-62F4-1D13-7C73-BA77FA9023C0}"/>
              </a:ext>
            </a:extLst>
          </p:cNvPr>
          <p:cNvSpPr>
            <a:spLocks noGrp="1"/>
          </p:cNvSpPr>
          <p:nvPr>
            <p:ph idx="1"/>
          </p:nvPr>
        </p:nvSpPr>
        <p:spPr/>
        <p:txBody>
          <a:bodyPr vert="horz" lIns="91440" tIns="45720" rIns="91440" bIns="45720" rtlCol="0" anchor="t">
            <a:normAutofit/>
          </a:bodyPr>
          <a:lstStyle/>
          <a:p>
            <a:r>
              <a:rPr lang="en-GB"/>
              <a:t>Estimated required budget: €50.000 - €100.000</a:t>
            </a:r>
          </a:p>
          <a:p>
            <a:r>
              <a:rPr lang="en-GB"/>
              <a:t>Saving account: €18.000</a:t>
            </a:r>
          </a:p>
          <a:p>
            <a:r>
              <a:rPr lang="en-GB"/>
              <a:t>Predicted loan: ~€50.000</a:t>
            </a:r>
          </a:p>
          <a:p>
            <a:r>
              <a:rPr lang="en-GB"/>
              <a:t>Predicted budget: ~€68.000</a:t>
            </a:r>
          </a:p>
          <a:p>
            <a:br>
              <a:rPr lang="en-GB"/>
            </a:br>
            <a:r>
              <a:rPr lang="en-GB"/>
              <a:t>Predicted loan payback time: ~10-12 years</a:t>
            </a:r>
          </a:p>
          <a:p>
            <a:r>
              <a:rPr lang="en-GB"/>
              <a:t>Predicted loan payback amount: ~€5.500 / year</a:t>
            </a:r>
          </a:p>
          <a:p>
            <a:endParaRPr lang="en-GB"/>
          </a:p>
          <a:p>
            <a:r>
              <a:rPr lang="en-GB"/>
              <a:t>Member's magazines yearly cost: €5386</a:t>
            </a:r>
          </a:p>
          <a:p>
            <a:endParaRPr lang="en-GB"/>
          </a:p>
          <a:p>
            <a:r>
              <a:rPr lang="en-GB"/>
              <a:t>Possible way to finance the loan would be to digitalise the member's magazines.</a:t>
            </a:r>
          </a:p>
        </p:txBody>
      </p:sp>
      <p:sp>
        <p:nvSpPr>
          <p:cNvPr id="4" name="Date Placeholder 3">
            <a:extLst>
              <a:ext uri="{FF2B5EF4-FFF2-40B4-BE49-F238E27FC236}">
                <a16:creationId xmlns:a16="http://schemas.microsoft.com/office/drawing/2014/main" id="{C12E3DC8-19AA-AC77-4131-5AEB69AA521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729546D-8BA8-CD9E-8F16-37EFE5999013}"/>
              </a:ext>
            </a:extLst>
          </p:cNvPr>
          <p:cNvSpPr>
            <a:spLocks noGrp="1"/>
          </p:cNvSpPr>
          <p:nvPr>
            <p:ph type="ftr" sz="quarter" idx="11"/>
          </p:nvPr>
        </p:nvSpPr>
        <p:spPr/>
        <p:txBody>
          <a:bodyPr/>
          <a:lstStyle/>
          <a:p>
            <a:r>
              <a:rPr lang="en-US">
                <a:ea typeface="+mn-lt"/>
                <a:cs typeface="+mn-lt"/>
              </a:rPr>
              <a:t>European Championship</a:t>
            </a:r>
            <a:endParaRPr lang="en-US"/>
          </a:p>
        </p:txBody>
      </p:sp>
      <p:sp>
        <p:nvSpPr>
          <p:cNvPr id="6" name="Slide Number Placeholder 5">
            <a:extLst>
              <a:ext uri="{FF2B5EF4-FFF2-40B4-BE49-F238E27FC236}">
                <a16:creationId xmlns:a16="http://schemas.microsoft.com/office/drawing/2014/main" id="{DBE278BF-DDB4-0112-22FD-26B5D7EF8366}"/>
              </a:ext>
            </a:extLst>
          </p:cNvPr>
          <p:cNvSpPr>
            <a:spLocks noGrp="1"/>
          </p:cNvSpPr>
          <p:nvPr>
            <p:ph type="sldNum" sz="quarter" idx="12"/>
          </p:nvPr>
        </p:nvSpPr>
        <p:spPr/>
        <p:txBody>
          <a:bodyPr/>
          <a:lstStyle/>
          <a:p>
            <a:fld id="{B5CEABB6-07DC-46E8-9B57-56EC44A396E5}" type="slidenum">
              <a:rPr lang="en-US" smtClean="0"/>
              <a:pPr/>
              <a:t>9</a:t>
            </a:fld>
            <a:endParaRPr lang="en-US"/>
          </a:p>
        </p:txBody>
      </p:sp>
    </p:spTree>
    <p:extLst>
      <p:ext uri="{BB962C8B-B14F-4D97-AF65-F5344CB8AC3E}">
        <p14:creationId xmlns:p14="http://schemas.microsoft.com/office/powerpoint/2010/main" val="932222043"/>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49358DA3D2E543980F07A1564C76BD" ma:contentTypeVersion="3" ma:contentTypeDescription="Een nieuw document maken." ma:contentTypeScope="" ma:versionID="f35303481423c4033d3e1a5f3d6e7ebe">
  <xsd:schema xmlns:xsd="http://www.w3.org/2001/XMLSchema" xmlns:xs="http://www.w3.org/2001/XMLSchema" xmlns:p="http://schemas.microsoft.com/office/2006/metadata/properties" xmlns:ns2="299682bc-5cbd-4bf8-83cf-55a752b7a1b1" targetNamespace="http://schemas.microsoft.com/office/2006/metadata/properties" ma:root="true" ma:fieldsID="b258745a7621197e818fcbce8094fb5b" ns2:_="">
    <xsd:import namespace="299682bc-5cbd-4bf8-83cf-55a752b7a1b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682bc-5cbd-4bf8-83cf-55a752b7a1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4F7209-A407-4CFB-9C3E-C69AB93152F3}">
  <ds:schemaRefs>
    <ds:schemaRef ds:uri="299682bc-5cbd-4bf8-83cf-55a752b7a1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42B98B2-8D8F-415B-B273-7BB026EC090D}">
  <ds:schemaRefs>
    <ds:schemaRef ds:uri="299682bc-5cbd-4bf8-83cf-55a752b7a1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PROPOSAL </vt:lpstr>
      <vt:lpstr>WHAT?</vt:lpstr>
      <vt:lpstr>WHO?</vt:lpstr>
      <vt:lpstr>Why?</vt:lpstr>
      <vt:lpstr>HOW?</vt:lpstr>
      <vt:lpstr>When?</vt:lpstr>
      <vt:lpstr>FINANCIALS</vt:lpstr>
      <vt:lpstr>FINANCIALS</vt:lpstr>
      <vt:lpstr>Event Financing</vt:lpstr>
      <vt:lpstr>STAKEHOLDER ANALYSIS</vt:lpstr>
      <vt:lpstr>Swot Analyse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Grozdev,Stoyan S.V.</dc:creator>
  <cp:revision>1</cp:revision>
  <dcterms:created xsi:type="dcterms:W3CDTF">2023-09-08T07:13:32Z</dcterms:created>
  <dcterms:modified xsi:type="dcterms:W3CDTF">2023-10-03T08:43:17Z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0x0101002849358DA3D2E543980F07A1564C76BD</vt:lpwstr>
  </property>
</Properties>
</file>