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7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0.xml" ContentType="application/vnd.openxmlformats-officedocument.drawingml.diagramData+xml"/>
  <Override PartName="/ppt/diagrams/data9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2"/>
  </p:notesMasterIdLst>
  <p:sldIdLst>
    <p:sldId id="285" r:id="rId2"/>
    <p:sldId id="675" r:id="rId3"/>
    <p:sldId id="935" r:id="rId4"/>
    <p:sldId id="934" r:id="rId5"/>
    <p:sldId id="936" r:id="rId6"/>
    <p:sldId id="659" r:id="rId7"/>
    <p:sldId id="607" r:id="rId8"/>
    <p:sldId id="656" r:id="rId9"/>
    <p:sldId id="546" r:id="rId10"/>
    <p:sldId id="525" r:id="rId11"/>
    <p:sldId id="657" r:id="rId12"/>
    <p:sldId id="929" r:id="rId13"/>
    <p:sldId id="658" r:id="rId14"/>
    <p:sldId id="933" r:id="rId15"/>
    <p:sldId id="527" r:id="rId16"/>
    <p:sldId id="931" r:id="rId17"/>
    <p:sldId id="528" r:id="rId18"/>
    <p:sldId id="529" r:id="rId19"/>
    <p:sldId id="932" r:id="rId20"/>
    <p:sldId id="530" r:id="rId21"/>
    <p:sldId id="531" r:id="rId22"/>
    <p:sldId id="532" r:id="rId23"/>
    <p:sldId id="533" r:id="rId24"/>
    <p:sldId id="671" r:id="rId25"/>
    <p:sldId id="536" r:id="rId26"/>
    <p:sldId id="792" r:id="rId27"/>
    <p:sldId id="538" r:id="rId28"/>
    <p:sldId id="539" r:id="rId29"/>
    <p:sldId id="540" r:id="rId30"/>
    <p:sldId id="541" r:id="rId31"/>
    <p:sldId id="542" r:id="rId32"/>
    <p:sldId id="598" r:id="rId33"/>
    <p:sldId id="599" r:id="rId34"/>
    <p:sldId id="600" r:id="rId35"/>
    <p:sldId id="861" r:id="rId36"/>
    <p:sldId id="884" r:id="rId37"/>
    <p:sldId id="885" r:id="rId38"/>
    <p:sldId id="793" r:id="rId39"/>
    <p:sldId id="866" r:id="rId40"/>
    <p:sldId id="924" r:id="rId41"/>
    <p:sldId id="872" r:id="rId42"/>
    <p:sldId id="825" r:id="rId43"/>
    <p:sldId id="874" r:id="rId44"/>
    <p:sldId id="886" r:id="rId45"/>
    <p:sldId id="887" r:id="rId46"/>
    <p:sldId id="888" r:id="rId47"/>
    <p:sldId id="891" r:id="rId48"/>
    <p:sldId id="894" r:id="rId49"/>
    <p:sldId id="892" r:id="rId50"/>
    <p:sldId id="889" r:id="rId51"/>
    <p:sldId id="896" r:id="rId52"/>
    <p:sldId id="895" r:id="rId53"/>
    <p:sldId id="897" r:id="rId54"/>
    <p:sldId id="898" r:id="rId55"/>
    <p:sldId id="899" r:id="rId56"/>
    <p:sldId id="678" r:id="rId57"/>
    <p:sldId id="901" r:id="rId58"/>
    <p:sldId id="902" r:id="rId59"/>
    <p:sldId id="816" r:id="rId60"/>
    <p:sldId id="903" r:id="rId61"/>
    <p:sldId id="925" r:id="rId62"/>
    <p:sldId id="904" r:id="rId63"/>
    <p:sldId id="905" r:id="rId64"/>
    <p:sldId id="906" r:id="rId65"/>
    <p:sldId id="907" r:id="rId66"/>
    <p:sldId id="908" r:id="rId67"/>
    <p:sldId id="900" r:id="rId68"/>
    <p:sldId id="637" r:id="rId69"/>
    <p:sldId id="661" r:id="rId70"/>
    <p:sldId id="660" r:id="rId71"/>
    <p:sldId id="670" r:id="rId72"/>
    <p:sldId id="663" r:id="rId73"/>
    <p:sldId id="604" r:id="rId74"/>
    <p:sldId id="605" r:id="rId75"/>
    <p:sldId id="665" r:id="rId76"/>
    <p:sldId id="926" r:id="rId77"/>
    <p:sldId id="680" r:id="rId78"/>
    <p:sldId id="679" r:id="rId79"/>
    <p:sldId id="910" r:id="rId80"/>
    <p:sldId id="662" r:id="rId81"/>
    <p:sldId id="927" r:id="rId82"/>
    <p:sldId id="682" r:id="rId83"/>
    <p:sldId id="909" r:id="rId84"/>
    <p:sldId id="683" r:id="rId85"/>
    <p:sldId id="668" r:id="rId86"/>
    <p:sldId id="912" r:id="rId87"/>
    <p:sldId id="913" r:id="rId88"/>
    <p:sldId id="914" r:id="rId89"/>
    <p:sldId id="915" r:id="rId90"/>
    <p:sldId id="916" r:id="rId91"/>
    <p:sldId id="917" r:id="rId92"/>
    <p:sldId id="911" r:id="rId93"/>
    <p:sldId id="669" r:id="rId94"/>
    <p:sldId id="920" r:id="rId95"/>
    <p:sldId id="867" r:id="rId96"/>
    <p:sldId id="868" r:id="rId97"/>
    <p:sldId id="869" r:id="rId98"/>
    <p:sldId id="928" r:id="rId99"/>
    <p:sldId id="841" r:id="rId100"/>
    <p:sldId id="873" r:id="rId101"/>
    <p:sldId id="842" r:id="rId102"/>
    <p:sldId id="844" r:id="rId103"/>
    <p:sldId id="921" r:id="rId104"/>
    <p:sldId id="877" r:id="rId105"/>
    <p:sldId id="875" r:id="rId106"/>
    <p:sldId id="919" r:id="rId107"/>
    <p:sldId id="878" r:id="rId108"/>
    <p:sldId id="923" r:id="rId109"/>
    <p:sldId id="922" r:id="rId110"/>
    <p:sldId id="779" r:id="rId111"/>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3665"/>
    <a:srgbClr val="EB701D"/>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82" d="100"/>
          <a:sy n="82"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ata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ata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3.png"/></Relationships>
</file>

<file path=ppt/diagrams/_rels/data8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png"/><Relationship Id="rId1" Type="http://schemas.openxmlformats.org/officeDocument/2006/relationships/image" Target="../media/image170.png"/><Relationship Id="rId4" Type="http://schemas.openxmlformats.org/officeDocument/2006/relationships/image" Target="../media/image200.png"/></Relationships>
</file>

<file path=ppt/diagrams/_rels/data90.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4600.png"/><Relationship Id="rId1" Type="http://schemas.openxmlformats.org/officeDocument/2006/relationships/image" Target="../media/image450.png"/><Relationship Id="rId4" Type="http://schemas.openxmlformats.org/officeDocument/2006/relationships/image" Target="../media/image48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BFE04-4906-4E14-853A-84C4BCBEEBB4}" type="doc">
      <dgm:prSet loTypeId="urn:microsoft.com/office/officeart/2008/layout/AlternatingPictureBlocks" loCatId="list" qsTypeId="urn:microsoft.com/office/officeart/2005/8/quickstyle/simple1" qsCatId="simple" csTypeId="urn:microsoft.com/office/officeart/2005/8/colors/colorful1" csCatId="colorful" phldr="1"/>
      <dgm:spPr/>
      <dgm:t>
        <a:bodyPr/>
        <a:lstStyle/>
        <a:p>
          <a:endParaRPr lang="en-US"/>
        </a:p>
      </dgm:t>
    </dgm:pt>
    <dgm:pt modelId="{DA9E470F-9653-4D90-B3A1-0463E038E828}">
      <dgm:prSet phldrT="[Text]"/>
      <dgm:spPr/>
      <dgm:t>
        <a:bodyPr/>
        <a:lstStyle/>
        <a:p>
          <a:r>
            <a:rPr lang="en-US" dirty="0"/>
            <a:t>Multinomial Logistic Regression</a:t>
          </a:r>
        </a:p>
      </dgm:t>
    </dgm:pt>
    <dgm:pt modelId="{1295A32D-AB4D-45B1-B2AD-49A068FF1A68}" type="parTrans" cxnId="{96AC8C24-59DB-408F-9C49-06A1306D41FE}">
      <dgm:prSet/>
      <dgm:spPr/>
      <dgm:t>
        <a:bodyPr/>
        <a:lstStyle/>
        <a:p>
          <a:endParaRPr lang="en-US"/>
        </a:p>
      </dgm:t>
    </dgm:pt>
    <dgm:pt modelId="{F2F58A84-3390-4FC4-B99E-B41AF7B8B360}" type="sibTrans" cxnId="{96AC8C24-59DB-408F-9C49-06A1306D41FE}">
      <dgm:prSet/>
      <dgm:spPr/>
      <dgm:t>
        <a:bodyPr/>
        <a:lstStyle/>
        <a:p>
          <a:endParaRPr lang="en-US"/>
        </a:p>
      </dgm:t>
    </dgm:pt>
    <dgm:pt modelId="{4BF25D00-5001-4273-9163-4E4444C73E7E}">
      <dgm:prSet phldrT="[Text]"/>
      <dgm:spPr>
        <a:solidFill>
          <a:schemeClr val="accent1">
            <a:lumMod val="75000"/>
          </a:schemeClr>
        </a:solidFill>
      </dgm:spPr>
      <dgm:t>
        <a:bodyPr/>
        <a:lstStyle/>
        <a:p>
          <a:r>
            <a:rPr lang="en-US" dirty="0"/>
            <a:t>Forward and Backward Selection </a:t>
          </a:r>
        </a:p>
      </dgm:t>
    </dgm:pt>
    <dgm:pt modelId="{183CDA86-D2A2-4928-A147-F928D14D1C06}" type="parTrans" cxnId="{8E2520F3-2F5E-466D-A277-80567E302064}">
      <dgm:prSet/>
      <dgm:spPr/>
      <dgm:t>
        <a:bodyPr/>
        <a:lstStyle/>
        <a:p>
          <a:endParaRPr lang="en-US"/>
        </a:p>
      </dgm:t>
    </dgm:pt>
    <dgm:pt modelId="{37D10747-9458-43C7-AC03-0E39DBBB7F7E}" type="sibTrans" cxnId="{8E2520F3-2F5E-466D-A277-80567E302064}">
      <dgm:prSet/>
      <dgm:spPr/>
      <dgm:t>
        <a:bodyPr/>
        <a:lstStyle/>
        <a:p>
          <a:endParaRPr lang="en-US"/>
        </a:p>
      </dgm:t>
    </dgm:pt>
    <dgm:pt modelId="{BAFACFAD-9A15-4613-A037-82D8DBD67521}">
      <dgm:prSet phldrT="[Text]"/>
      <dgm:spPr>
        <a:solidFill>
          <a:schemeClr val="accent6">
            <a:lumMod val="75000"/>
          </a:schemeClr>
        </a:solidFill>
      </dgm:spPr>
      <dgm:t>
        <a:bodyPr/>
        <a:lstStyle/>
        <a:p>
          <a:r>
            <a:rPr lang="en-US" dirty="0"/>
            <a:t>All Possible Selection</a:t>
          </a:r>
        </a:p>
      </dgm:t>
    </dgm:pt>
    <dgm:pt modelId="{442DA4D6-BE69-41AB-8EDA-C1C48A27923C}" type="parTrans" cxnId="{08AD57B0-17FC-4030-8BF1-3A3F831B5ACC}">
      <dgm:prSet/>
      <dgm:spPr/>
      <dgm:t>
        <a:bodyPr/>
        <a:lstStyle/>
        <a:p>
          <a:endParaRPr lang="en-US"/>
        </a:p>
      </dgm:t>
    </dgm:pt>
    <dgm:pt modelId="{2BE2DD2E-9DE5-4486-B1E0-FC34CE8F5A02}" type="sibTrans" cxnId="{08AD57B0-17FC-4030-8BF1-3A3F831B5ACC}">
      <dgm:prSet/>
      <dgm:spPr/>
      <dgm:t>
        <a:bodyPr/>
        <a:lstStyle/>
        <a:p>
          <a:endParaRPr lang="en-US"/>
        </a:p>
      </dgm:t>
    </dgm:pt>
    <dgm:pt modelId="{95833C44-3385-4139-819A-2DE75172A37C}" type="pres">
      <dgm:prSet presAssocID="{B84BFE04-4906-4E14-853A-84C4BCBEEBB4}" presName="linearFlow" presStyleCnt="0">
        <dgm:presLayoutVars>
          <dgm:dir/>
          <dgm:resizeHandles val="exact"/>
        </dgm:presLayoutVars>
      </dgm:prSet>
      <dgm:spPr/>
    </dgm:pt>
    <dgm:pt modelId="{B513C87B-7085-4C88-916C-9A5411BC79AA}" type="pres">
      <dgm:prSet presAssocID="{DA9E470F-9653-4D90-B3A1-0463E038E828}" presName="comp" presStyleCnt="0"/>
      <dgm:spPr/>
    </dgm:pt>
    <dgm:pt modelId="{E9266122-AD3A-46C0-8A89-6E29D6D20BAB}" type="pres">
      <dgm:prSet presAssocID="{DA9E470F-9653-4D90-B3A1-0463E038E828}" presName="rect2" presStyleLbl="node1" presStyleIdx="0" presStyleCnt="3" custScaleX="231903">
        <dgm:presLayoutVars>
          <dgm:bulletEnabled val="1"/>
        </dgm:presLayoutVars>
      </dgm:prSet>
      <dgm:spPr/>
    </dgm:pt>
    <dgm:pt modelId="{5771DB36-DE7A-4B9A-B7AA-66C51A14289D}" type="pres">
      <dgm:prSet presAssocID="{DA9E470F-9653-4D90-B3A1-0463E038E828}" presName="rect1" presStyleLbl="lnNode1" presStyleIdx="0" presStyleCnt="3" custLinFactX="-37175" custLinFactNeighborX="-100000"/>
      <dgm:spPr>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3506DA75-93BE-41EB-954D-14A97D817C35}" type="pres">
      <dgm:prSet presAssocID="{F2F58A84-3390-4FC4-B99E-B41AF7B8B360}" presName="sibTrans" presStyleCnt="0"/>
      <dgm:spPr/>
    </dgm:pt>
    <dgm:pt modelId="{F570D2C9-B675-40D0-94D3-22751BCEC887}" type="pres">
      <dgm:prSet presAssocID="{4BF25D00-5001-4273-9163-4E4444C73E7E}" presName="comp" presStyleCnt="0"/>
      <dgm:spPr/>
    </dgm:pt>
    <dgm:pt modelId="{618C5668-5656-469F-B314-D99AB44B1D48}" type="pres">
      <dgm:prSet presAssocID="{4BF25D00-5001-4273-9163-4E4444C73E7E}" presName="rect2" presStyleLbl="node1" presStyleIdx="1" presStyleCnt="3" custScaleX="231903" custLinFactNeighborX="-44670" custLinFactNeighborY="1703">
        <dgm:presLayoutVars>
          <dgm:bulletEnabled val="1"/>
        </dgm:presLayoutVars>
      </dgm:prSet>
      <dgm:spPr/>
    </dgm:pt>
    <dgm:pt modelId="{FB745ECC-3FA5-49FA-9765-47AA29FFC244}" type="pres">
      <dgm:prSet presAssocID="{4BF25D00-5001-4273-9163-4E4444C73E7E}" presName="rect1" presStyleLbl="lnNode1" presStyleIdx="1" presStyleCnt="3" custLinFactNeighborX="38751" custLinFactNeighborY="1703"/>
      <dgm:spPr>
        <a:blipFill rotWithShape="1">
          <a:blip xmlns:r="http://schemas.openxmlformats.org/officeDocument/2006/relationships" r:embed="rId2"/>
          <a:srcRect/>
          <a:stretch>
            <a:fillRect/>
          </a:stretch>
        </a:blipFill>
      </dgm:spPr>
    </dgm:pt>
    <dgm:pt modelId="{631120DB-03EA-47AD-99F7-7E6E11701557}" type="pres">
      <dgm:prSet presAssocID="{37D10747-9458-43C7-AC03-0E39DBBB7F7E}" presName="sibTrans" presStyleCnt="0"/>
      <dgm:spPr/>
    </dgm:pt>
    <dgm:pt modelId="{E13963A0-3056-4E69-8475-07AC2CDD52A2}" type="pres">
      <dgm:prSet presAssocID="{BAFACFAD-9A15-4613-A037-82D8DBD67521}" presName="comp" presStyleCnt="0"/>
      <dgm:spPr/>
    </dgm:pt>
    <dgm:pt modelId="{5D8DD42E-A67A-4DD7-9C6E-3B9EBAFFA177}" type="pres">
      <dgm:prSet presAssocID="{BAFACFAD-9A15-4613-A037-82D8DBD67521}" presName="rect2" presStyleLbl="node1" presStyleIdx="2" presStyleCnt="3" custScaleX="231903">
        <dgm:presLayoutVars>
          <dgm:bulletEnabled val="1"/>
        </dgm:presLayoutVars>
      </dgm:prSet>
      <dgm:spPr/>
    </dgm:pt>
    <dgm:pt modelId="{F69601A0-7B05-4628-94B6-219AC1F9D25C}" type="pres">
      <dgm:prSet presAssocID="{BAFACFAD-9A15-4613-A037-82D8DBD67521}" presName="rect1" presStyleLbl="lnNode1" presStyleIdx="2" presStyleCnt="3" custLinFactX="-36454" custLinFactNeighborX="-100000" custLinFactNeighborY="715"/>
      <dgm:spPr>
        <a:blipFill rotWithShape="1">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Lst>
  <dgm:cxnLst>
    <dgm:cxn modelId="{96AC8C24-59DB-408F-9C49-06A1306D41FE}" srcId="{B84BFE04-4906-4E14-853A-84C4BCBEEBB4}" destId="{DA9E470F-9653-4D90-B3A1-0463E038E828}" srcOrd="0" destOrd="0" parTransId="{1295A32D-AB4D-45B1-B2AD-49A068FF1A68}" sibTransId="{F2F58A84-3390-4FC4-B99E-B41AF7B8B360}"/>
    <dgm:cxn modelId="{8C93C566-7B5E-4AC3-AB29-2D967C9AD2FA}" type="presOf" srcId="{B84BFE04-4906-4E14-853A-84C4BCBEEBB4}" destId="{95833C44-3385-4139-819A-2DE75172A37C}" srcOrd="0" destOrd="0" presId="urn:microsoft.com/office/officeart/2008/layout/AlternatingPictureBlocks"/>
    <dgm:cxn modelId="{5CDE7871-481E-47DF-957D-08AC37A30FE4}" type="presOf" srcId="{4BF25D00-5001-4273-9163-4E4444C73E7E}" destId="{618C5668-5656-469F-B314-D99AB44B1D48}" srcOrd="0" destOrd="0" presId="urn:microsoft.com/office/officeart/2008/layout/AlternatingPictureBlocks"/>
    <dgm:cxn modelId="{08AD57B0-17FC-4030-8BF1-3A3F831B5ACC}" srcId="{B84BFE04-4906-4E14-853A-84C4BCBEEBB4}" destId="{BAFACFAD-9A15-4613-A037-82D8DBD67521}" srcOrd="2" destOrd="0" parTransId="{442DA4D6-BE69-41AB-8EDA-C1C48A27923C}" sibTransId="{2BE2DD2E-9DE5-4486-B1E0-FC34CE8F5A02}"/>
    <dgm:cxn modelId="{7BB586CA-EDE8-4A7A-950F-D7773663192C}" type="presOf" srcId="{BAFACFAD-9A15-4613-A037-82D8DBD67521}" destId="{5D8DD42E-A67A-4DD7-9C6E-3B9EBAFFA177}" srcOrd="0" destOrd="0" presId="urn:microsoft.com/office/officeart/2008/layout/AlternatingPictureBlocks"/>
    <dgm:cxn modelId="{CE2C0BCC-7401-4543-9674-D739137D7625}" type="presOf" srcId="{DA9E470F-9653-4D90-B3A1-0463E038E828}" destId="{E9266122-AD3A-46C0-8A89-6E29D6D20BAB}" srcOrd="0" destOrd="0" presId="urn:microsoft.com/office/officeart/2008/layout/AlternatingPictureBlocks"/>
    <dgm:cxn modelId="{8E2520F3-2F5E-466D-A277-80567E302064}" srcId="{B84BFE04-4906-4E14-853A-84C4BCBEEBB4}" destId="{4BF25D00-5001-4273-9163-4E4444C73E7E}" srcOrd="1" destOrd="0" parTransId="{183CDA86-D2A2-4928-A147-F928D14D1C06}" sibTransId="{37D10747-9458-43C7-AC03-0E39DBBB7F7E}"/>
    <dgm:cxn modelId="{035C4904-967C-4741-BB68-82D4AA728A9E}" type="presParOf" srcId="{95833C44-3385-4139-819A-2DE75172A37C}" destId="{B513C87B-7085-4C88-916C-9A5411BC79AA}" srcOrd="0" destOrd="0" presId="urn:microsoft.com/office/officeart/2008/layout/AlternatingPictureBlocks"/>
    <dgm:cxn modelId="{4777B0F1-E169-4229-9BD0-62615BC1B0F0}" type="presParOf" srcId="{B513C87B-7085-4C88-916C-9A5411BC79AA}" destId="{E9266122-AD3A-46C0-8A89-6E29D6D20BAB}" srcOrd="0" destOrd="0" presId="urn:microsoft.com/office/officeart/2008/layout/AlternatingPictureBlocks"/>
    <dgm:cxn modelId="{4C247632-8D62-421D-9FC6-FEDD41BE83B2}" type="presParOf" srcId="{B513C87B-7085-4C88-916C-9A5411BC79AA}" destId="{5771DB36-DE7A-4B9A-B7AA-66C51A14289D}" srcOrd="1" destOrd="0" presId="urn:microsoft.com/office/officeart/2008/layout/AlternatingPictureBlocks"/>
    <dgm:cxn modelId="{C99C4B6B-059D-43A0-99A9-5A9290B6CF26}" type="presParOf" srcId="{95833C44-3385-4139-819A-2DE75172A37C}" destId="{3506DA75-93BE-41EB-954D-14A97D817C35}" srcOrd="1" destOrd="0" presId="urn:microsoft.com/office/officeart/2008/layout/AlternatingPictureBlocks"/>
    <dgm:cxn modelId="{1A9861C1-6B65-493D-88CD-DB452721C674}" type="presParOf" srcId="{95833C44-3385-4139-819A-2DE75172A37C}" destId="{F570D2C9-B675-40D0-94D3-22751BCEC887}" srcOrd="2" destOrd="0" presId="urn:microsoft.com/office/officeart/2008/layout/AlternatingPictureBlocks"/>
    <dgm:cxn modelId="{8A06E362-24D2-4348-90BE-43A798E2CF6C}" type="presParOf" srcId="{F570D2C9-B675-40D0-94D3-22751BCEC887}" destId="{618C5668-5656-469F-B314-D99AB44B1D48}" srcOrd="0" destOrd="0" presId="urn:microsoft.com/office/officeart/2008/layout/AlternatingPictureBlocks"/>
    <dgm:cxn modelId="{AB6A9922-98F6-4DC6-8F55-A5AA2404EDF4}" type="presParOf" srcId="{F570D2C9-B675-40D0-94D3-22751BCEC887}" destId="{FB745ECC-3FA5-49FA-9765-47AA29FFC244}" srcOrd="1" destOrd="0" presId="urn:microsoft.com/office/officeart/2008/layout/AlternatingPictureBlocks"/>
    <dgm:cxn modelId="{BD3DB607-77A6-402F-BDC3-357B5208A5B9}" type="presParOf" srcId="{95833C44-3385-4139-819A-2DE75172A37C}" destId="{631120DB-03EA-47AD-99F7-7E6E11701557}" srcOrd="3" destOrd="0" presId="urn:microsoft.com/office/officeart/2008/layout/AlternatingPictureBlocks"/>
    <dgm:cxn modelId="{43263879-FD07-4FE7-BA53-59EFB291D344}" type="presParOf" srcId="{95833C44-3385-4139-819A-2DE75172A37C}" destId="{E13963A0-3056-4E69-8475-07AC2CDD52A2}" srcOrd="4" destOrd="0" presId="urn:microsoft.com/office/officeart/2008/layout/AlternatingPictureBlocks"/>
    <dgm:cxn modelId="{A7D6700D-6B7E-48A1-A7BE-350C9D26AE10}" type="presParOf" srcId="{E13963A0-3056-4E69-8475-07AC2CDD52A2}" destId="{5D8DD42E-A67A-4DD7-9C6E-3B9EBAFFA177}" srcOrd="0" destOrd="0" presId="urn:microsoft.com/office/officeart/2008/layout/AlternatingPictureBlocks"/>
    <dgm:cxn modelId="{67563F37-0675-4D1E-8C80-5E8B28F45B0E}" type="presParOf" srcId="{E13963A0-3056-4E69-8475-07AC2CDD52A2}" destId="{F69601A0-7B05-4628-94B6-219AC1F9D25C}"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3800" b="1" dirty="0"/>
            <a:t>Week 6 Cars Logistic.py</a:t>
          </a: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solidFill>
          <a:schemeClr val="accent4">
            <a:lumMod val="60000"/>
            <a:lumOff val="40000"/>
          </a:schemeClr>
        </a:soli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6EF887-192E-41AE-9041-01F17185D95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4D066FC8-A9F8-480D-825D-62A37E560D9E}">
          <dgm:prSet phldrT="[Text]"/>
          <dgm:spPr/>
          <dgm:t>
            <a:bodyPr/>
            <a:lstStyle/>
            <a:p>
              <a:r>
                <a:rPr lang="en-US" dirty="0"/>
                <a:t>Step 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𝑖𝑘</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𝑘𝑗</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𝑘𝑘</m:t>
                          </m:r>
                        </m:sub>
                      </m:sSub>
                    </m:den>
                  </m:f>
                </m:oMath>
              </a14:m>
              <a:r>
                <a:rPr lang="en-US" b="0" dirty="0">
                  <a:ea typeface="Cambria Math" panose="02040503050406030204" pitchFamily="18" charset="0"/>
                </a:rPr>
                <a:t> for </a:t>
              </a:r>
              <a14:m>
                <m:oMath xmlns:m="http://schemas.openxmlformats.org/officeDocument/2006/math">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r>
                <a:rPr lang="en-US" b="0" dirty="0">
                  <a:ea typeface="Cambria Math" panose="02040503050406030204" pitchFamily="18" charset="0"/>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dirty="0"/>
            </a:p>
          </dgm:t>
        </dgm:pt>
      </mc:Choice>
      <mc:Fallback xmlns="">
        <dgm:pt modelId="{4D066FC8-A9F8-480D-825D-62A37E560D9E}">
          <dgm:prSet phldrT="[Text]"/>
          <dgm:spPr/>
          <dgm:t>
            <a:bodyPr/>
            <a:lstStyle/>
            <a:p>
              <a:r>
                <a:rPr lang="en-US" dirty="0"/>
                <a:t>Step 1: </a:t>
              </a:r>
              <a:r>
                <a:rPr lang="en-US" b="0" i="0">
                  <a:latin typeface="Cambria Math" panose="02040503050406030204" pitchFamily="18" charset="0"/>
                </a:rPr>
                <a:t>𝑎_𝑖𝑗</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𝑎_𝑖𝑗−〖𝑎_𝑖𝑘 𝑎_𝑘𝑗〗∕𝑎_𝑘𝑘 </a:t>
              </a:r>
              <a:r>
                <a:rPr lang="en-US" b="0" dirty="0">
                  <a:ea typeface="Cambria Math" panose="02040503050406030204" pitchFamily="18" charset="0"/>
                </a:rPr>
                <a:t> for </a:t>
              </a:r>
              <a:r>
                <a:rPr lang="en-US" b="0" i="0">
                  <a:latin typeface="Cambria Math" panose="02040503050406030204" pitchFamily="18" charset="0"/>
                  <a:ea typeface="Cambria Math" panose="02040503050406030204" pitchFamily="18" charset="0"/>
                </a:rPr>
                <a:t>𝑖≠𝑘</a:t>
              </a:r>
              <a:r>
                <a:rPr lang="en-US" b="0" dirty="0">
                  <a:ea typeface="Cambria Math" panose="02040503050406030204" pitchFamily="18" charset="0"/>
                </a:rPr>
                <a:t> and </a:t>
              </a:r>
              <a:r>
                <a:rPr lang="en-US" b="0" i="0">
                  <a:latin typeface="Cambria Math" panose="02040503050406030204" pitchFamily="18" charset="0"/>
                  <a:ea typeface="Cambria Math" panose="02040503050406030204" pitchFamily="18" charset="0"/>
                </a:rPr>
                <a:t>𝑗≠𝑘</a:t>
              </a:r>
              <a:endParaRPr lang="en-US" dirty="0"/>
            </a:p>
          </dgm:t>
        </dgm:pt>
      </mc:Fallback>
    </mc:AlternateContent>
    <dgm:pt modelId="{3D8A2C3E-65E0-4AD6-82BA-75F62052B2F2}" type="parTrans" cxnId="{5B13C796-C297-4989-86AD-8CE7579F3AE0}">
      <dgm:prSet/>
      <dgm:spPr/>
      <dgm:t>
        <a:bodyPr/>
        <a:lstStyle/>
        <a:p>
          <a:endParaRPr lang="en-US"/>
        </a:p>
      </dgm:t>
    </dgm:pt>
    <dgm:pt modelId="{10CCD1AB-5332-491F-BBE0-49AE42FDBCC3}" type="sibTrans" cxnId="{5B13C796-C297-4989-86AD-8CE7579F3AE0}">
      <dgm:prSet/>
      <dgm:spPr>
        <a:solidFill>
          <a:srgbClr val="FFFF00">
            <a:alpha val="90000"/>
          </a:srgbClr>
        </a:solidFill>
      </dgm:spPr>
      <dgm:t>
        <a:bodyPr/>
        <a:lstStyle/>
        <a:p>
          <a:endParaRPr lang="en-US"/>
        </a:p>
      </dgm:t>
    </dgm:pt>
    <mc:AlternateContent xmlns:mc="http://schemas.openxmlformats.org/markup-compatibility/2006" xmlns:a14="http://schemas.microsoft.com/office/drawing/2010/main">
      <mc:Choice Requires="a14">
        <dgm:pt modelId="{3EE3A390-9086-4E79-9E86-C16C92D76B07}">
          <dgm:prSet phldrT="[Text]"/>
          <dgm:spPr/>
          <dgm:t>
            <a:bodyPr/>
            <a:lstStyle/>
            <a:p>
              <a:r>
                <a:rPr lang="en-US" dirty="0"/>
                <a:t>Step 2: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𝑖𝑘</m:t>
                          </m:r>
                        </m:sub>
                      </m:sSub>
                    </m:num>
                    <m:den>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𝑘𝑘</m:t>
                              </m:r>
                            </m:sub>
                          </m:sSub>
                        </m:e>
                      </m:d>
                    </m:den>
                  </m:f>
                </m:oMath>
              </a14:m>
              <a:r>
                <a:rPr lang="en-US" dirty="0"/>
                <a:t> for </a:t>
              </a:r>
              <a14:m>
                <m:oMath xmlns:m="http://schemas.openxmlformats.org/officeDocument/2006/math">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dgm:t>
        </dgm:pt>
      </mc:Choice>
      <mc:Fallback xmlns="">
        <dgm:pt modelId="{3EE3A390-9086-4E79-9E86-C16C92D76B07}">
          <dgm:prSet phldrT="[Text]"/>
          <dgm:spPr/>
          <dgm:t>
            <a:bodyPr/>
            <a:lstStyle/>
            <a:p>
              <a:r>
                <a:rPr lang="en-US" dirty="0"/>
                <a:t>Step 2: </a:t>
              </a:r>
              <a:r>
                <a:rPr lang="en-US" b="0" i="0">
                  <a:latin typeface="Cambria Math" panose="02040503050406030204" pitchFamily="18" charset="0"/>
                </a:rPr>
                <a:t>𝑎_𝑖𝑘</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𝑎_𝑖𝑘∕|𝑎_𝑘𝑘 | </a:t>
              </a:r>
              <a:r>
                <a:rPr lang="en-US" dirty="0"/>
                <a:t> for </a:t>
              </a:r>
              <a:r>
                <a:rPr lang="en-US" i="0">
                  <a:latin typeface="Cambria Math" panose="02040503050406030204" pitchFamily="18" charset="0"/>
                  <a:ea typeface="Cambria Math" panose="02040503050406030204" pitchFamily="18" charset="0"/>
                </a:rPr>
                <a:t>𝑖≠𝑘</a:t>
              </a:r>
              <a:endParaRPr lang="en-US" dirty="0"/>
            </a:p>
          </dgm:t>
        </dgm:pt>
      </mc:Fallback>
    </mc:AlternateContent>
    <dgm:pt modelId="{FB48C43F-34B6-46B7-853C-7B7497B9B392}" type="parTrans" cxnId="{4CB04D7A-9CA7-4BF3-B752-6E8C56E4CEC7}">
      <dgm:prSet/>
      <dgm:spPr/>
      <dgm:t>
        <a:bodyPr/>
        <a:lstStyle/>
        <a:p>
          <a:endParaRPr lang="en-US"/>
        </a:p>
      </dgm:t>
    </dgm:pt>
    <dgm:pt modelId="{7185D485-0AF7-459D-BA3E-453098CD25F1}" type="sibTrans" cxnId="{4CB04D7A-9CA7-4BF3-B752-6E8C56E4CEC7}">
      <dgm:prSet/>
      <dgm:spPr>
        <a:solidFill>
          <a:srgbClr val="FFFF00">
            <a:alpha val="90000"/>
          </a:srgbClr>
        </a:solidFill>
      </dgm:spPr>
      <dgm:t>
        <a:bodyPr/>
        <a:lstStyle/>
        <a:p>
          <a:endParaRPr lang="en-US"/>
        </a:p>
      </dgm:t>
    </dgm:pt>
    <mc:AlternateContent xmlns:mc="http://schemas.openxmlformats.org/markup-compatibility/2006" xmlns:a14="http://schemas.microsoft.com/office/drawing/2010/main">
      <mc:Choice Requires="a14">
        <dgm:pt modelId="{2656A6B1-B63B-4D7B-A5F5-4B7E20B8B122}">
          <dgm:prSet phldrT="[Text]"/>
          <dgm:spPr/>
          <dgm:t>
            <a:bodyPr/>
            <a:lstStyle/>
            <a:p>
              <a:r>
                <a:rPr lang="en-US" dirty="0"/>
                <a:t>Step 3: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𝑘𝑗</m:t>
                      </m:r>
                    </m:sub>
                  </m:sSub>
                  <m:r>
                    <a:rPr lang="en-US"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𝑘𝑗</m:t>
                          </m:r>
                        </m:sub>
                      </m:sSub>
                    </m:num>
                    <m:den>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𝑘𝑘</m:t>
                              </m:r>
                            </m:sub>
                          </m:sSub>
                        </m:e>
                      </m:d>
                    </m:den>
                  </m:f>
                </m:oMath>
              </a14:m>
              <a:r>
                <a:rPr lang="en-US" dirty="0"/>
                <a:t> for </a:t>
              </a:r>
              <a14:m>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r>
                <a:rPr lang="en-US" dirty="0">
                  <a:ea typeface="Cambria Math" panose="02040503050406030204" pitchFamily="18" charset="0"/>
                </a:rPr>
                <a:t> </a:t>
              </a:r>
              <a:endParaRPr lang="en-US" dirty="0"/>
            </a:p>
          </dgm:t>
        </dgm:pt>
      </mc:Choice>
      <mc:Fallback xmlns="">
        <dgm:pt modelId="{2656A6B1-B63B-4D7B-A5F5-4B7E20B8B122}">
          <dgm:prSet phldrT="[Text]"/>
          <dgm:spPr/>
          <dgm:t>
            <a:bodyPr/>
            <a:lstStyle/>
            <a:p>
              <a:r>
                <a:rPr lang="en-US" dirty="0"/>
                <a:t>Step 3: </a:t>
              </a:r>
              <a:r>
                <a:rPr lang="en-US" b="0" i="0">
                  <a:latin typeface="Cambria Math" panose="02040503050406030204" pitchFamily="18" charset="0"/>
                </a:rPr>
                <a:t>𝑎_𝑘𝑗</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𝑎_𝑘𝑗∕|𝑎_𝑘𝑘 | </a:t>
              </a:r>
              <a:r>
                <a:rPr lang="en-US" dirty="0"/>
                <a:t> for </a:t>
              </a:r>
              <a:r>
                <a:rPr lang="en-US" b="0" i="0">
                  <a:latin typeface="Cambria Math" panose="02040503050406030204" pitchFamily="18" charset="0"/>
                  <a:ea typeface="Cambria Math" panose="02040503050406030204" pitchFamily="18" charset="0"/>
                </a:rPr>
                <a:t>𝑗</a:t>
              </a:r>
              <a:r>
                <a:rPr lang="en-US" i="0">
                  <a:latin typeface="Cambria Math" panose="02040503050406030204" pitchFamily="18" charset="0"/>
                  <a:ea typeface="Cambria Math" panose="02040503050406030204" pitchFamily="18" charset="0"/>
                </a:rPr>
                <a:t>≠𝑘</a:t>
              </a:r>
              <a:r>
                <a:rPr lang="en-US" dirty="0">
                  <a:ea typeface="Cambria Math" panose="02040503050406030204" pitchFamily="18" charset="0"/>
                </a:rPr>
                <a:t> </a:t>
              </a:r>
              <a:endParaRPr lang="en-US" dirty="0"/>
            </a:p>
          </dgm:t>
        </dgm:pt>
      </mc:Fallback>
    </mc:AlternateContent>
    <dgm:pt modelId="{2E0C7465-3C23-474D-A733-CE344B42C9F0}" type="parTrans" cxnId="{6CFE54E1-BC22-4C25-95E9-8A69DDAB4DA6}">
      <dgm:prSet/>
      <dgm:spPr/>
      <dgm:t>
        <a:bodyPr/>
        <a:lstStyle/>
        <a:p>
          <a:endParaRPr lang="en-US"/>
        </a:p>
      </dgm:t>
    </dgm:pt>
    <dgm:pt modelId="{AD97947A-223F-4F16-A93E-9E3B663BA36F}" type="sibTrans" cxnId="{6CFE54E1-BC22-4C25-95E9-8A69DDAB4DA6}">
      <dgm:prSet/>
      <dgm:spPr>
        <a:solidFill>
          <a:srgbClr val="FFFF00">
            <a:alpha val="90000"/>
          </a:srgbClr>
        </a:solidFill>
      </dgm:spPr>
      <dgm:t>
        <a:bodyPr/>
        <a:lstStyle/>
        <a:p>
          <a:endParaRPr lang="en-US"/>
        </a:p>
      </dgm:t>
    </dgm:pt>
    <mc:AlternateContent xmlns:mc="http://schemas.openxmlformats.org/markup-compatibility/2006" xmlns:a14="http://schemas.microsoft.com/office/drawing/2010/main">
      <mc:Choice Requires="a14">
        <dgm:pt modelId="{43905034-8A08-4C33-B3FC-7D6E9B494178}">
          <dgm:prSet/>
          <dgm:spPr/>
          <dgm:t>
            <a:bodyPr/>
            <a:lstStyle/>
            <a:p>
              <a:r>
                <a:rPr lang="en-US" dirty="0"/>
                <a:t>Step 4: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𝑘𝑘</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𝑘𝑘</m:t>
                          </m:r>
                        </m:sub>
                      </m:sSub>
                    </m:den>
                  </m:f>
                </m:oMath>
              </a14:m>
              <a:endParaRPr lang="en-US" dirty="0"/>
            </a:p>
          </dgm:t>
        </dgm:pt>
      </mc:Choice>
      <mc:Fallback xmlns="">
        <dgm:pt modelId="{43905034-8A08-4C33-B3FC-7D6E9B494178}">
          <dgm:prSet/>
          <dgm:spPr/>
          <dgm:t>
            <a:bodyPr/>
            <a:lstStyle/>
            <a:p>
              <a:r>
                <a:rPr lang="en-US" dirty="0"/>
                <a:t>Step 4: </a:t>
              </a:r>
              <a:r>
                <a:rPr lang="en-US" b="0" i="0">
                  <a:latin typeface="Cambria Math" panose="02040503050406030204" pitchFamily="18" charset="0"/>
                </a:rPr>
                <a:t>𝑎_𝑘𝑘</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−1∕𝑎_𝑘𝑘 </a:t>
              </a:r>
              <a:endParaRPr lang="en-US" dirty="0"/>
            </a:p>
          </dgm:t>
        </dgm:pt>
      </mc:Fallback>
    </mc:AlternateContent>
    <dgm:pt modelId="{1C41C499-6E1C-4C61-B033-6CC76E84D4A2}" type="parTrans" cxnId="{ED76EF8D-FB03-4C0B-8631-0D5F9044F932}">
      <dgm:prSet/>
      <dgm:spPr/>
      <dgm:t>
        <a:bodyPr/>
        <a:lstStyle/>
        <a:p>
          <a:endParaRPr lang="en-US"/>
        </a:p>
      </dgm:t>
    </dgm:pt>
    <dgm:pt modelId="{0616B63C-FC93-445E-B5E6-DE546CE968B4}" type="sibTrans" cxnId="{ED76EF8D-FB03-4C0B-8631-0D5F9044F932}">
      <dgm:prSet/>
      <dgm:spPr/>
      <dgm:t>
        <a:bodyPr/>
        <a:lstStyle/>
        <a:p>
          <a:endParaRPr lang="en-US"/>
        </a:p>
      </dgm:t>
    </dgm:pt>
    <dgm:pt modelId="{D11A6D01-0E59-4504-9F5D-F8C832542AA8}" type="pres">
      <dgm:prSet presAssocID="{1B6EF887-192E-41AE-9041-01F17185D95A}" presName="outerComposite" presStyleCnt="0">
        <dgm:presLayoutVars>
          <dgm:chMax val="5"/>
          <dgm:dir/>
          <dgm:resizeHandles val="exact"/>
        </dgm:presLayoutVars>
      </dgm:prSet>
      <dgm:spPr/>
    </dgm:pt>
    <dgm:pt modelId="{B096C4DA-9AF0-4469-8631-DF140B5A1A79}" type="pres">
      <dgm:prSet presAssocID="{1B6EF887-192E-41AE-9041-01F17185D95A}" presName="dummyMaxCanvas" presStyleCnt="0">
        <dgm:presLayoutVars/>
      </dgm:prSet>
      <dgm:spPr/>
    </dgm:pt>
    <dgm:pt modelId="{1F0E4F96-37BA-45C0-9711-A18380858AD9}" type="pres">
      <dgm:prSet presAssocID="{1B6EF887-192E-41AE-9041-01F17185D95A}" presName="FourNodes_1" presStyleLbl="node1" presStyleIdx="0" presStyleCnt="4">
        <dgm:presLayoutVars>
          <dgm:bulletEnabled val="1"/>
        </dgm:presLayoutVars>
      </dgm:prSet>
      <dgm:spPr/>
    </dgm:pt>
    <dgm:pt modelId="{AD58E7ED-68AC-441F-9299-0CE77525535A}" type="pres">
      <dgm:prSet presAssocID="{1B6EF887-192E-41AE-9041-01F17185D95A}" presName="FourNodes_2" presStyleLbl="node1" presStyleIdx="1" presStyleCnt="4">
        <dgm:presLayoutVars>
          <dgm:bulletEnabled val="1"/>
        </dgm:presLayoutVars>
      </dgm:prSet>
      <dgm:spPr/>
    </dgm:pt>
    <dgm:pt modelId="{AC7AC0C0-4200-4F62-8AB5-B547396E96E5}" type="pres">
      <dgm:prSet presAssocID="{1B6EF887-192E-41AE-9041-01F17185D95A}" presName="FourNodes_3" presStyleLbl="node1" presStyleIdx="2" presStyleCnt="4">
        <dgm:presLayoutVars>
          <dgm:bulletEnabled val="1"/>
        </dgm:presLayoutVars>
      </dgm:prSet>
      <dgm:spPr/>
    </dgm:pt>
    <dgm:pt modelId="{989D5AC3-4237-42BD-873E-7FC14E05267D}" type="pres">
      <dgm:prSet presAssocID="{1B6EF887-192E-41AE-9041-01F17185D95A}" presName="FourNodes_4" presStyleLbl="node1" presStyleIdx="3" presStyleCnt="4">
        <dgm:presLayoutVars>
          <dgm:bulletEnabled val="1"/>
        </dgm:presLayoutVars>
      </dgm:prSet>
      <dgm:spPr/>
    </dgm:pt>
    <dgm:pt modelId="{AC446876-9099-4D47-8406-31CEA128F065}" type="pres">
      <dgm:prSet presAssocID="{1B6EF887-192E-41AE-9041-01F17185D95A}" presName="FourConn_1-2" presStyleLbl="fgAccFollowNode1" presStyleIdx="0" presStyleCnt="3">
        <dgm:presLayoutVars>
          <dgm:bulletEnabled val="1"/>
        </dgm:presLayoutVars>
      </dgm:prSet>
      <dgm:spPr/>
    </dgm:pt>
    <dgm:pt modelId="{0C3ED574-EFF1-47EB-B63E-44D33187AC29}" type="pres">
      <dgm:prSet presAssocID="{1B6EF887-192E-41AE-9041-01F17185D95A}" presName="FourConn_2-3" presStyleLbl="fgAccFollowNode1" presStyleIdx="1" presStyleCnt="3">
        <dgm:presLayoutVars>
          <dgm:bulletEnabled val="1"/>
        </dgm:presLayoutVars>
      </dgm:prSet>
      <dgm:spPr/>
    </dgm:pt>
    <dgm:pt modelId="{7B32996D-7CA2-4BB3-A229-B5AE5EC1C361}" type="pres">
      <dgm:prSet presAssocID="{1B6EF887-192E-41AE-9041-01F17185D95A}" presName="FourConn_3-4" presStyleLbl="fgAccFollowNode1" presStyleIdx="2" presStyleCnt="3">
        <dgm:presLayoutVars>
          <dgm:bulletEnabled val="1"/>
        </dgm:presLayoutVars>
      </dgm:prSet>
      <dgm:spPr/>
    </dgm:pt>
    <dgm:pt modelId="{24015B57-38FE-4A27-8E30-14D9AD6867A3}" type="pres">
      <dgm:prSet presAssocID="{1B6EF887-192E-41AE-9041-01F17185D95A}" presName="FourNodes_1_text" presStyleLbl="node1" presStyleIdx="3" presStyleCnt="4">
        <dgm:presLayoutVars>
          <dgm:bulletEnabled val="1"/>
        </dgm:presLayoutVars>
      </dgm:prSet>
      <dgm:spPr/>
    </dgm:pt>
    <dgm:pt modelId="{E9B1B2BE-AB0F-49CE-8416-8AF4462B20B9}" type="pres">
      <dgm:prSet presAssocID="{1B6EF887-192E-41AE-9041-01F17185D95A}" presName="FourNodes_2_text" presStyleLbl="node1" presStyleIdx="3" presStyleCnt="4">
        <dgm:presLayoutVars>
          <dgm:bulletEnabled val="1"/>
        </dgm:presLayoutVars>
      </dgm:prSet>
      <dgm:spPr/>
    </dgm:pt>
    <dgm:pt modelId="{16F4D006-D04C-488D-9261-5DD4D8ADB6B1}" type="pres">
      <dgm:prSet presAssocID="{1B6EF887-192E-41AE-9041-01F17185D95A}" presName="FourNodes_3_text" presStyleLbl="node1" presStyleIdx="3" presStyleCnt="4">
        <dgm:presLayoutVars>
          <dgm:bulletEnabled val="1"/>
        </dgm:presLayoutVars>
      </dgm:prSet>
      <dgm:spPr/>
    </dgm:pt>
    <dgm:pt modelId="{775359C7-146B-483C-A625-68AC49C4D677}" type="pres">
      <dgm:prSet presAssocID="{1B6EF887-192E-41AE-9041-01F17185D95A}" presName="FourNodes_4_text" presStyleLbl="node1" presStyleIdx="3" presStyleCnt="4">
        <dgm:presLayoutVars>
          <dgm:bulletEnabled val="1"/>
        </dgm:presLayoutVars>
      </dgm:prSet>
      <dgm:spPr/>
    </dgm:pt>
  </dgm:ptLst>
  <dgm:cxnLst>
    <dgm:cxn modelId="{536B7E02-B85F-4AA7-BEE1-5217012E3F55}" type="presOf" srcId="{AD97947A-223F-4F16-A93E-9E3B663BA36F}" destId="{7B32996D-7CA2-4BB3-A229-B5AE5EC1C361}" srcOrd="0" destOrd="0" presId="urn:microsoft.com/office/officeart/2005/8/layout/vProcess5"/>
    <dgm:cxn modelId="{95B7BA2B-2E5B-41BA-A9E8-ED0746E4FF69}" type="presOf" srcId="{7185D485-0AF7-459D-BA3E-453098CD25F1}" destId="{0C3ED574-EFF1-47EB-B63E-44D33187AC29}" srcOrd="0" destOrd="0" presId="urn:microsoft.com/office/officeart/2005/8/layout/vProcess5"/>
    <dgm:cxn modelId="{44CE7C34-1AF1-49D0-BF56-0DD00B2A2970}" type="presOf" srcId="{3EE3A390-9086-4E79-9E86-C16C92D76B07}" destId="{AD58E7ED-68AC-441F-9299-0CE77525535A}" srcOrd="0" destOrd="0" presId="urn:microsoft.com/office/officeart/2005/8/layout/vProcess5"/>
    <dgm:cxn modelId="{44F4255B-BBFE-4D01-8A5F-28201A12DEC6}" type="presOf" srcId="{2656A6B1-B63B-4D7B-A5F5-4B7E20B8B122}" destId="{AC7AC0C0-4200-4F62-8AB5-B547396E96E5}" srcOrd="0" destOrd="0" presId="urn:microsoft.com/office/officeart/2005/8/layout/vProcess5"/>
    <dgm:cxn modelId="{68C8D474-D4A2-4656-88B2-605EBE3E6D21}" type="presOf" srcId="{10CCD1AB-5332-491F-BBE0-49AE42FDBCC3}" destId="{AC446876-9099-4D47-8406-31CEA128F065}" srcOrd="0" destOrd="0" presId="urn:microsoft.com/office/officeart/2005/8/layout/vProcess5"/>
    <dgm:cxn modelId="{4CB04D7A-9CA7-4BF3-B752-6E8C56E4CEC7}" srcId="{1B6EF887-192E-41AE-9041-01F17185D95A}" destId="{3EE3A390-9086-4E79-9E86-C16C92D76B07}" srcOrd="1" destOrd="0" parTransId="{FB48C43F-34B6-46B7-853C-7B7497B9B392}" sibTransId="{7185D485-0AF7-459D-BA3E-453098CD25F1}"/>
    <dgm:cxn modelId="{BF988B80-AD12-4A84-B155-56C578845F84}" type="presOf" srcId="{1B6EF887-192E-41AE-9041-01F17185D95A}" destId="{D11A6D01-0E59-4504-9F5D-F8C832542AA8}" srcOrd="0" destOrd="0" presId="urn:microsoft.com/office/officeart/2005/8/layout/vProcess5"/>
    <dgm:cxn modelId="{ED76EF8D-FB03-4C0B-8631-0D5F9044F932}" srcId="{1B6EF887-192E-41AE-9041-01F17185D95A}" destId="{43905034-8A08-4C33-B3FC-7D6E9B494178}" srcOrd="3" destOrd="0" parTransId="{1C41C499-6E1C-4C61-B033-6CC76E84D4A2}" sibTransId="{0616B63C-FC93-445E-B5E6-DE546CE968B4}"/>
    <dgm:cxn modelId="{07AA158E-3D4A-424F-8AD4-116B034EC5AF}" type="presOf" srcId="{2656A6B1-B63B-4D7B-A5F5-4B7E20B8B122}" destId="{16F4D006-D04C-488D-9261-5DD4D8ADB6B1}" srcOrd="1" destOrd="0" presId="urn:microsoft.com/office/officeart/2005/8/layout/vProcess5"/>
    <dgm:cxn modelId="{5B13C796-C297-4989-86AD-8CE7579F3AE0}" srcId="{1B6EF887-192E-41AE-9041-01F17185D95A}" destId="{4D066FC8-A9F8-480D-825D-62A37E560D9E}" srcOrd="0" destOrd="0" parTransId="{3D8A2C3E-65E0-4AD6-82BA-75F62052B2F2}" sibTransId="{10CCD1AB-5332-491F-BBE0-49AE42FDBCC3}"/>
    <dgm:cxn modelId="{94B9C3AB-3AEA-4174-B81A-6542A4F3AC80}" type="presOf" srcId="{4D066FC8-A9F8-480D-825D-62A37E560D9E}" destId="{24015B57-38FE-4A27-8E30-14D9AD6867A3}" srcOrd="1" destOrd="0" presId="urn:microsoft.com/office/officeart/2005/8/layout/vProcess5"/>
    <dgm:cxn modelId="{862E92AD-C9EF-4767-8EE4-F79F9BA79094}" type="presOf" srcId="{4D066FC8-A9F8-480D-825D-62A37E560D9E}" destId="{1F0E4F96-37BA-45C0-9711-A18380858AD9}" srcOrd="0" destOrd="0" presId="urn:microsoft.com/office/officeart/2005/8/layout/vProcess5"/>
    <dgm:cxn modelId="{1C9910B0-CCDE-4A72-AF34-E888ECEC1934}" type="presOf" srcId="{43905034-8A08-4C33-B3FC-7D6E9B494178}" destId="{989D5AC3-4237-42BD-873E-7FC14E05267D}" srcOrd="0" destOrd="0" presId="urn:microsoft.com/office/officeart/2005/8/layout/vProcess5"/>
    <dgm:cxn modelId="{A41822B1-F4B6-420C-A4B3-2C806B6CC6CD}" type="presOf" srcId="{43905034-8A08-4C33-B3FC-7D6E9B494178}" destId="{775359C7-146B-483C-A625-68AC49C4D677}" srcOrd="1" destOrd="0" presId="urn:microsoft.com/office/officeart/2005/8/layout/vProcess5"/>
    <dgm:cxn modelId="{275E58C6-2BAE-446A-A236-2FFBA9911CBA}" type="presOf" srcId="{3EE3A390-9086-4E79-9E86-C16C92D76B07}" destId="{E9B1B2BE-AB0F-49CE-8416-8AF4462B20B9}" srcOrd="1" destOrd="0" presId="urn:microsoft.com/office/officeart/2005/8/layout/vProcess5"/>
    <dgm:cxn modelId="{6CFE54E1-BC22-4C25-95E9-8A69DDAB4DA6}" srcId="{1B6EF887-192E-41AE-9041-01F17185D95A}" destId="{2656A6B1-B63B-4D7B-A5F5-4B7E20B8B122}" srcOrd="2" destOrd="0" parTransId="{2E0C7465-3C23-474D-A733-CE344B42C9F0}" sibTransId="{AD97947A-223F-4F16-A93E-9E3B663BA36F}"/>
    <dgm:cxn modelId="{89575609-CDB2-4C54-B0C1-412CC2C0F9F9}" type="presParOf" srcId="{D11A6D01-0E59-4504-9F5D-F8C832542AA8}" destId="{B096C4DA-9AF0-4469-8631-DF140B5A1A79}" srcOrd="0" destOrd="0" presId="urn:microsoft.com/office/officeart/2005/8/layout/vProcess5"/>
    <dgm:cxn modelId="{93658195-344E-4E00-AFE2-0B2016148A29}" type="presParOf" srcId="{D11A6D01-0E59-4504-9F5D-F8C832542AA8}" destId="{1F0E4F96-37BA-45C0-9711-A18380858AD9}" srcOrd="1" destOrd="0" presId="urn:microsoft.com/office/officeart/2005/8/layout/vProcess5"/>
    <dgm:cxn modelId="{C75A920A-8435-4706-9279-D4702378D2BC}" type="presParOf" srcId="{D11A6D01-0E59-4504-9F5D-F8C832542AA8}" destId="{AD58E7ED-68AC-441F-9299-0CE77525535A}" srcOrd="2" destOrd="0" presId="urn:microsoft.com/office/officeart/2005/8/layout/vProcess5"/>
    <dgm:cxn modelId="{12AA822C-E47E-4511-82A8-2C0772126625}" type="presParOf" srcId="{D11A6D01-0E59-4504-9F5D-F8C832542AA8}" destId="{AC7AC0C0-4200-4F62-8AB5-B547396E96E5}" srcOrd="3" destOrd="0" presId="urn:microsoft.com/office/officeart/2005/8/layout/vProcess5"/>
    <dgm:cxn modelId="{5569034E-D759-4D4B-998C-C4AC4BD3CC15}" type="presParOf" srcId="{D11A6D01-0E59-4504-9F5D-F8C832542AA8}" destId="{989D5AC3-4237-42BD-873E-7FC14E05267D}" srcOrd="4" destOrd="0" presId="urn:microsoft.com/office/officeart/2005/8/layout/vProcess5"/>
    <dgm:cxn modelId="{4E8B3DC6-115F-4DE3-B969-1AD12596630D}" type="presParOf" srcId="{D11A6D01-0E59-4504-9F5D-F8C832542AA8}" destId="{AC446876-9099-4D47-8406-31CEA128F065}" srcOrd="5" destOrd="0" presId="urn:microsoft.com/office/officeart/2005/8/layout/vProcess5"/>
    <dgm:cxn modelId="{4B1A9F6F-FE1B-4C5C-9C9D-1712E9C7BEA4}" type="presParOf" srcId="{D11A6D01-0E59-4504-9F5D-F8C832542AA8}" destId="{0C3ED574-EFF1-47EB-B63E-44D33187AC29}" srcOrd="6" destOrd="0" presId="urn:microsoft.com/office/officeart/2005/8/layout/vProcess5"/>
    <dgm:cxn modelId="{C017FD12-4A01-4426-AC07-1ED9A422970F}" type="presParOf" srcId="{D11A6D01-0E59-4504-9F5D-F8C832542AA8}" destId="{7B32996D-7CA2-4BB3-A229-B5AE5EC1C361}" srcOrd="7" destOrd="0" presId="urn:microsoft.com/office/officeart/2005/8/layout/vProcess5"/>
    <dgm:cxn modelId="{4B4C2E7B-570D-48B0-9493-6896311ACE5D}" type="presParOf" srcId="{D11A6D01-0E59-4504-9F5D-F8C832542AA8}" destId="{24015B57-38FE-4A27-8E30-14D9AD6867A3}" srcOrd="8" destOrd="0" presId="urn:microsoft.com/office/officeart/2005/8/layout/vProcess5"/>
    <dgm:cxn modelId="{53D2A76E-ACDA-4545-B7A3-EA6DC5AA52A7}" type="presParOf" srcId="{D11A6D01-0E59-4504-9F5D-F8C832542AA8}" destId="{E9B1B2BE-AB0F-49CE-8416-8AF4462B20B9}" srcOrd="9" destOrd="0" presId="urn:microsoft.com/office/officeart/2005/8/layout/vProcess5"/>
    <dgm:cxn modelId="{C36B8499-08F3-47C6-8274-18A7B8DC1B12}" type="presParOf" srcId="{D11A6D01-0E59-4504-9F5D-F8C832542AA8}" destId="{16F4D006-D04C-488D-9261-5DD4D8ADB6B1}" srcOrd="10" destOrd="0" presId="urn:microsoft.com/office/officeart/2005/8/layout/vProcess5"/>
    <dgm:cxn modelId="{30CCF6A1-32D7-42C0-BD7A-D72B6674C548}" type="presParOf" srcId="{D11A6D01-0E59-4504-9F5D-F8C832542AA8}" destId="{775359C7-146B-483C-A625-68AC49C4D67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3800" b="1" dirty="0"/>
            <a:t>Utility.py</a:t>
          </a: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solidFill>
          <a:schemeClr val="accent4">
            <a:lumMod val="60000"/>
            <a:lumOff val="40000"/>
          </a:schemeClr>
        </a:soli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2F9377-4AE8-4AB4-A831-13591830E609}"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DB8B440-B175-4EDD-8F0F-CD4CAD5F7FD9}">
      <dgm:prSet phldrT="[Text]" custT="1"/>
      <dgm:spPr/>
      <dgm:t>
        <a:bodyPr/>
        <a:lstStyle/>
        <a:p>
          <a:r>
            <a:rPr lang="en-US" sz="4400" b="1" dirty="0"/>
            <a:t>Forward Selection</a:t>
          </a:r>
        </a:p>
      </dgm:t>
    </dgm:pt>
    <dgm:pt modelId="{0606A374-DE13-4414-B674-012FB6F1089B}" type="parTrans" cxnId="{55D7241B-99F1-4A81-BCB9-33B94863437F}">
      <dgm:prSet/>
      <dgm:spPr/>
      <dgm:t>
        <a:bodyPr/>
        <a:lstStyle/>
        <a:p>
          <a:endParaRPr lang="en-US"/>
        </a:p>
      </dgm:t>
    </dgm:pt>
    <dgm:pt modelId="{2262D016-9DED-44B1-BB14-5688D4E42300}" type="sibTrans" cxnId="{55D7241B-99F1-4A81-BCB9-33B94863437F}">
      <dgm:prSet/>
      <dgm:spPr/>
      <dgm:t>
        <a:bodyPr/>
        <a:lstStyle/>
        <a:p>
          <a:endParaRPr lang="en-US"/>
        </a:p>
      </dgm:t>
    </dgm:pt>
    <dgm:pt modelId="{532DD981-73D2-442D-AC0D-A6116D7FB5DE}">
      <dgm:prSet phldrT="[Text]"/>
      <dgm:spPr/>
      <dgm:t>
        <a:bodyPr/>
        <a:lstStyle/>
        <a:p>
          <a:r>
            <a:rPr lang="en-US" dirty="0"/>
            <a:t>Enter predictor into the model</a:t>
          </a:r>
          <a:br>
            <a:rPr lang="en-US" dirty="0"/>
          </a:br>
          <a:r>
            <a:rPr lang="en-US" dirty="0"/>
            <a:t>one at a time</a:t>
          </a:r>
        </a:p>
      </dgm:t>
    </dgm:pt>
    <dgm:pt modelId="{06CBC075-C1C6-4B5E-898A-7B1247218C9F}" type="parTrans" cxnId="{9E24F9CC-8A01-4A46-9C4B-ADAB6E620DAC}">
      <dgm:prSet/>
      <dgm:spPr/>
      <dgm:t>
        <a:bodyPr/>
        <a:lstStyle/>
        <a:p>
          <a:endParaRPr lang="en-US"/>
        </a:p>
      </dgm:t>
    </dgm:pt>
    <dgm:pt modelId="{D9F550CD-3CC3-4C6E-8A2F-006346311D92}" type="sibTrans" cxnId="{9E24F9CC-8A01-4A46-9C4B-ADAB6E620DAC}">
      <dgm:prSet/>
      <dgm:spPr/>
      <dgm:t>
        <a:bodyPr/>
        <a:lstStyle/>
        <a:p>
          <a:endParaRPr lang="en-US"/>
        </a:p>
      </dgm:t>
    </dgm:pt>
    <dgm:pt modelId="{2E1C25BD-4D65-4306-A654-0D54C47E11C0}">
      <dgm:prSet phldrT="[Text]"/>
      <dgm:spPr/>
      <dgm:t>
        <a:bodyPr/>
        <a:lstStyle/>
        <a:p>
          <a:r>
            <a:rPr lang="en-US" dirty="0"/>
            <a:t>Test if adding the predictor will</a:t>
          </a:r>
          <a:br>
            <a:rPr lang="en-US" dirty="0"/>
          </a:br>
          <a:r>
            <a:rPr lang="en-US" dirty="0"/>
            <a:t>improve the model goodness-of-fit</a:t>
          </a:r>
        </a:p>
      </dgm:t>
    </dgm:pt>
    <dgm:pt modelId="{CB23AA78-6785-4336-B0E5-419ED41D8970}" type="parTrans" cxnId="{D10E4725-2E23-4E7E-90EB-7F104226B06C}">
      <dgm:prSet/>
      <dgm:spPr/>
      <dgm:t>
        <a:bodyPr/>
        <a:lstStyle/>
        <a:p>
          <a:endParaRPr lang="en-US"/>
        </a:p>
      </dgm:t>
    </dgm:pt>
    <dgm:pt modelId="{7481981F-9905-46D9-B53F-0367DC4C96FD}" type="sibTrans" cxnId="{D10E4725-2E23-4E7E-90EB-7F104226B06C}">
      <dgm:prSet/>
      <dgm:spPr/>
      <dgm:t>
        <a:bodyPr/>
        <a:lstStyle/>
        <a:p>
          <a:endParaRPr lang="en-US"/>
        </a:p>
      </dgm:t>
    </dgm:pt>
    <dgm:pt modelId="{E8D9DA23-6232-4B25-B06B-A80AB9684149}">
      <dgm:prSet phldrT="[Text]" custT="1"/>
      <dgm:spPr/>
      <dgm:t>
        <a:bodyPr/>
        <a:lstStyle/>
        <a:p>
          <a:r>
            <a:rPr lang="en-US" sz="4400" b="1" dirty="0"/>
            <a:t>Backward Selection</a:t>
          </a:r>
        </a:p>
      </dgm:t>
    </dgm:pt>
    <dgm:pt modelId="{A01267D7-3F55-47CA-BA4A-5774FFCD1737}" type="parTrans" cxnId="{26954782-33E9-436C-962E-D9DC12FAB8DD}">
      <dgm:prSet/>
      <dgm:spPr/>
      <dgm:t>
        <a:bodyPr/>
        <a:lstStyle/>
        <a:p>
          <a:endParaRPr lang="en-US"/>
        </a:p>
      </dgm:t>
    </dgm:pt>
    <dgm:pt modelId="{4631142B-4DAC-4AEB-9BE1-E1D82C377547}" type="sibTrans" cxnId="{26954782-33E9-436C-962E-D9DC12FAB8DD}">
      <dgm:prSet/>
      <dgm:spPr/>
      <dgm:t>
        <a:bodyPr/>
        <a:lstStyle/>
        <a:p>
          <a:endParaRPr lang="en-US"/>
        </a:p>
      </dgm:t>
    </dgm:pt>
    <dgm:pt modelId="{24D84350-CC4D-4D6D-9908-7F3E973A39A0}">
      <dgm:prSet phldrT="[Text]"/>
      <dgm:spPr/>
      <dgm:t>
        <a:bodyPr/>
        <a:lstStyle/>
        <a:p>
          <a:r>
            <a:rPr lang="en-US" dirty="0"/>
            <a:t>Remove predictor from the model</a:t>
          </a:r>
          <a:br>
            <a:rPr lang="en-US" dirty="0"/>
          </a:br>
          <a:r>
            <a:rPr lang="en-US" dirty="0"/>
            <a:t>one at a time</a:t>
          </a:r>
        </a:p>
      </dgm:t>
    </dgm:pt>
    <dgm:pt modelId="{8E01EBE0-CCD8-40A9-BADE-AECD7B3B178A}" type="parTrans" cxnId="{47037612-B6B4-4D5C-BB95-31D812513D5C}">
      <dgm:prSet/>
      <dgm:spPr/>
      <dgm:t>
        <a:bodyPr/>
        <a:lstStyle/>
        <a:p>
          <a:endParaRPr lang="en-US"/>
        </a:p>
      </dgm:t>
    </dgm:pt>
    <dgm:pt modelId="{55CE85BD-5664-49AA-9EC3-8E9D0152CDCC}" type="sibTrans" cxnId="{47037612-B6B4-4D5C-BB95-31D812513D5C}">
      <dgm:prSet/>
      <dgm:spPr/>
      <dgm:t>
        <a:bodyPr/>
        <a:lstStyle/>
        <a:p>
          <a:endParaRPr lang="en-US"/>
        </a:p>
      </dgm:t>
    </dgm:pt>
    <dgm:pt modelId="{8CCCE356-76E9-4ABF-8E26-29C06D09E559}">
      <dgm:prSet phldrT="[Text]"/>
      <dgm:spPr/>
      <dgm:t>
        <a:bodyPr/>
        <a:lstStyle/>
        <a:p>
          <a:r>
            <a:rPr lang="en-US" dirty="0"/>
            <a:t>Test if removing the predictor will</a:t>
          </a:r>
          <a:br>
            <a:rPr lang="en-US" dirty="0"/>
          </a:br>
          <a:r>
            <a:rPr lang="en-US" u="sng" dirty="0"/>
            <a:t>not</a:t>
          </a:r>
          <a:r>
            <a:rPr lang="en-US" dirty="0"/>
            <a:t> reduce the model goodness-of-fit</a:t>
          </a:r>
        </a:p>
      </dgm:t>
    </dgm:pt>
    <dgm:pt modelId="{31D6EA03-06E7-45B7-A172-5CA199A0AE8B}" type="parTrans" cxnId="{8DBF03F0-C953-4118-B24A-58BB96E46E87}">
      <dgm:prSet/>
      <dgm:spPr/>
      <dgm:t>
        <a:bodyPr/>
        <a:lstStyle/>
        <a:p>
          <a:endParaRPr lang="en-US"/>
        </a:p>
      </dgm:t>
    </dgm:pt>
    <dgm:pt modelId="{EBE5ECF7-72F0-473A-BDAC-9EC5C3D5DD49}" type="sibTrans" cxnId="{8DBF03F0-C953-4118-B24A-58BB96E46E87}">
      <dgm:prSet/>
      <dgm:spPr/>
      <dgm:t>
        <a:bodyPr/>
        <a:lstStyle/>
        <a:p>
          <a:endParaRPr lang="en-US"/>
        </a:p>
      </dgm:t>
    </dgm:pt>
    <dgm:pt modelId="{7A94D814-097B-4AAB-8E38-1BAA47C3872D}">
      <dgm:prSet phldrT="[Text]"/>
      <dgm:spPr/>
      <dgm:t>
        <a:bodyPr/>
        <a:lstStyle/>
        <a:p>
          <a:r>
            <a:rPr lang="en-US" dirty="0"/>
            <a:t>Start with a model</a:t>
          </a:r>
          <a:br>
            <a:rPr lang="en-US" dirty="0"/>
          </a:br>
          <a:r>
            <a:rPr lang="en-US" dirty="0"/>
            <a:t>without any predictor</a:t>
          </a:r>
        </a:p>
      </dgm:t>
    </dgm:pt>
    <dgm:pt modelId="{CFB09ADA-5306-4EAF-A968-DAE8E7297AEB}" type="parTrans" cxnId="{675022CF-4F38-4CF2-BA5A-20C63AD607BD}">
      <dgm:prSet/>
      <dgm:spPr/>
      <dgm:t>
        <a:bodyPr/>
        <a:lstStyle/>
        <a:p>
          <a:endParaRPr lang="en-US"/>
        </a:p>
      </dgm:t>
    </dgm:pt>
    <dgm:pt modelId="{80055FBA-DD66-443E-A420-24737841AF13}" type="sibTrans" cxnId="{675022CF-4F38-4CF2-BA5A-20C63AD607BD}">
      <dgm:prSet/>
      <dgm:spPr/>
      <dgm:t>
        <a:bodyPr/>
        <a:lstStyle/>
        <a:p>
          <a:endParaRPr lang="en-US"/>
        </a:p>
      </dgm:t>
    </dgm:pt>
    <dgm:pt modelId="{B1145AEF-E1C5-4D64-B867-1B635904BA77}">
      <dgm:prSet phldrT="[Text]"/>
      <dgm:spPr/>
      <dgm:t>
        <a:bodyPr/>
        <a:lstStyle/>
        <a:p>
          <a:r>
            <a:rPr lang="en-US" dirty="0"/>
            <a:t>Start with a model</a:t>
          </a:r>
          <a:br>
            <a:rPr lang="en-US" dirty="0"/>
          </a:br>
          <a:r>
            <a:rPr lang="en-US" dirty="0"/>
            <a:t>with ALL the predictors</a:t>
          </a:r>
        </a:p>
      </dgm:t>
    </dgm:pt>
    <dgm:pt modelId="{FA0A2025-FA82-4BCA-BD1B-810E835BB513}" type="parTrans" cxnId="{9887E024-77BA-4354-886F-E5213D3C4125}">
      <dgm:prSet/>
      <dgm:spPr/>
      <dgm:t>
        <a:bodyPr/>
        <a:lstStyle/>
        <a:p>
          <a:endParaRPr lang="en-US"/>
        </a:p>
      </dgm:t>
    </dgm:pt>
    <dgm:pt modelId="{7F2C7369-01C2-48F2-9ACF-D2832BB0ABC0}" type="sibTrans" cxnId="{9887E024-77BA-4354-886F-E5213D3C4125}">
      <dgm:prSet/>
      <dgm:spPr/>
      <dgm:t>
        <a:bodyPr/>
        <a:lstStyle/>
        <a:p>
          <a:endParaRPr lang="en-US"/>
        </a:p>
      </dgm:t>
    </dgm:pt>
    <dgm:pt modelId="{567A2646-2B87-4FD3-8AFD-EB7181C1687D}" type="pres">
      <dgm:prSet presAssocID="{3E2F9377-4AE8-4AB4-A831-13591830E609}" presName="theList" presStyleCnt="0">
        <dgm:presLayoutVars>
          <dgm:dir/>
          <dgm:animLvl val="lvl"/>
          <dgm:resizeHandles val="exact"/>
        </dgm:presLayoutVars>
      </dgm:prSet>
      <dgm:spPr/>
    </dgm:pt>
    <dgm:pt modelId="{151752DB-8947-4755-B744-197C94F9B96F}" type="pres">
      <dgm:prSet presAssocID="{ADB8B440-B175-4EDD-8F0F-CD4CAD5F7FD9}" presName="compNode" presStyleCnt="0"/>
      <dgm:spPr/>
    </dgm:pt>
    <dgm:pt modelId="{7A362C9F-D123-426A-8EC9-13DFA1E79D55}" type="pres">
      <dgm:prSet presAssocID="{ADB8B440-B175-4EDD-8F0F-CD4CAD5F7FD9}" presName="aNode" presStyleLbl="bgShp" presStyleIdx="0" presStyleCnt="2"/>
      <dgm:spPr/>
    </dgm:pt>
    <dgm:pt modelId="{2FEA8A5D-6CAD-427A-92E4-9D1FFCDAE5A6}" type="pres">
      <dgm:prSet presAssocID="{ADB8B440-B175-4EDD-8F0F-CD4CAD5F7FD9}" presName="textNode" presStyleLbl="bgShp" presStyleIdx="0" presStyleCnt="2"/>
      <dgm:spPr/>
    </dgm:pt>
    <dgm:pt modelId="{04015BF1-345C-44C7-B187-4F5A1D134833}" type="pres">
      <dgm:prSet presAssocID="{ADB8B440-B175-4EDD-8F0F-CD4CAD5F7FD9}" presName="compChildNode" presStyleCnt="0"/>
      <dgm:spPr/>
    </dgm:pt>
    <dgm:pt modelId="{5A6CD5EA-8848-41B8-AC92-DB6F0A572EC6}" type="pres">
      <dgm:prSet presAssocID="{ADB8B440-B175-4EDD-8F0F-CD4CAD5F7FD9}" presName="theInnerList" presStyleCnt="0"/>
      <dgm:spPr/>
    </dgm:pt>
    <dgm:pt modelId="{C3374916-4E9D-423E-B84A-F2A6C0DAE95A}" type="pres">
      <dgm:prSet presAssocID="{7A94D814-097B-4AAB-8E38-1BAA47C3872D}" presName="childNode" presStyleLbl="node1" presStyleIdx="0" presStyleCnt="6">
        <dgm:presLayoutVars>
          <dgm:bulletEnabled val="1"/>
        </dgm:presLayoutVars>
      </dgm:prSet>
      <dgm:spPr/>
    </dgm:pt>
    <dgm:pt modelId="{87035255-0EEB-4C1E-A065-CD5D75D70485}" type="pres">
      <dgm:prSet presAssocID="{7A94D814-097B-4AAB-8E38-1BAA47C3872D}" presName="aSpace2" presStyleCnt="0"/>
      <dgm:spPr/>
    </dgm:pt>
    <dgm:pt modelId="{22C78200-B61B-4E25-BA51-E0698BD002D6}" type="pres">
      <dgm:prSet presAssocID="{532DD981-73D2-442D-AC0D-A6116D7FB5DE}" presName="childNode" presStyleLbl="node1" presStyleIdx="1" presStyleCnt="6">
        <dgm:presLayoutVars>
          <dgm:bulletEnabled val="1"/>
        </dgm:presLayoutVars>
      </dgm:prSet>
      <dgm:spPr/>
    </dgm:pt>
    <dgm:pt modelId="{A60F2786-6925-4D9F-8591-32E47DFA0C2C}" type="pres">
      <dgm:prSet presAssocID="{532DD981-73D2-442D-AC0D-A6116D7FB5DE}" presName="aSpace2" presStyleCnt="0"/>
      <dgm:spPr/>
    </dgm:pt>
    <dgm:pt modelId="{E018CFC8-6683-464B-85C4-52393BCB1447}" type="pres">
      <dgm:prSet presAssocID="{2E1C25BD-4D65-4306-A654-0D54C47E11C0}" presName="childNode" presStyleLbl="node1" presStyleIdx="2" presStyleCnt="6">
        <dgm:presLayoutVars>
          <dgm:bulletEnabled val="1"/>
        </dgm:presLayoutVars>
      </dgm:prSet>
      <dgm:spPr/>
    </dgm:pt>
    <dgm:pt modelId="{CF715D26-F438-43BF-AF3E-F33F878A6BBB}" type="pres">
      <dgm:prSet presAssocID="{ADB8B440-B175-4EDD-8F0F-CD4CAD5F7FD9}" presName="aSpace" presStyleCnt="0"/>
      <dgm:spPr/>
    </dgm:pt>
    <dgm:pt modelId="{601B4F65-E0F5-4F24-8DFA-EB1583CC662A}" type="pres">
      <dgm:prSet presAssocID="{E8D9DA23-6232-4B25-B06B-A80AB9684149}" presName="compNode" presStyleCnt="0"/>
      <dgm:spPr/>
    </dgm:pt>
    <dgm:pt modelId="{878780AE-5F98-4FB8-A807-95B870A90BE7}" type="pres">
      <dgm:prSet presAssocID="{E8D9DA23-6232-4B25-B06B-A80AB9684149}" presName="aNode" presStyleLbl="bgShp" presStyleIdx="1" presStyleCnt="2"/>
      <dgm:spPr/>
    </dgm:pt>
    <dgm:pt modelId="{5E5AE348-D62B-44C5-AF85-C543D1EE0A04}" type="pres">
      <dgm:prSet presAssocID="{E8D9DA23-6232-4B25-B06B-A80AB9684149}" presName="textNode" presStyleLbl="bgShp" presStyleIdx="1" presStyleCnt="2"/>
      <dgm:spPr/>
    </dgm:pt>
    <dgm:pt modelId="{56857C58-E1BD-41D8-AC88-FDB99EAA19A3}" type="pres">
      <dgm:prSet presAssocID="{E8D9DA23-6232-4B25-B06B-A80AB9684149}" presName="compChildNode" presStyleCnt="0"/>
      <dgm:spPr/>
    </dgm:pt>
    <dgm:pt modelId="{52999372-4067-4FE8-BB1C-88B8A3CBBA4F}" type="pres">
      <dgm:prSet presAssocID="{E8D9DA23-6232-4B25-B06B-A80AB9684149}" presName="theInnerList" presStyleCnt="0"/>
      <dgm:spPr/>
    </dgm:pt>
    <dgm:pt modelId="{A825E8D4-4FD9-41DB-B4C2-3CB9E1186438}" type="pres">
      <dgm:prSet presAssocID="{B1145AEF-E1C5-4D64-B867-1B635904BA77}" presName="childNode" presStyleLbl="node1" presStyleIdx="3" presStyleCnt="6">
        <dgm:presLayoutVars>
          <dgm:bulletEnabled val="1"/>
        </dgm:presLayoutVars>
      </dgm:prSet>
      <dgm:spPr/>
    </dgm:pt>
    <dgm:pt modelId="{BC9146AE-4154-44D7-A90E-4098C1840450}" type="pres">
      <dgm:prSet presAssocID="{B1145AEF-E1C5-4D64-B867-1B635904BA77}" presName="aSpace2" presStyleCnt="0"/>
      <dgm:spPr/>
    </dgm:pt>
    <dgm:pt modelId="{4B696794-82E2-4FBA-B6D3-79BD95C088C4}" type="pres">
      <dgm:prSet presAssocID="{24D84350-CC4D-4D6D-9908-7F3E973A39A0}" presName="childNode" presStyleLbl="node1" presStyleIdx="4" presStyleCnt="6">
        <dgm:presLayoutVars>
          <dgm:bulletEnabled val="1"/>
        </dgm:presLayoutVars>
      </dgm:prSet>
      <dgm:spPr/>
    </dgm:pt>
    <dgm:pt modelId="{9A81C64C-3AC0-48D5-AC1D-97A4C93011A6}" type="pres">
      <dgm:prSet presAssocID="{24D84350-CC4D-4D6D-9908-7F3E973A39A0}" presName="aSpace2" presStyleCnt="0"/>
      <dgm:spPr/>
    </dgm:pt>
    <dgm:pt modelId="{9F2ABA80-C69A-4717-830B-E90050F1D984}" type="pres">
      <dgm:prSet presAssocID="{8CCCE356-76E9-4ABF-8E26-29C06D09E559}" presName="childNode" presStyleLbl="node1" presStyleIdx="5" presStyleCnt="6">
        <dgm:presLayoutVars>
          <dgm:bulletEnabled val="1"/>
        </dgm:presLayoutVars>
      </dgm:prSet>
      <dgm:spPr/>
    </dgm:pt>
  </dgm:ptLst>
  <dgm:cxnLst>
    <dgm:cxn modelId="{166A3C05-CAA8-4A21-BAE3-6E35465F4043}" type="presOf" srcId="{8CCCE356-76E9-4ABF-8E26-29C06D09E559}" destId="{9F2ABA80-C69A-4717-830B-E90050F1D984}" srcOrd="0" destOrd="0" presId="urn:microsoft.com/office/officeart/2005/8/layout/lProcess2"/>
    <dgm:cxn modelId="{47037612-B6B4-4D5C-BB95-31D812513D5C}" srcId="{E8D9DA23-6232-4B25-B06B-A80AB9684149}" destId="{24D84350-CC4D-4D6D-9908-7F3E973A39A0}" srcOrd="1" destOrd="0" parTransId="{8E01EBE0-CCD8-40A9-BADE-AECD7B3B178A}" sibTransId="{55CE85BD-5664-49AA-9EC3-8E9D0152CDCC}"/>
    <dgm:cxn modelId="{607E8214-8873-4BF9-BA5E-DD2DE9FD6A15}" type="presOf" srcId="{ADB8B440-B175-4EDD-8F0F-CD4CAD5F7FD9}" destId="{7A362C9F-D123-426A-8EC9-13DFA1E79D55}" srcOrd="0" destOrd="0" presId="urn:microsoft.com/office/officeart/2005/8/layout/lProcess2"/>
    <dgm:cxn modelId="{55D7241B-99F1-4A81-BCB9-33B94863437F}" srcId="{3E2F9377-4AE8-4AB4-A831-13591830E609}" destId="{ADB8B440-B175-4EDD-8F0F-CD4CAD5F7FD9}" srcOrd="0" destOrd="0" parTransId="{0606A374-DE13-4414-B674-012FB6F1089B}" sibTransId="{2262D016-9DED-44B1-BB14-5688D4E42300}"/>
    <dgm:cxn modelId="{9887E024-77BA-4354-886F-E5213D3C4125}" srcId="{E8D9DA23-6232-4B25-B06B-A80AB9684149}" destId="{B1145AEF-E1C5-4D64-B867-1B635904BA77}" srcOrd="0" destOrd="0" parTransId="{FA0A2025-FA82-4BCA-BD1B-810E835BB513}" sibTransId="{7F2C7369-01C2-48F2-9ACF-D2832BB0ABC0}"/>
    <dgm:cxn modelId="{D10E4725-2E23-4E7E-90EB-7F104226B06C}" srcId="{ADB8B440-B175-4EDD-8F0F-CD4CAD5F7FD9}" destId="{2E1C25BD-4D65-4306-A654-0D54C47E11C0}" srcOrd="2" destOrd="0" parTransId="{CB23AA78-6785-4336-B0E5-419ED41D8970}" sibTransId="{7481981F-9905-46D9-B53F-0367DC4C96FD}"/>
    <dgm:cxn modelId="{8E9B0128-81D9-4EB0-91F1-923266C95920}" type="presOf" srcId="{2E1C25BD-4D65-4306-A654-0D54C47E11C0}" destId="{E018CFC8-6683-464B-85C4-52393BCB1447}" srcOrd="0" destOrd="0" presId="urn:microsoft.com/office/officeart/2005/8/layout/lProcess2"/>
    <dgm:cxn modelId="{1C7E9732-26F8-4CEE-86CE-4AE9477944BF}" type="presOf" srcId="{B1145AEF-E1C5-4D64-B867-1B635904BA77}" destId="{A825E8D4-4FD9-41DB-B4C2-3CB9E1186438}" srcOrd="0" destOrd="0" presId="urn:microsoft.com/office/officeart/2005/8/layout/lProcess2"/>
    <dgm:cxn modelId="{54D3E246-D0D6-4718-B770-1A44745B7FC4}" type="presOf" srcId="{24D84350-CC4D-4D6D-9908-7F3E973A39A0}" destId="{4B696794-82E2-4FBA-B6D3-79BD95C088C4}" srcOrd="0" destOrd="0" presId="urn:microsoft.com/office/officeart/2005/8/layout/lProcess2"/>
    <dgm:cxn modelId="{033BB34B-161B-4994-A293-5CBE03356F23}" type="presOf" srcId="{ADB8B440-B175-4EDD-8F0F-CD4CAD5F7FD9}" destId="{2FEA8A5D-6CAD-427A-92E4-9D1FFCDAE5A6}" srcOrd="1" destOrd="0" presId="urn:microsoft.com/office/officeart/2005/8/layout/lProcess2"/>
    <dgm:cxn modelId="{B6A16851-55DE-4857-B097-EE0305ADF6D0}" type="presOf" srcId="{532DD981-73D2-442D-AC0D-A6116D7FB5DE}" destId="{22C78200-B61B-4E25-BA51-E0698BD002D6}" srcOrd="0" destOrd="0" presId="urn:microsoft.com/office/officeart/2005/8/layout/lProcess2"/>
    <dgm:cxn modelId="{26954782-33E9-436C-962E-D9DC12FAB8DD}" srcId="{3E2F9377-4AE8-4AB4-A831-13591830E609}" destId="{E8D9DA23-6232-4B25-B06B-A80AB9684149}" srcOrd="1" destOrd="0" parTransId="{A01267D7-3F55-47CA-BA4A-5774FFCD1737}" sibTransId="{4631142B-4DAC-4AEB-9BE1-E1D82C377547}"/>
    <dgm:cxn modelId="{EBCE0C90-E62F-43F3-9138-47CEC6CFCDA6}" type="presOf" srcId="{E8D9DA23-6232-4B25-B06B-A80AB9684149}" destId="{878780AE-5F98-4FB8-A807-95B870A90BE7}" srcOrd="0" destOrd="0" presId="urn:microsoft.com/office/officeart/2005/8/layout/lProcess2"/>
    <dgm:cxn modelId="{3BB99BB1-5829-4342-A3D9-CA19E70A8E12}" type="presOf" srcId="{3E2F9377-4AE8-4AB4-A831-13591830E609}" destId="{567A2646-2B87-4FD3-8AFD-EB7181C1687D}" srcOrd="0" destOrd="0" presId="urn:microsoft.com/office/officeart/2005/8/layout/lProcess2"/>
    <dgm:cxn modelId="{9E24F9CC-8A01-4A46-9C4B-ADAB6E620DAC}" srcId="{ADB8B440-B175-4EDD-8F0F-CD4CAD5F7FD9}" destId="{532DD981-73D2-442D-AC0D-A6116D7FB5DE}" srcOrd="1" destOrd="0" parTransId="{06CBC075-C1C6-4B5E-898A-7B1247218C9F}" sibTransId="{D9F550CD-3CC3-4C6E-8A2F-006346311D92}"/>
    <dgm:cxn modelId="{A913A7CE-CDD7-46A6-B851-176FA184FEDB}" type="presOf" srcId="{E8D9DA23-6232-4B25-B06B-A80AB9684149}" destId="{5E5AE348-D62B-44C5-AF85-C543D1EE0A04}" srcOrd="1" destOrd="0" presId="urn:microsoft.com/office/officeart/2005/8/layout/lProcess2"/>
    <dgm:cxn modelId="{675022CF-4F38-4CF2-BA5A-20C63AD607BD}" srcId="{ADB8B440-B175-4EDD-8F0F-CD4CAD5F7FD9}" destId="{7A94D814-097B-4AAB-8E38-1BAA47C3872D}" srcOrd="0" destOrd="0" parTransId="{CFB09ADA-5306-4EAF-A968-DAE8E7297AEB}" sibTransId="{80055FBA-DD66-443E-A420-24737841AF13}"/>
    <dgm:cxn modelId="{A4A525EA-00C5-472A-9F15-01A343647713}" type="presOf" srcId="{7A94D814-097B-4AAB-8E38-1BAA47C3872D}" destId="{C3374916-4E9D-423E-B84A-F2A6C0DAE95A}" srcOrd="0" destOrd="0" presId="urn:microsoft.com/office/officeart/2005/8/layout/lProcess2"/>
    <dgm:cxn modelId="{8DBF03F0-C953-4118-B24A-58BB96E46E87}" srcId="{E8D9DA23-6232-4B25-B06B-A80AB9684149}" destId="{8CCCE356-76E9-4ABF-8E26-29C06D09E559}" srcOrd="2" destOrd="0" parTransId="{31D6EA03-06E7-45B7-A172-5CA199A0AE8B}" sibTransId="{EBE5ECF7-72F0-473A-BDAC-9EC5C3D5DD49}"/>
    <dgm:cxn modelId="{74ED3D84-D013-4DE7-83C6-E18735EDB9F8}" type="presParOf" srcId="{567A2646-2B87-4FD3-8AFD-EB7181C1687D}" destId="{151752DB-8947-4755-B744-197C94F9B96F}" srcOrd="0" destOrd="0" presId="urn:microsoft.com/office/officeart/2005/8/layout/lProcess2"/>
    <dgm:cxn modelId="{04A2C660-8E63-45BB-9955-A3E6D09353D6}" type="presParOf" srcId="{151752DB-8947-4755-B744-197C94F9B96F}" destId="{7A362C9F-D123-426A-8EC9-13DFA1E79D55}" srcOrd="0" destOrd="0" presId="urn:microsoft.com/office/officeart/2005/8/layout/lProcess2"/>
    <dgm:cxn modelId="{657BF90D-2017-47C6-B82D-AE294C445C7F}" type="presParOf" srcId="{151752DB-8947-4755-B744-197C94F9B96F}" destId="{2FEA8A5D-6CAD-427A-92E4-9D1FFCDAE5A6}" srcOrd="1" destOrd="0" presId="urn:microsoft.com/office/officeart/2005/8/layout/lProcess2"/>
    <dgm:cxn modelId="{D56CA47B-E4DA-4CF7-8BC5-EE19E6071748}" type="presParOf" srcId="{151752DB-8947-4755-B744-197C94F9B96F}" destId="{04015BF1-345C-44C7-B187-4F5A1D134833}" srcOrd="2" destOrd="0" presId="urn:microsoft.com/office/officeart/2005/8/layout/lProcess2"/>
    <dgm:cxn modelId="{D564F0EF-FEC2-4C7E-A5B2-7F220F667249}" type="presParOf" srcId="{04015BF1-345C-44C7-B187-4F5A1D134833}" destId="{5A6CD5EA-8848-41B8-AC92-DB6F0A572EC6}" srcOrd="0" destOrd="0" presId="urn:microsoft.com/office/officeart/2005/8/layout/lProcess2"/>
    <dgm:cxn modelId="{9522450F-0FBB-4D27-9440-0EBB983B3B1D}" type="presParOf" srcId="{5A6CD5EA-8848-41B8-AC92-DB6F0A572EC6}" destId="{C3374916-4E9D-423E-B84A-F2A6C0DAE95A}" srcOrd="0" destOrd="0" presId="urn:microsoft.com/office/officeart/2005/8/layout/lProcess2"/>
    <dgm:cxn modelId="{5892104E-9D00-4AC0-9528-1A76DD312091}" type="presParOf" srcId="{5A6CD5EA-8848-41B8-AC92-DB6F0A572EC6}" destId="{87035255-0EEB-4C1E-A065-CD5D75D70485}" srcOrd="1" destOrd="0" presId="urn:microsoft.com/office/officeart/2005/8/layout/lProcess2"/>
    <dgm:cxn modelId="{008C5C43-A3E7-4005-B60B-E7E6EED56B3E}" type="presParOf" srcId="{5A6CD5EA-8848-41B8-AC92-DB6F0A572EC6}" destId="{22C78200-B61B-4E25-BA51-E0698BD002D6}" srcOrd="2" destOrd="0" presId="urn:microsoft.com/office/officeart/2005/8/layout/lProcess2"/>
    <dgm:cxn modelId="{270DD19E-EABC-4C98-A4B0-D6B043D70076}" type="presParOf" srcId="{5A6CD5EA-8848-41B8-AC92-DB6F0A572EC6}" destId="{A60F2786-6925-4D9F-8591-32E47DFA0C2C}" srcOrd="3" destOrd="0" presId="urn:microsoft.com/office/officeart/2005/8/layout/lProcess2"/>
    <dgm:cxn modelId="{8FDF459D-4060-40FB-8ABC-42250FEE306B}" type="presParOf" srcId="{5A6CD5EA-8848-41B8-AC92-DB6F0A572EC6}" destId="{E018CFC8-6683-464B-85C4-52393BCB1447}" srcOrd="4" destOrd="0" presId="urn:microsoft.com/office/officeart/2005/8/layout/lProcess2"/>
    <dgm:cxn modelId="{64187A0B-695D-4EB7-87FD-50A004162F2F}" type="presParOf" srcId="{567A2646-2B87-4FD3-8AFD-EB7181C1687D}" destId="{CF715D26-F438-43BF-AF3E-F33F878A6BBB}" srcOrd="1" destOrd="0" presId="urn:microsoft.com/office/officeart/2005/8/layout/lProcess2"/>
    <dgm:cxn modelId="{7E55E1BE-2732-4BF3-8C6E-8EFB83919EA4}" type="presParOf" srcId="{567A2646-2B87-4FD3-8AFD-EB7181C1687D}" destId="{601B4F65-E0F5-4F24-8DFA-EB1583CC662A}" srcOrd="2" destOrd="0" presId="urn:microsoft.com/office/officeart/2005/8/layout/lProcess2"/>
    <dgm:cxn modelId="{838A9290-6DC3-4D1D-A115-3C9356D63E68}" type="presParOf" srcId="{601B4F65-E0F5-4F24-8DFA-EB1583CC662A}" destId="{878780AE-5F98-4FB8-A807-95B870A90BE7}" srcOrd="0" destOrd="0" presId="urn:microsoft.com/office/officeart/2005/8/layout/lProcess2"/>
    <dgm:cxn modelId="{8BC4A8C5-5C41-4774-B2F2-D7BB1B45CF8E}" type="presParOf" srcId="{601B4F65-E0F5-4F24-8DFA-EB1583CC662A}" destId="{5E5AE348-D62B-44C5-AF85-C543D1EE0A04}" srcOrd="1" destOrd="0" presId="urn:microsoft.com/office/officeart/2005/8/layout/lProcess2"/>
    <dgm:cxn modelId="{A4E7AC19-7488-4FA4-BE86-B74B706A82BA}" type="presParOf" srcId="{601B4F65-E0F5-4F24-8DFA-EB1583CC662A}" destId="{56857C58-E1BD-41D8-AC88-FDB99EAA19A3}" srcOrd="2" destOrd="0" presId="urn:microsoft.com/office/officeart/2005/8/layout/lProcess2"/>
    <dgm:cxn modelId="{4D3E3F58-70F5-45FD-B47A-3ACC3EA2FB8C}" type="presParOf" srcId="{56857C58-E1BD-41D8-AC88-FDB99EAA19A3}" destId="{52999372-4067-4FE8-BB1C-88B8A3CBBA4F}" srcOrd="0" destOrd="0" presId="urn:microsoft.com/office/officeart/2005/8/layout/lProcess2"/>
    <dgm:cxn modelId="{D29B9759-EBF5-41AB-8643-BAA9CF246E4A}" type="presParOf" srcId="{52999372-4067-4FE8-BB1C-88B8A3CBBA4F}" destId="{A825E8D4-4FD9-41DB-B4C2-3CB9E1186438}" srcOrd="0" destOrd="0" presId="urn:microsoft.com/office/officeart/2005/8/layout/lProcess2"/>
    <dgm:cxn modelId="{FA9B31AD-9FFD-4572-BA28-D16B5520E05F}" type="presParOf" srcId="{52999372-4067-4FE8-BB1C-88B8A3CBBA4F}" destId="{BC9146AE-4154-44D7-A90E-4098C1840450}" srcOrd="1" destOrd="0" presId="urn:microsoft.com/office/officeart/2005/8/layout/lProcess2"/>
    <dgm:cxn modelId="{6D4D8CA6-B8BF-4B23-AA4D-D50BCFF8266A}" type="presParOf" srcId="{52999372-4067-4FE8-BB1C-88B8A3CBBA4F}" destId="{4B696794-82E2-4FBA-B6D3-79BD95C088C4}" srcOrd="2" destOrd="0" presId="urn:microsoft.com/office/officeart/2005/8/layout/lProcess2"/>
    <dgm:cxn modelId="{608D9F7C-B91B-45BE-AB10-63F2A32D818C}" type="presParOf" srcId="{52999372-4067-4FE8-BB1C-88B8A3CBBA4F}" destId="{9A81C64C-3AC0-48D5-AC1D-97A4C93011A6}" srcOrd="3" destOrd="0" presId="urn:microsoft.com/office/officeart/2005/8/layout/lProcess2"/>
    <dgm:cxn modelId="{4EE1F737-6FDC-4105-BD81-A7982D08D3BE}" type="presParOf" srcId="{52999372-4067-4FE8-BB1C-88B8A3CBBA4F}" destId="{9F2ABA80-C69A-4717-830B-E90050F1D984}"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72CFA7D-2CC7-496A-98E5-7732B40E619D}" type="doc">
      <dgm:prSet loTypeId="urn:microsoft.com/office/officeart/2005/8/layout/venn2" loCatId="relationship" qsTypeId="urn:microsoft.com/office/officeart/2005/8/quickstyle/simple3" qsCatId="simple" csTypeId="urn:microsoft.com/office/officeart/2005/8/colors/colorful5" csCatId="colorful" phldr="1"/>
      <dgm:spPr/>
      <dgm:t>
        <a:bodyPr/>
        <a:lstStyle/>
        <a:p>
          <a:endParaRPr lang="en-US"/>
        </a:p>
      </dgm:t>
    </dgm:pt>
    <dgm:pt modelId="{07D0DB4C-DD44-4A18-B253-BAF18ABE3D85}">
      <dgm:prSet phldrT="[Text]"/>
      <dgm:spPr/>
      <dgm:t>
        <a:bodyPr/>
        <a:lstStyle/>
        <a:p>
          <a:r>
            <a:rPr lang="en-US" b="1" dirty="0"/>
            <a:t>Model 1</a:t>
          </a:r>
          <a:r>
            <a:rPr lang="en-US" dirty="0"/>
            <a:t> </a:t>
          </a:r>
        </a:p>
      </dgm:t>
    </dgm:pt>
    <dgm:pt modelId="{877EB9C7-2BA4-4A16-A33F-A231D2B3A292}" type="parTrans" cxnId="{5EFC0AE8-351B-459A-BB27-60C369C599DF}">
      <dgm:prSet/>
      <dgm:spPr/>
      <dgm:t>
        <a:bodyPr/>
        <a:lstStyle/>
        <a:p>
          <a:endParaRPr lang="en-US"/>
        </a:p>
      </dgm:t>
    </dgm:pt>
    <dgm:pt modelId="{B44DAB34-2590-404D-A62E-83E6C3AE8AA9}" type="sibTrans" cxnId="{5EFC0AE8-351B-459A-BB27-60C369C599DF}">
      <dgm:prSet/>
      <dgm:spPr/>
      <dgm:t>
        <a:bodyPr/>
        <a:lstStyle/>
        <a:p>
          <a:endParaRPr lang="en-US"/>
        </a:p>
      </dgm:t>
    </dgm:pt>
    <dgm:pt modelId="{51192ADC-DB7B-4E4D-B62D-5204F37F05F7}">
      <dgm:prSet phldrT="[Text]"/>
      <dgm:spPr/>
      <dgm:t>
        <a:bodyPr/>
        <a:lstStyle/>
        <a:p>
          <a:r>
            <a:rPr lang="en-US" b="1" dirty="0"/>
            <a:t>Model 0</a:t>
          </a:r>
        </a:p>
      </dgm:t>
    </dgm:pt>
    <dgm:pt modelId="{EE3A8CD9-B320-4EB5-9556-ABF034ACC2C8}" type="sibTrans" cxnId="{AB5B6ECD-A568-47C0-87EE-115FF6CD5E93}">
      <dgm:prSet/>
      <dgm:spPr/>
      <dgm:t>
        <a:bodyPr/>
        <a:lstStyle/>
        <a:p>
          <a:endParaRPr lang="en-US"/>
        </a:p>
      </dgm:t>
    </dgm:pt>
    <dgm:pt modelId="{13936730-367A-496E-B085-B9C9CE028294}" type="parTrans" cxnId="{AB5B6ECD-A568-47C0-87EE-115FF6CD5E93}">
      <dgm:prSet/>
      <dgm:spPr/>
      <dgm:t>
        <a:bodyPr/>
        <a:lstStyle/>
        <a:p>
          <a:endParaRPr lang="en-US"/>
        </a:p>
      </dgm:t>
    </dgm:pt>
    <dgm:pt modelId="{BF6FEF92-1305-46EA-AD73-DB2153446CB5}" type="pres">
      <dgm:prSet presAssocID="{C72CFA7D-2CC7-496A-98E5-7732B40E619D}" presName="Name0" presStyleCnt="0">
        <dgm:presLayoutVars>
          <dgm:chMax val="7"/>
          <dgm:resizeHandles val="exact"/>
        </dgm:presLayoutVars>
      </dgm:prSet>
      <dgm:spPr/>
    </dgm:pt>
    <dgm:pt modelId="{248F8B56-2341-451E-AAAF-4EAA0D05A07F}" type="pres">
      <dgm:prSet presAssocID="{C72CFA7D-2CC7-496A-98E5-7732B40E619D}" presName="comp1" presStyleCnt="0"/>
      <dgm:spPr/>
    </dgm:pt>
    <dgm:pt modelId="{8E189836-DC3E-4093-8570-24D08A4279FE}" type="pres">
      <dgm:prSet presAssocID="{C72CFA7D-2CC7-496A-98E5-7732B40E619D}" presName="circle1" presStyleLbl="node1" presStyleIdx="0" presStyleCnt="2" custScaleX="91531" custScaleY="91531"/>
      <dgm:spPr/>
    </dgm:pt>
    <dgm:pt modelId="{78694A84-6E55-4E95-86F0-5DF6CD1A72C6}" type="pres">
      <dgm:prSet presAssocID="{C72CFA7D-2CC7-496A-98E5-7732B40E619D}" presName="c1text" presStyleLbl="node1" presStyleIdx="0" presStyleCnt="2">
        <dgm:presLayoutVars>
          <dgm:bulletEnabled val="1"/>
        </dgm:presLayoutVars>
      </dgm:prSet>
      <dgm:spPr/>
    </dgm:pt>
    <dgm:pt modelId="{127E80F4-B771-4DF6-AA7B-3FFC89951001}" type="pres">
      <dgm:prSet presAssocID="{C72CFA7D-2CC7-496A-98E5-7732B40E619D}" presName="comp2" presStyleCnt="0"/>
      <dgm:spPr/>
    </dgm:pt>
    <dgm:pt modelId="{A2B0D391-91AF-452A-B17E-B4051899FF8A}" type="pres">
      <dgm:prSet presAssocID="{C72CFA7D-2CC7-496A-98E5-7732B40E619D}" presName="circle2" presStyleLbl="node1" presStyleIdx="1" presStyleCnt="2" custScaleX="70095" custScaleY="64425"/>
      <dgm:spPr/>
    </dgm:pt>
    <dgm:pt modelId="{668ABA6C-A53E-4598-BBB2-DEEB4EB32541}" type="pres">
      <dgm:prSet presAssocID="{C72CFA7D-2CC7-496A-98E5-7732B40E619D}" presName="c2text" presStyleLbl="node1" presStyleIdx="1" presStyleCnt="2">
        <dgm:presLayoutVars>
          <dgm:bulletEnabled val="1"/>
        </dgm:presLayoutVars>
      </dgm:prSet>
      <dgm:spPr/>
    </dgm:pt>
  </dgm:ptLst>
  <dgm:cxnLst>
    <dgm:cxn modelId="{59D8BB42-C89D-4F98-848F-78C7645D4DAD}" type="presOf" srcId="{51192ADC-DB7B-4E4D-B62D-5204F37F05F7}" destId="{A2B0D391-91AF-452A-B17E-B4051899FF8A}" srcOrd="0" destOrd="0" presId="urn:microsoft.com/office/officeart/2005/8/layout/venn2"/>
    <dgm:cxn modelId="{2696244A-50C2-4B1D-9F2A-79E5257C33A1}" type="presOf" srcId="{07D0DB4C-DD44-4A18-B253-BAF18ABE3D85}" destId="{78694A84-6E55-4E95-86F0-5DF6CD1A72C6}" srcOrd="1" destOrd="0" presId="urn:microsoft.com/office/officeart/2005/8/layout/venn2"/>
    <dgm:cxn modelId="{5BC32D8D-F98C-4104-A2CC-2B8E277A3AA9}" type="presOf" srcId="{51192ADC-DB7B-4E4D-B62D-5204F37F05F7}" destId="{668ABA6C-A53E-4598-BBB2-DEEB4EB32541}" srcOrd="1" destOrd="0" presId="urn:microsoft.com/office/officeart/2005/8/layout/venn2"/>
    <dgm:cxn modelId="{8AE4E2BD-BE59-4201-B449-C3A07F800CDA}" type="presOf" srcId="{07D0DB4C-DD44-4A18-B253-BAF18ABE3D85}" destId="{8E189836-DC3E-4093-8570-24D08A4279FE}" srcOrd="0" destOrd="0" presId="urn:microsoft.com/office/officeart/2005/8/layout/venn2"/>
    <dgm:cxn modelId="{4CF0A0C6-41E1-4DD5-A066-D6864E0F1F97}" type="presOf" srcId="{C72CFA7D-2CC7-496A-98E5-7732B40E619D}" destId="{BF6FEF92-1305-46EA-AD73-DB2153446CB5}" srcOrd="0" destOrd="0" presId="urn:microsoft.com/office/officeart/2005/8/layout/venn2"/>
    <dgm:cxn modelId="{AB5B6ECD-A568-47C0-87EE-115FF6CD5E93}" srcId="{C72CFA7D-2CC7-496A-98E5-7732B40E619D}" destId="{51192ADC-DB7B-4E4D-B62D-5204F37F05F7}" srcOrd="1" destOrd="0" parTransId="{13936730-367A-496E-B085-B9C9CE028294}" sibTransId="{EE3A8CD9-B320-4EB5-9556-ABF034ACC2C8}"/>
    <dgm:cxn modelId="{5EFC0AE8-351B-459A-BB27-60C369C599DF}" srcId="{C72CFA7D-2CC7-496A-98E5-7732B40E619D}" destId="{07D0DB4C-DD44-4A18-B253-BAF18ABE3D85}" srcOrd="0" destOrd="0" parTransId="{877EB9C7-2BA4-4A16-A33F-A231D2B3A292}" sibTransId="{B44DAB34-2590-404D-A62E-83E6C3AE8AA9}"/>
    <dgm:cxn modelId="{F9BB0D50-7443-4DB9-93AD-55760005816D}" type="presParOf" srcId="{BF6FEF92-1305-46EA-AD73-DB2153446CB5}" destId="{248F8B56-2341-451E-AAAF-4EAA0D05A07F}" srcOrd="0" destOrd="0" presId="urn:microsoft.com/office/officeart/2005/8/layout/venn2"/>
    <dgm:cxn modelId="{D6087E46-2056-498C-AC94-EF011088F581}" type="presParOf" srcId="{248F8B56-2341-451E-AAAF-4EAA0D05A07F}" destId="{8E189836-DC3E-4093-8570-24D08A4279FE}" srcOrd="0" destOrd="0" presId="urn:microsoft.com/office/officeart/2005/8/layout/venn2"/>
    <dgm:cxn modelId="{B0140D17-B854-46D9-A6CD-D77A859E48F0}" type="presParOf" srcId="{248F8B56-2341-451E-AAAF-4EAA0D05A07F}" destId="{78694A84-6E55-4E95-86F0-5DF6CD1A72C6}" srcOrd="1" destOrd="0" presId="urn:microsoft.com/office/officeart/2005/8/layout/venn2"/>
    <dgm:cxn modelId="{80044B95-D35E-4662-9997-808B0D154F50}" type="presParOf" srcId="{BF6FEF92-1305-46EA-AD73-DB2153446CB5}" destId="{127E80F4-B771-4DF6-AA7B-3FFC89951001}" srcOrd="1" destOrd="0" presId="urn:microsoft.com/office/officeart/2005/8/layout/venn2"/>
    <dgm:cxn modelId="{57077D76-BB40-4680-BC3E-B5EDA9F8E96B}" type="presParOf" srcId="{127E80F4-B771-4DF6-AA7B-3FFC89951001}" destId="{A2B0D391-91AF-452A-B17E-B4051899FF8A}" srcOrd="0" destOrd="0" presId="urn:microsoft.com/office/officeart/2005/8/layout/venn2"/>
    <dgm:cxn modelId="{8B7BF3C3-F7B2-4778-93A6-947D0840B879}" type="presParOf" srcId="{127E80F4-B771-4DF6-AA7B-3FFC89951001}" destId="{668ABA6C-A53E-4598-BBB2-DEEB4EB3254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72CFA7D-2CC7-496A-98E5-7732B40E619D}" type="doc">
      <dgm:prSet loTypeId="urn:microsoft.com/office/officeart/2005/8/layout/venn2" loCatId="relationship" qsTypeId="urn:microsoft.com/office/officeart/2005/8/quickstyle/simple3" qsCatId="simple" csTypeId="urn:microsoft.com/office/officeart/2005/8/colors/colorful5" csCatId="colorful" phldr="1"/>
      <dgm:spPr/>
      <dgm:t>
        <a:bodyPr/>
        <a:lstStyle/>
        <a:p>
          <a:endParaRPr lang="en-US"/>
        </a:p>
      </dgm:t>
    </dgm:pt>
    <dgm:pt modelId="{07D0DB4C-DD44-4A18-B253-BAF18ABE3D85}">
      <dgm:prSet phldrT="[Text]"/>
      <dgm:spPr/>
      <dgm:t>
        <a:bodyPr/>
        <a:lstStyle/>
        <a:p>
          <a:r>
            <a:rPr lang="en-US" b="1" dirty="0"/>
            <a:t>Model 1</a:t>
          </a:r>
          <a:r>
            <a:rPr lang="en-US" dirty="0"/>
            <a:t> </a:t>
          </a:r>
        </a:p>
      </dgm:t>
    </dgm:pt>
    <dgm:pt modelId="{877EB9C7-2BA4-4A16-A33F-A231D2B3A292}" type="parTrans" cxnId="{5EFC0AE8-351B-459A-BB27-60C369C599DF}">
      <dgm:prSet/>
      <dgm:spPr/>
      <dgm:t>
        <a:bodyPr/>
        <a:lstStyle/>
        <a:p>
          <a:endParaRPr lang="en-US"/>
        </a:p>
      </dgm:t>
    </dgm:pt>
    <dgm:pt modelId="{B44DAB34-2590-404D-A62E-83E6C3AE8AA9}" type="sibTrans" cxnId="{5EFC0AE8-351B-459A-BB27-60C369C599DF}">
      <dgm:prSet/>
      <dgm:spPr/>
      <dgm:t>
        <a:bodyPr/>
        <a:lstStyle/>
        <a:p>
          <a:endParaRPr lang="en-US"/>
        </a:p>
      </dgm:t>
    </dgm:pt>
    <dgm:pt modelId="{51192ADC-DB7B-4E4D-B62D-5204F37F05F7}">
      <dgm:prSet phldrT="[Text]"/>
      <dgm:spPr/>
      <dgm:t>
        <a:bodyPr/>
        <a:lstStyle/>
        <a:p>
          <a:r>
            <a:rPr lang="en-US" b="1" dirty="0"/>
            <a:t>Model 0</a:t>
          </a:r>
        </a:p>
      </dgm:t>
    </dgm:pt>
    <dgm:pt modelId="{EE3A8CD9-B320-4EB5-9556-ABF034ACC2C8}" type="sibTrans" cxnId="{AB5B6ECD-A568-47C0-87EE-115FF6CD5E93}">
      <dgm:prSet/>
      <dgm:spPr/>
      <dgm:t>
        <a:bodyPr/>
        <a:lstStyle/>
        <a:p>
          <a:endParaRPr lang="en-US"/>
        </a:p>
      </dgm:t>
    </dgm:pt>
    <dgm:pt modelId="{13936730-367A-496E-B085-B9C9CE028294}" type="parTrans" cxnId="{AB5B6ECD-A568-47C0-87EE-115FF6CD5E93}">
      <dgm:prSet/>
      <dgm:spPr/>
      <dgm:t>
        <a:bodyPr/>
        <a:lstStyle/>
        <a:p>
          <a:endParaRPr lang="en-US"/>
        </a:p>
      </dgm:t>
    </dgm:pt>
    <dgm:pt modelId="{BF6FEF92-1305-46EA-AD73-DB2153446CB5}" type="pres">
      <dgm:prSet presAssocID="{C72CFA7D-2CC7-496A-98E5-7732B40E619D}" presName="Name0" presStyleCnt="0">
        <dgm:presLayoutVars>
          <dgm:chMax val="7"/>
          <dgm:resizeHandles val="exact"/>
        </dgm:presLayoutVars>
      </dgm:prSet>
      <dgm:spPr/>
    </dgm:pt>
    <dgm:pt modelId="{248F8B56-2341-451E-AAAF-4EAA0D05A07F}" type="pres">
      <dgm:prSet presAssocID="{C72CFA7D-2CC7-496A-98E5-7732B40E619D}" presName="comp1" presStyleCnt="0"/>
      <dgm:spPr/>
    </dgm:pt>
    <dgm:pt modelId="{8E189836-DC3E-4093-8570-24D08A4279FE}" type="pres">
      <dgm:prSet presAssocID="{C72CFA7D-2CC7-496A-98E5-7732B40E619D}" presName="circle1" presStyleLbl="node1" presStyleIdx="0" presStyleCnt="2" custScaleX="91531" custScaleY="91531"/>
      <dgm:spPr/>
    </dgm:pt>
    <dgm:pt modelId="{78694A84-6E55-4E95-86F0-5DF6CD1A72C6}" type="pres">
      <dgm:prSet presAssocID="{C72CFA7D-2CC7-496A-98E5-7732B40E619D}" presName="c1text" presStyleLbl="node1" presStyleIdx="0" presStyleCnt="2">
        <dgm:presLayoutVars>
          <dgm:bulletEnabled val="1"/>
        </dgm:presLayoutVars>
      </dgm:prSet>
      <dgm:spPr/>
    </dgm:pt>
    <dgm:pt modelId="{127E80F4-B771-4DF6-AA7B-3FFC89951001}" type="pres">
      <dgm:prSet presAssocID="{C72CFA7D-2CC7-496A-98E5-7732B40E619D}" presName="comp2" presStyleCnt="0"/>
      <dgm:spPr/>
    </dgm:pt>
    <dgm:pt modelId="{A2B0D391-91AF-452A-B17E-B4051899FF8A}" type="pres">
      <dgm:prSet presAssocID="{C72CFA7D-2CC7-496A-98E5-7732B40E619D}" presName="circle2" presStyleLbl="node1" presStyleIdx="1" presStyleCnt="2" custScaleX="70095" custScaleY="64425"/>
      <dgm:spPr/>
    </dgm:pt>
    <dgm:pt modelId="{668ABA6C-A53E-4598-BBB2-DEEB4EB32541}" type="pres">
      <dgm:prSet presAssocID="{C72CFA7D-2CC7-496A-98E5-7732B40E619D}" presName="c2text" presStyleLbl="node1" presStyleIdx="1" presStyleCnt="2">
        <dgm:presLayoutVars>
          <dgm:bulletEnabled val="1"/>
        </dgm:presLayoutVars>
      </dgm:prSet>
      <dgm:spPr/>
    </dgm:pt>
  </dgm:ptLst>
  <dgm:cxnLst>
    <dgm:cxn modelId="{59D8BB42-C89D-4F98-848F-78C7645D4DAD}" type="presOf" srcId="{51192ADC-DB7B-4E4D-B62D-5204F37F05F7}" destId="{A2B0D391-91AF-452A-B17E-B4051899FF8A}" srcOrd="0" destOrd="0" presId="urn:microsoft.com/office/officeart/2005/8/layout/venn2"/>
    <dgm:cxn modelId="{2696244A-50C2-4B1D-9F2A-79E5257C33A1}" type="presOf" srcId="{07D0DB4C-DD44-4A18-B253-BAF18ABE3D85}" destId="{78694A84-6E55-4E95-86F0-5DF6CD1A72C6}" srcOrd="1" destOrd="0" presId="urn:microsoft.com/office/officeart/2005/8/layout/venn2"/>
    <dgm:cxn modelId="{5BC32D8D-F98C-4104-A2CC-2B8E277A3AA9}" type="presOf" srcId="{51192ADC-DB7B-4E4D-B62D-5204F37F05F7}" destId="{668ABA6C-A53E-4598-BBB2-DEEB4EB32541}" srcOrd="1" destOrd="0" presId="urn:microsoft.com/office/officeart/2005/8/layout/venn2"/>
    <dgm:cxn modelId="{8AE4E2BD-BE59-4201-B449-C3A07F800CDA}" type="presOf" srcId="{07D0DB4C-DD44-4A18-B253-BAF18ABE3D85}" destId="{8E189836-DC3E-4093-8570-24D08A4279FE}" srcOrd="0" destOrd="0" presId="urn:microsoft.com/office/officeart/2005/8/layout/venn2"/>
    <dgm:cxn modelId="{4CF0A0C6-41E1-4DD5-A066-D6864E0F1F97}" type="presOf" srcId="{C72CFA7D-2CC7-496A-98E5-7732B40E619D}" destId="{BF6FEF92-1305-46EA-AD73-DB2153446CB5}" srcOrd="0" destOrd="0" presId="urn:microsoft.com/office/officeart/2005/8/layout/venn2"/>
    <dgm:cxn modelId="{AB5B6ECD-A568-47C0-87EE-115FF6CD5E93}" srcId="{C72CFA7D-2CC7-496A-98E5-7732B40E619D}" destId="{51192ADC-DB7B-4E4D-B62D-5204F37F05F7}" srcOrd="1" destOrd="0" parTransId="{13936730-367A-496E-B085-B9C9CE028294}" sibTransId="{EE3A8CD9-B320-4EB5-9556-ABF034ACC2C8}"/>
    <dgm:cxn modelId="{5EFC0AE8-351B-459A-BB27-60C369C599DF}" srcId="{C72CFA7D-2CC7-496A-98E5-7732B40E619D}" destId="{07D0DB4C-DD44-4A18-B253-BAF18ABE3D85}" srcOrd="0" destOrd="0" parTransId="{877EB9C7-2BA4-4A16-A33F-A231D2B3A292}" sibTransId="{B44DAB34-2590-404D-A62E-83E6C3AE8AA9}"/>
    <dgm:cxn modelId="{F9BB0D50-7443-4DB9-93AD-55760005816D}" type="presParOf" srcId="{BF6FEF92-1305-46EA-AD73-DB2153446CB5}" destId="{248F8B56-2341-451E-AAAF-4EAA0D05A07F}" srcOrd="0" destOrd="0" presId="urn:microsoft.com/office/officeart/2005/8/layout/venn2"/>
    <dgm:cxn modelId="{D6087E46-2056-498C-AC94-EF011088F581}" type="presParOf" srcId="{248F8B56-2341-451E-AAAF-4EAA0D05A07F}" destId="{8E189836-DC3E-4093-8570-24D08A4279FE}" srcOrd="0" destOrd="0" presId="urn:microsoft.com/office/officeart/2005/8/layout/venn2"/>
    <dgm:cxn modelId="{B0140D17-B854-46D9-A6CD-D77A859E48F0}" type="presParOf" srcId="{248F8B56-2341-451E-AAAF-4EAA0D05A07F}" destId="{78694A84-6E55-4E95-86F0-5DF6CD1A72C6}" srcOrd="1" destOrd="0" presId="urn:microsoft.com/office/officeart/2005/8/layout/venn2"/>
    <dgm:cxn modelId="{80044B95-D35E-4662-9997-808B0D154F50}" type="presParOf" srcId="{BF6FEF92-1305-46EA-AD73-DB2153446CB5}" destId="{127E80F4-B771-4DF6-AA7B-3FFC89951001}" srcOrd="1" destOrd="0" presId="urn:microsoft.com/office/officeart/2005/8/layout/venn2"/>
    <dgm:cxn modelId="{57077D76-BB40-4680-BC3E-B5EDA9F8E96B}" type="presParOf" srcId="{127E80F4-B771-4DF6-AA7B-3FFC89951001}" destId="{A2B0D391-91AF-452A-B17E-B4051899FF8A}" srcOrd="0" destOrd="0" presId="urn:microsoft.com/office/officeart/2005/8/layout/venn2"/>
    <dgm:cxn modelId="{8B7BF3C3-F7B2-4778-93A6-947D0840B879}" type="presParOf" srcId="{127E80F4-B771-4DF6-AA7B-3FFC89951001}" destId="{668ABA6C-A53E-4598-BBB2-DEEB4EB3254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45794BF-D840-4F4D-9216-A4A519E8BB77}" type="doc">
      <dgm:prSet loTypeId="urn:microsoft.com/office/officeart/2005/8/layout/pList2" loCatId="list" qsTypeId="urn:microsoft.com/office/officeart/2005/8/quickstyle/simple1" qsCatId="simple" csTypeId="urn:microsoft.com/office/officeart/2005/8/colors/accent5_2" csCatId="accent5" phldr="1"/>
      <dgm:spPr/>
    </dgm:pt>
    <dgm:pt modelId="{AD2E51D7-2BC6-4D35-8451-10A3DC709B90}">
      <dgm:prSet phldrT="[Text]"/>
      <dgm:spPr/>
      <dgm:t>
        <a:bodyPr anchor="ctr"/>
        <a:lstStyle/>
        <a:p>
          <a:r>
            <a:rPr lang="en-US" dirty="0"/>
            <a:t>1. Model 1</a:t>
          </a:r>
        </a:p>
        <a:p>
          <a:r>
            <a:rPr lang="en-US" dirty="0"/>
            <a:t>2. Model 0</a:t>
          </a:r>
        </a:p>
      </dgm:t>
    </dgm:pt>
    <dgm:pt modelId="{7BB35C85-E94D-4E5E-A7A5-186CE8C6B571}" type="parTrans" cxnId="{1A48A820-8D53-4330-BA4A-0FD7515EFA37}">
      <dgm:prSet/>
      <dgm:spPr/>
      <dgm:t>
        <a:bodyPr/>
        <a:lstStyle/>
        <a:p>
          <a:endParaRPr lang="en-US"/>
        </a:p>
      </dgm:t>
    </dgm:pt>
    <dgm:pt modelId="{8B265EFC-9541-4E72-A308-2EDBADA28717}" type="sibTrans" cxnId="{1A48A820-8D53-4330-BA4A-0FD7515EFA37}">
      <dgm:prSet/>
      <dgm:spPr/>
      <dgm:t>
        <a:bodyPr/>
        <a:lstStyle/>
        <a:p>
          <a:endParaRPr lang="en-US"/>
        </a:p>
      </dgm:t>
    </dgm:pt>
    <dgm:pt modelId="{095D8410-6F0D-48C3-AEB9-3F8673F7A2BE}">
      <dgm:prSet phldrT="[Text]"/>
      <dgm:spPr/>
      <dgm:t>
        <a:bodyPr anchor="ctr"/>
        <a:lstStyle/>
        <a:p>
          <a:r>
            <a:rPr lang="en-US" dirty="0"/>
            <a:t>1. Model 0</a:t>
          </a:r>
        </a:p>
        <a:p>
          <a:r>
            <a:rPr lang="en-US" dirty="0"/>
            <a:t>2. Model 1</a:t>
          </a:r>
        </a:p>
      </dgm:t>
    </dgm:pt>
    <dgm:pt modelId="{EB0DACAC-066C-456C-818A-A48CE0C4AD96}" type="parTrans" cxnId="{36DEEBFA-CACC-4961-B99B-FB623E1B8693}">
      <dgm:prSet/>
      <dgm:spPr/>
      <dgm:t>
        <a:bodyPr/>
        <a:lstStyle/>
        <a:p>
          <a:endParaRPr lang="en-US"/>
        </a:p>
      </dgm:t>
    </dgm:pt>
    <dgm:pt modelId="{C28CEE1A-4578-4E23-8BFF-0EF14EAACCA3}" type="sibTrans" cxnId="{36DEEBFA-CACC-4961-B99B-FB623E1B8693}">
      <dgm:prSet/>
      <dgm:spPr/>
      <dgm:t>
        <a:bodyPr/>
        <a:lstStyle/>
        <a:p>
          <a:endParaRPr lang="en-US"/>
        </a:p>
      </dgm:t>
    </dgm:pt>
    <dgm:pt modelId="{03023940-4970-4ED9-9256-FADF15515CA9}" type="pres">
      <dgm:prSet presAssocID="{A45794BF-D840-4F4D-9216-A4A519E8BB77}" presName="Name0" presStyleCnt="0">
        <dgm:presLayoutVars>
          <dgm:dir/>
          <dgm:resizeHandles val="exact"/>
        </dgm:presLayoutVars>
      </dgm:prSet>
      <dgm:spPr/>
    </dgm:pt>
    <dgm:pt modelId="{535BF455-2CB8-4159-9028-28DEECC64F43}" type="pres">
      <dgm:prSet presAssocID="{A45794BF-D840-4F4D-9216-A4A519E8BB77}" presName="bkgdShp" presStyleLbl="alignAccFollowNode1" presStyleIdx="0" presStyleCnt="1"/>
      <dgm:spPr/>
    </dgm:pt>
    <dgm:pt modelId="{CDCEC499-E588-4EA0-8B9C-E1392D923F3B}" type="pres">
      <dgm:prSet presAssocID="{A45794BF-D840-4F4D-9216-A4A519E8BB77}" presName="linComp" presStyleCnt="0"/>
      <dgm:spPr/>
    </dgm:pt>
    <dgm:pt modelId="{D566876D-4DF7-4270-BAA1-E55FF11E90B0}" type="pres">
      <dgm:prSet presAssocID="{AD2E51D7-2BC6-4D35-8451-10A3DC709B90}" presName="compNode" presStyleCnt="0"/>
      <dgm:spPr/>
    </dgm:pt>
    <dgm:pt modelId="{490865B9-C743-4EE4-A11D-784C5FB2F874}" type="pres">
      <dgm:prSet presAssocID="{AD2E51D7-2BC6-4D35-8451-10A3DC709B90}" presName="node" presStyleLbl="node1" presStyleIdx="0" presStyleCnt="2">
        <dgm:presLayoutVars>
          <dgm:bulletEnabled val="1"/>
        </dgm:presLayoutVars>
      </dgm:prSet>
      <dgm:spPr/>
    </dgm:pt>
    <dgm:pt modelId="{FAE4475B-C174-4519-AB8F-356D988807BD}" type="pres">
      <dgm:prSet presAssocID="{AD2E51D7-2BC6-4D35-8451-10A3DC709B90}" presName="invisiNode" presStyleLbl="node1" presStyleIdx="0" presStyleCnt="2"/>
      <dgm:spPr/>
    </dgm:pt>
    <dgm:pt modelId="{B7B26260-4B03-40A9-A798-3C3245CCE4EB}" type="pres">
      <dgm:prSet presAssocID="{AD2E51D7-2BC6-4D35-8451-10A3DC709B90}" presName="imagNode"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t="-33000" b="-33000"/>
          </a:stretch>
        </a:blipFill>
      </dgm:spPr>
      <dgm:extLst>
        <a:ext uri="{E40237B7-FDA0-4F09-8148-C483321AD2D9}">
          <dgm14:cNvPr xmlns:dgm14="http://schemas.microsoft.com/office/drawing/2010/diagram" id="0" name="" descr="Arrow Straight"/>
        </a:ext>
      </dgm:extLst>
    </dgm:pt>
    <dgm:pt modelId="{EED8D394-6165-4AF0-9C66-A7AE3E44BF81}" type="pres">
      <dgm:prSet presAssocID="{8B265EFC-9541-4E72-A308-2EDBADA28717}" presName="sibTrans" presStyleLbl="sibTrans2D1" presStyleIdx="0" presStyleCnt="0"/>
      <dgm:spPr/>
    </dgm:pt>
    <dgm:pt modelId="{71D6BD4E-2659-4E1E-967A-EDA0E2F1737A}" type="pres">
      <dgm:prSet presAssocID="{095D8410-6F0D-48C3-AEB9-3F8673F7A2BE}" presName="compNode" presStyleCnt="0"/>
      <dgm:spPr/>
    </dgm:pt>
    <dgm:pt modelId="{E63222B3-76CF-4A5A-923C-EDD1A7093913}" type="pres">
      <dgm:prSet presAssocID="{095D8410-6F0D-48C3-AEB9-3F8673F7A2BE}" presName="node" presStyleLbl="node1" presStyleIdx="1" presStyleCnt="2">
        <dgm:presLayoutVars>
          <dgm:bulletEnabled val="1"/>
        </dgm:presLayoutVars>
      </dgm:prSet>
      <dgm:spPr/>
    </dgm:pt>
    <dgm:pt modelId="{85C76F1D-7865-490C-8CCF-70BA4353E59B}" type="pres">
      <dgm:prSet presAssocID="{095D8410-6F0D-48C3-AEB9-3F8673F7A2BE}" presName="invisiNode" presStyleLbl="node1" presStyleIdx="1" presStyleCnt="2"/>
      <dgm:spPr/>
    </dgm:pt>
    <dgm:pt modelId="{D0B7F456-C0C3-4B65-A021-728BA5C9C890}" type="pres">
      <dgm:prSet presAssocID="{095D8410-6F0D-48C3-AEB9-3F8673F7A2BE}" presName="imagNode" presStyleLbl="fgImgPlace1" presStyleIdx="1" presStyleCnt="2" custAng="10800000"/>
      <dgm:spPr>
        <a:blipFill>
          <a:blip xmlns:r="http://schemas.openxmlformats.org/officeDocument/2006/relationships"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t="-33000" b="-33000"/>
          </a:stretch>
        </a:blipFill>
      </dgm:spPr>
      <dgm:extLst>
        <a:ext uri="{E40237B7-FDA0-4F09-8148-C483321AD2D9}">
          <dgm14:cNvPr xmlns:dgm14="http://schemas.microsoft.com/office/drawing/2010/diagram" id="0" name="" descr="Arrow Straight"/>
        </a:ext>
      </dgm:extLst>
    </dgm:pt>
  </dgm:ptLst>
  <dgm:cxnLst>
    <dgm:cxn modelId="{1A48A820-8D53-4330-BA4A-0FD7515EFA37}" srcId="{A45794BF-D840-4F4D-9216-A4A519E8BB77}" destId="{AD2E51D7-2BC6-4D35-8451-10A3DC709B90}" srcOrd="0" destOrd="0" parTransId="{7BB35C85-E94D-4E5E-A7A5-186CE8C6B571}" sibTransId="{8B265EFC-9541-4E72-A308-2EDBADA28717}"/>
    <dgm:cxn modelId="{28C5545D-6E96-4D63-9F9C-AAF28066E8E9}" type="presOf" srcId="{8B265EFC-9541-4E72-A308-2EDBADA28717}" destId="{EED8D394-6165-4AF0-9C66-A7AE3E44BF81}" srcOrd="0" destOrd="0" presId="urn:microsoft.com/office/officeart/2005/8/layout/pList2"/>
    <dgm:cxn modelId="{D228DE71-10F8-4EF8-97E4-E299C69974B6}" type="presOf" srcId="{A45794BF-D840-4F4D-9216-A4A519E8BB77}" destId="{03023940-4970-4ED9-9256-FADF15515CA9}" srcOrd="0" destOrd="0" presId="urn:microsoft.com/office/officeart/2005/8/layout/pList2"/>
    <dgm:cxn modelId="{4C496C91-B539-4B4C-A57A-9BAF329F24DC}" type="presOf" srcId="{AD2E51D7-2BC6-4D35-8451-10A3DC709B90}" destId="{490865B9-C743-4EE4-A11D-784C5FB2F874}" srcOrd="0" destOrd="0" presId="urn:microsoft.com/office/officeart/2005/8/layout/pList2"/>
    <dgm:cxn modelId="{3122FDB1-1DEA-4520-9AF7-DBD69B088472}" type="presOf" srcId="{095D8410-6F0D-48C3-AEB9-3F8673F7A2BE}" destId="{E63222B3-76CF-4A5A-923C-EDD1A7093913}" srcOrd="0" destOrd="0" presId="urn:microsoft.com/office/officeart/2005/8/layout/pList2"/>
    <dgm:cxn modelId="{36DEEBFA-CACC-4961-B99B-FB623E1B8693}" srcId="{A45794BF-D840-4F4D-9216-A4A519E8BB77}" destId="{095D8410-6F0D-48C3-AEB9-3F8673F7A2BE}" srcOrd="1" destOrd="0" parTransId="{EB0DACAC-066C-456C-818A-A48CE0C4AD96}" sibTransId="{C28CEE1A-4578-4E23-8BFF-0EF14EAACCA3}"/>
    <dgm:cxn modelId="{B497EB36-E01D-42A7-AF15-735AC3541C9F}" type="presParOf" srcId="{03023940-4970-4ED9-9256-FADF15515CA9}" destId="{535BF455-2CB8-4159-9028-28DEECC64F43}" srcOrd="0" destOrd="0" presId="urn:microsoft.com/office/officeart/2005/8/layout/pList2"/>
    <dgm:cxn modelId="{082E1BF1-12AF-4BCB-B0FE-732E02C72171}" type="presParOf" srcId="{03023940-4970-4ED9-9256-FADF15515CA9}" destId="{CDCEC499-E588-4EA0-8B9C-E1392D923F3B}" srcOrd="1" destOrd="0" presId="urn:microsoft.com/office/officeart/2005/8/layout/pList2"/>
    <dgm:cxn modelId="{D9614710-6AA3-4461-943B-090822D62244}" type="presParOf" srcId="{CDCEC499-E588-4EA0-8B9C-E1392D923F3B}" destId="{D566876D-4DF7-4270-BAA1-E55FF11E90B0}" srcOrd="0" destOrd="0" presId="urn:microsoft.com/office/officeart/2005/8/layout/pList2"/>
    <dgm:cxn modelId="{A9F6594D-A317-4B7A-A934-DDA0A50B4FE6}" type="presParOf" srcId="{D566876D-4DF7-4270-BAA1-E55FF11E90B0}" destId="{490865B9-C743-4EE4-A11D-784C5FB2F874}" srcOrd="0" destOrd="0" presId="urn:microsoft.com/office/officeart/2005/8/layout/pList2"/>
    <dgm:cxn modelId="{7C2F3C6D-7273-48A2-856B-EEC52BA01384}" type="presParOf" srcId="{D566876D-4DF7-4270-BAA1-E55FF11E90B0}" destId="{FAE4475B-C174-4519-AB8F-356D988807BD}" srcOrd="1" destOrd="0" presId="urn:microsoft.com/office/officeart/2005/8/layout/pList2"/>
    <dgm:cxn modelId="{39A94DA1-6657-488E-AF27-8EF6DEF766F5}" type="presParOf" srcId="{D566876D-4DF7-4270-BAA1-E55FF11E90B0}" destId="{B7B26260-4B03-40A9-A798-3C3245CCE4EB}" srcOrd="2" destOrd="0" presId="urn:microsoft.com/office/officeart/2005/8/layout/pList2"/>
    <dgm:cxn modelId="{89E09ED9-CA53-4C60-B57D-2FC26E62DD56}" type="presParOf" srcId="{CDCEC499-E588-4EA0-8B9C-E1392D923F3B}" destId="{EED8D394-6165-4AF0-9C66-A7AE3E44BF81}" srcOrd="1" destOrd="0" presId="urn:microsoft.com/office/officeart/2005/8/layout/pList2"/>
    <dgm:cxn modelId="{AAE41701-CC12-4A65-8CD8-EF33C07D538C}" type="presParOf" srcId="{CDCEC499-E588-4EA0-8B9C-E1392D923F3B}" destId="{71D6BD4E-2659-4E1E-967A-EDA0E2F1737A}" srcOrd="2" destOrd="0" presId="urn:microsoft.com/office/officeart/2005/8/layout/pList2"/>
    <dgm:cxn modelId="{706F3389-68F2-4C9C-AB5C-1BA374C899C1}" type="presParOf" srcId="{71D6BD4E-2659-4E1E-967A-EDA0E2F1737A}" destId="{E63222B3-76CF-4A5A-923C-EDD1A7093913}" srcOrd="0" destOrd="0" presId="urn:microsoft.com/office/officeart/2005/8/layout/pList2"/>
    <dgm:cxn modelId="{2954C46E-9EA5-417E-AB63-B891B39C1AAD}" type="presParOf" srcId="{71D6BD4E-2659-4E1E-967A-EDA0E2F1737A}" destId="{85C76F1D-7865-490C-8CCF-70BA4353E59B}" srcOrd="1" destOrd="0" presId="urn:microsoft.com/office/officeart/2005/8/layout/pList2"/>
    <dgm:cxn modelId="{AEAF1E53-9B80-4954-97DE-2F1BE84D1C6F}" type="presParOf" srcId="{71D6BD4E-2659-4E1E-967A-EDA0E2F1737A}" destId="{D0B7F456-C0C3-4B65-A021-728BA5C9C890}" srcOrd="2" destOrd="0" presId="urn:microsoft.com/office/officeart/2005/8/layout/p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2D8F85E-0474-4CE9-B95F-479B956A967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8B940014-D203-4F98-905D-B91847DE7F8B}">
      <dgm:prSet phldrT="[Text]" custT="1"/>
      <dgm:spPr/>
      <dgm:t>
        <a:bodyPr/>
        <a:lstStyle/>
        <a:p>
          <a:r>
            <a:rPr lang="en-US" sz="4000" b="1" dirty="0"/>
            <a:t>Forward Selection</a:t>
          </a:r>
        </a:p>
      </dgm:t>
    </dgm:pt>
    <dgm:pt modelId="{46B5FA40-7FFF-4556-94A0-B395C739EF42}" type="parTrans" cxnId="{DE383256-01E4-47C1-9243-0E098310BDBE}">
      <dgm:prSet/>
      <dgm:spPr/>
      <dgm:t>
        <a:bodyPr/>
        <a:lstStyle/>
        <a:p>
          <a:endParaRPr lang="en-US"/>
        </a:p>
      </dgm:t>
    </dgm:pt>
    <dgm:pt modelId="{30E5D394-38FA-482D-B576-88D28A01248F}" type="sibTrans" cxnId="{DE383256-01E4-47C1-9243-0E098310BDBE}">
      <dgm:prSet/>
      <dgm:spPr/>
      <dgm:t>
        <a:bodyPr/>
        <a:lstStyle/>
        <a:p>
          <a:endParaRPr lang="en-US"/>
        </a:p>
      </dgm:t>
    </dgm:pt>
    <dgm:pt modelId="{83BC7C5E-15AB-4E99-A103-225ABCB28803}">
      <dgm:prSet phldrT="[Text]" custT="1"/>
      <dgm:spPr/>
      <dgm:t>
        <a:bodyPr/>
        <a:lstStyle/>
        <a:p>
          <a:r>
            <a:rPr lang="en-US" sz="2400" dirty="0"/>
            <a:t>Consider only predictors whose significances are </a:t>
          </a:r>
          <a:r>
            <a:rPr lang="en-US" sz="2400" u="sng" dirty="0"/>
            <a:t>less</a:t>
          </a:r>
          <a:r>
            <a:rPr lang="en-US" sz="2400" dirty="0"/>
            <a:t> than 5%</a:t>
          </a:r>
        </a:p>
      </dgm:t>
    </dgm:pt>
    <dgm:pt modelId="{BAC4C5BB-C105-41EA-9FB2-E5637075A0E0}" type="parTrans" cxnId="{EA66D4FB-7D46-40C0-8E8B-42262C0A937E}">
      <dgm:prSet/>
      <dgm:spPr/>
      <dgm:t>
        <a:bodyPr/>
        <a:lstStyle/>
        <a:p>
          <a:endParaRPr lang="en-US"/>
        </a:p>
      </dgm:t>
    </dgm:pt>
    <dgm:pt modelId="{E5D4D2CF-54BA-42CF-A982-5985E743ABB4}" type="sibTrans" cxnId="{EA66D4FB-7D46-40C0-8E8B-42262C0A937E}">
      <dgm:prSet/>
      <dgm:spPr/>
      <dgm:t>
        <a:bodyPr/>
        <a:lstStyle/>
        <a:p>
          <a:endParaRPr lang="en-US"/>
        </a:p>
      </dgm:t>
    </dgm:pt>
    <dgm:pt modelId="{542ED38C-31D7-485D-AB83-CAE7E1891E30}">
      <dgm:prSet phldrT="[Text]" custT="1"/>
      <dgm:spPr/>
      <dgm:t>
        <a:bodyPr/>
        <a:lstStyle/>
        <a:p>
          <a:r>
            <a:rPr lang="en-US" sz="2400" dirty="0"/>
            <a:t>Enter the predictor which has the </a:t>
          </a:r>
          <a:r>
            <a:rPr lang="en-US" sz="2400" u="sng" dirty="0"/>
            <a:t>lowest</a:t>
          </a:r>
          <a:r>
            <a:rPr lang="en-US" sz="2400" dirty="0"/>
            <a:t> significance value into the current model </a:t>
          </a:r>
          <a:endParaRPr lang="en-US" sz="2500" dirty="0"/>
        </a:p>
      </dgm:t>
    </dgm:pt>
    <dgm:pt modelId="{2C7EE04F-654F-4AF3-A71B-F80D3F879A9F}" type="parTrans" cxnId="{008730F9-98A4-4B7E-8F60-CCD1874418D4}">
      <dgm:prSet/>
      <dgm:spPr/>
      <dgm:t>
        <a:bodyPr/>
        <a:lstStyle/>
        <a:p>
          <a:endParaRPr lang="en-US"/>
        </a:p>
      </dgm:t>
    </dgm:pt>
    <dgm:pt modelId="{C0BB58B4-208C-4CDD-A0B0-50CF4E2C3166}" type="sibTrans" cxnId="{008730F9-98A4-4B7E-8F60-CCD1874418D4}">
      <dgm:prSet/>
      <dgm:spPr/>
      <dgm:t>
        <a:bodyPr/>
        <a:lstStyle/>
        <a:p>
          <a:endParaRPr lang="en-US"/>
        </a:p>
      </dgm:t>
    </dgm:pt>
    <dgm:pt modelId="{89DDEA02-F4EB-4E89-80AC-3D9B79EE4668}">
      <dgm:prSet phldrT="[Text]" custT="1"/>
      <dgm:spPr/>
      <dgm:t>
        <a:bodyPr/>
        <a:lstStyle/>
        <a:p>
          <a:r>
            <a:rPr lang="en-US" sz="4000" b="1" dirty="0"/>
            <a:t>Backward Selection</a:t>
          </a:r>
        </a:p>
      </dgm:t>
    </dgm:pt>
    <dgm:pt modelId="{777AAFA3-A026-42BC-9EC1-00E46FD1B273}" type="parTrans" cxnId="{DA8FA897-DDAF-4E45-89C1-8E410C6267E7}">
      <dgm:prSet/>
      <dgm:spPr/>
      <dgm:t>
        <a:bodyPr/>
        <a:lstStyle/>
        <a:p>
          <a:endParaRPr lang="en-US"/>
        </a:p>
      </dgm:t>
    </dgm:pt>
    <dgm:pt modelId="{D62CA4EA-CED4-470C-9CED-F31B10696F93}" type="sibTrans" cxnId="{DA8FA897-DDAF-4E45-89C1-8E410C6267E7}">
      <dgm:prSet/>
      <dgm:spPr/>
      <dgm:t>
        <a:bodyPr/>
        <a:lstStyle/>
        <a:p>
          <a:endParaRPr lang="en-US"/>
        </a:p>
      </dgm:t>
    </dgm:pt>
    <dgm:pt modelId="{8996DC8E-9522-4BDC-B06C-9C546437A1B2}">
      <dgm:prSet phldrT="[Text]" custT="1"/>
      <dgm:spPr/>
      <dgm:t>
        <a:bodyPr/>
        <a:lstStyle/>
        <a:p>
          <a:r>
            <a:rPr lang="en-US" sz="2400" dirty="0"/>
            <a:t>Consider only  predictors whose significances are </a:t>
          </a:r>
          <a:r>
            <a:rPr lang="en-US" sz="2400" u="sng" dirty="0"/>
            <a:t>greater</a:t>
          </a:r>
          <a:r>
            <a:rPr lang="en-US" sz="2400" dirty="0"/>
            <a:t> than 5%</a:t>
          </a:r>
        </a:p>
      </dgm:t>
    </dgm:pt>
    <dgm:pt modelId="{EFDBF28D-CC43-461B-B2CB-2BD2F6F174C7}" type="parTrans" cxnId="{C469641C-6F00-4477-B393-5340A1558EE3}">
      <dgm:prSet/>
      <dgm:spPr/>
      <dgm:t>
        <a:bodyPr/>
        <a:lstStyle/>
        <a:p>
          <a:endParaRPr lang="en-US"/>
        </a:p>
      </dgm:t>
    </dgm:pt>
    <dgm:pt modelId="{D0AC8E12-E704-46D6-84C1-96474DD59AB8}" type="sibTrans" cxnId="{C469641C-6F00-4477-B393-5340A1558EE3}">
      <dgm:prSet/>
      <dgm:spPr/>
      <dgm:t>
        <a:bodyPr/>
        <a:lstStyle/>
        <a:p>
          <a:endParaRPr lang="en-US"/>
        </a:p>
      </dgm:t>
    </dgm:pt>
    <dgm:pt modelId="{9E282AA2-ECA6-485B-9149-DFE2A73F0A7D}">
      <dgm:prSet phldrT="[Text]" custT="1"/>
      <dgm:spPr/>
      <dgm:t>
        <a:bodyPr/>
        <a:lstStyle/>
        <a:p>
          <a:r>
            <a:rPr lang="en-US" sz="2400" dirty="0"/>
            <a:t>Remove the predictor which has the </a:t>
          </a:r>
          <a:r>
            <a:rPr lang="en-US" sz="2400" u="sng" dirty="0"/>
            <a:t>highest</a:t>
          </a:r>
          <a:r>
            <a:rPr lang="en-US" sz="2400" dirty="0"/>
            <a:t> significance value from the current model </a:t>
          </a:r>
        </a:p>
      </dgm:t>
    </dgm:pt>
    <dgm:pt modelId="{D47278B5-212F-41A9-8B65-58CCEA5C82BE}" type="parTrans" cxnId="{E4C58D8E-2486-460D-8CCD-3D9F72F5A89B}">
      <dgm:prSet/>
      <dgm:spPr/>
      <dgm:t>
        <a:bodyPr/>
        <a:lstStyle/>
        <a:p>
          <a:endParaRPr lang="en-US"/>
        </a:p>
      </dgm:t>
    </dgm:pt>
    <dgm:pt modelId="{841EB657-E56D-45F7-89A5-B194212458B4}" type="sibTrans" cxnId="{E4C58D8E-2486-460D-8CCD-3D9F72F5A89B}">
      <dgm:prSet/>
      <dgm:spPr/>
      <dgm:t>
        <a:bodyPr/>
        <a:lstStyle/>
        <a:p>
          <a:endParaRPr lang="en-US"/>
        </a:p>
      </dgm:t>
    </dgm:pt>
    <dgm:pt modelId="{4B995243-8521-451B-A57D-C17CF74DA7DE}" type="pres">
      <dgm:prSet presAssocID="{42D8F85E-0474-4CE9-B95F-479B956A9678}" presName="theList" presStyleCnt="0">
        <dgm:presLayoutVars>
          <dgm:dir/>
          <dgm:animLvl val="lvl"/>
          <dgm:resizeHandles val="exact"/>
        </dgm:presLayoutVars>
      </dgm:prSet>
      <dgm:spPr/>
    </dgm:pt>
    <dgm:pt modelId="{5F41659C-B839-47B7-983F-575766B19059}" type="pres">
      <dgm:prSet presAssocID="{8B940014-D203-4F98-905D-B91847DE7F8B}" presName="compNode" presStyleCnt="0"/>
      <dgm:spPr/>
    </dgm:pt>
    <dgm:pt modelId="{5FDA406D-DFFC-4F9F-ACCF-A64B8F647204}" type="pres">
      <dgm:prSet presAssocID="{8B940014-D203-4F98-905D-B91847DE7F8B}" presName="aNode" presStyleLbl="bgShp" presStyleIdx="0" presStyleCnt="2"/>
      <dgm:spPr/>
    </dgm:pt>
    <dgm:pt modelId="{2AB2D2A5-4850-4A0A-BDA8-45EA200F894E}" type="pres">
      <dgm:prSet presAssocID="{8B940014-D203-4F98-905D-B91847DE7F8B}" presName="textNode" presStyleLbl="bgShp" presStyleIdx="0" presStyleCnt="2"/>
      <dgm:spPr/>
    </dgm:pt>
    <dgm:pt modelId="{411873A1-A465-426F-A8E2-956A2357D626}" type="pres">
      <dgm:prSet presAssocID="{8B940014-D203-4F98-905D-B91847DE7F8B}" presName="compChildNode" presStyleCnt="0"/>
      <dgm:spPr/>
    </dgm:pt>
    <dgm:pt modelId="{F11DC1CA-664E-4344-96F2-A8B687669EAD}" type="pres">
      <dgm:prSet presAssocID="{8B940014-D203-4F98-905D-B91847DE7F8B}" presName="theInnerList" presStyleCnt="0"/>
      <dgm:spPr/>
    </dgm:pt>
    <dgm:pt modelId="{AA36511D-9702-44D9-8F1A-4F6EE1A5031B}" type="pres">
      <dgm:prSet presAssocID="{83BC7C5E-15AB-4E99-A103-225ABCB28803}" presName="childNode" presStyleLbl="node1" presStyleIdx="0" presStyleCnt="4">
        <dgm:presLayoutVars>
          <dgm:bulletEnabled val="1"/>
        </dgm:presLayoutVars>
      </dgm:prSet>
      <dgm:spPr/>
    </dgm:pt>
    <dgm:pt modelId="{EB1DB91A-9B67-4063-ACF3-C1B6533AB36B}" type="pres">
      <dgm:prSet presAssocID="{83BC7C5E-15AB-4E99-A103-225ABCB28803}" presName="aSpace2" presStyleCnt="0"/>
      <dgm:spPr/>
    </dgm:pt>
    <dgm:pt modelId="{D868FCE1-307C-4323-A65B-9A53F275CBB4}" type="pres">
      <dgm:prSet presAssocID="{542ED38C-31D7-485D-AB83-CAE7E1891E30}" presName="childNode" presStyleLbl="node1" presStyleIdx="1" presStyleCnt="4">
        <dgm:presLayoutVars>
          <dgm:bulletEnabled val="1"/>
        </dgm:presLayoutVars>
      </dgm:prSet>
      <dgm:spPr/>
    </dgm:pt>
    <dgm:pt modelId="{B7A380BB-BAE3-46AD-9DC1-68A498169D76}" type="pres">
      <dgm:prSet presAssocID="{8B940014-D203-4F98-905D-B91847DE7F8B}" presName="aSpace" presStyleCnt="0"/>
      <dgm:spPr/>
    </dgm:pt>
    <dgm:pt modelId="{4357A4EB-012F-4911-A53D-35C1B43AAFD5}" type="pres">
      <dgm:prSet presAssocID="{89DDEA02-F4EB-4E89-80AC-3D9B79EE4668}" presName="compNode" presStyleCnt="0"/>
      <dgm:spPr/>
    </dgm:pt>
    <dgm:pt modelId="{44256CF2-7986-4C8D-A345-E9C8FFE9733E}" type="pres">
      <dgm:prSet presAssocID="{89DDEA02-F4EB-4E89-80AC-3D9B79EE4668}" presName="aNode" presStyleLbl="bgShp" presStyleIdx="1" presStyleCnt="2"/>
      <dgm:spPr/>
    </dgm:pt>
    <dgm:pt modelId="{2C860F86-3773-4400-A200-AA8FA0CA9055}" type="pres">
      <dgm:prSet presAssocID="{89DDEA02-F4EB-4E89-80AC-3D9B79EE4668}" presName="textNode" presStyleLbl="bgShp" presStyleIdx="1" presStyleCnt="2"/>
      <dgm:spPr/>
    </dgm:pt>
    <dgm:pt modelId="{F585F108-2DDE-4AF9-B91B-FC579A8FC985}" type="pres">
      <dgm:prSet presAssocID="{89DDEA02-F4EB-4E89-80AC-3D9B79EE4668}" presName="compChildNode" presStyleCnt="0"/>
      <dgm:spPr/>
    </dgm:pt>
    <dgm:pt modelId="{F82D4CA7-5AF5-44CA-B629-26BA5B20A50C}" type="pres">
      <dgm:prSet presAssocID="{89DDEA02-F4EB-4E89-80AC-3D9B79EE4668}" presName="theInnerList" presStyleCnt="0"/>
      <dgm:spPr/>
    </dgm:pt>
    <dgm:pt modelId="{81F7FEEA-F250-43E0-BE2C-5BF4F985C3CB}" type="pres">
      <dgm:prSet presAssocID="{8996DC8E-9522-4BDC-B06C-9C546437A1B2}" presName="childNode" presStyleLbl="node1" presStyleIdx="2" presStyleCnt="4">
        <dgm:presLayoutVars>
          <dgm:bulletEnabled val="1"/>
        </dgm:presLayoutVars>
      </dgm:prSet>
      <dgm:spPr/>
    </dgm:pt>
    <dgm:pt modelId="{01F9634D-323E-4EBE-A328-89823F97F2FA}" type="pres">
      <dgm:prSet presAssocID="{8996DC8E-9522-4BDC-B06C-9C546437A1B2}" presName="aSpace2" presStyleCnt="0"/>
      <dgm:spPr/>
    </dgm:pt>
    <dgm:pt modelId="{930E8D5F-E692-4050-8697-585C8C1A5CA1}" type="pres">
      <dgm:prSet presAssocID="{9E282AA2-ECA6-485B-9149-DFE2A73F0A7D}" presName="childNode" presStyleLbl="node1" presStyleIdx="3" presStyleCnt="4">
        <dgm:presLayoutVars>
          <dgm:bulletEnabled val="1"/>
        </dgm:presLayoutVars>
      </dgm:prSet>
      <dgm:spPr/>
    </dgm:pt>
  </dgm:ptLst>
  <dgm:cxnLst>
    <dgm:cxn modelId="{5800490D-EB28-4E12-9221-FAF3609B8A24}" type="presOf" srcId="{89DDEA02-F4EB-4E89-80AC-3D9B79EE4668}" destId="{2C860F86-3773-4400-A200-AA8FA0CA9055}" srcOrd="1" destOrd="0" presId="urn:microsoft.com/office/officeart/2005/8/layout/lProcess2"/>
    <dgm:cxn modelId="{C469641C-6F00-4477-B393-5340A1558EE3}" srcId="{89DDEA02-F4EB-4E89-80AC-3D9B79EE4668}" destId="{8996DC8E-9522-4BDC-B06C-9C546437A1B2}" srcOrd="0" destOrd="0" parTransId="{EFDBF28D-CC43-461B-B2CB-2BD2F6F174C7}" sibTransId="{D0AC8E12-E704-46D6-84C1-96474DD59AB8}"/>
    <dgm:cxn modelId="{F4E83925-8A59-4549-A2F9-28787A1BBF0F}" type="presOf" srcId="{9E282AA2-ECA6-485B-9149-DFE2A73F0A7D}" destId="{930E8D5F-E692-4050-8697-585C8C1A5CA1}" srcOrd="0" destOrd="0" presId="urn:microsoft.com/office/officeart/2005/8/layout/lProcess2"/>
    <dgm:cxn modelId="{BA34345B-C922-43F0-B2B3-B6D6E5387537}" type="presOf" srcId="{8B940014-D203-4F98-905D-B91847DE7F8B}" destId="{2AB2D2A5-4850-4A0A-BDA8-45EA200F894E}" srcOrd="1" destOrd="0" presId="urn:microsoft.com/office/officeart/2005/8/layout/lProcess2"/>
    <dgm:cxn modelId="{DE383256-01E4-47C1-9243-0E098310BDBE}" srcId="{42D8F85E-0474-4CE9-B95F-479B956A9678}" destId="{8B940014-D203-4F98-905D-B91847DE7F8B}" srcOrd="0" destOrd="0" parTransId="{46B5FA40-7FFF-4556-94A0-B395C739EF42}" sibTransId="{30E5D394-38FA-482D-B576-88D28A01248F}"/>
    <dgm:cxn modelId="{8494227E-438E-4206-AEA6-8E0CD7617025}" type="presOf" srcId="{542ED38C-31D7-485D-AB83-CAE7E1891E30}" destId="{D868FCE1-307C-4323-A65B-9A53F275CBB4}" srcOrd="0" destOrd="0" presId="urn:microsoft.com/office/officeart/2005/8/layout/lProcess2"/>
    <dgm:cxn modelId="{9BD02589-0411-4AF0-93F5-5EE30C4FF155}" type="presOf" srcId="{89DDEA02-F4EB-4E89-80AC-3D9B79EE4668}" destId="{44256CF2-7986-4C8D-A345-E9C8FFE9733E}" srcOrd="0" destOrd="0" presId="urn:microsoft.com/office/officeart/2005/8/layout/lProcess2"/>
    <dgm:cxn modelId="{E4C58D8E-2486-460D-8CCD-3D9F72F5A89B}" srcId="{89DDEA02-F4EB-4E89-80AC-3D9B79EE4668}" destId="{9E282AA2-ECA6-485B-9149-DFE2A73F0A7D}" srcOrd="1" destOrd="0" parTransId="{D47278B5-212F-41A9-8B65-58CCEA5C82BE}" sibTransId="{841EB657-E56D-45F7-89A5-B194212458B4}"/>
    <dgm:cxn modelId="{DA8FA897-DDAF-4E45-89C1-8E410C6267E7}" srcId="{42D8F85E-0474-4CE9-B95F-479B956A9678}" destId="{89DDEA02-F4EB-4E89-80AC-3D9B79EE4668}" srcOrd="1" destOrd="0" parTransId="{777AAFA3-A026-42BC-9EC1-00E46FD1B273}" sibTransId="{D62CA4EA-CED4-470C-9CED-F31B10696F93}"/>
    <dgm:cxn modelId="{749F519D-2534-4297-81ED-10E4F867F9B9}" type="presOf" srcId="{83BC7C5E-15AB-4E99-A103-225ABCB28803}" destId="{AA36511D-9702-44D9-8F1A-4F6EE1A5031B}" srcOrd="0" destOrd="0" presId="urn:microsoft.com/office/officeart/2005/8/layout/lProcess2"/>
    <dgm:cxn modelId="{EFDB7DA6-7F74-40C3-A930-2D3BABB50AA5}" type="presOf" srcId="{8B940014-D203-4F98-905D-B91847DE7F8B}" destId="{5FDA406D-DFFC-4F9F-ACCF-A64B8F647204}" srcOrd="0" destOrd="0" presId="urn:microsoft.com/office/officeart/2005/8/layout/lProcess2"/>
    <dgm:cxn modelId="{BA9C29B2-5E6C-4F3D-82C5-64C34E44C50E}" type="presOf" srcId="{8996DC8E-9522-4BDC-B06C-9C546437A1B2}" destId="{81F7FEEA-F250-43E0-BE2C-5BF4F985C3CB}" srcOrd="0" destOrd="0" presId="urn:microsoft.com/office/officeart/2005/8/layout/lProcess2"/>
    <dgm:cxn modelId="{FF68C6B6-4851-46D2-92BC-FF5BEA8CFD93}" type="presOf" srcId="{42D8F85E-0474-4CE9-B95F-479B956A9678}" destId="{4B995243-8521-451B-A57D-C17CF74DA7DE}" srcOrd="0" destOrd="0" presId="urn:microsoft.com/office/officeart/2005/8/layout/lProcess2"/>
    <dgm:cxn modelId="{008730F9-98A4-4B7E-8F60-CCD1874418D4}" srcId="{8B940014-D203-4F98-905D-B91847DE7F8B}" destId="{542ED38C-31D7-485D-AB83-CAE7E1891E30}" srcOrd="1" destOrd="0" parTransId="{2C7EE04F-654F-4AF3-A71B-F80D3F879A9F}" sibTransId="{C0BB58B4-208C-4CDD-A0B0-50CF4E2C3166}"/>
    <dgm:cxn modelId="{EA66D4FB-7D46-40C0-8E8B-42262C0A937E}" srcId="{8B940014-D203-4F98-905D-B91847DE7F8B}" destId="{83BC7C5E-15AB-4E99-A103-225ABCB28803}" srcOrd="0" destOrd="0" parTransId="{BAC4C5BB-C105-41EA-9FB2-E5637075A0E0}" sibTransId="{E5D4D2CF-54BA-42CF-A982-5985E743ABB4}"/>
    <dgm:cxn modelId="{ECF8C90B-AE95-4848-B8D5-B2FBDF0D2407}" type="presParOf" srcId="{4B995243-8521-451B-A57D-C17CF74DA7DE}" destId="{5F41659C-B839-47B7-983F-575766B19059}" srcOrd="0" destOrd="0" presId="urn:microsoft.com/office/officeart/2005/8/layout/lProcess2"/>
    <dgm:cxn modelId="{20422946-B18C-41B8-A2AE-E94F7170D941}" type="presParOf" srcId="{5F41659C-B839-47B7-983F-575766B19059}" destId="{5FDA406D-DFFC-4F9F-ACCF-A64B8F647204}" srcOrd="0" destOrd="0" presId="urn:microsoft.com/office/officeart/2005/8/layout/lProcess2"/>
    <dgm:cxn modelId="{406D2DF2-4942-45FE-8CBA-56A2B6A6817C}" type="presParOf" srcId="{5F41659C-B839-47B7-983F-575766B19059}" destId="{2AB2D2A5-4850-4A0A-BDA8-45EA200F894E}" srcOrd="1" destOrd="0" presId="urn:microsoft.com/office/officeart/2005/8/layout/lProcess2"/>
    <dgm:cxn modelId="{A7283A2E-A169-4D75-AEF0-D47D3A790CB2}" type="presParOf" srcId="{5F41659C-B839-47B7-983F-575766B19059}" destId="{411873A1-A465-426F-A8E2-956A2357D626}" srcOrd="2" destOrd="0" presId="urn:microsoft.com/office/officeart/2005/8/layout/lProcess2"/>
    <dgm:cxn modelId="{9550363B-520E-4DD1-BDC8-51976D66F9BD}" type="presParOf" srcId="{411873A1-A465-426F-A8E2-956A2357D626}" destId="{F11DC1CA-664E-4344-96F2-A8B687669EAD}" srcOrd="0" destOrd="0" presId="urn:microsoft.com/office/officeart/2005/8/layout/lProcess2"/>
    <dgm:cxn modelId="{D0CFC16A-14C6-4CF8-918A-147F6420A2CD}" type="presParOf" srcId="{F11DC1CA-664E-4344-96F2-A8B687669EAD}" destId="{AA36511D-9702-44D9-8F1A-4F6EE1A5031B}" srcOrd="0" destOrd="0" presId="urn:microsoft.com/office/officeart/2005/8/layout/lProcess2"/>
    <dgm:cxn modelId="{8FC6BF19-51B3-42A0-A1D9-1D672F37B70D}" type="presParOf" srcId="{F11DC1CA-664E-4344-96F2-A8B687669EAD}" destId="{EB1DB91A-9B67-4063-ACF3-C1B6533AB36B}" srcOrd="1" destOrd="0" presId="urn:microsoft.com/office/officeart/2005/8/layout/lProcess2"/>
    <dgm:cxn modelId="{E6B130EC-BBF5-4597-A27E-B5DD164247AC}" type="presParOf" srcId="{F11DC1CA-664E-4344-96F2-A8B687669EAD}" destId="{D868FCE1-307C-4323-A65B-9A53F275CBB4}" srcOrd="2" destOrd="0" presId="urn:microsoft.com/office/officeart/2005/8/layout/lProcess2"/>
    <dgm:cxn modelId="{F04EFDF5-B120-4328-8F6D-1F3840052451}" type="presParOf" srcId="{4B995243-8521-451B-A57D-C17CF74DA7DE}" destId="{B7A380BB-BAE3-46AD-9DC1-68A498169D76}" srcOrd="1" destOrd="0" presId="urn:microsoft.com/office/officeart/2005/8/layout/lProcess2"/>
    <dgm:cxn modelId="{3CFE10D5-9146-4F3E-A57E-A1113A950142}" type="presParOf" srcId="{4B995243-8521-451B-A57D-C17CF74DA7DE}" destId="{4357A4EB-012F-4911-A53D-35C1B43AAFD5}" srcOrd="2" destOrd="0" presId="urn:microsoft.com/office/officeart/2005/8/layout/lProcess2"/>
    <dgm:cxn modelId="{EEADA770-BFD7-4CD0-88F1-2D28DFA3B96C}" type="presParOf" srcId="{4357A4EB-012F-4911-A53D-35C1B43AAFD5}" destId="{44256CF2-7986-4C8D-A345-E9C8FFE9733E}" srcOrd="0" destOrd="0" presId="urn:microsoft.com/office/officeart/2005/8/layout/lProcess2"/>
    <dgm:cxn modelId="{03187882-8D26-41D8-937F-504740F75457}" type="presParOf" srcId="{4357A4EB-012F-4911-A53D-35C1B43AAFD5}" destId="{2C860F86-3773-4400-A200-AA8FA0CA9055}" srcOrd="1" destOrd="0" presId="urn:microsoft.com/office/officeart/2005/8/layout/lProcess2"/>
    <dgm:cxn modelId="{2AD50BC9-46D3-42D3-9C2E-FCDA6706324E}" type="presParOf" srcId="{4357A4EB-012F-4911-A53D-35C1B43AAFD5}" destId="{F585F108-2DDE-4AF9-B91B-FC579A8FC985}" srcOrd="2" destOrd="0" presId="urn:microsoft.com/office/officeart/2005/8/layout/lProcess2"/>
    <dgm:cxn modelId="{E2ABAA06-65F6-4799-8BC5-CA2C2685FA8C}" type="presParOf" srcId="{F585F108-2DDE-4AF9-B91B-FC579A8FC985}" destId="{F82D4CA7-5AF5-44CA-B629-26BA5B20A50C}" srcOrd="0" destOrd="0" presId="urn:microsoft.com/office/officeart/2005/8/layout/lProcess2"/>
    <dgm:cxn modelId="{6E13E22E-9A07-41B9-84CC-E4B290B08F3E}" type="presParOf" srcId="{F82D4CA7-5AF5-44CA-B629-26BA5B20A50C}" destId="{81F7FEEA-F250-43E0-BE2C-5BF4F985C3CB}" srcOrd="0" destOrd="0" presId="urn:microsoft.com/office/officeart/2005/8/layout/lProcess2"/>
    <dgm:cxn modelId="{4C0EA5E9-7B60-400F-9612-C1A5F239BC4D}" type="presParOf" srcId="{F82D4CA7-5AF5-44CA-B629-26BA5B20A50C}" destId="{01F9634D-323E-4EBE-A328-89823F97F2FA}" srcOrd="1" destOrd="0" presId="urn:microsoft.com/office/officeart/2005/8/layout/lProcess2"/>
    <dgm:cxn modelId="{55DC2F41-F506-46D7-889B-032DB43C951A}" type="presParOf" srcId="{F82D4CA7-5AF5-44CA-B629-26BA5B20A50C}" destId="{930E8D5F-E692-4050-8697-585C8C1A5CA1}"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C5AB4DA-65CC-4C71-8D7F-2A6CE12DB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BD3B10-5D92-42AE-96B1-FD0BCB645A53}">
      <dgm:prSet phldrT="[Text]"/>
      <dgm:spPr/>
      <dgm:t>
        <a:bodyPr/>
        <a:lstStyle/>
        <a:p>
          <a:r>
            <a:rPr lang="en-US" dirty="0"/>
            <a:t>Nominal Target Variable</a:t>
          </a:r>
        </a:p>
      </dgm:t>
    </dgm:pt>
    <dgm:pt modelId="{73105E36-66BA-493F-8937-F354E5889159}" type="parTrans" cxnId="{767BBC1E-69D8-4E6F-9A83-BFAD2095C4D7}">
      <dgm:prSet/>
      <dgm:spPr/>
      <dgm:t>
        <a:bodyPr/>
        <a:lstStyle/>
        <a:p>
          <a:endParaRPr lang="en-US"/>
        </a:p>
      </dgm:t>
    </dgm:pt>
    <dgm:pt modelId="{5153F3E4-3D23-48D9-843F-A1DE60D10646}" type="sibTrans" cxnId="{767BBC1E-69D8-4E6F-9A83-BFAD2095C4D7}">
      <dgm:prSet/>
      <dgm:spPr/>
      <dgm:t>
        <a:bodyPr/>
        <a:lstStyle/>
        <a:p>
          <a:endParaRPr lang="en-US"/>
        </a:p>
      </dgm:t>
    </dgm:pt>
    <dgm:pt modelId="{279F3CEF-9D9D-4A42-81D7-81D15A737BD1}">
      <dgm:prSet phldrT="[Text]"/>
      <dgm:spPr/>
      <dgm:t>
        <a:bodyPr/>
        <a:lstStyle/>
        <a:p>
          <a:r>
            <a:rPr lang="en-US" b="1" dirty="0"/>
            <a:t>Origin</a:t>
          </a:r>
          <a:r>
            <a:rPr lang="en-US" dirty="0"/>
            <a:t>: Manufacturer Origin.  Categories are </a:t>
          </a:r>
          <a:r>
            <a:rPr lang="en-US" i="1" dirty="0"/>
            <a:t>Asia</a:t>
          </a:r>
          <a:r>
            <a:rPr lang="en-US" dirty="0"/>
            <a:t>, </a:t>
          </a:r>
          <a:r>
            <a:rPr lang="en-US" i="1" dirty="0"/>
            <a:t>Europe</a:t>
          </a:r>
          <a:r>
            <a:rPr lang="en-US" dirty="0"/>
            <a:t>, and </a:t>
          </a:r>
          <a:r>
            <a:rPr lang="en-US" i="1" dirty="0"/>
            <a:t>USA</a:t>
          </a:r>
        </a:p>
      </dgm:t>
    </dgm:pt>
    <dgm:pt modelId="{3E23B509-1DF1-413B-908E-60B033AC1F09}" type="parTrans" cxnId="{ABBA0905-726C-43E9-93F8-5BAB7AEA6319}">
      <dgm:prSet/>
      <dgm:spPr/>
      <dgm:t>
        <a:bodyPr/>
        <a:lstStyle/>
        <a:p>
          <a:endParaRPr lang="en-US"/>
        </a:p>
      </dgm:t>
    </dgm:pt>
    <dgm:pt modelId="{8FAA835B-C69B-4603-AAF1-742415641CF1}" type="sibTrans" cxnId="{ABBA0905-726C-43E9-93F8-5BAB7AEA6319}">
      <dgm:prSet/>
      <dgm:spPr/>
      <dgm:t>
        <a:bodyPr/>
        <a:lstStyle/>
        <a:p>
          <a:endParaRPr lang="en-US"/>
        </a:p>
      </dgm:t>
    </dgm:pt>
    <dgm:pt modelId="{F35412F8-C0F1-4F67-A353-4304EF6D0E6A}">
      <dgm:prSet phldrT="[Text]"/>
      <dgm:spPr/>
      <dgm:t>
        <a:bodyPr/>
        <a:lstStyle/>
        <a:p>
          <a:r>
            <a:rPr lang="en-US" dirty="0"/>
            <a:t>Categorical Predictor</a:t>
          </a:r>
        </a:p>
      </dgm:t>
    </dgm:pt>
    <dgm:pt modelId="{D7E3A093-8CFB-4081-BB46-40C6CC56144A}" type="parTrans" cxnId="{8706A94A-1CD4-440B-93F1-824E7DD3B999}">
      <dgm:prSet/>
      <dgm:spPr/>
      <dgm:t>
        <a:bodyPr/>
        <a:lstStyle/>
        <a:p>
          <a:endParaRPr lang="en-US"/>
        </a:p>
      </dgm:t>
    </dgm:pt>
    <dgm:pt modelId="{029C9D03-E14A-40D4-B59D-9904535C18DF}" type="sibTrans" cxnId="{8706A94A-1CD4-440B-93F1-824E7DD3B999}">
      <dgm:prSet/>
      <dgm:spPr/>
      <dgm:t>
        <a:bodyPr/>
        <a:lstStyle/>
        <a:p>
          <a:endParaRPr lang="en-US"/>
        </a:p>
      </dgm:t>
    </dgm:pt>
    <dgm:pt modelId="{E59A23ED-31A7-457A-8444-510321EBB368}">
      <dgm:prSet phldrT="[Text]"/>
      <dgm:spPr/>
      <dgm:t>
        <a:bodyPr/>
        <a:lstStyle/>
        <a:p>
          <a:r>
            <a:rPr lang="en-US" b="1" dirty="0" err="1"/>
            <a:t>DriveTrain</a:t>
          </a:r>
          <a:r>
            <a:rPr lang="en-US" dirty="0"/>
            <a:t>: Type of Drive Train.</a:t>
          </a:r>
          <a:endParaRPr lang="en-US" i="1" dirty="0"/>
        </a:p>
      </dgm:t>
    </dgm:pt>
    <dgm:pt modelId="{EC52BB7C-5372-4AEC-85DA-C1FA2E11E952}" type="parTrans" cxnId="{225D9980-6C77-42E4-8128-F5FC9C19FDE0}">
      <dgm:prSet/>
      <dgm:spPr/>
      <dgm:t>
        <a:bodyPr/>
        <a:lstStyle/>
        <a:p>
          <a:endParaRPr lang="en-US"/>
        </a:p>
      </dgm:t>
    </dgm:pt>
    <dgm:pt modelId="{19BFBEB4-EEF1-48E3-9614-FD759C197C41}" type="sibTrans" cxnId="{225D9980-6C77-42E4-8128-F5FC9C19FDE0}">
      <dgm:prSet/>
      <dgm:spPr/>
      <dgm:t>
        <a:bodyPr/>
        <a:lstStyle/>
        <a:p>
          <a:endParaRPr lang="en-US"/>
        </a:p>
      </dgm:t>
    </dgm:pt>
    <dgm:pt modelId="{AD0BE2AB-C48F-43A1-853C-76F807F1E716}">
      <dgm:prSet phldrT="[Text]"/>
      <dgm:spPr/>
      <dgm:t>
        <a:bodyPr/>
        <a:lstStyle/>
        <a:p>
          <a:r>
            <a:rPr lang="en-US" dirty="0"/>
            <a:t>Continuous Predictor</a:t>
          </a:r>
        </a:p>
      </dgm:t>
    </dgm:pt>
    <dgm:pt modelId="{860D01AA-DA1C-4869-8E04-7658F0431EE9}" type="parTrans" cxnId="{9C87AA5E-8BCF-4FE8-A327-CB554127CCBA}">
      <dgm:prSet/>
      <dgm:spPr/>
      <dgm:t>
        <a:bodyPr/>
        <a:lstStyle/>
        <a:p>
          <a:endParaRPr lang="en-US"/>
        </a:p>
      </dgm:t>
    </dgm:pt>
    <dgm:pt modelId="{3CAE19BB-ADED-47EA-AEAC-9ED9877EFB67}" type="sibTrans" cxnId="{9C87AA5E-8BCF-4FE8-A327-CB554127CCBA}">
      <dgm:prSet/>
      <dgm:spPr/>
      <dgm:t>
        <a:bodyPr/>
        <a:lstStyle/>
        <a:p>
          <a:endParaRPr lang="en-US"/>
        </a:p>
      </dgm:t>
    </dgm:pt>
    <dgm:pt modelId="{0EAB8EE1-2B04-48C0-B232-2776DEBECE7A}">
      <dgm:prSet phldrT="[Text]"/>
      <dgm:spPr/>
      <dgm:t>
        <a:bodyPr/>
        <a:lstStyle/>
        <a:p>
          <a:r>
            <a:rPr lang="en-US" b="1" dirty="0" err="1"/>
            <a:t>EngineSize</a:t>
          </a:r>
          <a:r>
            <a:rPr lang="en-US" dirty="0"/>
            <a:t>: Volume of Engine Cylinders in unit of liter.</a:t>
          </a:r>
        </a:p>
      </dgm:t>
    </dgm:pt>
    <dgm:pt modelId="{6933B4B1-5B9C-4655-BF76-E103996C0371}" type="parTrans" cxnId="{E33407A4-A294-4192-A04F-5D3DB725E43E}">
      <dgm:prSet/>
      <dgm:spPr/>
      <dgm:t>
        <a:bodyPr/>
        <a:lstStyle/>
        <a:p>
          <a:endParaRPr lang="en-US"/>
        </a:p>
      </dgm:t>
    </dgm:pt>
    <dgm:pt modelId="{A80609CD-3E6E-434D-826E-309DDD9A583B}" type="sibTrans" cxnId="{E33407A4-A294-4192-A04F-5D3DB725E43E}">
      <dgm:prSet/>
      <dgm:spPr/>
      <dgm:t>
        <a:bodyPr/>
        <a:lstStyle/>
        <a:p>
          <a:endParaRPr lang="en-US"/>
        </a:p>
      </dgm:t>
    </dgm:pt>
    <dgm:pt modelId="{BFEC2827-A442-4FD3-B845-07A5A3106D9E}">
      <dgm:prSet/>
      <dgm:spPr/>
      <dgm:t>
        <a:bodyPr/>
        <a:lstStyle/>
        <a:p>
          <a:r>
            <a:rPr lang="en-US" b="1" dirty="0"/>
            <a:t>Horsepower</a:t>
          </a:r>
          <a:r>
            <a:rPr lang="en-US" dirty="0"/>
            <a:t>: Power of Engine output in unit of horsepower.</a:t>
          </a:r>
        </a:p>
      </dgm:t>
    </dgm:pt>
    <dgm:pt modelId="{9D5394CC-75EF-433D-B10A-7E18A8AD4DCD}" type="parTrans" cxnId="{7E235987-712F-43F1-BD34-A28FD1CCB762}">
      <dgm:prSet/>
      <dgm:spPr/>
      <dgm:t>
        <a:bodyPr/>
        <a:lstStyle/>
        <a:p>
          <a:endParaRPr lang="en-US"/>
        </a:p>
      </dgm:t>
    </dgm:pt>
    <dgm:pt modelId="{2D2945C6-7A6B-4811-A07B-01DF47AAF777}" type="sibTrans" cxnId="{7E235987-712F-43F1-BD34-A28FD1CCB762}">
      <dgm:prSet/>
      <dgm:spPr/>
      <dgm:t>
        <a:bodyPr/>
        <a:lstStyle/>
        <a:p>
          <a:endParaRPr lang="en-US"/>
        </a:p>
      </dgm:t>
    </dgm:pt>
    <dgm:pt modelId="{D68B727E-4844-4FD4-9165-EE6FDCBDB4D1}">
      <dgm:prSet/>
      <dgm:spPr/>
      <dgm:t>
        <a:bodyPr/>
        <a:lstStyle/>
        <a:p>
          <a:r>
            <a:rPr lang="en-US" b="1" dirty="0"/>
            <a:t>Length</a:t>
          </a:r>
          <a:r>
            <a:rPr lang="en-US" dirty="0"/>
            <a:t>: Vehicle Length in unit of inches.</a:t>
          </a:r>
        </a:p>
      </dgm:t>
    </dgm:pt>
    <dgm:pt modelId="{D336819F-3312-43E6-AE0F-DC5C76DF8C86}" type="parTrans" cxnId="{3BE16A57-4817-4F45-9240-09CC457521E4}">
      <dgm:prSet/>
      <dgm:spPr/>
      <dgm:t>
        <a:bodyPr/>
        <a:lstStyle/>
        <a:p>
          <a:endParaRPr lang="en-US"/>
        </a:p>
      </dgm:t>
    </dgm:pt>
    <dgm:pt modelId="{617D5CEF-B3E4-4C63-85BF-5DBEFBDC5E8D}" type="sibTrans" cxnId="{3BE16A57-4817-4F45-9240-09CC457521E4}">
      <dgm:prSet/>
      <dgm:spPr/>
      <dgm:t>
        <a:bodyPr/>
        <a:lstStyle/>
        <a:p>
          <a:endParaRPr lang="en-US"/>
        </a:p>
      </dgm:t>
    </dgm:pt>
    <dgm:pt modelId="{4C98E64C-381D-406F-BD13-5DFAEF43F7AA}">
      <dgm:prSet/>
      <dgm:spPr/>
      <dgm:t>
        <a:bodyPr/>
        <a:lstStyle/>
        <a:p>
          <a:r>
            <a:rPr lang="en-US" b="1" dirty="0"/>
            <a:t>Weight</a:t>
          </a:r>
          <a:r>
            <a:rPr lang="en-US" dirty="0"/>
            <a:t>: Vehicle Weight in unit of pounds.</a:t>
          </a:r>
        </a:p>
      </dgm:t>
    </dgm:pt>
    <dgm:pt modelId="{ED07B994-F846-4697-811C-0E713096EE78}" type="parTrans" cxnId="{361B39C4-AC85-4060-A150-E1C50B68F427}">
      <dgm:prSet/>
      <dgm:spPr/>
      <dgm:t>
        <a:bodyPr/>
        <a:lstStyle/>
        <a:p>
          <a:endParaRPr lang="en-US"/>
        </a:p>
      </dgm:t>
    </dgm:pt>
    <dgm:pt modelId="{B2207912-9A7D-4822-A0C8-E2ACDD7E5EC2}" type="sibTrans" cxnId="{361B39C4-AC85-4060-A150-E1C50B68F427}">
      <dgm:prSet/>
      <dgm:spPr/>
      <dgm:t>
        <a:bodyPr/>
        <a:lstStyle/>
        <a:p>
          <a:endParaRPr lang="en-US"/>
        </a:p>
      </dgm:t>
    </dgm:pt>
    <dgm:pt modelId="{A02D370B-269F-4F50-B94A-AC6CFB0AF154}" type="pres">
      <dgm:prSet presAssocID="{4C5AB4DA-65CC-4C71-8D7F-2A6CE12DBA6E}" presName="linear" presStyleCnt="0">
        <dgm:presLayoutVars>
          <dgm:dir/>
          <dgm:animLvl val="lvl"/>
          <dgm:resizeHandles val="exact"/>
        </dgm:presLayoutVars>
      </dgm:prSet>
      <dgm:spPr/>
    </dgm:pt>
    <dgm:pt modelId="{BE952E7C-565A-4AD4-8734-016295E20F7D}" type="pres">
      <dgm:prSet presAssocID="{00BD3B10-5D92-42AE-96B1-FD0BCB645A53}" presName="parentLin" presStyleCnt="0"/>
      <dgm:spPr/>
    </dgm:pt>
    <dgm:pt modelId="{3B57EE3E-FBEF-46A5-BECD-3C6D06BEAAA8}" type="pres">
      <dgm:prSet presAssocID="{00BD3B10-5D92-42AE-96B1-FD0BCB645A53}" presName="parentLeftMargin" presStyleLbl="node1" presStyleIdx="0" presStyleCnt="3"/>
      <dgm:spPr/>
    </dgm:pt>
    <dgm:pt modelId="{DACCAC84-E97F-479F-B03C-91AE2D8431DD}" type="pres">
      <dgm:prSet presAssocID="{00BD3B10-5D92-42AE-96B1-FD0BCB645A53}" presName="parentText" presStyleLbl="node1" presStyleIdx="0" presStyleCnt="3">
        <dgm:presLayoutVars>
          <dgm:chMax val="0"/>
          <dgm:bulletEnabled val="1"/>
        </dgm:presLayoutVars>
      </dgm:prSet>
      <dgm:spPr/>
    </dgm:pt>
    <dgm:pt modelId="{B1B828B0-A3CC-406E-A59A-272ADED39D36}" type="pres">
      <dgm:prSet presAssocID="{00BD3B10-5D92-42AE-96B1-FD0BCB645A53}" presName="negativeSpace" presStyleCnt="0"/>
      <dgm:spPr/>
    </dgm:pt>
    <dgm:pt modelId="{F737B70D-1C7D-4604-ABFD-9FD98DBE502F}" type="pres">
      <dgm:prSet presAssocID="{00BD3B10-5D92-42AE-96B1-FD0BCB645A53}" presName="childText" presStyleLbl="conFgAcc1" presStyleIdx="0" presStyleCnt="3">
        <dgm:presLayoutVars>
          <dgm:bulletEnabled val="1"/>
        </dgm:presLayoutVars>
      </dgm:prSet>
      <dgm:spPr/>
    </dgm:pt>
    <dgm:pt modelId="{755635FC-C5D7-4296-8047-242853702F35}" type="pres">
      <dgm:prSet presAssocID="{5153F3E4-3D23-48D9-843F-A1DE60D10646}" presName="spaceBetweenRectangles" presStyleCnt="0"/>
      <dgm:spPr/>
    </dgm:pt>
    <dgm:pt modelId="{2D9AE914-1FEF-48E7-AC79-1579F60A891F}" type="pres">
      <dgm:prSet presAssocID="{F35412F8-C0F1-4F67-A353-4304EF6D0E6A}" presName="parentLin" presStyleCnt="0"/>
      <dgm:spPr/>
    </dgm:pt>
    <dgm:pt modelId="{D126FCDB-FB41-4992-8C02-209A63B8EBED}" type="pres">
      <dgm:prSet presAssocID="{F35412F8-C0F1-4F67-A353-4304EF6D0E6A}" presName="parentLeftMargin" presStyleLbl="node1" presStyleIdx="0" presStyleCnt="3"/>
      <dgm:spPr/>
    </dgm:pt>
    <dgm:pt modelId="{0F9AA009-55D9-44E7-9674-38025E4D6743}" type="pres">
      <dgm:prSet presAssocID="{F35412F8-C0F1-4F67-A353-4304EF6D0E6A}" presName="parentText" presStyleLbl="node1" presStyleIdx="1" presStyleCnt="3">
        <dgm:presLayoutVars>
          <dgm:chMax val="0"/>
          <dgm:bulletEnabled val="1"/>
        </dgm:presLayoutVars>
      </dgm:prSet>
      <dgm:spPr/>
    </dgm:pt>
    <dgm:pt modelId="{EC8F057C-C978-43A7-BF93-5BAE7215ECC6}" type="pres">
      <dgm:prSet presAssocID="{F35412F8-C0F1-4F67-A353-4304EF6D0E6A}" presName="negativeSpace" presStyleCnt="0"/>
      <dgm:spPr/>
    </dgm:pt>
    <dgm:pt modelId="{97F80D0D-C4A7-41D7-B2F8-7A375F2A687E}" type="pres">
      <dgm:prSet presAssocID="{F35412F8-C0F1-4F67-A353-4304EF6D0E6A}" presName="childText" presStyleLbl="conFgAcc1" presStyleIdx="1" presStyleCnt="3">
        <dgm:presLayoutVars>
          <dgm:bulletEnabled val="1"/>
        </dgm:presLayoutVars>
      </dgm:prSet>
      <dgm:spPr/>
    </dgm:pt>
    <dgm:pt modelId="{2E438C6C-75D5-41D5-9171-772144FB8C0E}" type="pres">
      <dgm:prSet presAssocID="{029C9D03-E14A-40D4-B59D-9904535C18DF}" presName="spaceBetweenRectangles" presStyleCnt="0"/>
      <dgm:spPr/>
    </dgm:pt>
    <dgm:pt modelId="{875902C0-3478-4360-A43E-E3AC68472576}" type="pres">
      <dgm:prSet presAssocID="{AD0BE2AB-C48F-43A1-853C-76F807F1E716}" presName="parentLin" presStyleCnt="0"/>
      <dgm:spPr/>
    </dgm:pt>
    <dgm:pt modelId="{B480D949-5ADB-4837-A0C7-55C83A489BEE}" type="pres">
      <dgm:prSet presAssocID="{AD0BE2AB-C48F-43A1-853C-76F807F1E716}" presName="parentLeftMargin" presStyleLbl="node1" presStyleIdx="1" presStyleCnt="3"/>
      <dgm:spPr/>
    </dgm:pt>
    <dgm:pt modelId="{D7142D25-6658-4126-A0FF-84E9667308E8}" type="pres">
      <dgm:prSet presAssocID="{AD0BE2AB-C48F-43A1-853C-76F807F1E716}" presName="parentText" presStyleLbl="node1" presStyleIdx="2" presStyleCnt="3">
        <dgm:presLayoutVars>
          <dgm:chMax val="0"/>
          <dgm:bulletEnabled val="1"/>
        </dgm:presLayoutVars>
      </dgm:prSet>
      <dgm:spPr/>
    </dgm:pt>
    <dgm:pt modelId="{E0185416-1360-406F-B51B-8F7D11BF1EA3}" type="pres">
      <dgm:prSet presAssocID="{AD0BE2AB-C48F-43A1-853C-76F807F1E716}" presName="negativeSpace" presStyleCnt="0"/>
      <dgm:spPr/>
    </dgm:pt>
    <dgm:pt modelId="{35EC35D8-AD04-4AE5-ACB8-D539820A115F}" type="pres">
      <dgm:prSet presAssocID="{AD0BE2AB-C48F-43A1-853C-76F807F1E716}" presName="childText" presStyleLbl="conFgAcc1" presStyleIdx="2" presStyleCnt="3">
        <dgm:presLayoutVars>
          <dgm:bulletEnabled val="1"/>
        </dgm:presLayoutVars>
      </dgm:prSet>
      <dgm:spPr/>
    </dgm:pt>
  </dgm:ptLst>
  <dgm:cxnLst>
    <dgm:cxn modelId="{ABBA0905-726C-43E9-93F8-5BAB7AEA6319}" srcId="{00BD3B10-5D92-42AE-96B1-FD0BCB645A53}" destId="{279F3CEF-9D9D-4A42-81D7-81D15A737BD1}" srcOrd="0" destOrd="0" parTransId="{3E23B509-1DF1-413B-908E-60B033AC1F09}" sibTransId="{8FAA835B-C69B-4603-AAF1-742415641CF1}"/>
    <dgm:cxn modelId="{14012906-1988-471E-864D-A536879AE04A}" type="presOf" srcId="{00BD3B10-5D92-42AE-96B1-FD0BCB645A53}" destId="{DACCAC84-E97F-479F-B03C-91AE2D8431DD}" srcOrd="1" destOrd="0" presId="urn:microsoft.com/office/officeart/2005/8/layout/list1"/>
    <dgm:cxn modelId="{7BD2610C-AD8F-47AC-B0C4-A3EB4B66D544}" type="presOf" srcId="{AD0BE2AB-C48F-43A1-853C-76F807F1E716}" destId="{B480D949-5ADB-4837-A0C7-55C83A489BEE}" srcOrd="0" destOrd="0" presId="urn:microsoft.com/office/officeart/2005/8/layout/list1"/>
    <dgm:cxn modelId="{767BBC1E-69D8-4E6F-9A83-BFAD2095C4D7}" srcId="{4C5AB4DA-65CC-4C71-8D7F-2A6CE12DBA6E}" destId="{00BD3B10-5D92-42AE-96B1-FD0BCB645A53}" srcOrd="0" destOrd="0" parTransId="{73105E36-66BA-493F-8937-F354E5889159}" sibTransId="{5153F3E4-3D23-48D9-843F-A1DE60D10646}"/>
    <dgm:cxn modelId="{48F48A40-1027-4115-AC79-3953A4A79B03}" type="presOf" srcId="{0EAB8EE1-2B04-48C0-B232-2776DEBECE7A}" destId="{35EC35D8-AD04-4AE5-ACB8-D539820A115F}" srcOrd="0" destOrd="0" presId="urn:microsoft.com/office/officeart/2005/8/layout/list1"/>
    <dgm:cxn modelId="{9C87AA5E-8BCF-4FE8-A327-CB554127CCBA}" srcId="{4C5AB4DA-65CC-4C71-8D7F-2A6CE12DBA6E}" destId="{AD0BE2AB-C48F-43A1-853C-76F807F1E716}" srcOrd="2" destOrd="0" parTransId="{860D01AA-DA1C-4869-8E04-7658F0431EE9}" sibTransId="{3CAE19BB-ADED-47EA-AEAC-9ED9877EFB67}"/>
    <dgm:cxn modelId="{782FA465-BA95-4FC8-BB58-9B17C0477174}" type="presOf" srcId="{F35412F8-C0F1-4F67-A353-4304EF6D0E6A}" destId="{0F9AA009-55D9-44E7-9674-38025E4D6743}" srcOrd="1" destOrd="0" presId="urn:microsoft.com/office/officeart/2005/8/layout/list1"/>
    <dgm:cxn modelId="{B42D6A68-0E70-4059-9C81-C7164BE83F45}" type="presOf" srcId="{4C98E64C-381D-406F-BD13-5DFAEF43F7AA}" destId="{35EC35D8-AD04-4AE5-ACB8-D539820A115F}" srcOrd="0" destOrd="3" presId="urn:microsoft.com/office/officeart/2005/8/layout/list1"/>
    <dgm:cxn modelId="{8706A94A-1CD4-440B-93F1-824E7DD3B999}" srcId="{4C5AB4DA-65CC-4C71-8D7F-2A6CE12DBA6E}" destId="{F35412F8-C0F1-4F67-A353-4304EF6D0E6A}" srcOrd="1" destOrd="0" parTransId="{D7E3A093-8CFB-4081-BB46-40C6CC56144A}" sibTransId="{029C9D03-E14A-40D4-B59D-9904535C18DF}"/>
    <dgm:cxn modelId="{D389684B-0FB4-4E16-BD86-6EB97803D22B}" type="presOf" srcId="{BFEC2827-A442-4FD3-B845-07A5A3106D9E}" destId="{35EC35D8-AD04-4AE5-ACB8-D539820A115F}" srcOrd="0" destOrd="1" presId="urn:microsoft.com/office/officeart/2005/8/layout/list1"/>
    <dgm:cxn modelId="{2A5E5C73-DEBE-441A-B6AD-DFE6A803781B}" type="presOf" srcId="{D68B727E-4844-4FD4-9165-EE6FDCBDB4D1}" destId="{35EC35D8-AD04-4AE5-ACB8-D539820A115F}" srcOrd="0" destOrd="2" presId="urn:microsoft.com/office/officeart/2005/8/layout/list1"/>
    <dgm:cxn modelId="{3BE16A57-4817-4F45-9240-09CC457521E4}" srcId="{AD0BE2AB-C48F-43A1-853C-76F807F1E716}" destId="{D68B727E-4844-4FD4-9165-EE6FDCBDB4D1}" srcOrd="2" destOrd="0" parTransId="{D336819F-3312-43E6-AE0F-DC5C76DF8C86}" sibTransId="{617D5CEF-B3E4-4C63-85BF-5DBEFBDC5E8D}"/>
    <dgm:cxn modelId="{225D9980-6C77-42E4-8128-F5FC9C19FDE0}" srcId="{F35412F8-C0F1-4F67-A353-4304EF6D0E6A}" destId="{E59A23ED-31A7-457A-8444-510321EBB368}" srcOrd="0" destOrd="0" parTransId="{EC52BB7C-5372-4AEC-85DA-C1FA2E11E952}" sibTransId="{19BFBEB4-EEF1-48E3-9614-FD759C197C41}"/>
    <dgm:cxn modelId="{7E235987-712F-43F1-BD34-A28FD1CCB762}" srcId="{AD0BE2AB-C48F-43A1-853C-76F807F1E716}" destId="{BFEC2827-A442-4FD3-B845-07A5A3106D9E}" srcOrd="1" destOrd="0" parTransId="{9D5394CC-75EF-433D-B10A-7E18A8AD4DCD}" sibTransId="{2D2945C6-7A6B-4811-A07B-01DF47AAF777}"/>
    <dgm:cxn modelId="{D4E24390-9D5D-4770-B6D8-465FA92DC8A0}" type="presOf" srcId="{F35412F8-C0F1-4F67-A353-4304EF6D0E6A}" destId="{D126FCDB-FB41-4992-8C02-209A63B8EBED}" srcOrd="0" destOrd="0" presId="urn:microsoft.com/office/officeart/2005/8/layout/list1"/>
    <dgm:cxn modelId="{CC736A9D-0CBE-4091-B38B-2748A760302F}" type="presOf" srcId="{E59A23ED-31A7-457A-8444-510321EBB368}" destId="{97F80D0D-C4A7-41D7-B2F8-7A375F2A687E}" srcOrd="0" destOrd="0" presId="urn:microsoft.com/office/officeart/2005/8/layout/list1"/>
    <dgm:cxn modelId="{E33407A4-A294-4192-A04F-5D3DB725E43E}" srcId="{AD0BE2AB-C48F-43A1-853C-76F807F1E716}" destId="{0EAB8EE1-2B04-48C0-B232-2776DEBECE7A}" srcOrd="0" destOrd="0" parTransId="{6933B4B1-5B9C-4655-BF76-E103996C0371}" sibTransId="{A80609CD-3E6E-434D-826E-309DDD9A583B}"/>
    <dgm:cxn modelId="{765FC0B5-F808-4D75-8C10-DE28918E80BC}" type="presOf" srcId="{279F3CEF-9D9D-4A42-81D7-81D15A737BD1}" destId="{F737B70D-1C7D-4604-ABFD-9FD98DBE502F}" srcOrd="0" destOrd="0" presId="urn:microsoft.com/office/officeart/2005/8/layout/list1"/>
    <dgm:cxn modelId="{C28700BA-1004-4870-9B68-5E563F6FF470}" type="presOf" srcId="{00BD3B10-5D92-42AE-96B1-FD0BCB645A53}" destId="{3B57EE3E-FBEF-46A5-BECD-3C6D06BEAAA8}" srcOrd="0" destOrd="0" presId="urn:microsoft.com/office/officeart/2005/8/layout/list1"/>
    <dgm:cxn modelId="{57805BC3-98EA-489E-A537-A4D877C3FF50}" type="presOf" srcId="{4C5AB4DA-65CC-4C71-8D7F-2A6CE12DBA6E}" destId="{A02D370B-269F-4F50-B94A-AC6CFB0AF154}" srcOrd="0" destOrd="0" presId="urn:microsoft.com/office/officeart/2005/8/layout/list1"/>
    <dgm:cxn modelId="{361B39C4-AC85-4060-A150-E1C50B68F427}" srcId="{AD0BE2AB-C48F-43A1-853C-76F807F1E716}" destId="{4C98E64C-381D-406F-BD13-5DFAEF43F7AA}" srcOrd="3" destOrd="0" parTransId="{ED07B994-F846-4697-811C-0E713096EE78}" sibTransId="{B2207912-9A7D-4822-A0C8-E2ACDD7E5EC2}"/>
    <dgm:cxn modelId="{57D68BFA-C24A-4FFC-A71D-2291A753AF26}" type="presOf" srcId="{AD0BE2AB-C48F-43A1-853C-76F807F1E716}" destId="{D7142D25-6658-4126-A0FF-84E9667308E8}" srcOrd="1" destOrd="0" presId="urn:microsoft.com/office/officeart/2005/8/layout/list1"/>
    <dgm:cxn modelId="{F869EFE2-07E3-467D-9532-5FD6521933F5}" type="presParOf" srcId="{A02D370B-269F-4F50-B94A-AC6CFB0AF154}" destId="{BE952E7C-565A-4AD4-8734-016295E20F7D}" srcOrd="0" destOrd="0" presId="urn:microsoft.com/office/officeart/2005/8/layout/list1"/>
    <dgm:cxn modelId="{956E5992-299E-4498-97E6-8D54655092CD}" type="presParOf" srcId="{BE952E7C-565A-4AD4-8734-016295E20F7D}" destId="{3B57EE3E-FBEF-46A5-BECD-3C6D06BEAAA8}" srcOrd="0" destOrd="0" presId="urn:microsoft.com/office/officeart/2005/8/layout/list1"/>
    <dgm:cxn modelId="{4C1316F7-4208-4DF2-8E9C-21FFC57AA595}" type="presParOf" srcId="{BE952E7C-565A-4AD4-8734-016295E20F7D}" destId="{DACCAC84-E97F-479F-B03C-91AE2D8431DD}" srcOrd="1" destOrd="0" presId="urn:microsoft.com/office/officeart/2005/8/layout/list1"/>
    <dgm:cxn modelId="{A3073E9C-BD11-43D6-A10B-3479558D45EC}" type="presParOf" srcId="{A02D370B-269F-4F50-B94A-AC6CFB0AF154}" destId="{B1B828B0-A3CC-406E-A59A-272ADED39D36}" srcOrd="1" destOrd="0" presId="urn:microsoft.com/office/officeart/2005/8/layout/list1"/>
    <dgm:cxn modelId="{DEF17DAD-1F4E-4C67-8D99-C43F956BEE20}" type="presParOf" srcId="{A02D370B-269F-4F50-B94A-AC6CFB0AF154}" destId="{F737B70D-1C7D-4604-ABFD-9FD98DBE502F}" srcOrd="2" destOrd="0" presId="urn:microsoft.com/office/officeart/2005/8/layout/list1"/>
    <dgm:cxn modelId="{ACF313DF-629C-4E5D-BBF3-34C09BDE92D1}" type="presParOf" srcId="{A02D370B-269F-4F50-B94A-AC6CFB0AF154}" destId="{755635FC-C5D7-4296-8047-242853702F35}" srcOrd="3" destOrd="0" presId="urn:microsoft.com/office/officeart/2005/8/layout/list1"/>
    <dgm:cxn modelId="{C47C73B7-22C0-47D7-9E58-FC3E0B552838}" type="presParOf" srcId="{A02D370B-269F-4F50-B94A-AC6CFB0AF154}" destId="{2D9AE914-1FEF-48E7-AC79-1579F60A891F}" srcOrd="4" destOrd="0" presId="urn:microsoft.com/office/officeart/2005/8/layout/list1"/>
    <dgm:cxn modelId="{6D1FEFED-BD0E-4984-A9C1-BF076945DE61}" type="presParOf" srcId="{2D9AE914-1FEF-48E7-AC79-1579F60A891F}" destId="{D126FCDB-FB41-4992-8C02-209A63B8EBED}" srcOrd="0" destOrd="0" presId="urn:microsoft.com/office/officeart/2005/8/layout/list1"/>
    <dgm:cxn modelId="{20117E0B-7CF4-40F7-90A1-D9AE2F2FF1E2}" type="presParOf" srcId="{2D9AE914-1FEF-48E7-AC79-1579F60A891F}" destId="{0F9AA009-55D9-44E7-9674-38025E4D6743}" srcOrd="1" destOrd="0" presId="urn:microsoft.com/office/officeart/2005/8/layout/list1"/>
    <dgm:cxn modelId="{283675AA-1663-4129-9F56-5D8D7D186676}" type="presParOf" srcId="{A02D370B-269F-4F50-B94A-AC6CFB0AF154}" destId="{EC8F057C-C978-43A7-BF93-5BAE7215ECC6}" srcOrd="5" destOrd="0" presId="urn:microsoft.com/office/officeart/2005/8/layout/list1"/>
    <dgm:cxn modelId="{3E6E31B5-12CD-4C7F-B05C-F21151D2AE05}" type="presParOf" srcId="{A02D370B-269F-4F50-B94A-AC6CFB0AF154}" destId="{97F80D0D-C4A7-41D7-B2F8-7A375F2A687E}" srcOrd="6" destOrd="0" presId="urn:microsoft.com/office/officeart/2005/8/layout/list1"/>
    <dgm:cxn modelId="{C2CD2464-A542-4DA5-8AB8-33F42ADDA5F7}" type="presParOf" srcId="{A02D370B-269F-4F50-B94A-AC6CFB0AF154}" destId="{2E438C6C-75D5-41D5-9171-772144FB8C0E}" srcOrd="7" destOrd="0" presId="urn:microsoft.com/office/officeart/2005/8/layout/list1"/>
    <dgm:cxn modelId="{CA436FE8-C531-46A6-87DE-E654A6CB0A3B}" type="presParOf" srcId="{A02D370B-269F-4F50-B94A-AC6CFB0AF154}" destId="{875902C0-3478-4360-A43E-E3AC68472576}" srcOrd="8" destOrd="0" presId="urn:microsoft.com/office/officeart/2005/8/layout/list1"/>
    <dgm:cxn modelId="{1A2C9927-5E5F-47EB-8171-353FCE11DE07}" type="presParOf" srcId="{875902C0-3478-4360-A43E-E3AC68472576}" destId="{B480D949-5ADB-4837-A0C7-55C83A489BEE}" srcOrd="0" destOrd="0" presId="urn:microsoft.com/office/officeart/2005/8/layout/list1"/>
    <dgm:cxn modelId="{3048A99F-5ADE-4584-8D0D-34BB1F3665DF}" type="presParOf" srcId="{875902C0-3478-4360-A43E-E3AC68472576}" destId="{D7142D25-6658-4126-A0FF-84E9667308E8}" srcOrd="1" destOrd="0" presId="urn:microsoft.com/office/officeart/2005/8/layout/list1"/>
    <dgm:cxn modelId="{4FAC38ED-FDC3-42EB-A307-40DE41775EAE}" type="presParOf" srcId="{A02D370B-269F-4F50-B94A-AC6CFB0AF154}" destId="{E0185416-1360-406F-B51B-8F7D11BF1EA3}" srcOrd="9" destOrd="0" presId="urn:microsoft.com/office/officeart/2005/8/layout/list1"/>
    <dgm:cxn modelId="{E4C0263F-276E-471D-ACD8-3E18CC744CFA}" type="presParOf" srcId="{A02D370B-269F-4F50-B94A-AC6CFB0AF154}" destId="{35EC35D8-AD04-4AE5-ACB8-D539820A11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3800" b="1" dirty="0"/>
            <a:t>Week 6 Cars Logistic Forward Selection.py</a:t>
          </a: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solidFill>
          <a:schemeClr val="accent4">
            <a:lumMod val="60000"/>
            <a:lumOff val="40000"/>
          </a:schemeClr>
        </a:soli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F97C7F-1544-41C8-8F0F-29C6C8D7A6F6}" type="doc">
      <dgm:prSet loTypeId="urn:microsoft.com/office/officeart/2005/8/layout/vList4" loCatId="list" qsTypeId="urn:microsoft.com/office/officeart/2005/8/quickstyle/simple5" qsCatId="simple" csTypeId="urn:microsoft.com/office/officeart/2005/8/colors/colorful5" csCatId="colorful" phldr="1"/>
      <dgm:spPr/>
      <dgm:t>
        <a:bodyPr/>
        <a:lstStyle/>
        <a:p>
          <a:endParaRPr lang="en-US"/>
        </a:p>
      </dgm:t>
    </dgm:pt>
    <dgm:pt modelId="{CC0A0E80-BAAF-49C3-B340-D1041D3EDE65}">
      <dgm:prSet phldrT="[Text]" custT="1"/>
      <dgm:spPr/>
      <dgm:t>
        <a:bodyPr/>
        <a:lstStyle/>
        <a:p>
          <a:r>
            <a:rPr lang="en-US" sz="3200" dirty="0"/>
            <a:t>Decision Tree is a Rule-Based Model</a:t>
          </a:r>
        </a:p>
      </dgm:t>
    </dgm:pt>
    <dgm:pt modelId="{CC08F477-1B9A-43FC-994E-2EEBC0DD4093}" type="parTrans" cxnId="{698BACBC-FAA2-4A8A-8A83-221FD1BCA812}">
      <dgm:prSet/>
      <dgm:spPr/>
      <dgm:t>
        <a:bodyPr/>
        <a:lstStyle/>
        <a:p>
          <a:endParaRPr lang="en-US"/>
        </a:p>
      </dgm:t>
    </dgm:pt>
    <dgm:pt modelId="{7B59A842-B92A-4E6E-A9F7-CA5E6383AB92}" type="sibTrans" cxnId="{698BACBC-FAA2-4A8A-8A83-221FD1BCA812}">
      <dgm:prSet/>
      <dgm:spPr/>
      <dgm:t>
        <a:bodyPr/>
        <a:lstStyle/>
        <a:p>
          <a:endParaRPr lang="en-US"/>
        </a:p>
      </dgm:t>
    </dgm:pt>
    <dgm:pt modelId="{971C87CD-9C00-4F8A-9F74-E90761F378C6}">
      <dgm:prSet phldrT="[Text]" custT="1"/>
      <dgm:spPr/>
      <dgm:t>
        <a:bodyPr/>
        <a:lstStyle/>
        <a:p>
          <a:r>
            <a:rPr lang="en-US" sz="2400" dirty="0"/>
            <a:t>Use rules to divide observations into disjoint segments</a:t>
          </a:r>
        </a:p>
      </dgm:t>
    </dgm:pt>
    <dgm:pt modelId="{5E378FAA-F121-407B-8984-96C85FBA826B}" type="parTrans" cxnId="{0583AD7C-B3F6-4CE0-BA6D-56F227D44395}">
      <dgm:prSet/>
      <dgm:spPr/>
      <dgm:t>
        <a:bodyPr/>
        <a:lstStyle/>
        <a:p>
          <a:endParaRPr lang="en-US"/>
        </a:p>
      </dgm:t>
    </dgm:pt>
    <dgm:pt modelId="{BFEF5B5F-CF50-4AA4-82E3-3F4847679883}" type="sibTrans" cxnId="{0583AD7C-B3F6-4CE0-BA6D-56F227D44395}">
      <dgm:prSet/>
      <dgm:spPr/>
      <dgm:t>
        <a:bodyPr/>
        <a:lstStyle/>
        <a:p>
          <a:endParaRPr lang="en-US"/>
        </a:p>
      </dgm:t>
    </dgm:pt>
    <dgm:pt modelId="{441C8FC3-7179-4A3E-B5E4-89E54028CA3B}">
      <dgm:prSet phldrT="[Text]" custT="1"/>
      <dgm:spPr/>
      <dgm:t>
        <a:bodyPr/>
        <a:lstStyle/>
        <a:p>
          <a:r>
            <a:rPr lang="en-US" sz="2400" dirty="0"/>
            <a:t>Use empirical proportions of the target categories as predicted probabilities</a:t>
          </a:r>
        </a:p>
      </dgm:t>
    </dgm:pt>
    <dgm:pt modelId="{20355E70-B108-4AB2-ADC4-369A0DFF34DF}" type="parTrans" cxnId="{56A051F2-229F-4B55-9662-BB8A61337F0E}">
      <dgm:prSet/>
      <dgm:spPr/>
      <dgm:t>
        <a:bodyPr/>
        <a:lstStyle/>
        <a:p>
          <a:endParaRPr lang="en-US"/>
        </a:p>
      </dgm:t>
    </dgm:pt>
    <dgm:pt modelId="{74C8EF9C-2413-4DB7-B2F5-5297A6A5DC76}" type="sibTrans" cxnId="{56A051F2-229F-4B55-9662-BB8A61337F0E}">
      <dgm:prSet/>
      <dgm:spPr/>
      <dgm:t>
        <a:bodyPr/>
        <a:lstStyle/>
        <a:p>
          <a:endParaRPr lang="en-US"/>
        </a:p>
      </dgm:t>
    </dgm:pt>
    <dgm:pt modelId="{C7F11768-EAEC-42F2-8A4C-249B5A3C8D54}">
      <dgm:prSet phldrT="[Text]" custT="1"/>
      <dgm:spPr/>
      <dgm:t>
        <a:bodyPr/>
        <a:lstStyle/>
        <a:p>
          <a:r>
            <a:rPr lang="en-US" sz="3200" dirty="0"/>
            <a:t>Logistic Regression is a Parametric Model</a:t>
          </a:r>
        </a:p>
      </dgm:t>
    </dgm:pt>
    <dgm:pt modelId="{D98BF4FB-7D1D-497B-A82D-8A92A4C04EDA}" type="parTrans" cxnId="{F8052F79-9229-4C24-8D8B-469D74FDE062}">
      <dgm:prSet/>
      <dgm:spPr/>
      <dgm:t>
        <a:bodyPr/>
        <a:lstStyle/>
        <a:p>
          <a:endParaRPr lang="en-US"/>
        </a:p>
      </dgm:t>
    </dgm:pt>
    <dgm:pt modelId="{1CCB6851-A3E1-485C-AFD5-E93D445F1E19}" type="sibTrans" cxnId="{F8052F79-9229-4C24-8D8B-469D74FDE062}">
      <dgm:prSet/>
      <dgm:spPr/>
      <dgm:t>
        <a:bodyPr/>
        <a:lstStyle/>
        <a:p>
          <a:endParaRPr lang="en-US"/>
        </a:p>
      </dgm:t>
    </dgm:pt>
    <dgm:pt modelId="{6899F744-0980-4A40-B737-BA764DCDFE3A}">
      <dgm:prSet phldrT="[Text]" custT="1"/>
      <dgm:spPr/>
      <dgm:t>
        <a:bodyPr/>
        <a:lstStyle/>
        <a:p>
          <a:r>
            <a:rPr lang="en-US" sz="2400" dirty="0"/>
            <a:t>Use a formula to calculate the predicted probabilities</a:t>
          </a:r>
        </a:p>
      </dgm:t>
    </dgm:pt>
    <dgm:pt modelId="{5DE31DFF-A72A-47A7-8272-8B9737FF6976}" type="parTrans" cxnId="{887D5859-6B14-410F-B07D-36DF8B3A7F05}">
      <dgm:prSet/>
      <dgm:spPr/>
      <dgm:t>
        <a:bodyPr/>
        <a:lstStyle/>
        <a:p>
          <a:endParaRPr lang="en-US"/>
        </a:p>
      </dgm:t>
    </dgm:pt>
    <dgm:pt modelId="{62B39612-DC36-4418-B9B8-605781BB3A0D}" type="sibTrans" cxnId="{887D5859-6B14-410F-B07D-36DF8B3A7F05}">
      <dgm:prSet/>
      <dgm:spPr/>
      <dgm:t>
        <a:bodyPr/>
        <a:lstStyle/>
        <a:p>
          <a:endParaRPr lang="en-US"/>
        </a:p>
      </dgm:t>
    </dgm:pt>
    <dgm:pt modelId="{049EFE08-58EE-4483-84BF-B193B3D95000}">
      <dgm:prSet phldrT="[Text]" custT="1"/>
      <dgm:spPr/>
      <dgm:t>
        <a:bodyPr/>
        <a:lstStyle/>
        <a:p>
          <a:r>
            <a:rPr lang="en-US" sz="2400" dirty="0"/>
            <a:t>Can do sensitive study to understand impacts to model outcomes when a predictor change values</a:t>
          </a:r>
        </a:p>
      </dgm:t>
    </dgm:pt>
    <dgm:pt modelId="{10B57B7D-10A3-4EA7-9437-0080BEA62651}" type="parTrans" cxnId="{38419034-EF4C-49CC-9555-BAE2DC98EA8E}">
      <dgm:prSet/>
      <dgm:spPr/>
    </dgm:pt>
    <dgm:pt modelId="{865A5A0C-F63A-4238-8324-571ED80A358D}" type="sibTrans" cxnId="{38419034-EF4C-49CC-9555-BAE2DC98EA8E}">
      <dgm:prSet/>
      <dgm:spPr/>
    </dgm:pt>
    <dgm:pt modelId="{5FE63CE7-00EA-4D24-8F40-2BF9C75477B2}" type="pres">
      <dgm:prSet presAssocID="{07F97C7F-1544-41C8-8F0F-29C6C8D7A6F6}" presName="linear" presStyleCnt="0">
        <dgm:presLayoutVars>
          <dgm:dir/>
          <dgm:resizeHandles val="exact"/>
        </dgm:presLayoutVars>
      </dgm:prSet>
      <dgm:spPr/>
    </dgm:pt>
    <dgm:pt modelId="{ED035BAD-9688-401F-81F2-17086215AA27}" type="pres">
      <dgm:prSet presAssocID="{CC0A0E80-BAAF-49C3-B340-D1041D3EDE65}" presName="comp" presStyleCnt="0"/>
      <dgm:spPr/>
    </dgm:pt>
    <dgm:pt modelId="{4AF3D7FE-CE45-4E53-8517-F41B99FFCB6B}" type="pres">
      <dgm:prSet presAssocID="{CC0A0E80-BAAF-49C3-B340-D1041D3EDE65}" presName="box" presStyleLbl="node1" presStyleIdx="0" presStyleCnt="2"/>
      <dgm:spPr/>
    </dgm:pt>
    <dgm:pt modelId="{8E854BC9-9807-48AB-81BF-94B424C52913}" type="pres">
      <dgm:prSet presAssocID="{CC0A0E80-BAAF-49C3-B340-D1041D3EDE65}" presName="img" presStyleLbl="fgImgPlace1" presStyleIdx="0" presStyleCnt="2"/>
      <dgm:spPr>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l="-6000" r="-6000"/>
          </a:stretch>
        </a:blipFill>
      </dgm:spPr>
    </dgm:pt>
    <dgm:pt modelId="{8A86CD92-664E-47E9-8245-9CAFA9BF8540}" type="pres">
      <dgm:prSet presAssocID="{CC0A0E80-BAAF-49C3-B340-D1041D3EDE65}" presName="text" presStyleLbl="node1" presStyleIdx="0" presStyleCnt="2">
        <dgm:presLayoutVars>
          <dgm:bulletEnabled val="1"/>
        </dgm:presLayoutVars>
      </dgm:prSet>
      <dgm:spPr/>
    </dgm:pt>
    <dgm:pt modelId="{346CBDAF-C047-461D-B907-48F8EC840F08}" type="pres">
      <dgm:prSet presAssocID="{7B59A842-B92A-4E6E-A9F7-CA5E6383AB92}" presName="spacer" presStyleCnt="0"/>
      <dgm:spPr/>
    </dgm:pt>
    <dgm:pt modelId="{57CA9B3B-65AF-4B70-A129-8D1B747DED03}" type="pres">
      <dgm:prSet presAssocID="{C7F11768-EAEC-42F2-8A4C-249B5A3C8D54}" presName="comp" presStyleCnt="0"/>
      <dgm:spPr/>
    </dgm:pt>
    <dgm:pt modelId="{4E463928-4AD1-44B1-9418-3E2698005018}" type="pres">
      <dgm:prSet presAssocID="{C7F11768-EAEC-42F2-8A4C-249B5A3C8D54}" presName="box" presStyleLbl="node1" presStyleIdx="1" presStyleCnt="2"/>
      <dgm:spPr/>
    </dgm:pt>
    <dgm:pt modelId="{07D3FE32-30DB-44D8-90F7-14EAD655CB77}" type="pres">
      <dgm:prSet presAssocID="{C7F11768-EAEC-42F2-8A4C-249B5A3C8D54}" presName="img" presStyleLbl="fgImgPlace1" presStyleIdx="1" presStyleCnt="2"/>
      <dgm:spPr>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9E7F5F35-DB7E-4C73-AA37-54D93BDF40D7}" type="pres">
      <dgm:prSet presAssocID="{C7F11768-EAEC-42F2-8A4C-249B5A3C8D54}" presName="text" presStyleLbl="node1" presStyleIdx="1" presStyleCnt="2">
        <dgm:presLayoutVars>
          <dgm:bulletEnabled val="1"/>
        </dgm:presLayoutVars>
      </dgm:prSet>
      <dgm:spPr/>
    </dgm:pt>
  </dgm:ptLst>
  <dgm:cxnLst>
    <dgm:cxn modelId="{1F08F619-1F13-4947-A135-1D5FE1B26F4B}" type="presOf" srcId="{049EFE08-58EE-4483-84BF-B193B3D95000}" destId="{4E463928-4AD1-44B1-9418-3E2698005018}" srcOrd="0" destOrd="2" presId="urn:microsoft.com/office/officeart/2005/8/layout/vList4"/>
    <dgm:cxn modelId="{3B66871E-9A22-4119-AB0F-6E8F95036139}" type="presOf" srcId="{CC0A0E80-BAAF-49C3-B340-D1041D3EDE65}" destId="{4AF3D7FE-CE45-4E53-8517-F41B99FFCB6B}" srcOrd="0" destOrd="0" presId="urn:microsoft.com/office/officeart/2005/8/layout/vList4"/>
    <dgm:cxn modelId="{38419034-EF4C-49CC-9555-BAE2DC98EA8E}" srcId="{C7F11768-EAEC-42F2-8A4C-249B5A3C8D54}" destId="{049EFE08-58EE-4483-84BF-B193B3D95000}" srcOrd="1" destOrd="0" parTransId="{10B57B7D-10A3-4EA7-9437-0080BEA62651}" sibTransId="{865A5A0C-F63A-4238-8324-571ED80A358D}"/>
    <dgm:cxn modelId="{3ADB834D-5C87-4461-A25E-A67E4E3E41E2}" type="presOf" srcId="{07F97C7F-1544-41C8-8F0F-29C6C8D7A6F6}" destId="{5FE63CE7-00EA-4D24-8F40-2BF9C75477B2}" srcOrd="0" destOrd="0" presId="urn:microsoft.com/office/officeart/2005/8/layout/vList4"/>
    <dgm:cxn modelId="{C3819D54-D170-40EF-8F26-065F6C38DFC6}" type="presOf" srcId="{C7F11768-EAEC-42F2-8A4C-249B5A3C8D54}" destId="{4E463928-4AD1-44B1-9418-3E2698005018}" srcOrd="0" destOrd="0" presId="urn:microsoft.com/office/officeart/2005/8/layout/vList4"/>
    <dgm:cxn modelId="{F8052F79-9229-4C24-8D8B-469D74FDE062}" srcId="{07F97C7F-1544-41C8-8F0F-29C6C8D7A6F6}" destId="{C7F11768-EAEC-42F2-8A4C-249B5A3C8D54}" srcOrd="1" destOrd="0" parTransId="{D98BF4FB-7D1D-497B-A82D-8A92A4C04EDA}" sibTransId="{1CCB6851-A3E1-485C-AFD5-E93D445F1E19}"/>
    <dgm:cxn modelId="{887D5859-6B14-410F-B07D-36DF8B3A7F05}" srcId="{C7F11768-EAEC-42F2-8A4C-249B5A3C8D54}" destId="{6899F744-0980-4A40-B737-BA764DCDFE3A}" srcOrd="0" destOrd="0" parTransId="{5DE31DFF-A72A-47A7-8272-8B9737FF6976}" sibTransId="{62B39612-DC36-4418-B9B8-605781BB3A0D}"/>
    <dgm:cxn modelId="{0583AD7C-B3F6-4CE0-BA6D-56F227D44395}" srcId="{CC0A0E80-BAAF-49C3-B340-D1041D3EDE65}" destId="{971C87CD-9C00-4F8A-9F74-E90761F378C6}" srcOrd="0" destOrd="0" parTransId="{5E378FAA-F121-407B-8984-96C85FBA826B}" sibTransId="{BFEF5B5F-CF50-4AA4-82E3-3F4847679883}"/>
    <dgm:cxn modelId="{3557F881-FA36-45AF-B7C5-E39C33D0169B}" type="presOf" srcId="{CC0A0E80-BAAF-49C3-B340-D1041D3EDE65}" destId="{8A86CD92-664E-47E9-8245-9CAFA9BF8540}" srcOrd="1" destOrd="0" presId="urn:microsoft.com/office/officeart/2005/8/layout/vList4"/>
    <dgm:cxn modelId="{45761C95-BBF8-4CAB-8D00-B1FA250FF08D}" type="presOf" srcId="{971C87CD-9C00-4F8A-9F74-E90761F378C6}" destId="{4AF3D7FE-CE45-4E53-8517-F41B99FFCB6B}" srcOrd="0" destOrd="1" presId="urn:microsoft.com/office/officeart/2005/8/layout/vList4"/>
    <dgm:cxn modelId="{E2C09FB4-3D9B-452E-81AD-C8894BA8C3DC}" type="presOf" srcId="{C7F11768-EAEC-42F2-8A4C-249B5A3C8D54}" destId="{9E7F5F35-DB7E-4C73-AA37-54D93BDF40D7}" srcOrd="1" destOrd="0" presId="urn:microsoft.com/office/officeart/2005/8/layout/vList4"/>
    <dgm:cxn modelId="{3962B9BA-C4B3-4A71-9733-129727CE1C5A}" type="presOf" srcId="{6899F744-0980-4A40-B737-BA764DCDFE3A}" destId="{9E7F5F35-DB7E-4C73-AA37-54D93BDF40D7}" srcOrd="1" destOrd="1" presId="urn:microsoft.com/office/officeart/2005/8/layout/vList4"/>
    <dgm:cxn modelId="{698BACBC-FAA2-4A8A-8A83-221FD1BCA812}" srcId="{07F97C7F-1544-41C8-8F0F-29C6C8D7A6F6}" destId="{CC0A0E80-BAAF-49C3-B340-D1041D3EDE65}" srcOrd="0" destOrd="0" parTransId="{CC08F477-1B9A-43FC-994E-2EEBC0DD4093}" sibTransId="{7B59A842-B92A-4E6E-A9F7-CA5E6383AB92}"/>
    <dgm:cxn modelId="{3C7350C5-D18D-4241-8D64-75A7552D6815}" type="presOf" srcId="{441C8FC3-7179-4A3E-B5E4-89E54028CA3B}" destId="{8A86CD92-664E-47E9-8245-9CAFA9BF8540}" srcOrd="1" destOrd="2" presId="urn:microsoft.com/office/officeart/2005/8/layout/vList4"/>
    <dgm:cxn modelId="{BF9D5AD9-6ACF-4D0E-8BF8-67B6E1852924}" type="presOf" srcId="{971C87CD-9C00-4F8A-9F74-E90761F378C6}" destId="{8A86CD92-664E-47E9-8245-9CAFA9BF8540}" srcOrd="1" destOrd="1" presId="urn:microsoft.com/office/officeart/2005/8/layout/vList4"/>
    <dgm:cxn modelId="{D820C9F1-4779-4C8F-B96E-D30B9EF45ECC}" type="presOf" srcId="{049EFE08-58EE-4483-84BF-B193B3D95000}" destId="{9E7F5F35-DB7E-4C73-AA37-54D93BDF40D7}" srcOrd="1" destOrd="2" presId="urn:microsoft.com/office/officeart/2005/8/layout/vList4"/>
    <dgm:cxn modelId="{56A051F2-229F-4B55-9662-BB8A61337F0E}" srcId="{CC0A0E80-BAAF-49C3-B340-D1041D3EDE65}" destId="{441C8FC3-7179-4A3E-B5E4-89E54028CA3B}" srcOrd="1" destOrd="0" parTransId="{20355E70-B108-4AB2-ADC4-369A0DFF34DF}" sibTransId="{74C8EF9C-2413-4DB7-B2F5-5297A6A5DC76}"/>
    <dgm:cxn modelId="{608CB7F6-0649-4398-ADD8-CD59D7CDCD0C}" type="presOf" srcId="{441C8FC3-7179-4A3E-B5E4-89E54028CA3B}" destId="{4AF3D7FE-CE45-4E53-8517-F41B99FFCB6B}" srcOrd="0" destOrd="2" presId="urn:microsoft.com/office/officeart/2005/8/layout/vList4"/>
    <dgm:cxn modelId="{4C0B4AFE-54B8-4696-95CC-D36EF239E4B8}" type="presOf" srcId="{6899F744-0980-4A40-B737-BA764DCDFE3A}" destId="{4E463928-4AD1-44B1-9418-3E2698005018}" srcOrd="0" destOrd="1" presId="urn:microsoft.com/office/officeart/2005/8/layout/vList4"/>
    <dgm:cxn modelId="{FAA3059B-A6F5-47A6-BA01-A5F22DD0619B}" type="presParOf" srcId="{5FE63CE7-00EA-4D24-8F40-2BF9C75477B2}" destId="{ED035BAD-9688-401F-81F2-17086215AA27}" srcOrd="0" destOrd="0" presId="urn:microsoft.com/office/officeart/2005/8/layout/vList4"/>
    <dgm:cxn modelId="{F2614610-6CEF-43F5-856C-64619F76A8F2}" type="presParOf" srcId="{ED035BAD-9688-401F-81F2-17086215AA27}" destId="{4AF3D7FE-CE45-4E53-8517-F41B99FFCB6B}" srcOrd="0" destOrd="0" presId="urn:microsoft.com/office/officeart/2005/8/layout/vList4"/>
    <dgm:cxn modelId="{A7F0E2C4-B456-48E6-8BFE-A24B52732CED}" type="presParOf" srcId="{ED035BAD-9688-401F-81F2-17086215AA27}" destId="{8E854BC9-9807-48AB-81BF-94B424C52913}" srcOrd="1" destOrd="0" presId="urn:microsoft.com/office/officeart/2005/8/layout/vList4"/>
    <dgm:cxn modelId="{A54AD7C2-082A-4D54-B914-A66D1F36D820}" type="presParOf" srcId="{ED035BAD-9688-401F-81F2-17086215AA27}" destId="{8A86CD92-664E-47E9-8245-9CAFA9BF8540}" srcOrd="2" destOrd="0" presId="urn:microsoft.com/office/officeart/2005/8/layout/vList4"/>
    <dgm:cxn modelId="{7B3A716C-3E18-49BA-8740-7147A7466195}" type="presParOf" srcId="{5FE63CE7-00EA-4D24-8F40-2BF9C75477B2}" destId="{346CBDAF-C047-461D-B907-48F8EC840F08}" srcOrd="1" destOrd="0" presId="urn:microsoft.com/office/officeart/2005/8/layout/vList4"/>
    <dgm:cxn modelId="{98432F3D-C177-4E45-A142-BD392CE98EEE}" type="presParOf" srcId="{5FE63CE7-00EA-4D24-8F40-2BF9C75477B2}" destId="{57CA9B3B-65AF-4B70-A129-8D1B747DED03}" srcOrd="2" destOrd="0" presId="urn:microsoft.com/office/officeart/2005/8/layout/vList4"/>
    <dgm:cxn modelId="{74567002-4499-4992-BCDF-0E8C044C8C16}" type="presParOf" srcId="{57CA9B3B-65AF-4B70-A129-8D1B747DED03}" destId="{4E463928-4AD1-44B1-9418-3E2698005018}" srcOrd="0" destOrd="0" presId="urn:microsoft.com/office/officeart/2005/8/layout/vList4"/>
    <dgm:cxn modelId="{8E47AF9A-966E-4E61-ABD5-EF7E21CB2628}" type="presParOf" srcId="{57CA9B3B-65AF-4B70-A129-8D1B747DED03}" destId="{07D3FE32-30DB-44D8-90F7-14EAD655CB77}" srcOrd="1" destOrd="0" presId="urn:microsoft.com/office/officeart/2005/8/layout/vList4"/>
    <dgm:cxn modelId="{23011E16-6D0C-4E6D-B921-CB449C35D3F5}" type="presParOf" srcId="{57CA9B3B-65AF-4B70-A129-8D1B747DED03}" destId="{9E7F5F35-DB7E-4C73-AA37-54D93BDF40D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362341-B165-49F7-B802-4CE345D15269}"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7D4FCE4D-3C96-4196-BABB-57C4A91E083E}">
      <dgm:prSet phldrT="[Text]"/>
      <dgm:spPr/>
      <dgm:t>
        <a:bodyPr/>
        <a:lstStyle/>
        <a:p>
          <a:r>
            <a:rPr lang="en-US" dirty="0"/>
            <a:t>Model 0: Origin = Intercept</a:t>
          </a:r>
        </a:p>
        <a:p>
          <a:r>
            <a:rPr lang="en-US" dirty="0"/>
            <a:t>In other words, it is the Intercept Only model</a:t>
          </a:r>
        </a:p>
      </dgm:t>
    </dgm:pt>
    <dgm:pt modelId="{17A4FEB0-816B-4BF4-A4A5-0EC518D3EFC2}" type="parTrans" cxnId="{0E47DC39-57EC-41AF-A112-573F394E0AFF}">
      <dgm:prSet/>
      <dgm:spPr/>
      <dgm:t>
        <a:bodyPr/>
        <a:lstStyle/>
        <a:p>
          <a:endParaRPr lang="en-US"/>
        </a:p>
      </dgm:t>
    </dgm:pt>
    <dgm:pt modelId="{B5CAE019-D2E2-4299-B4BC-DF9AE1FE53FD}" type="sibTrans" cxnId="{0E47DC39-57EC-41AF-A112-573F394E0AFF}">
      <dgm:prSet/>
      <dgm:spPr>
        <a:solidFill>
          <a:srgbClr val="00B050">
            <a:alpha val="90000"/>
          </a:srgbClr>
        </a:solidFill>
      </dgm:spPr>
      <dgm:t>
        <a:bodyPr/>
        <a:lstStyle/>
        <a:p>
          <a:endParaRPr lang="en-US"/>
        </a:p>
      </dgm:t>
    </dgm:pt>
    <dgm:pt modelId="{AFC2B5A4-D9E2-4DAC-B1A3-C5CF97E6804B}">
      <dgm:prSet phldrT="[Text]"/>
      <dgm:spPr/>
      <dgm:t>
        <a:bodyPr/>
        <a:lstStyle/>
        <a:p>
          <a:r>
            <a:rPr lang="en-US" dirty="0"/>
            <a:t>Consider Model 1: Origin = Intercept + &lt;predictor&gt;</a:t>
          </a:r>
          <a:br>
            <a:rPr lang="en-US" dirty="0"/>
          </a:br>
          <a:r>
            <a:rPr lang="en-US" dirty="0"/>
            <a:t>&lt;predictor&gt; = DriveTrain, Weight</a:t>
          </a:r>
        </a:p>
      </dgm:t>
    </dgm:pt>
    <dgm:pt modelId="{EA490CBA-0396-4B4D-A22E-E1EC527678AF}" type="parTrans" cxnId="{D5AA7A96-A3B0-4DDF-AC80-9B9D962014A8}">
      <dgm:prSet/>
      <dgm:spPr/>
      <dgm:t>
        <a:bodyPr/>
        <a:lstStyle/>
        <a:p>
          <a:endParaRPr lang="en-US"/>
        </a:p>
      </dgm:t>
    </dgm:pt>
    <dgm:pt modelId="{AD2B3D3F-50E6-42A0-BA7D-86AED6C009A9}" type="sibTrans" cxnId="{D5AA7A96-A3B0-4DDF-AC80-9B9D962014A8}">
      <dgm:prSet/>
      <dgm:spPr>
        <a:solidFill>
          <a:srgbClr val="00B050">
            <a:alpha val="90000"/>
          </a:srgbClr>
        </a:solidFill>
      </dgm:spPr>
      <dgm:t>
        <a:bodyPr/>
        <a:lstStyle/>
        <a:p>
          <a:endParaRPr lang="en-US"/>
        </a:p>
      </dgm:t>
    </dgm:pt>
    <dgm:pt modelId="{ADE7253D-4770-4900-A3DF-30FC5CA1EFE3}">
      <dgm:prSet phldrT="[Text]"/>
      <dgm:spPr/>
      <dgm:t>
        <a:bodyPr/>
        <a:lstStyle/>
        <a:p>
          <a:r>
            <a:rPr lang="en-US" dirty="0"/>
            <a:t>Calculate the Deviance test statistic and then use the Chi-square significance value to determine if the &lt;predictor&gt; will improve model goodness-of-fit</a:t>
          </a:r>
        </a:p>
      </dgm:t>
    </dgm:pt>
    <dgm:pt modelId="{33B25359-52EB-40E4-83FA-DF4FB652CB7D}" type="parTrans" cxnId="{7AD704AC-740C-41F6-A98A-019E25434F77}">
      <dgm:prSet/>
      <dgm:spPr/>
      <dgm:t>
        <a:bodyPr/>
        <a:lstStyle/>
        <a:p>
          <a:endParaRPr lang="en-US"/>
        </a:p>
      </dgm:t>
    </dgm:pt>
    <dgm:pt modelId="{05B5BFDB-16EE-44CA-A041-C73F903F98ED}" type="sibTrans" cxnId="{7AD704AC-740C-41F6-A98A-019E25434F77}">
      <dgm:prSet/>
      <dgm:spPr/>
      <dgm:t>
        <a:bodyPr/>
        <a:lstStyle/>
        <a:p>
          <a:endParaRPr lang="en-US"/>
        </a:p>
      </dgm:t>
    </dgm:pt>
    <dgm:pt modelId="{A2CCAEAB-4A23-48E6-AC5B-19C8EE9EE539}" type="pres">
      <dgm:prSet presAssocID="{3B362341-B165-49F7-B802-4CE345D15269}" presName="outerComposite" presStyleCnt="0">
        <dgm:presLayoutVars>
          <dgm:chMax val="5"/>
          <dgm:dir val="rev"/>
          <dgm:resizeHandles val="exact"/>
        </dgm:presLayoutVars>
      </dgm:prSet>
      <dgm:spPr/>
    </dgm:pt>
    <dgm:pt modelId="{487F4CDD-E7D6-40EB-8D46-590A02A877CF}" type="pres">
      <dgm:prSet presAssocID="{3B362341-B165-49F7-B802-4CE345D15269}" presName="dummyMaxCanvas" presStyleCnt="0">
        <dgm:presLayoutVars/>
      </dgm:prSet>
      <dgm:spPr/>
    </dgm:pt>
    <dgm:pt modelId="{A0BAE77E-8262-457E-913B-42E1D05F62D5}" type="pres">
      <dgm:prSet presAssocID="{3B362341-B165-49F7-B802-4CE345D15269}" presName="ThreeNodes_1" presStyleLbl="node1" presStyleIdx="0" presStyleCnt="3">
        <dgm:presLayoutVars>
          <dgm:bulletEnabled val="1"/>
        </dgm:presLayoutVars>
      </dgm:prSet>
      <dgm:spPr/>
    </dgm:pt>
    <dgm:pt modelId="{80AD429F-3734-42E2-B134-5E90F018E842}" type="pres">
      <dgm:prSet presAssocID="{3B362341-B165-49F7-B802-4CE345D15269}" presName="ThreeNodes_2" presStyleLbl="node1" presStyleIdx="1" presStyleCnt="3">
        <dgm:presLayoutVars>
          <dgm:bulletEnabled val="1"/>
        </dgm:presLayoutVars>
      </dgm:prSet>
      <dgm:spPr/>
    </dgm:pt>
    <dgm:pt modelId="{DFDF147B-7A50-4DA8-8DED-3156206D1882}" type="pres">
      <dgm:prSet presAssocID="{3B362341-B165-49F7-B802-4CE345D15269}" presName="ThreeNodes_3" presStyleLbl="node1" presStyleIdx="2" presStyleCnt="3">
        <dgm:presLayoutVars>
          <dgm:bulletEnabled val="1"/>
        </dgm:presLayoutVars>
      </dgm:prSet>
      <dgm:spPr/>
    </dgm:pt>
    <dgm:pt modelId="{31E4C65A-9D11-4F89-8549-076ACF2EFF79}" type="pres">
      <dgm:prSet presAssocID="{3B362341-B165-49F7-B802-4CE345D15269}" presName="ThreeConn_1-2" presStyleLbl="fgAccFollowNode1" presStyleIdx="0" presStyleCnt="2">
        <dgm:presLayoutVars>
          <dgm:bulletEnabled val="1"/>
        </dgm:presLayoutVars>
      </dgm:prSet>
      <dgm:spPr/>
    </dgm:pt>
    <dgm:pt modelId="{38B5AD26-B78B-4D4C-88B9-0C8BF1EA531F}" type="pres">
      <dgm:prSet presAssocID="{3B362341-B165-49F7-B802-4CE345D15269}" presName="ThreeConn_2-3" presStyleLbl="fgAccFollowNode1" presStyleIdx="1" presStyleCnt="2">
        <dgm:presLayoutVars>
          <dgm:bulletEnabled val="1"/>
        </dgm:presLayoutVars>
      </dgm:prSet>
      <dgm:spPr/>
    </dgm:pt>
    <dgm:pt modelId="{CD8094D9-C613-4B8A-A7CA-B74A8480710C}" type="pres">
      <dgm:prSet presAssocID="{3B362341-B165-49F7-B802-4CE345D15269}" presName="ThreeNodes_1_text" presStyleLbl="node1" presStyleIdx="2" presStyleCnt="3">
        <dgm:presLayoutVars>
          <dgm:bulletEnabled val="1"/>
        </dgm:presLayoutVars>
      </dgm:prSet>
      <dgm:spPr/>
    </dgm:pt>
    <dgm:pt modelId="{42484EEF-3504-429F-B686-28B8CEDC8FDB}" type="pres">
      <dgm:prSet presAssocID="{3B362341-B165-49F7-B802-4CE345D15269}" presName="ThreeNodes_2_text" presStyleLbl="node1" presStyleIdx="2" presStyleCnt="3">
        <dgm:presLayoutVars>
          <dgm:bulletEnabled val="1"/>
        </dgm:presLayoutVars>
      </dgm:prSet>
      <dgm:spPr/>
    </dgm:pt>
    <dgm:pt modelId="{5D18C175-01CC-47EC-9175-82E8C7486962}" type="pres">
      <dgm:prSet presAssocID="{3B362341-B165-49F7-B802-4CE345D15269}" presName="ThreeNodes_3_text" presStyleLbl="node1" presStyleIdx="2" presStyleCnt="3">
        <dgm:presLayoutVars>
          <dgm:bulletEnabled val="1"/>
        </dgm:presLayoutVars>
      </dgm:prSet>
      <dgm:spPr/>
    </dgm:pt>
  </dgm:ptLst>
  <dgm:cxnLst>
    <dgm:cxn modelId="{D21E381B-AD8F-486E-96AF-17A71E94A2B9}" type="presOf" srcId="{ADE7253D-4770-4900-A3DF-30FC5CA1EFE3}" destId="{DFDF147B-7A50-4DA8-8DED-3156206D1882}" srcOrd="0" destOrd="0" presId="urn:microsoft.com/office/officeart/2005/8/layout/vProcess5"/>
    <dgm:cxn modelId="{BB72AD24-57E7-45D3-8F27-99A9495B9AB9}" type="presOf" srcId="{AFC2B5A4-D9E2-4DAC-B1A3-C5CF97E6804B}" destId="{42484EEF-3504-429F-B686-28B8CEDC8FDB}" srcOrd="1" destOrd="0" presId="urn:microsoft.com/office/officeart/2005/8/layout/vProcess5"/>
    <dgm:cxn modelId="{0E47DC39-57EC-41AF-A112-573F394E0AFF}" srcId="{3B362341-B165-49F7-B802-4CE345D15269}" destId="{7D4FCE4D-3C96-4196-BABB-57C4A91E083E}" srcOrd="0" destOrd="0" parTransId="{17A4FEB0-816B-4BF4-A4A5-0EC518D3EFC2}" sibTransId="{B5CAE019-D2E2-4299-B4BC-DF9AE1FE53FD}"/>
    <dgm:cxn modelId="{3D2B8D65-8377-45A9-A1A3-DA823F8FF04F}" type="presOf" srcId="{3B362341-B165-49F7-B802-4CE345D15269}" destId="{A2CCAEAB-4A23-48E6-AC5B-19C8EE9EE539}" srcOrd="0" destOrd="0" presId="urn:microsoft.com/office/officeart/2005/8/layout/vProcess5"/>
    <dgm:cxn modelId="{21DF474D-2743-41DC-B79F-2277F9254F25}" type="presOf" srcId="{7D4FCE4D-3C96-4196-BABB-57C4A91E083E}" destId="{A0BAE77E-8262-457E-913B-42E1D05F62D5}" srcOrd="0" destOrd="0" presId="urn:microsoft.com/office/officeart/2005/8/layout/vProcess5"/>
    <dgm:cxn modelId="{DC5A4F7F-35B0-441F-8DB3-23D95A73F3C0}" type="presOf" srcId="{AFC2B5A4-D9E2-4DAC-B1A3-C5CF97E6804B}" destId="{80AD429F-3734-42E2-B134-5E90F018E842}" srcOrd="0" destOrd="0" presId="urn:microsoft.com/office/officeart/2005/8/layout/vProcess5"/>
    <dgm:cxn modelId="{96672982-BA1D-4039-9AED-1975EC8980DF}" type="presOf" srcId="{AD2B3D3F-50E6-42A0-BA7D-86AED6C009A9}" destId="{38B5AD26-B78B-4D4C-88B9-0C8BF1EA531F}" srcOrd="0" destOrd="0" presId="urn:microsoft.com/office/officeart/2005/8/layout/vProcess5"/>
    <dgm:cxn modelId="{D5AA7A96-A3B0-4DDF-AC80-9B9D962014A8}" srcId="{3B362341-B165-49F7-B802-4CE345D15269}" destId="{AFC2B5A4-D9E2-4DAC-B1A3-C5CF97E6804B}" srcOrd="1" destOrd="0" parTransId="{EA490CBA-0396-4B4D-A22E-E1EC527678AF}" sibTransId="{AD2B3D3F-50E6-42A0-BA7D-86AED6C009A9}"/>
    <dgm:cxn modelId="{020E5197-39D1-4F7F-A99F-8A0CC42D0A7E}" type="presOf" srcId="{B5CAE019-D2E2-4299-B4BC-DF9AE1FE53FD}" destId="{31E4C65A-9D11-4F89-8549-076ACF2EFF79}" srcOrd="0" destOrd="0" presId="urn:microsoft.com/office/officeart/2005/8/layout/vProcess5"/>
    <dgm:cxn modelId="{7AD704AC-740C-41F6-A98A-019E25434F77}" srcId="{3B362341-B165-49F7-B802-4CE345D15269}" destId="{ADE7253D-4770-4900-A3DF-30FC5CA1EFE3}" srcOrd="2" destOrd="0" parTransId="{33B25359-52EB-40E4-83FA-DF4FB652CB7D}" sibTransId="{05B5BFDB-16EE-44CA-A041-C73F903F98ED}"/>
    <dgm:cxn modelId="{DABA5AB8-E0BE-451F-B730-32654B9B8CE7}" type="presOf" srcId="{ADE7253D-4770-4900-A3DF-30FC5CA1EFE3}" destId="{5D18C175-01CC-47EC-9175-82E8C7486962}" srcOrd="1" destOrd="0" presId="urn:microsoft.com/office/officeart/2005/8/layout/vProcess5"/>
    <dgm:cxn modelId="{F714BCCC-F97F-430F-B2C4-C957255B2A57}" type="presOf" srcId="{7D4FCE4D-3C96-4196-BABB-57C4A91E083E}" destId="{CD8094D9-C613-4B8A-A7CA-B74A8480710C}" srcOrd="1" destOrd="0" presId="urn:microsoft.com/office/officeart/2005/8/layout/vProcess5"/>
    <dgm:cxn modelId="{A7E4075A-D359-4524-9BFD-D7B4ED74BEB4}" type="presParOf" srcId="{A2CCAEAB-4A23-48E6-AC5B-19C8EE9EE539}" destId="{487F4CDD-E7D6-40EB-8D46-590A02A877CF}" srcOrd="0" destOrd="0" presId="urn:microsoft.com/office/officeart/2005/8/layout/vProcess5"/>
    <dgm:cxn modelId="{B81C8408-7D7B-4D37-9D9C-1AF68A446A05}" type="presParOf" srcId="{A2CCAEAB-4A23-48E6-AC5B-19C8EE9EE539}" destId="{A0BAE77E-8262-457E-913B-42E1D05F62D5}" srcOrd="1" destOrd="0" presId="urn:microsoft.com/office/officeart/2005/8/layout/vProcess5"/>
    <dgm:cxn modelId="{8005EFCB-B99E-44C8-8455-7C29A0C8DD22}" type="presParOf" srcId="{A2CCAEAB-4A23-48E6-AC5B-19C8EE9EE539}" destId="{80AD429F-3734-42E2-B134-5E90F018E842}" srcOrd="2" destOrd="0" presId="urn:microsoft.com/office/officeart/2005/8/layout/vProcess5"/>
    <dgm:cxn modelId="{C4C678A1-C361-40BF-8BC2-97CA35E0F3FC}" type="presParOf" srcId="{A2CCAEAB-4A23-48E6-AC5B-19C8EE9EE539}" destId="{DFDF147B-7A50-4DA8-8DED-3156206D1882}" srcOrd="3" destOrd="0" presId="urn:microsoft.com/office/officeart/2005/8/layout/vProcess5"/>
    <dgm:cxn modelId="{664F559D-2832-4810-9000-A85741761A9F}" type="presParOf" srcId="{A2CCAEAB-4A23-48E6-AC5B-19C8EE9EE539}" destId="{31E4C65A-9D11-4F89-8549-076ACF2EFF79}" srcOrd="4" destOrd="0" presId="urn:microsoft.com/office/officeart/2005/8/layout/vProcess5"/>
    <dgm:cxn modelId="{993A2E9D-825D-4E25-89DA-371E8425615A}" type="presParOf" srcId="{A2CCAEAB-4A23-48E6-AC5B-19C8EE9EE539}" destId="{38B5AD26-B78B-4D4C-88B9-0C8BF1EA531F}" srcOrd="5" destOrd="0" presId="urn:microsoft.com/office/officeart/2005/8/layout/vProcess5"/>
    <dgm:cxn modelId="{D24E36F3-3BE0-4874-95EC-FFB9814FA61B}" type="presParOf" srcId="{A2CCAEAB-4A23-48E6-AC5B-19C8EE9EE539}" destId="{CD8094D9-C613-4B8A-A7CA-B74A8480710C}" srcOrd="6" destOrd="0" presId="urn:microsoft.com/office/officeart/2005/8/layout/vProcess5"/>
    <dgm:cxn modelId="{1BA3D00E-FFB8-450C-AF1B-F620EAD5002D}" type="presParOf" srcId="{A2CCAEAB-4A23-48E6-AC5B-19C8EE9EE539}" destId="{42484EEF-3504-429F-B686-28B8CEDC8FDB}" srcOrd="7" destOrd="0" presId="urn:microsoft.com/office/officeart/2005/8/layout/vProcess5"/>
    <dgm:cxn modelId="{43694DBD-076C-4D3A-BEAA-4D97CA405F90}" type="presParOf" srcId="{A2CCAEAB-4A23-48E6-AC5B-19C8EE9EE539}" destId="{5D18C175-01CC-47EC-9175-82E8C748696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3800" b="1" dirty="0"/>
            <a:t>Utility.py</a:t>
          </a: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solidFill>
          <a:schemeClr val="accent4">
            <a:lumMod val="60000"/>
            <a:lumOff val="40000"/>
          </a:schemeClr>
        </a:soli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B362341-B165-49F7-B802-4CE345D15269}"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7D4FCE4D-3C96-4196-BABB-57C4A91E083E}">
      <dgm:prSet phldrT="[Text]"/>
      <dgm:spPr/>
      <dgm:t>
        <a:bodyPr/>
        <a:lstStyle/>
        <a:p>
          <a:r>
            <a:rPr lang="en-US" dirty="0"/>
            <a:t>Model 0: Origin = Intercept + </a:t>
          </a:r>
          <a:r>
            <a:rPr lang="en-US" dirty="0" err="1"/>
            <a:t>DriveTrain</a:t>
          </a:r>
          <a:r>
            <a:rPr lang="en-US" dirty="0"/>
            <a:t> + </a:t>
          </a:r>
          <a:r>
            <a:rPr lang="en-US" dirty="0" err="1"/>
            <a:t>EngineSize</a:t>
          </a:r>
          <a:r>
            <a:rPr lang="en-US" dirty="0"/>
            <a:t> + Horsepower + Length + Weight (</a:t>
          </a:r>
          <a:r>
            <a:rPr lang="en-US" i="1" dirty="0"/>
            <a:t>Full Main Effect Model</a:t>
          </a:r>
          <a:r>
            <a:rPr lang="en-US" dirty="0"/>
            <a:t>)</a:t>
          </a:r>
        </a:p>
      </dgm:t>
    </dgm:pt>
    <dgm:pt modelId="{17A4FEB0-816B-4BF4-A4A5-0EC518D3EFC2}" type="parTrans" cxnId="{0E47DC39-57EC-41AF-A112-573F394E0AFF}">
      <dgm:prSet/>
      <dgm:spPr/>
      <dgm:t>
        <a:bodyPr/>
        <a:lstStyle/>
        <a:p>
          <a:endParaRPr lang="en-US"/>
        </a:p>
      </dgm:t>
    </dgm:pt>
    <dgm:pt modelId="{B5CAE019-D2E2-4299-B4BC-DF9AE1FE53FD}" type="sibTrans" cxnId="{0E47DC39-57EC-41AF-A112-573F394E0AFF}">
      <dgm:prSet/>
      <dgm:spPr>
        <a:solidFill>
          <a:srgbClr val="002060">
            <a:alpha val="90000"/>
          </a:srgbClr>
        </a:solidFill>
      </dgm:spPr>
      <dgm:t>
        <a:bodyPr/>
        <a:lstStyle/>
        <a:p>
          <a:endParaRPr lang="en-US"/>
        </a:p>
      </dgm:t>
    </dgm:pt>
    <dgm:pt modelId="{AFC2B5A4-D9E2-4DAC-B1A3-C5CF97E6804B}">
      <dgm:prSet phldrT="[Text]"/>
      <dgm:spPr/>
      <dgm:t>
        <a:bodyPr/>
        <a:lstStyle/>
        <a:p>
          <a:r>
            <a:rPr lang="en-US" dirty="0"/>
            <a:t>Consider Model 1: Remove &lt;predictor&gt; from Model 0</a:t>
          </a:r>
          <a:br>
            <a:rPr lang="en-US" dirty="0"/>
          </a:br>
          <a:r>
            <a:rPr lang="en-US" dirty="0"/>
            <a:t>&lt;predictor&gt; = </a:t>
          </a:r>
          <a:r>
            <a:rPr lang="en-US" dirty="0" err="1"/>
            <a:t>DriveTrain</a:t>
          </a:r>
          <a:r>
            <a:rPr lang="en-US" dirty="0"/>
            <a:t>, </a:t>
          </a:r>
          <a:r>
            <a:rPr lang="en-US" dirty="0" err="1"/>
            <a:t>EngineSize</a:t>
          </a:r>
          <a:r>
            <a:rPr lang="en-US" dirty="0"/>
            <a:t>, Horsepower, Length, and Weight </a:t>
          </a:r>
        </a:p>
      </dgm:t>
    </dgm:pt>
    <dgm:pt modelId="{EA490CBA-0396-4B4D-A22E-E1EC527678AF}" type="parTrans" cxnId="{D5AA7A96-A3B0-4DDF-AC80-9B9D962014A8}">
      <dgm:prSet/>
      <dgm:spPr/>
      <dgm:t>
        <a:bodyPr/>
        <a:lstStyle/>
        <a:p>
          <a:endParaRPr lang="en-US"/>
        </a:p>
      </dgm:t>
    </dgm:pt>
    <dgm:pt modelId="{AD2B3D3F-50E6-42A0-BA7D-86AED6C009A9}" type="sibTrans" cxnId="{D5AA7A96-A3B0-4DDF-AC80-9B9D962014A8}">
      <dgm:prSet/>
      <dgm:spPr>
        <a:solidFill>
          <a:srgbClr val="002060">
            <a:alpha val="90000"/>
          </a:srgbClr>
        </a:solidFill>
      </dgm:spPr>
      <dgm:t>
        <a:bodyPr/>
        <a:lstStyle/>
        <a:p>
          <a:endParaRPr lang="en-US"/>
        </a:p>
      </dgm:t>
    </dgm:pt>
    <dgm:pt modelId="{ADE7253D-4770-4900-A3DF-30FC5CA1EFE3}">
      <dgm:prSet phldrT="[Text]"/>
      <dgm:spPr/>
      <dgm:t>
        <a:bodyPr/>
        <a:lstStyle/>
        <a:p>
          <a:r>
            <a:rPr lang="en-US" dirty="0"/>
            <a:t>Calculate the Deviance test statistic and then use the Chi-square significance value to determine if the &lt;predictor&gt; </a:t>
          </a:r>
          <a:r>
            <a:rPr lang="en-US"/>
            <a:t>will decrease model </a:t>
          </a:r>
          <a:r>
            <a:rPr lang="en-US" dirty="0"/>
            <a:t>goodness-of-fit</a:t>
          </a:r>
        </a:p>
      </dgm:t>
    </dgm:pt>
    <dgm:pt modelId="{33B25359-52EB-40E4-83FA-DF4FB652CB7D}" type="parTrans" cxnId="{7AD704AC-740C-41F6-A98A-019E25434F77}">
      <dgm:prSet/>
      <dgm:spPr/>
      <dgm:t>
        <a:bodyPr/>
        <a:lstStyle/>
        <a:p>
          <a:endParaRPr lang="en-US"/>
        </a:p>
      </dgm:t>
    </dgm:pt>
    <dgm:pt modelId="{05B5BFDB-16EE-44CA-A041-C73F903F98ED}" type="sibTrans" cxnId="{7AD704AC-740C-41F6-A98A-019E25434F77}">
      <dgm:prSet/>
      <dgm:spPr/>
      <dgm:t>
        <a:bodyPr/>
        <a:lstStyle/>
        <a:p>
          <a:endParaRPr lang="en-US"/>
        </a:p>
      </dgm:t>
    </dgm:pt>
    <dgm:pt modelId="{A2CCAEAB-4A23-48E6-AC5B-19C8EE9EE539}" type="pres">
      <dgm:prSet presAssocID="{3B362341-B165-49F7-B802-4CE345D15269}" presName="outerComposite" presStyleCnt="0">
        <dgm:presLayoutVars>
          <dgm:chMax val="5"/>
          <dgm:dir val="rev"/>
          <dgm:resizeHandles val="exact"/>
        </dgm:presLayoutVars>
      </dgm:prSet>
      <dgm:spPr/>
    </dgm:pt>
    <dgm:pt modelId="{487F4CDD-E7D6-40EB-8D46-590A02A877CF}" type="pres">
      <dgm:prSet presAssocID="{3B362341-B165-49F7-B802-4CE345D15269}" presName="dummyMaxCanvas" presStyleCnt="0">
        <dgm:presLayoutVars/>
      </dgm:prSet>
      <dgm:spPr/>
    </dgm:pt>
    <dgm:pt modelId="{A0BAE77E-8262-457E-913B-42E1D05F62D5}" type="pres">
      <dgm:prSet presAssocID="{3B362341-B165-49F7-B802-4CE345D15269}" presName="ThreeNodes_1" presStyleLbl="node1" presStyleIdx="0" presStyleCnt="3">
        <dgm:presLayoutVars>
          <dgm:bulletEnabled val="1"/>
        </dgm:presLayoutVars>
      </dgm:prSet>
      <dgm:spPr/>
    </dgm:pt>
    <dgm:pt modelId="{80AD429F-3734-42E2-B134-5E90F018E842}" type="pres">
      <dgm:prSet presAssocID="{3B362341-B165-49F7-B802-4CE345D15269}" presName="ThreeNodes_2" presStyleLbl="node1" presStyleIdx="1" presStyleCnt="3">
        <dgm:presLayoutVars>
          <dgm:bulletEnabled val="1"/>
        </dgm:presLayoutVars>
      </dgm:prSet>
      <dgm:spPr/>
    </dgm:pt>
    <dgm:pt modelId="{DFDF147B-7A50-4DA8-8DED-3156206D1882}" type="pres">
      <dgm:prSet presAssocID="{3B362341-B165-49F7-B802-4CE345D15269}" presName="ThreeNodes_3" presStyleLbl="node1" presStyleIdx="2" presStyleCnt="3">
        <dgm:presLayoutVars>
          <dgm:bulletEnabled val="1"/>
        </dgm:presLayoutVars>
      </dgm:prSet>
      <dgm:spPr/>
    </dgm:pt>
    <dgm:pt modelId="{31E4C65A-9D11-4F89-8549-076ACF2EFF79}" type="pres">
      <dgm:prSet presAssocID="{3B362341-B165-49F7-B802-4CE345D15269}" presName="ThreeConn_1-2" presStyleLbl="fgAccFollowNode1" presStyleIdx="0" presStyleCnt="2">
        <dgm:presLayoutVars>
          <dgm:bulletEnabled val="1"/>
        </dgm:presLayoutVars>
      </dgm:prSet>
      <dgm:spPr/>
    </dgm:pt>
    <dgm:pt modelId="{38B5AD26-B78B-4D4C-88B9-0C8BF1EA531F}" type="pres">
      <dgm:prSet presAssocID="{3B362341-B165-49F7-B802-4CE345D15269}" presName="ThreeConn_2-3" presStyleLbl="fgAccFollowNode1" presStyleIdx="1" presStyleCnt="2">
        <dgm:presLayoutVars>
          <dgm:bulletEnabled val="1"/>
        </dgm:presLayoutVars>
      </dgm:prSet>
      <dgm:spPr/>
    </dgm:pt>
    <dgm:pt modelId="{CD8094D9-C613-4B8A-A7CA-B74A8480710C}" type="pres">
      <dgm:prSet presAssocID="{3B362341-B165-49F7-B802-4CE345D15269}" presName="ThreeNodes_1_text" presStyleLbl="node1" presStyleIdx="2" presStyleCnt="3">
        <dgm:presLayoutVars>
          <dgm:bulletEnabled val="1"/>
        </dgm:presLayoutVars>
      </dgm:prSet>
      <dgm:spPr/>
    </dgm:pt>
    <dgm:pt modelId="{42484EEF-3504-429F-B686-28B8CEDC8FDB}" type="pres">
      <dgm:prSet presAssocID="{3B362341-B165-49F7-B802-4CE345D15269}" presName="ThreeNodes_2_text" presStyleLbl="node1" presStyleIdx="2" presStyleCnt="3">
        <dgm:presLayoutVars>
          <dgm:bulletEnabled val="1"/>
        </dgm:presLayoutVars>
      </dgm:prSet>
      <dgm:spPr/>
    </dgm:pt>
    <dgm:pt modelId="{5D18C175-01CC-47EC-9175-82E8C7486962}" type="pres">
      <dgm:prSet presAssocID="{3B362341-B165-49F7-B802-4CE345D15269}" presName="ThreeNodes_3_text" presStyleLbl="node1" presStyleIdx="2" presStyleCnt="3">
        <dgm:presLayoutVars>
          <dgm:bulletEnabled val="1"/>
        </dgm:presLayoutVars>
      </dgm:prSet>
      <dgm:spPr/>
    </dgm:pt>
  </dgm:ptLst>
  <dgm:cxnLst>
    <dgm:cxn modelId="{D21E381B-AD8F-486E-96AF-17A71E94A2B9}" type="presOf" srcId="{ADE7253D-4770-4900-A3DF-30FC5CA1EFE3}" destId="{DFDF147B-7A50-4DA8-8DED-3156206D1882}" srcOrd="0" destOrd="0" presId="urn:microsoft.com/office/officeart/2005/8/layout/vProcess5"/>
    <dgm:cxn modelId="{BB72AD24-57E7-45D3-8F27-99A9495B9AB9}" type="presOf" srcId="{AFC2B5A4-D9E2-4DAC-B1A3-C5CF97E6804B}" destId="{42484EEF-3504-429F-B686-28B8CEDC8FDB}" srcOrd="1" destOrd="0" presId="urn:microsoft.com/office/officeart/2005/8/layout/vProcess5"/>
    <dgm:cxn modelId="{0E47DC39-57EC-41AF-A112-573F394E0AFF}" srcId="{3B362341-B165-49F7-B802-4CE345D15269}" destId="{7D4FCE4D-3C96-4196-BABB-57C4A91E083E}" srcOrd="0" destOrd="0" parTransId="{17A4FEB0-816B-4BF4-A4A5-0EC518D3EFC2}" sibTransId="{B5CAE019-D2E2-4299-B4BC-DF9AE1FE53FD}"/>
    <dgm:cxn modelId="{3D2B8D65-8377-45A9-A1A3-DA823F8FF04F}" type="presOf" srcId="{3B362341-B165-49F7-B802-4CE345D15269}" destId="{A2CCAEAB-4A23-48E6-AC5B-19C8EE9EE539}" srcOrd="0" destOrd="0" presId="urn:microsoft.com/office/officeart/2005/8/layout/vProcess5"/>
    <dgm:cxn modelId="{21DF474D-2743-41DC-B79F-2277F9254F25}" type="presOf" srcId="{7D4FCE4D-3C96-4196-BABB-57C4A91E083E}" destId="{A0BAE77E-8262-457E-913B-42E1D05F62D5}" srcOrd="0" destOrd="0" presId="urn:microsoft.com/office/officeart/2005/8/layout/vProcess5"/>
    <dgm:cxn modelId="{DC5A4F7F-35B0-441F-8DB3-23D95A73F3C0}" type="presOf" srcId="{AFC2B5A4-D9E2-4DAC-B1A3-C5CF97E6804B}" destId="{80AD429F-3734-42E2-B134-5E90F018E842}" srcOrd="0" destOrd="0" presId="urn:microsoft.com/office/officeart/2005/8/layout/vProcess5"/>
    <dgm:cxn modelId="{96672982-BA1D-4039-9AED-1975EC8980DF}" type="presOf" srcId="{AD2B3D3F-50E6-42A0-BA7D-86AED6C009A9}" destId="{38B5AD26-B78B-4D4C-88B9-0C8BF1EA531F}" srcOrd="0" destOrd="0" presId="urn:microsoft.com/office/officeart/2005/8/layout/vProcess5"/>
    <dgm:cxn modelId="{D5AA7A96-A3B0-4DDF-AC80-9B9D962014A8}" srcId="{3B362341-B165-49F7-B802-4CE345D15269}" destId="{AFC2B5A4-D9E2-4DAC-B1A3-C5CF97E6804B}" srcOrd="1" destOrd="0" parTransId="{EA490CBA-0396-4B4D-A22E-E1EC527678AF}" sibTransId="{AD2B3D3F-50E6-42A0-BA7D-86AED6C009A9}"/>
    <dgm:cxn modelId="{020E5197-39D1-4F7F-A99F-8A0CC42D0A7E}" type="presOf" srcId="{B5CAE019-D2E2-4299-B4BC-DF9AE1FE53FD}" destId="{31E4C65A-9D11-4F89-8549-076ACF2EFF79}" srcOrd="0" destOrd="0" presId="urn:microsoft.com/office/officeart/2005/8/layout/vProcess5"/>
    <dgm:cxn modelId="{7AD704AC-740C-41F6-A98A-019E25434F77}" srcId="{3B362341-B165-49F7-B802-4CE345D15269}" destId="{ADE7253D-4770-4900-A3DF-30FC5CA1EFE3}" srcOrd="2" destOrd="0" parTransId="{33B25359-52EB-40E4-83FA-DF4FB652CB7D}" sibTransId="{05B5BFDB-16EE-44CA-A041-C73F903F98ED}"/>
    <dgm:cxn modelId="{DABA5AB8-E0BE-451F-B730-32654B9B8CE7}" type="presOf" srcId="{ADE7253D-4770-4900-A3DF-30FC5CA1EFE3}" destId="{5D18C175-01CC-47EC-9175-82E8C7486962}" srcOrd="1" destOrd="0" presId="urn:microsoft.com/office/officeart/2005/8/layout/vProcess5"/>
    <dgm:cxn modelId="{F714BCCC-F97F-430F-B2C4-C957255B2A57}" type="presOf" srcId="{7D4FCE4D-3C96-4196-BABB-57C4A91E083E}" destId="{CD8094D9-C613-4B8A-A7CA-B74A8480710C}" srcOrd="1" destOrd="0" presId="urn:microsoft.com/office/officeart/2005/8/layout/vProcess5"/>
    <dgm:cxn modelId="{A7E4075A-D359-4524-9BFD-D7B4ED74BEB4}" type="presParOf" srcId="{A2CCAEAB-4A23-48E6-AC5B-19C8EE9EE539}" destId="{487F4CDD-E7D6-40EB-8D46-590A02A877CF}" srcOrd="0" destOrd="0" presId="urn:microsoft.com/office/officeart/2005/8/layout/vProcess5"/>
    <dgm:cxn modelId="{B81C8408-7D7B-4D37-9D9C-1AF68A446A05}" type="presParOf" srcId="{A2CCAEAB-4A23-48E6-AC5B-19C8EE9EE539}" destId="{A0BAE77E-8262-457E-913B-42E1D05F62D5}" srcOrd="1" destOrd="0" presId="urn:microsoft.com/office/officeart/2005/8/layout/vProcess5"/>
    <dgm:cxn modelId="{8005EFCB-B99E-44C8-8455-7C29A0C8DD22}" type="presParOf" srcId="{A2CCAEAB-4A23-48E6-AC5B-19C8EE9EE539}" destId="{80AD429F-3734-42E2-B134-5E90F018E842}" srcOrd="2" destOrd="0" presId="urn:microsoft.com/office/officeart/2005/8/layout/vProcess5"/>
    <dgm:cxn modelId="{C4C678A1-C361-40BF-8BC2-97CA35E0F3FC}" type="presParOf" srcId="{A2CCAEAB-4A23-48E6-AC5B-19C8EE9EE539}" destId="{DFDF147B-7A50-4DA8-8DED-3156206D1882}" srcOrd="3" destOrd="0" presId="urn:microsoft.com/office/officeart/2005/8/layout/vProcess5"/>
    <dgm:cxn modelId="{664F559D-2832-4810-9000-A85741761A9F}" type="presParOf" srcId="{A2CCAEAB-4A23-48E6-AC5B-19C8EE9EE539}" destId="{31E4C65A-9D11-4F89-8549-076ACF2EFF79}" srcOrd="4" destOrd="0" presId="urn:microsoft.com/office/officeart/2005/8/layout/vProcess5"/>
    <dgm:cxn modelId="{993A2E9D-825D-4E25-89DA-371E8425615A}" type="presParOf" srcId="{A2CCAEAB-4A23-48E6-AC5B-19C8EE9EE539}" destId="{38B5AD26-B78B-4D4C-88B9-0C8BF1EA531F}" srcOrd="5" destOrd="0" presId="urn:microsoft.com/office/officeart/2005/8/layout/vProcess5"/>
    <dgm:cxn modelId="{D24E36F3-3BE0-4874-95EC-FFB9814FA61B}" type="presParOf" srcId="{A2CCAEAB-4A23-48E6-AC5B-19C8EE9EE539}" destId="{CD8094D9-C613-4B8A-A7CA-B74A8480710C}" srcOrd="6" destOrd="0" presId="urn:microsoft.com/office/officeart/2005/8/layout/vProcess5"/>
    <dgm:cxn modelId="{1BA3D00E-FFB8-450C-AF1B-F620EAD5002D}" type="presParOf" srcId="{A2CCAEAB-4A23-48E6-AC5B-19C8EE9EE539}" destId="{42484EEF-3504-429F-B686-28B8CEDC8FDB}" srcOrd="7" destOrd="0" presId="urn:microsoft.com/office/officeart/2005/8/layout/vProcess5"/>
    <dgm:cxn modelId="{43694DBD-076C-4D3A-BEAA-4D97CA405F90}" type="presParOf" srcId="{A2CCAEAB-4A23-48E6-AC5B-19C8EE9EE539}" destId="{5D18C175-01CC-47EC-9175-82E8C748696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8BEE3CC-9EA6-4958-9231-DD36AE03BDA8}" type="doc">
      <dgm:prSet loTypeId="urn:microsoft.com/office/officeart/2005/8/layout/hProcess9" loCatId="process" qsTypeId="urn:microsoft.com/office/officeart/2005/8/quickstyle/simple1" qsCatId="simple" csTypeId="urn:microsoft.com/office/officeart/2005/8/colors/colorful4" csCatId="colorful" phldr="1"/>
      <dgm:spPr/>
    </dgm:pt>
    <dgm:pt modelId="{2BEE95E8-3BBC-48FC-9C2A-66A0241578D8}">
      <dgm:prSet phldrT="[Text]"/>
      <dgm:spPr/>
      <dgm:t>
        <a:bodyPr/>
        <a:lstStyle/>
        <a:p>
          <a:r>
            <a:rPr lang="en-US" dirty="0">
              <a:solidFill>
                <a:schemeClr val="tx1"/>
              </a:solidFill>
            </a:rPr>
            <a:t>Suppose we have plenty of computing resources and time is not an issue</a:t>
          </a:r>
        </a:p>
      </dgm:t>
    </dgm:pt>
    <dgm:pt modelId="{32D31FBF-6377-4407-8F24-D40D3BA0E98D}" type="parTrans" cxnId="{ED8DD2C4-BC7A-4E78-9B90-FE4891370C40}">
      <dgm:prSet/>
      <dgm:spPr/>
      <dgm:t>
        <a:bodyPr/>
        <a:lstStyle/>
        <a:p>
          <a:endParaRPr lang="en-US"/>
        </a:p>
      </dgm:t>
    </dgm:pt>
    <dgm:pt modelId="{1B25610A-9249-4528-90BF-3A3DE6F96492}" type="sibTrans" cxnId="{ED8DD2C4-BC7A-4E78-9B90-FE4891370C40}">
      <dgm:prSet/>
      <dgm:spPr/>
      <dgm:t>
        <a:bodyPr/>
        <a:lstStyle/>
        <a:p>
          <a:endParaRPr lang="en-US"/>
        </a:p>
      </dgm:t>
    </dgm:pt>
    <dgm:pt modelId="{41CA7357-0F9D-467B-829B-18D86F4AE9FD}">
      <dgm:prSet phldrT="[Text]"/>
      <dgm:spPr/>
      <dgm:t>
        <a:bodyPr/>
        <a:lstStyle/>
        <a:p>
          <a:r>
            <a:rPr lang="en-US" dirty="0">
              <a:solidFill>
                <a:schemeClr val="tx1"/>
              </a:solidFill>
            </a:rPr>
            <a:t>Suppose we want a model with the best goodness-of-fit</a:t>
          </a:r>
        </a:p>
      </dgm:t>
    </dgm:pt>
    <dgm:pt modelId="{B1E2ECA6-CFEC-479F-BA5C-10C524A58E35}" type="parTrans" cxnId="{591B6A45-AC20-42E6-AFEE-212C4E04CADC}">
      <dgm:prSet/>
      <dgm:spPr/>
      <dgm:t>
        <a:bodyPr/>
        <a:lstStyle/>
        <a:p>
          <a:endParaRPr lang="en-US"/>
        </a:p>
      </dgm:t>
    </dgm:pt>
    <dgm:pt modelId="{484B3A01-DD07-4A56-AD1C-320B08D1CFC7}" type="sibTrans" cxnId="{591B6A45-AC20-42E6-AFEE-212C4E04CADC}">
      <dgm:prSet/>
      <dgm:spPr/>
      <dgm:t>
        <a:bodyPr/>
        <a:lstStyle/>
        <a:p>
          <a:endParaRPr lang="en-US"/>
        </a:p>
      </dgm:t>
    </dgm:pt>
    <dgm:pt modelId="{F91F4AFE-3BCE-408F-B5C7-73C7C7CA3C3A}">
      <dgm:prSet phldrT="[Text]"/>
      <dgm:spPr/>
      <dgm:t>
        <a:bodyPr/>
        <a:lstStyle/>
        <a:p>
          <a:r>
            <a:rPr lang="en-US" dirty="0"/>
            <a:t>Then we can consider the All-Possible Selection</a:t>
          </a:r>
        </a:p>
      </dgm:t>
    </dgm:pt>
    <dgm:pt modelId="{FA15AF84-6239-4573-9251-1E4B238EA89A}" type="parTrans" cxnId="{E2E96AEC-5B75-4A9D-B797-1E7604E83E87}">
      <dgm:prSet/>
      <dgm:spPr/>
      <dgm:t>
        <a:bodyPr/>
        <a:lstStyle/>
        <a:p>
          <a:endParaRPr lang="en-US"/>
        </a:p>
      </dgm:t>
    </dgm:pt>
    <dgm:pt modelId="{B0974F66-42A3-48CD-A05B-A714D196EA40}" type="sibTrans" cxnId="{E2E96AEC-5B75-4A9D-B797-1E7604E83E87}">
      <dgm:prSet/>
      <dgm:spPr/>
      <dgm:t>
        <a:bodyPr/>
        <a:lstStyle/>
        <a:p>
          <a:endParaRPr lang="en-US"/>
        </a:p>
      </dgm:t>
    </dgm:pt>
    <dgm:pt modelId="{331A4558-A931-473C-8BB9-9C75BA61CE35}" type="pres">
      <dgm:prSet presAssocID="{58BEE3CC-9EA6-4958-9231-DD36AE03BDA8}" presName="CompostProcess" presStyleCnt="0">
        <dgm:presLayoutVars>
          <dgm:dir/>
          <dgm:resizeHandles val="exact"/>
        </dgm:presLayoutVars>
      </dgm:prSet>
      <dgm:spPr/>
    </dgm:pt>
    <dgm:pt modelId="{75345358-C8B6-4984-B008-7886DF7495D9}" type="pres">
      <dgm:prSet presAssocID="{58BEE3CC-9EA6-4958-9231-DD36AE03BDA8}" presName="arrow" presStyleLbl="bgShp" presStyleIdx="0" presStyleCnt="1"/>
      <dgm:spPr/>
    </dgm:pt>
    <dgm:pt modelId="{7DBA0155-8346-4661-80A9-B92FA866C7A1}" type="pres">
      <dgm:prSet presAssocID="{58BEE3CC-9EA6-4958-9231-DD36AE03BDA8}" presName="linearProcess" presStyleCnt="0"/>
      <dgm:spPr/>
    </dgm:pt>
    <dgm:pt modelId="{9D215A35-4C08-4A88-A700-C4571EF3DFD8}" type="pres">
      <dgm:prSet presAssocID="{2BEE95E8-3BBC-48FC-9C2A-66A0241578D8}" presName="textNode" presStyleLbl="node1" presStyleIdx="0" presStyleCnt="3">
        <dgm:presLayoutVars>
          <dgm:bulletEnabled val="1"/>
        </dgm:presLayoutVars>
      </dgm:prSet>
      <dgm:spPr/>
    </dgm:pt>
    <dgm:pt modelId="{815E25DA-DE22-4CED-BDF4-AB9FC317F03A}" type="pres">
      <dgm:prSet presAssocID="{1B25610A-9249-4528-90BF-3A3DE6F96492}" presName="sibTrans" presStyleCnt="0"/>
      <dgm:spPr/>
    </dgm:pt>
    <dgm:pt modelId="{A6D9E713-3961-49DF-9375-E87426D26710}" type="pres">
      <dgm:prSet presAssocID="{41CA7357-0F9D-467B-829B-18D86F4AE9FD}" presName="textNode" presStyleLbl="node1" presStyleIdx="1" presStyleCnt="3">
        <dgm:presLayoutVars>
          <dgm:bulletEnabled val="1"/>
        </dgm:presLayoutVars>
      </dgm:prSet>
      <dgm:spPr/>
    </dgm:pt>
    <dgm:pt modelId="{72CB1D4D-DE3D-4CEA-8999-CDB91C27BA32}" type="pres">
      <dgm:prSet presAssocID="{484B3A01-DD07-4A56-AD1C-320B08D1CFC7}" presName="sibTrans" presStyleCnt="0"/>
      <dgm:spPr/>
    </dgm:pt>
    <dgm:pt modelId="{2798CCDD-1003-4A8D-9A10-C531A53B8A9F}" type="pres">
      <dgm:prSet presAssocID="{F91F4AFE-3BCE-408F-B5C7-73C7C7CA3C3A}" presName="textNode" presStyleLbl="node1" presStyleIdx="2" presStyleCnt="3">
        <dgm:presLayoutVars>
          <dgm:bulletEnabled val="1"/>
        </dgm:presLayoutVars>
      </dgm:prSet>
      <dgm:spPr/>
    </dgm:pt>
  </dgm:ptLst>
  <dgm:cxnLst>
    <dgm:cxn modelId="{1451CD5E-BD29-4E5C-8DC1-1EA053C1A2B0}" type="presOf" srcId="{F91F4AFE-3BCE-408F-B5C7-73C7C7CA3C3A}" destId="{2798CCDD-1003-4A8D-9A10-C531A53B8A9F}" srcOrd="0" destOrd="0" presId="urn:microsoft.com/office/officeart/2005/8/layout/hProcess9"/>
    <dgm:cxn modelId="{591B6A45-AC20-42E6-AFEE-212C4E04CADC}" srcId="{58BEE3CC-9EA6-4958-9231-DD36AE03BDA8}" destId="{41CA7357-0F9D-467B-829B-18D86F4AE9FD}" srcOrd="1" destOrd="0" parTransId="{B1E2ECA6-CFEC-479F-BA5C-10C524A58E35}" sibTransId="{484B3A01-DD07-4A56-AD1C-320B08D1CFC7}"/>
    <dgm:cxn modelId="{43918E48-46AB-47C1-8691-033E10FDFD9F}" type="presOf" srcId="{2BEE95E8-3BBC-48FC-9C2A-66A0241578D8}" destId="{9D215A35-4C08-4A88-A700-C4571EF3DFD8}" srcOrd="0" destOrd="0" presId="urn:microsoft.com/office/officeart/2005/8/layout/hProcess9"/>
    <dgm:cxn modelId="{5780D36E-480C-48C1-A021-5EEDBEA09FF4}" type="presOf" srcId="{41CA7357-0F9D-467B-829B-18D86F4AE9FD}" destId="{A6D9E713-3961-49DF-9375-E87426D26710}" srcOrd="0" destOrd="0" presId="urn:microsoft.com/office/officeart/2005/8/layout/hProcess9"/>
    <dgm:cxn modelId="{05F4DF96-4A1D-4D8C-AE74-8B800AB6DAB6}" type="presOf" srcId="{58BEE3CC-9EA6-4958-9231-DD36AE03BDA8}" destId="{331A4558-A931-473C-8BB9-9C75BA61CE35}" srcOrd="0" destOrd="0" presId="urn:microsoft.com/office/officeart/2005/8/layout/hProcess9"/>
    <dgm:cxn modelId="{ED8DD2C4-BC7A-4E78-9B90-FE4891370C40}" srcId="{58BEE3CC-9EA6-4958-9231-DD36AE03BDA8}" destId="{2BEE95E8-3BBC-48FC-9C2A-66A0241578D8}" srcOrd="0" destOrd="0" parTransId="{32D31FBF-6377-4407-8F24-D40D3BA0E98D}" sibTransId="{1B25610A-9249-4528-90BF-3A3DE6F96492}"/>
    <dgm:cxn modelId="{E2E96AEC-5B75-4A9D-B797-1E7604E83E87}" srcId="{58BEE3CC-9EA6-4958-9231-DD36AE03BDA8}" destId="{F91F4AFE-3BCE-408F-B5C7-73C7C7CA3C3A}" srcOrd="2" destOrd="0" parTransId="{FA15AF84-6239-4573-9251-1E4B238EA89A}" sibTransId="{B0974F66-42A3-48CD-A05B-A714D196EA40}"/>
    <dgm:cxn modelId="{9D148A47-9818-4877-87E1-DF20A085F43E}" type="presParOf" srcId="{331A4558-A931-473C-8BB9-9C75BA61CE35}" destId="{75345358-C8B6-4984-B008-7886DF7495D9}" srcOrd="0" destOrd="0" presId="urn:microsoft.com/office/officeart/2005/8/layout/hProcess9"/>
    <dgm:cxn modelId="{F5AB8725-6C91-4CF3-B00A-297AABDB9668}" type="presParOf" srcId="{331A4558-A931-473C-8BB9-9C75BA61CE35}" destId="{7DBA0155-8346-4661-80A9-B92FA866C7A1}" srcOrd="1" destOrd="0" presId="urn:microsoft.com/office/officeart/2005/8/layout/hProcess9"/>
    <dgm:cxn modelId="{9BA467A7-BD04-43DF-8FAB-8A4856FAA546}" type="presParOf" srcId="{7DBA0155-8346-4661-80A9-B92FA866C7A1}" destId="{9D215A35-4C08-4A88-A700-C4571EF3DFD8}" srcOrd="0" destOrd="0" presId="urn:microsoft.com/office/officeart/2005/8/layout/hProcess9"/>
    <dgm:cxn modelId="{32ABCD06-CF71-4392-A5EA-07B6A006FE3B}" type="presParOf" srcId="{7DBA0155-8346-4661-80A9-B92FA866C7A1}" destId="{815E25DA-DE22-4CED-BDF4-AB9FC317F03A}" srcOrd="1" destOrd="0" presId="urn:microsoft.com/office/officeart/2005/8/layout/hProcess9"/>
    <dgm:cxn modelId="{B16EFB61-A8BA-4A4D-AC59-24AEC4B78413}" type="presParOf" srcId="{7DBA0155-8346-4661-80A9-B92FA866C7A1}" destId="{A6D9E713-3961-49DF-9375-E87426D26710}" srcOrd="2" destOrd="0" presId="urn:microsoft.com/office/officeart/2005/8/layout/hProcess9"/>
    <dgm:cxn modelId="{878DA904-DEF4-4E39-9BF4-1DE6E030C699}" type="presParOf" srcId="{7DBA0155-8346-4661-80A9-B92FA866C7A1}" destId="{72CB1D4D-DE3D-4CEA-8999-CDB91C27BA32}" srcOrd="3" destOrd="0" presId="urn:microsoft.com/office/officeart/2005/8/layout/hProcess9"/>
    <dgm:cxn modelId="{6C1492D8-AC52-481C-B30E-7A1440F1F940}" type="presParOf" srcId="{7DBA0155-8346-4661-80A9-B92FA866C7A1}" destId="{2798CCDD-1003-4A8D-9A10-C531A53B8A9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3800" b="1" dirty="0"/>
            <a:t>Week 6 Cars Logistic All Possible.py</a:t>
          </a: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solidFill>
          <a:schemeClr val="accent4">
            <a:lumMod val="60000"/>
            <a:lumOff val="40000"/>
          </a:schemeClr>
        </a:soli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A16F19-25F9-41A8-AAC7-7E0D53410DE8}"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B11A92D9-9814-4E8F-BD1D-81F894C270D2}">
      <dgm:prSet phldrT="[Text]" custT="1"/>
      <dgm:spPr/>
      <dgm:t>
        <a:bodyPr/>
        <a:lstStyle/>
        <a:p>
          <a:r>
            <a:rPr lang="en-US" sz="2400" dirty="0"/>
            <a:t>Introduced multinomial logistic regression algorithm </a:t>
          </a:r>
          <a:r>
            <a:rPr lang="en-US" sz="3200" dirty="0">
              <a:sym typeface="Wingdings" panose="05000000000000000000" pitchFamily="2" charset="2"/>
            </a:rPr>
            <a:t></a:t>
          </a:r>
          <a:endParaRPr lang="en-US" sz="3200" dirty="0"/>
        </a:p>
      </dgm:t>
    </dgm:pt>
    <dgm:pt modelId="{88A6E1B1-4127-4608-AE5B-D60ACDED36D8}" type="parTrans" cxnId="{3DB950EB-895E-489A-A4D5-3CD128AEE683}">
      <dgm:prSet/>
      <dgm:spPr/>
      <dgm:t>
        <a:bodyPr/>
        <a:lstStyle/>
        <a:p>
          <a:endParaRPr lang="en-US"/>
        </a:p>
      </dgm:t>
    </dgm:pt>
    <dgm:pt modelId="{F7EB39FC-09FA-416C-9A66-6288087FED35}" type="sibTrans" cxnId="{3DB950EB-895E-489A-A4D5-3CD128AEE683}">
      <dgm:prSet/>
      <dgm:spPr>
        <a:solidFill>
          <a:srgbClr val="0070C0">
            <a:alpha val="90000"/>
          </a:srgbClr>
        </a:solidFill>
      </dgm:spPr>
      <dgm:t>
        <a:bodyPr/>
        <a:lstStyle/>
        <a:p>
          <a:endParaRPr lang="en-US">
            <a:solidFill>
              <a:srgbClr val="FF0000"/>
            </a:solidFill>
            <a:highlight>
              <a:srgbClr val="FF0000"/>
            </a:highlight>
          </a:endParaRPr>
        </a:p>
      </dgm:t>
    </dgm:pt>
    <dgm:pt modelId="{9B818F0E-EDD0-48D5-9F08-E7E13FC8C3F7}">
      <dgm:prSet phldrT="[Text]" custT="1"/>
      <dgm:spPr/>
      <dgm:t>
        <a:bodyPr/>
        <a:lstStyle/>
        <a:p>
          <a:r>
            <a:rPr lang="en-US" sz="2400" b="0" dirty="0"/>
            <a:t> Estimated using maximum likelihood method </a:t>
          </a:r>
          <a:r>
            <a:rPr lang="en-US" sz="3200" dirty="0">
              <a:sym typeface="Wingdings" panose="05000000000000000000" pitchFamily="2" charset="2"/>
            </a:rPr>
            <a:t></a:t>
          </a:r>
          <a:endParaRPr lang="en-US" sz="3200" b="0" dirty="0"/>
        </a:p>
      </dgm:t>
    </dgm:pt>
    <dgm:pt modelId="{9CEC02BE-B381-46BA-BEDF-C213670BBA15}" type="parTrans" cxnId="{D2114D3E-ECB0-433D-A9BB-DCC1BF7CA059}">
      <dgm:prSet/>
      <dgm:spPr/>
      <dgm:t>
        <a:bodyPr/>
        <a:lstStyle/>
        <a:p>
          <a:endParaRPr lang="en-US"/>
        </a:p>
      </dgm:t>
    </dgm:pt>
    <dgm:pt modelId="{9CF6071A-611B-4068-AB81-E6FA0E629F76}" type="sibTrans" cxnId="{D2114D3E-ECB0-433D-A9BB-DCC1BF7CA059}">
      <dgm:prSet/>
      <dgm:spPr>
        <a:solidFill>
          <a:srgbClr val="0070C0">
            <a:alpha val="90000"/>
          </a:srgbClr>
        </a:solidFill>
      </dgm:spPr>
      <dgm:t>
        <a:bodyPr/>
        <a:lstStyle/>
        <a:p>
          <a:endParaRPr lang="en-US"/>
        </a:p>
      </dgm:t>
    </dgm:pt>
    <dgm:pt modelId="{D55965EE-FF85-4225-85A4-0BB219539A37}">
      <dgm:prSet phldrT="[Text]" custT="1"/>
      <dgm:spPr/>
      <dgm:t>
        <a:bodyPr/>
        <a:lstStyle/>
        <a:p>
          <a:r>
            <a:rPr lang="en-US" sz="2400" b="0" dirty="0"/>
            <a:t>Trained a model using Python </a:t>
          </a:r>
          <a:r>
            <a:rPr lang="en-US" sz="2400" b="0" dirty="0" err="1"/>
            <a:t>statsmodels</a:t>
          </a:r>
          <a:r>
            <a:rPr lang="en-US" sz="2800" b="1" dirty="0"/>
            <a:t> </a:t>
          </a:r>
          <a:r>
            <a:rPr lang="en-US" sz="3200" dirty="0">
              <a:sym typeface="Wingdings" panose="05000000000000000000" pitchFamily="2" charset="2"/>
            </a:rPr>
            <a:t></a:t>
          </a:r>
          <a:endParaRPr lang="en-US" sz="3200" b="1" dirty="0"/>
        </a:p>
      </dgm:t>
    </dgm:pt>
    <dgm:pt modelId="{B5883531-922E-4146-B30C-9EB7F1D9BE97}" type="parTrans" cxnId="{8727C1EE-D6CF-4A69-8799-4582268A7C33}">
      <dgm:prSet/>
      <dgm:spPr/>
      <dgm:t>
        <a:bodyPr/>
        <a:lstStyle/>
        <a:p>
          <a:endParaRPr lang="en-US"/>
        </a:p>
      </dgm:t>
    </dgm:pt>
    <dgm:pt modelId="{95FF5AC6-F339-44E0-B329-70C0520C28BA}" type="sibTrans" cxnId="{8727C1EE-D6CF-4A69-8799-4582268A7C33}">
      <dgm:prSet/>
      <dgm:spPr>
        <a:solidFill>
          <a:srgbClr val="0070C0">
            <a:alpha val="90000"/>
          </a:srgbClr>
        </a:solidFill>
      </dgm:spPr>
      <dgm:t>
        <a:bodyPr/>
        <a:lstStyle/>
        <a:p>
          <a:endParaRPr lang="en-US"/>
        </a:p>
      </dgm:t>
    </dgm:pt>
    <dgm:pt modelId="{05E8ECA5-C841-45CF-8833-5FE131C3A7B4}">
      <dgm:prSet custT="1"/>
      <dgm:spPr/>
      <dgm:t>
        <a:bodyPr/>
        <a:lstStyle/>
        <a:p>
          <a:r>
            <a:rPr lang="en-US" sz="2400" b="0" dirty="0"/>
            <a:t>Forward, Backward, All-Possible Model Selection </a:t>
          </a:r>
          <a:r>
            <a:rPr lang="en-US" sz="2400" dirty="0">
              <a:sym typeface="Wingdings" panose="05000000000000000000" pitchFamily="2" charset="2"/>
            </a:rPr>
            <a:t></a:t>
          </a:r>
          <a:endParaRPr lang="en-US" sz="2400" b="0" dirty="0"/>
        </a:p>
      </dgm:t>
    </dgm:pt>
    <dgm:pt modelId="{DBAEDA8F-20C0-477E-88F1-1DE33D72E6A1}" type="parTrans" cxnId="{3F63BB2B-EAC8-4DD3-A684-00CC57407C9E}">
      <dgm:prSet/>
      <dgm:spPr/>
      <dgm:t>
        <a:bodyPr/>
        <a:lstStyle/>
        <a:p>
          <a:endParaRPr lang="en-US"/>
        </a:p>
      </dgm:t>
    </dgm:pt>
    <dgm:pt modelId="{095AA736-FCD0-4D92-B8F7-A1A611A7D86B}" type="sibTrans" cxnId="{3F63BB2B-EAC8-4DD3-A684-00CC57407C9E}">
      <dgm:prSet/>
      <dgm:spPr/>
      <dgm:t>
        <a:bodyPr/>
        <a:lstStyle/>
        <a:p>
          <a:endParaRPr lang="en-US"/>
        </a:p>
      </dgm:t>
    </dgm:pt>
    <dgm:pt modelId="{6E1704F2-7154-4165-AD3F-CA7EBE3B1262}" type="pres">
      <dgm:prSet presAssocID="{7BA16F19-25F9-41A8-AAC7-7E0D53410DE8}" presName="outerComposite" presStyleCnt="0">
        <dgm:presLayoutVars>
          <dgm:chMax val="5"/>
          <dgm:dir/>
          <dgm:resizeHandles val="exact"/>
        </dgm:presLayoutVars>
      </dgm:prSet>
      <dgm:spPr/>
    </dgm:pt>
    <dgm:pt modelId="{D8F46268-8E46-417A-BEE1-249D00BAB978}" type="pres">
      <dgm:prSet presAssocID="{7BA16F19-25F9-41A8-AAC7-7E0D53410DE8}" presName="dummyMaxCanvas" presStyleCnt="0">
        <dgm:presLayoutVars/>
      </dgm:prSet>
      <dgm:spPr/>
    </dgm:pt>
    <dgm:pt modelId="{B4E24D1D-5CB7-43AF-B7A2-983DD82C88C7}" type="pres">
      <dgm:prSet presAssocID="{7BA16F19-25F9-41A8-AAC7-7E0D53410DE8}" presName="FourNodes_1" presStyleLbl="node1" presStyleIdx="0" presStyleCnt="4">
        <dgm:presLayoutVars>
          <dgm:bulletEnabled val="1"/>
        </dgm:presLayoutVars>
      </dgm:prSet>
      <dgm:spPr/>
    </dgm:pt>
    <dgm:pt modelId="{3BE066B9-F9DC-4320-92C7-53535C3D838F}" type="pres">
      <dgm:prSet presAssocID="{7BA16F19-25F9-41A8-AAC7-7E0D53410DE8}" presName="FourNodes_2" presStyleLbl="node1" presStyleIdx="1" presStyleCnt="4">
        <dgm:presLayoutVars>
          <dgm:bulletEnabled val="1"/>
        </dgm:presLayoutVars>
      </dgm:prSet>
      <dgm:spPr/>
    </dgm:pt>
    <dgm:pt modelId="{352BB662-CEFF-4565-AD60-444C6E20B952}" type="pres">
      <dgm:prSet presAssocID="{7BA16F19-25F9-41A8-AAC7-7E0D53410DE8}" presName="FourNodes_3" presStyleLbl="node1" presStyleIdx="2" presStyleCnt="4">
        <dgm:presLayoutVars>
          <dgm:bulletEnabled val="1"/>
        </dgm:presLayoutVars>
      </dgm:prSet>
      <dgm:spPr/>
    </dgm:pt>
    <dgm:pt modelId="{412F9832-53B2-4B83-9E5E-EBFA8831349B}" type="pres">
      <dgm:prSet presAssocID="{7BA16F19-25F9-41A8-AAC7-7E0D53410DE8}" presName="FourNodes_4" presStyleLbl="node1" presStyleIdx="3" presStyleCnt="4">
        <dgm:presLayoutVars>
          <dgm:bulletEnabled val="1"/>
        </dgm:presLayoutVars>
      </dgm:prSet>
      <dgm:spPr/>
    </dgm:pt>
    <dgm:pt modelId="{8B4451C6-A094-4125-B47B-874447DF1F53}" type="pres">
      <dgm:prSet presAssocID="{7BA16F19-25F9-41A8-AAC7-7E0D53410DE8}" presName="FourConn_1-2" presStyleLbl="fgAccFollowNode1" presStyleIdx="0" presStyleCnt="3">
        <dgm:presLayoutVars>
          <dgm:bulletEnabled val="1"/>
        </dgm:presLayoutVars>
      </dgm:prSet>
      <dgm:spPr/>
    </dgm:pt>
    <dgm:pt modelId="{423FABA1-49B7-47CF-9C1A-E827F657851E}" type="pres">
      <dgm:prSet presAssocID="{7BA16F19-25F9-41A8-AAC7-7E0D53410DE8}" presName="FourConn_2-3" presStyleLbl="fgAccFollowNode1" presStyleIdx="1" presStyleCnt="3">
        <dgm:presLayoutVars>
          <dgm:bulletEnabled val="1"/>
        </dgm:presLayoutVars>
      </dgm:prSet>
      <dgm:spPr/>
    </dgm:pt>
    <dgm:pt modelId="{52F3FEB1-4320-4178-A424-594989DD55AF}" type="pres">
      <dgm:prSet presAssocID="{7BA16F19-25F9-41A8-AAC7-7E0D53410DE8}" presName="FourConn_3-4" presStyleLbl="fgAccFollowNode1" presStyleIdx="2" presStyleCnt="3">
        <dgm:presLayoutVars>
          <dgm:bulletEnabled val="1"/>
        </dgm:presLayoutVars>
      </dgm:prSet>
      <dgm:spPr/>
    </dgm:pt>
    <dgm:pt modelId="{9FA54B42-FDB6-481E-801E-8FB6C6435034}" type="pres">
      <dgm:prSet presAssocID="{7BA16F19-25F9-41A8-AAC7-7E0D53410DE8}" presName="FourNodes_1_text" presStyleLbl="node1" presStyleIdx="3" presStyleCnt="4">
        <dgm:presLayoutVars>
          <dgm:bulletEnabled val="1"/>
        </dgm:presLayoutVars>
      </dgm:prSet>
      <dgm:spPr/>
    </dgm:pt>
    <dgm:pt modelId="{C86EF148-9679-495A-91C8-660F7F791966}" type="pres">
      <dgm:prSet presAssocID="{7BA16F19-25F9-41A8-AAC7-7E0D53410DE8}" presName="FourNodes_2_text" presStyleLbl="node1" presStyleIdx="3" presStyleCnt="4">
        <dgm:presLayoutVars>
          <dgm:bulletEnabled val="1"/>
        </dgm:presLayoutVars>
      </dgm:prSet>
      <dgm:spPr/>
    </dgm:pt>
    <dgm:pt modelId="{66A972A0-EBFE-43C9-A1FA-BE9CFB420EB6}" type="pres">
      <dgm:prSet presAssocID="{7BA16F19-25F9-41A8-AAC7-7E0D53410DE8}" presName="FourNodes_3_text" presStyleLbl="node1" presStyleIdx="3" presStyleCnt="4">
        <dgm:presLayoutVars>
          <dgm:bulletEnabled val="1"/>
        </dgm:presLayoutVars>
      </dgm:prSet>
      <dgm:spPr/>
    </dgm:pt>
    <dgm:pt modelId="{FCE5BDC9-D0D9-439D-B2C6-D493E3A864D6}" type="pres">
      <dgm:prSet presAssocID="{7BA16F19-25F9-41A8-AAC7-7E0D53410DE8}" presName="FourNodes_4_text" presStyleLbl="node1" presStyleIdx="3" presStyleCnt="4">
        <dgm:presLayoutVars>
          <dgm:bulletEnabled val="1"/>
        </dgm:presLayoutVars>
      </dgm:prSet>
      <dgm:spPr/>
    </dgm:pt>
  </dgm:ptLst>
  <dgm:cxnLst>
    <dgm:cxn modelId="{26AB2F17-F48C-481B-AB26-E395AA164338}" type="presOf" srcId="{D55965EE-FF85-4225-85A4-0BB219539A37}" destId="{352BB662-CEFF-4565-AD60-444C6E20B952}" srcOrd="0" destOrd="0" presId="urn:microsoft.com/office/officeart/2005/8/layout/vProcess5"/>
    <dgm:cxn modelId="{FBAA9218-976B-4E52-BBFD-7ABBEDADBA67}" type="presOf" srcId="{05E8ECA5-C841-45CF-8833-5FE131C3A7B4}" destId="{FCE5BDC9-D0D9-439D-B2C6-D493E3A864D6}" srcOrd="1" destOrd="0" presId="urn:microsoft.com/office/officeart/2005/8/layout/vProcess5"/>
    <dgm:cxn modelId="{D9ED1019-1756-478C-AD76-AF80D85443F1}" type="presOf" srcId="{F7EB39FC-09FA-416C-9A66-6288087FED35}" destId="{8B4451C6-A094-4125-B47B-874447DF1F53}" srcOrd="0" destOrd="0" presId="urn:microsoft.com/office/officeart/2005/8/layout/vProcess5"/>
    <dgm:cxn modelId="{3F63BB2B-EAC8-4DD3-A684-00CC57407C9E}" srcId="{7BA16F19-25F9-41A8-AAC7-7E0D53410DE8}" destId="{05E8ECA5-C841-45CF-8833-5FE131C3A7B4}" srcOrd="3" destOrd="0" parTransId="{DBAEDA8F-20C0-477E-88F1-1DE33D72E6A1}" sibTransId="{095AA736-FCD0-4D92-B8F7-A1A611A7D86B}"/>
    <dgm:cxn modelId="{75D00139-8F82-49C7-8580-96A808F599FF}" type="presOf" srcId="{9B818F0E-EDD0-48D5-9F08-E7E13FC8C3F7}" destId="{C86EF148-9679-495A-91C8-660F7F791966}" srcOrd="1" destOrd="0" presId="urn:microsoft.com/office/officeart/2005/8/layout/vProcess5"/>
    <dgm:cxn modelId="{D2114D3E-ECB0-433D-A9BB-DCC1BF7CA059}" srcId="{7BA16F19-25F9-41A8-AAC7-7E0D53410DE8}" destId="{9B818F0E-EDD0-48D5-9F08-E7E13FC8C3F7}" srcOrd="1" destOrd="0" parTransId="{9CEC02BE-B381-46BA-BEDF-C213670BBA15}" sibTransId="{9CF6071A-611B-4068-AB81-E6FA0E629F76}"/>
    <dgm:cxn modelId="{0D876444-439E-4010-A33B-4520767C0BB8}" type="presOf" srcId="{7BA16F19-25F9-41A8-AAC7-7E0D53410DE8}" destId="{6E1704F2-7154-4165-AD3F-CA7EBE3B1262}" srcOrd="0" destOrd="0" presId="urn:microsoft.com/office/officeart/2005/8/layout/vProcess5"/>
    <dgm:cxn modelId="{84DAB54C-ED06-4B1D-B91C-FAE9C3AD814E}" type="presOf" srcId="{B11A92D9-9814-4E8F-BD1D-81F894C270D2}" destId="{B4E24D1D-5CB7-43AF-B7A2-983DD82C88C7}" srcOrd="0" destOrd="0" presId="urn:microsoft.com/office/officeart/2005/8/layout/vProcess5"/>
    <dgm:cxn modelId="{D1196DC0-0D11-434E-B031-A42E5B579820}" type="presOf" srcId="{D55965EE-FF85-4225-85A4-0BB219539A37}" destId="{66A972A0-EBFE-43C9-A1FA-BE9CFB420EB6}" srcOrd="1" destOrd="0" presId="urn:microsoft.com/office/officeart/2005/8/layout/vProcess5"/>
    <dgm:cxn modelId="{02C134D4-4E90-41D4-8814-7A284F30521B}" type="presOf" srcId="{05E8ECA5-C841-45CF-8833-5FE131C3A7B4}" destId="{412F9832-53B2-4B83-9E5E-EBFA8831349B}" srcOrd="0" destOrd="0" presId="urn:microsoft.com/office/officeart/2005/8/layout/vProcess5"/>
    <dgm:cxn modelId="{81C626E7-42C6-4EC4-A99A-D891EDD20B89}" type="presOf" srcId="{9B818F0E-EDD0-48D5-9F08-E7E13FC8C3F7}" destId="{3BE066B9-F9DC-4320-92C7-53535C3D838F}" srcOrd="0" destOrd="0" presId="urn:microsoft.com/office/officeart/2005/8/layout/vProcess5"/>
    <dgm:cxn modelId="{3DB950EB-895E-489A-A4D5-3CD128AEE683}" srcId="{7BA16F19-25F9-41A8-AAC7-7E0D53410DE8}" destId="{B11A92D9-9814-4E8F-BD1D-81F894C270D2}" srcOrd="0" destOrd="0" parTransId="{88A6E1B1-4127-4608-AE5B-D60ACDED36D8}" sibTransId="{F7EB39FC-09FA-416C-9A66-6288087FED35}"/>
    <dgm:cxn modelId="{E4DA40EE-1811-4D83-980C-6399B4C74533}" type="presOf" srcId="{95FF5AC6-F339-44E0-B329-70C0520C28BA}" destId="{52F3FEB1-4320-4178-A424-594989DD55AF}" srcOrd="0" destOrd="0" presId="urn:microsoft.com/office/officeart/2005/8/layout/vProcess5"/>
    <dgm:cxn modelId="{8727C1EE-D6CF-4A69-8799-4582268A7C33}" srcId="{7BA16F19-25F9-41A8-AAC7-7E0D53410DE8}" destId="{D55965EE-FF85-4225-85A4-0BB219539A37}" srcOrd="2" destOrd="0" parTransId="{B5883531-922E-4146-B30C-9EB7F1D9BE97}" sibTransId="{95FF5AC6-F339-44E0-B329-70C0520C28BA}"/>
    <dgm:cxn modelId="{A14200F7-5474-436C-8CF7-3B144771A81A}" type="presOf" srcId="{B11A92D9-9814-4E8F-BD1D-81F894C270D2}" destId="{9FA54B42-FDB6-481E-801E-8FB6C6435034}" srcOrd="1" destOrd="0" presId="urn:microsoft.com/office/officeart/2005/8/layout/vProcess5"/>
    <dgm:cxn modelId="{6DD4A8FD-E809-4BE6-91BD-2235DAE91A50}" type="presOf" srcId="{9CF6071A-611B-4068-AB81-E6FA0E629F76}" destId="{423FABA1-49B7-47CF-9C1A-E827F657851E}" srcOrd="0" destOrd="0" presId="urn:microsoft.com/office/officeart/2005/8/layout/vProcess5"/>
    <dgm:cxn modelId="{D5588089-7B13-4C50-9141-0E3A46E379C7}" type="presParOf" srcId="{6E1704F2-7154-4165-AD3F-CA7EBE3B1262}" destId="{D8F46268-8E46-417A-BEE1-249D00BAB978}" srcOrd="0" destOrd="0" presId="urn:microsoft.com/office/officeart/2005/8/layout/vProcess5"/>
    <dgm:cxn modelId="{F7C33236-AAE8-4C10-8A55-6F076E823F56}" type="presParOf" srcId="{6E1704F2-7154-4165-AD3F-CA7EBE3B1262}" destId="{B4E24D1D-5CB7-43AF-B7A2-983DD82C88C7}" srcOrd="1" destOrd="0" presId="urn:microsoft.com/office/officeart/2005/8/layout/vProcess5"/>
    <dgm:cxn modelId="{E698CD4B-FFFC-452F-A5E3-6EDE1C249EB9}" type="presParOf" srcId="{6E1704F2-7154-4165-AD3F-CA7EBE3B1262}" destId="{3BE066B9-F9DC-4320-92C7-53535C3D838F}" srcOrd="2" destOrd="0" presId="urn:microsoft.com/office/officeart/2005/8/layout/vProcess5"/>
    <dgm:cxn modelId="{E0DE8C09-ED16-454D-A737-8C20DDB56B2D}" type="presParOf" srcId="{6E1704F2-7154-4165-AD3F-CA7EBE3B1262}" destId="{352BB662-CEFF-4565-AD60-444C6E20B952}" srcOrd="3" destOrd="0" presId="urn:microsoft.com/office/officeart/2005/8/layout/vProcess5"/>
    <dgm:cxn modelId="{3F688ACF-0C24-4252-A56B-10D2311686B2}" type="presParOf" srcId="{6E1704F2-7154-4165-AD3F-CA7EBE3B1262}" destId="{412F9832-53B2-4B83-9E5E-EBFA8831349B}" srcOrd="4" destOrd="0" presId="urn:microsoft.com/office/officeart/2005/8/layout/vProcess5"/>
    <dgm:cxn modelId="{91B8E1A7-F23A-4777-B5FD-75F7F28EA3D0}" type="presParOf" srcId="{6E1704F2-7154-4165-AD3F-CA7EBE3B1262}" destId="{8B4451C6-A094-4125-B47B-874447DF1F53}" srcOrd="5" destOrd="0" presId="urn:microsoft.com/office/officeart/2005/8/layout/vProcess5"/>
    <dgm:cxn modelId="{1081A695-BDF2-428F-9999-4C77FA3FA2D6}" type="presParOf" srcId="{6E1704F2-7154-4165-AD3F-CA7EBE3B1262}" destId="{423FABA1-49B7-47CF-9C1A-E827F657851E}" srcOrd="6" destOrd="0" presId="urn:microsoft.com/office/officeart/2005/8/layout/vProcess5"/>
    <dgm:cxn modelId="{29D6C0DF-FF48-4E90-A293-34D16586FAAB}" type="presParOf" srcId="{6E1704F2-7154-4165-AD3F-CA7EBE3B1262}" destId="{52F3FEB1-4320-4178-A424-594989DD55AF}" srcOrd="7" destOrd="0" presId="urn:microsoft.com/office/officeart/2005/8/layout/vProcess5"/>
    <dgm:cxn modelId="{4932DEFF-05B7-4809-8DD5-31D5568E22B3}" type="presParOf" srcId="{6E1704F2-7154-4165-AD3F-CA7EBE3B1262}" destId="{9FA54B42-FDB6-481E-801E-8FB6C6435034}" srcOrd="8" destOrd="0" presId="urn:microsoft.com/office/officeart/2005/8/layout/vProcess5"/>
    <dgm:cxn modelId="{3C44618F-FCF9-4BB6-8AFC-873C93DFC95D}" type="presParOf" srcId="{6E1704F2-7154-4165-AD3F-CA7EBE3B1262}" destId="{C86EF148-9679-495A-91C8-660F7F791966}" srcOrd="9" destOrd="0" presId="urn:microsoft.com/office/officeart/2005/8/layout/vProcess5"/>
    <dgm:cxn modelId="{CB0D54EE-F0F2-440F-A359-D83AEF231689}" type="presParOf" srcId="{6E1704F2-7154-4165-AD3F-CA7EBE3B1262}" destId="{66A972A0-EBFE-43C9-A1FA-BE9CFB420EB6}" srcOrd="10" destOrd="0" presId="urn:microsoft.com/office/officeart/2005/8/layout/vProcess5"/>
    <dgm:cxn modelId="{85B8D712-770A-46C9-B73A-2930A4108B90}" type="presParOf" srcId="{6E1704F2-7154-4165-AD3F-CA7EBE3B1262}" destId="{FCE5BDC9-D0D9-439D-B2C6-D493E3A864D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2013FB-63FF-4F61-BECF-893112B1B8E3}"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n-US"/>
        </a:p>
      </dgm:t>
    </dgm:pt>
    <dgm:pt modelId="{2A5643B5-9BC1-4907-A91C-F898A34F9BA8}">
      <dgm:prSet phldrT="[Text]" custT="1"/>
      <dgm:spPr/>
      <dgm:t>
        <a:bodyPr/>
        <a:lstStyle/>
        <a:p>
          <a:r>
            <a:rPr lang="en-US" sz="2600" dirty="0"/>
            <a:t>In a nutshell, a logistic model relates the probability that a target category will occur as a linear function of the predictors</a:t>
          </a:r>
        </a:p>
      </dgm:t>
    </dgm:pt>
    <dgm:pt modelId="{6AE979E0-BD9E-4003-AC93-59F945FE44D6}" type="parTrans" cxnId="{2F860F82-1532-4D33-8116-6D8FAFCE6B5A}">
      <dgm:prSet/>
      <dgm:spPr/>
      <dgm:t>
        <a:bodyPr/>
        <a:lstStyle/>
        <a:p>
          <a:endParaRPr lang="en-US"/>
        </a:p>
      </dgm:t>
    </dgm:pt>
    <dgm:pt modelId="{7BC91523-57E7-4089-84EA-3A903AED9EA9}" type="sibTrans" cxnId="{2F860F82-1532-4D33-8116-6D8FAFCE6B5A}">
      <dgm:prSet/>
      <dgm:spPr/>
      <dgm:t>
        <a:bodyPr/>
        <a:lstStyle/>
        <a:p>
          <a:endParaRPr lang="en-US"/>
        </a:p>
      </dgm:t>
    </dgm:pt>
    <mc:AlternateContent xmlns:mc="http://schemas.openxmlformats.org/markup-compatibility/2006" xmlns:a14="http://schemas.microsoft.com/office/drawing/2010/main">
      <mc:Choice Requires="a14">
        <dgm:pt modelId="{083C4419-3274-4699-9981-3F6211B704B9}">
          <dgm:prSet phldrT="[Text]"/>
          <dgm:spPr/>
          <dgm:t>
            <a:bodyPr/>
            <a:lstStyle/>
            <a:p>
              <a:r>
                <a:rPr lang="en-US" dirty="0"/>
                <a:t>Domain: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US" dirty="0"/>
                <a:t> (the real number line)</a:t>
              </a:r>
            </a:p>
          </dgm:t>
        </dgm:pt>
      </mc:Choice>
      <mc:Fallback xmlns="">
        <dgm:pt modelId="{083C4419-3274-4699-9981-3F6211B704B9}">
          <dgm:prSet phldrT="[Text]"/>
          <dgm:spPr/>
          <dgm:t>
            <a:bodyPr/>
            <a:lstStyle/>
            <a:p>
              <a:r>
                <a:rPr lang="en-US" dirty="0"/>
                <a:t>Domain: </a:t>
              </a:r>
              <a:r>
                <a:rPr lang="en-US" b="0" i="0">
                  <a:latin typeface="Cambria Math" panose="02040503050406030204" pitchFamily="18" charset="0"/>
                </a:rPr>
                <a:t>𝑢</a:t>
              </a:r>
              <a:r>
                <a:rPr lang="en-US" b="0" i="0">
                  <a:latin typeface="Cambria Math" panose="02040503050406030204" pitchFamily="18" charset="0"/>
                  <a:ea typeface="Cambria Math" panose="02040503050406030204" pitchFamily="18" charset="0"/>
                </a:rPr>
                <a:t>∈ℝ</a:t>
              </a:r>
              <a:r>
                <a:rPr lang="en-US" dirty="0"/>
                <a:t> (the real number line)</a:t>
              </a:r>
            </a:p>
          </dgm:t>
        </dgm:pt>
      </mc:Fallback>
    </mc:AlternateContent>
    <dgm:pt modelId="{6790FC61-5DE0-4F9E-AA68-6AD1E158689C}" type="parTrans" cxnId="{52638EC3-BEDE-4FCB-ABC6-77DF05C83A3D}">
      <dgm:prSet/>
      <dgm:spPr/>
      <dgm:t>
        <a:bodyPr/>
        <a:lstStyle/>
        <a:p>
          <a:endParaRPr lang="en-US"/>
        </a:p>
      </dgm:t>
    </dgm:pt>
    <dgm:pt modelId="{89B9C3D0-7E5A-47FE-B856-726EC8F36D46}" type="sibTrans" cxnId="{52638EC3-BEDE-4FCB-ABC6-77DF05C83A3D}">
      <dgm:prSet/>
      <dgm:spPr/>
      <dgm:t>
        <a:bodyPr/>
        <a:lstStyle/>
        <a:p>
          <a:endParaRPr lang="en-US"/>
        </a:p>
      </dgm:t>
    </dgm:pt>
    <mc:AlternateContent xmlns:mc="http://schemas.openxmlformats.org/markup-compatibility/2006" xmlns:a14="http://schemas.microsoft.com/office/drawing/2010/main">
      <mc:Choice Requires="a14">
        <dgm:pt modelId="{51E84F05-616A-4D74-858B-C69605B94F9E}">
          <dgm:prSet phldrT="[Text]"/>
          <dgm:spPr/>
          <dgm:t>
            <a:bodyPr/>
            <a:lstStyle/>
            <a:p>
              <a:r>
                <a:rPr lang="en-US" dirty="0"/>
                <a:t> Range: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ea typeface="Cambria Math" panose="02040503050406030204" pitchFamily="18" charset="0"/>
                    </a:rPr>
                    <m:t>≤1</m:t>
                  </m:r>
                </m:oMath>
              </a14:m>
              <a:endParaRPr lang="en-US" dirty="0"/>
            </a:p>
          </dgm:t>
        </dgm:pt>
      </mc:Choice>
      <mc:Fallback xmlns="">
        <dgm:pt modelId="{51E84F05-616A-4D74-858B-C69605B94F9E}">
          <dgm:prSet phldrT="[Text]"/>
          <dgm:spPr/>
          <dgm:t>
            <a:bodyPr/>
            <a:lstStyle/>
            <a:p>
              <a:r>
                <a:rPr lang="en-US" dirty="0"/>
                <a:t> Range: </a:t>
              </a:r>
              <a:r>
                <a:rPr lang="en-US" b="0" i="0">
                  <a:latin typeface="Cambria Math" panose="02040503050406030204" pitchFamily="18" charset="0"/>
                </a:rPr>
                <a:t>0</a:t>
              </a:r>
              <a:r>
                <a:rPr lang="en-US" b="0" i="0">
                  <a:latin typeface="Cambria Math" panose="02040503050406030204" pitchFamily="18" charset="0"/>
                  <a:ea typeface="Cambria Math" panose="02040503050406030204" pitchFamily="18" charset="0"/>
                </a:rPr>
                <a:t>≤</a:t>
              </a:r>
              <a:r>
                <a:rPr lang="en-US" b="0" i="0">
                  <a:latin typeface="Cambria Math" panose="02040503050406030204" pitchFamily="18" charset="0"/>
                </a:rPr>
                <a:t>𝑓(𝑢)</a:t>
              </a:r>
              <a:r>
                <a:rPr lang="en-US" b="0" i="0">
                  <a:latin typeface="Cambria Math" panose="02040503050406030204" pitchFamily="18" charset="0"/>
                  <a:ea typeface="Cambria Math" panose="02040503050406030204" pitchFamily="18" charset="0"/>
                </a:rPr>
                <a:t>≤1</a:t>
              </a:r>
              <a:endParaRPr lang="en-US" dirty="0"/>
            </a:p>
          </dgm:t>
        </dgm:pt>
      </mc:Fallback>
    </mc:AlternateContent>
    <dgm:pt modelId="{63089BD7-E5D8-4DB6-B58F-3CF178DEFCAC}" type="parTrans" cxnId="{2986EE10-4887-4F4B-80DF-7D813786DB1A}">
      <dgm:prSet/>
      <dgm:spPr/>
      <dgm:t>
        <a:bodyPr/>
        <a:lstStyle/>
        <a:p>
          <a:endParaRPr lang="en-US"/>
        </a:p>
      </dgm:t>
    </dgm:pt>
    <dgm:pt modelId="{1CAE6905-1C81-4AEF-9869-93DD51321579}" type="sibTrans" cxnId="{2986EE10-4887-4F4B-80DF-7D813786DB1A}">
      <dgm:prSet/>
      <dgm:spPr/>
      <dgm:t>
        <a:bodyPr/>
        <a:lstStyle/>
        <a:p>
          <a:endParaRPr lang="en-US"/>
        </a:p>
      </dgm:t>
    </dgm:pt>
    <mc:AlternateContent xmlns:mc="http://schemas.openxmlformats.org/markup-compatibility/2006" xmlns:a14="http://schemas.microsoft.com/office/drawing/2010/main">
      <mc:Choice Requires="a14">
        <dgm:pt modelId="{BF73294B-2222-4B80-94FC-5B96CE808534}">
          <dgm:prSet phldrT="[Text]"/>
          <dgm:spPr/>
          <dgm:t>
            <a:bodyPr/>
            <a:lstStyle/>
            <a:p>
              <a:r>
                <a:rPr lang="en-US" dirty="0"/>
                <a:t>Trend: when </a:t>
              </a:r>
              <a14:m>
                <m:oMath xmlns:m="http://schemas.openxmlformats.org/officeDocument/2006/math">
                  <m:r>
                    <a:rPr lang="en-US" b="0" i="1" smtClean="0">
                      <a:latin typeface="Cambria Math" panose="02040503050406030204" pitchFamily="18" charset="0"/>
                    </a:rPr>
                    <m:t>𝑢</m:t>
                  </m:r>
                </m:oMath>
              </a14:m>
              <a:r>
                <a:rPr lang="en-US" dirty="0"/>
                <a:t> increases, so does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oMath>
              </a14:m>
              <a:endParaRPr lang="en-US" dirty="0"/>
            </a:p>
          </dgm:t>
        </dgm:pt>
      </mc:Choice>
      <mc:Fallback xmlns="">
        <dgm:pt modelId="{BF73294B-2222-4B80-94FC-5B96CE808534}">
          <dgm:prSet phldrT="[Text]"/>
          <dgm:spPr/>
          <dgm:t>
            <a:bodyPr/>
            <a:lstStyle/>
            <a:p>
              <a:r>
                <a:rPr lang="en-US" dirty="0"/>
                <a:t>Trend: when </a:t>
              </a:r>
              <a:r>
                <a:rPr lang="en-US" b="0" i="0">
                  <a:latin typeface="Cambria Math" panose="02040503050406030204" pitchFamily="18" charset="0"/>
                </a:rPr>
                <a:t>𝑢</a:t>
              </a:r>
              <a:r>
                <a:rPr lang="en-US" dirty="0"/>
                <a:t> increases, so does </a:t>
              </a:r>
              <a:r>
                <a:rPr lang="en-US" b="0" i="0">
                  <a:latin typeface="Cambria Math" panose="02040503050406030204" pitchFamily="18" charset="0"/>
                </a:rPr>
                <a:t>𝑓(𝑢)</a:t>
              </a:r>
              <a:endParaRPr lang="en-US" dirty="0"/>
            </a:p>
          </dgm:t>
        </dgm:pt>
      </mc:Fallback>
    </mc:AlternateContent>
    <dgm:pt modelId="{1931166D-9EC9-4719-BF0F-357D7885E092}" type="parTrans" cxnId="{7B374583-7D72-4E0C-A284-3BC9F3BEE2E1}">
      <dgm:prSet/>
      <dgm:spPr/>
      <dgm:t>
        <a:bodyPr/>
        <a:lstStyle/>
        <a:p>
          <a:endParaRPr lang="en-US"/>
        </a:p>
      </dgm:t>
    </dgm:pt>
    <dgm:pt modelId="{695464B4-0648-4352-9257-FB911C920794}" type="sibTrans" cxnId="{7B374583-7D72-4E0C-A284-3BC9F3BEE2E1}">
      <dgm:prSet/>
      <dgm:spPr/>
      <dgm:t>
        <a:bodyPr/>
        <a:lstStyle/>
        <a:p>
          <a:endParaRPr lang="en-US"/>
        </a:p>
      </dgm:t>
    </dgm:pt>
    <mc:AlternateContent xmlns:mc="http://schemas.openxmlformats.org/markup-compatibility/2006" xmlns:a14="http://schemas.microsoft.com/office/drawing/2010/main">
      <mc:Choice Requires="a14">
        <dgm:pt modelId="{7BEECB58-C5C2-4216-82F4-C87F66E3D053}">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m:oMathPara>
              </a14:m>
              <a:endParaRPr lang="en-US" dirty="0"/>
            </a:p>
          </dgm:t>
        </dgm:pt>
      </mc:Choice>
      <mc:Fallback xmlns="">
        <dgm:pt modelId="{7BEECB58-C5C2-4216-82F4-C87F66E3D053}">
          <dgm:prSet phldrT="[Text]"/>
          <dgm:spPr/>
          <dgm:t>
            <a:bodyPr/>
            <a:lstStyle/>
            <a:p>
              <a:r>
                <a:rPr lang="en-US" b="0" i="0">
                  <a:latin typeface="Cambria Math" panose="02040503050406030204" pitchFamily="18" charset="0"/>
                </a:rPr>
                <a:t>𝑢=𝑏_0+∑2_(𝑖=1)^𝑘▒〖𝑏_𝑖 𝑥_𝑖 〗</a:t>
              </a:r>
              <a:endParaRPr lang="en-US" dirty="0"/>
            </a:p>
          </dgm:t>
        </dgm:pt>
      </mc:Fallback>
    </mc:AlternateContent>
    <dgm:pt modelId="{B85BDBF9-0F0B-4951-81FB-3509E7858E47}" type="sibTrans" cxnId="{80119DF7-5B40-4FE1-871C-D8CAB1B3B270}">
      <dgm:prSet/>
      <dgm:spPr/>
      <dgm:t>
        <a:bodyPr/>
        <a:lstStyle/>
        <a:p>
          <a:endParaRPr lang="en-US"/>
        </a:p>
      </dgm:t>
    </dgm:pt>
    <dgm:pt modelId="{51BB7E41-6865-4623-9C90-EE838CE778CA}" type="parTrans" cxnId="{80119DF7-5B40-4FE1-871C-D8CAB1B3B270}">
      <dgm:prSet/>
      <dgm:spPr/>
      <dgm:t>
        <a:bodyPr/>
        <a:lstStyle/>
        <a:p>
          <a:endParaRPr lang="en-US"/>
        </a:p>
      </dgm:t>
    </dgm:pt>
    <mc:AlternateContent xmlns:mc="http://schemas.openxmlformats.org/markup-compatibility/2006" xmlns:a14="http://schemas.microsoft.com/office/drawing/2010/main">
      <mc:Choice Requires="a14">
        <dgm:pt modelId="{3CA2F128-3550-4409-8BBA-6B6286479CB8}">
          <dgm:prSet phldrT="[Text]"/>
          <dgm:spPr/>
          <dgm:t>
            <a:bodyPr/>
            <a:lstStyle/>
            <a:p>
              <a14:m>
                <m:oMath xmlns:m="http://schemas.openxmlformats.org/officeDocument/2006/math">
                  <m:r>
                    <m:rPr>
                      <m:sty m:val="p"/>
                    </m:rPr>
                    <a:rPr lang="en-US" b="0" i="0" smtClean="0">
                      <a:latin typeface="Cambria Math" panose="02040503050406030204" pitchFamily="18" charset="0"/>
                    </a:rPr>
                    <m:t>Pr</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oMath>
              </a14:m>
              <a:r>
                <a:rPr lang="en-US" dirty="0"/>
                <a:t> </a:t>
              </a:r>
            </a:p>
          </dgm:t>
        </dgm:pt>
      </mc:Choice>
      <mc:Fallback xmlns="">
        <dgm:pt modelId="{3CA2F128-3550-4409-8BBA-6B6286479CB8}">
          <dgm:prSet phldrT="[Text]"/>
          <dgm:spPr/>
          <dgm:t>
            <a:bodyPr/>
            <a:lstStyle/>
            <a:p>
              <a:r>
                <a:rPr lang="en-US" b="0" i="0">
                  <a:latin typeface="Cambria Math" panose="02040503050406030204" pitchFamily="18" charset="0"/>
                </a:rPr>
                <a:t>Pr(𝑌=𝑦)=𝑓(𝑢)</a:t>
              </a:r>
              <a:r>
                <a:rPr lang="en-US" dirty="0"/>
                <a:t> </a:t>
              </a:r>
            </a:p>
          </dgm:t>
        </dgm:pt>
      </mc:Fallback>
    </mc:AlternateContent>
    <dgm:pt modelId="{8E886885-171D-46D3-B19A-3B8F6470D90B}" type="sibTrans" cxnId="{2C53A4E7-6CE0-42EB-A10A-141FC63EF444}">
      <dgm:prSet/>
      <dgm:spPr/>
      <dgm:t>
        <a:bodyPr/>
        <a:lstStyle/>
        <a:p>
          <a:endParaRPr lang="en-US"/>
        </a:p>
      </dgm:t>
    </dgm:pt>
    <dgm:pt modelId="{C5F74F2C-742C-4D2E-B84F-F90FA735E0B3}" type="parTrans" cxnId="{2C53A4E7-6CE0-42EB-A10A-141FC63EF444}">
      <dgm:prSet/>
      <dgm:spPr/>
      <dgm:t>
        <a:bodyPr/>
        <a:lstStyle/>
        <a:p>
          <a:endParaRPr lang="en-US"/>
        </a:p>
      </dgm:t>
    </dgm:pt>
    <dgm:pt modelId="{689DF87E-A3AE-4C9D-A6EA-F2E8E3EB7936}" type="pres">
      <dgm:prSet presAssocID="{642013FB-63FF-4F61-BECF-893112B1B8E3}" presName="Name0" presStyleCnt="0">
        <dgm:presLayoutVars>
          <dgm:chPref val="1"/>
          <dgm:dir/>
          <dgm:animOne val="branch"/>
          <dgm:animLvl val="lvl"/>
          <dgm:resizeHandles/>
        </dgm:presLayoutVars>
      </dgm:prSet>
      <dgm:spPr/>
    </dgm:pt>
    <dgm:pt modelId="{C34D837D-49E6-4AFF-93AD-41E354661840}" type="pres">
      <dgm:prSet presAssocID="{2A5643B5-9BC1-4907-A91C-F898A34F9BA8}" presName="vertOne" presStyleCnt="0"/>
      <dgm:spPr/>
    </dgm:pt>
    <dgm:pt modelId="{10AD6A51-653F-46F8-AB55-7B8D61E6916D}" type="pres">
      <dgm:prSet presAssocID="{2A5643B5-9BC1-4907-A91C-F898A34F9BA8}" presName="txOne" presStyleLbl="node0" presStyleIdx="0" presStyleCnt="1">
        <dgm:presLayoutVars>
          <dgm:chPref val="3"/>
        </dgm:presLayoutVars>
      </dgm:prSet>
      <dgm:spPr/>
    </dgm:pt>
    <dgm:pt modelId="{6BAAC0E9-1A22-4CAC-B7FE-F8402B9E5399}" type="pres">
      <dgm:prSet presAssocID="{2A5643B5-9BC1-4907-A91C-F898A34F9BA8}" presName="parTransOne" presStyleCnt="0"/>
      <dgm:spPr/>
    </dgm:pt>
    <dgm:pt modelId="{A974204B-F23E-49D4-947D-5B446315CA03}" type="pres">
      <dgm:prSet presAssocID="{2A5643B5-9BC1-4907-A91C-F898A34F9BA8}" presName="horzOne" presStyleCnt="0"/>
      <dgm:spPr/>
    </dgm:pt>
    <dgm:pt modelId="{AF8712DD-9F45-4310-9F0E-891641E5B909}" type="pres">
      <dgm:prSet presAssocID="{3CA2F128-3550-4409-8BBA-6B6286479CB8}" presName="vertTwo" presStyleCnt="0"/>
      <dgm:spPr/>
    </dgm:pt>
    <dgm:pt modelId="{DFDD0F1F-F3BD-4ADA-9840-2F939F43ECB0}" type="pres">
      <dgm:prSet presAssocID="{3CA2F128-3550-4409-8BBA-6B6286479CB8}" presName="txTwo" presStyleLbl="node2" presStyleIdx="0" presStyleCnt="2">
        <dgm:presLayoutVars>
          <dgm:chPref val="3"/>
        </dgm:presLayoutVars>
      </dgm:prSet>
      <dgm:spPr/>
    </dgm:pt>
    <dgm:pt modelId="{39FEB2D9-C351-4BC1-AC59-3F4C027AD690}" type="pres">
      <dgm:prSet presAssocID="{3CA2F128-3550-4409-8BBA-6B6286479CB8}" presName="parTransTwo" presStyleCnt="0"/>
      <dgm:spPr/>
    </dgm:pt>
    <dgm:pt modelId="{743DE366-28A6-4604-9600-67B852F2A4C6}" type="pres">
      <dgm:prSet presAssocID="{3CA2F128-3550-4409-8BBA-6B6286479CB8}" presName="horzTwo" presStyleCnt="0"/>
      <dgm:spPr/>
    </dgm:pt>
    <dgm:pt modelId="{805DEB66-9D46-4285-B937-A1178B265918}" type="pres">
      <dgm:prSet presAssocID="{083C4419-3274-4699-9981-3F6211B704B9}" presName="vertThree" presStyleCnt="0"/>
      <dgm:spPr/>
    </dgm:pt>
    <dgm:pt modelId="{079D6445-19D7-4FC5-AEFD-8991FF57E19D}" type="pres">
      <dgm:prSet presAssocID="{083C4419-3274-4699-9981-3F6211B704B9}" presName="txThree" presStyleLbl="node3" presStyleIdx="0" presStyleCnt="3">
        <dgm:presLayoutVars>
          <dgm:chPref val="3"/>
        </dgm:presLayoutVars>
      </dgm:prSet>
      <dgm:spPr/>
    </dgm:pt>
    <dgm:pt modelId="{2CC93640-862D-4E2A-A04F-BD4CF53020C4}" type="pres">
      <dgm:prSet presAssocID="{083C4419-3274-4699-9981-3F6211B704B9}" presName="horzThree" presStyleCnt="0"/>
      <dgm:spPr/>
    </dgm:pt>
    <dgm:pt modelId="{391B5D39-6AF2-4835-BAA7-5F31848120B8}" type="pres">
      <dgm:prSet presAssocID="{89B9C3D0-7E5A-47FE-B856-726EC8F36D46}" presName="sibSpaceThree" presStyleCnt="0"/>
      <dgm:spPr/>
    </dgm:pt>
    <dgm:pt modelId="{80ADA475-4F2C-4B4D-B527-48051B8B5259}" type="pres">
      <dgm:prSet presAssocID="{51E84F05-616A-4D74-858B-C69605B94F9E}" presName="vertThree" presStyleCnt="0"/>
      <dgm:spPr/>
    </dgm:pt>
    <dgm:pt modelId="{35CF368E-C7F9-4D92-8B0F-B64EF07F2A3C}" type="pres">
      <dgm:prSet presAssocID="{51E84F05-616A-4D74-858B-C69605B94F9E}" presName="txThree" presStyleLbl="node3" presStyleIdx="1" presStyleCnt="3">
        <dgm:presLayoutVars>
          <dgm:chPref val="3"/>
        </dgm:presLayoutVars>
      </dgm:prSet>
      <dgm:spPr/>
    </dgm:pt>
    <dgm:pt modelId="{F606AEBF-322C-48F0-B748-8D02DFB06BF5}" type="pres">
      <dgm:prSet presAssocID="{51E84F05-616A-4D74-858B-C69605B94F9E}" presName="horzThree" presStyleCnt="0"/>
      <dgm:spPr/>
    </dgm:pt>
    <dgm:pt modelId="{52A4B1EA-A7C4-4B4E-91F5-85FE54810556}" type="pres">
      <dgm:prSet presAssocID="{8E886885-171D-46D3-B19A-3B8F6470D90B}" presName="sibSpaceTwo" presStyleCnt="0"/>
      <dgm:spPr/>
    </dgm:pt>
    <dgm:pt modelId="{CCA1021D-D431-4C18-A371-C7892DE2348C}" type="pres">
      <dgm:prSet presAssocID="{7BEECB58-C5C2-4216-82F4-C87F66E3D053}" presName="vertTwo" presStyleCnt="0"/>
      <dgm:spPr/>
    </dgm:pt>
    <dgm:pt modelId="{66534064-F5CF-4732-8208-D9D92E835D84}" type="pres">
      <dgm:prSet presAssocID="{7BEECB58-C5C2-4216-82F4-C87F66E3D053}" presName="txTwo" presStyleLbl="node2" presStyleIdx="1" presStyleCnt="2">
        <dgm:presLayoutVars>
          <dgm:chPref val="3"/>
        </dgm:presLayoutVars>
      </dgm:prSet>
      <dgm:spPr/>
    </dgm:pt>
    <dgm:pt modelId="{22C59761-9EED-4EDC-A994-B40B74E934D8}" type="pres">
      <dgm:prSet presAssocID="{7BEECB58-C5C2-4216-82F4-C87F66E3D053}" presName="parTransTwo" presStyleCnt="0"/>
      <dgm:spPr/>
    </dgm:pt>
    <dgm:pt modelId="{84F36F89-8785-42BB-97A2-24C3EEBA3A53}" type="pres">
      <dgm:prSet presAssocID="{7BEECB58-C5C2-4216-82F4-C87F66E3D053}" presName="horzTwo" presStyleCnt="0"/>
      <dgm:spPr/>
    </dgm:pt>
    <dgm:pt modelId="{68B58FA1-19D2-4B47-A852-E740351278E7}" type="pres">
      <dgm:prSet presAssocID="{BF73294B-2222-4B80-94FC-5B96CE808534}" presName="vertThree" presStyleCnt="0"/>
      <dgm:spPr/>
    </dgm:pt>
    <dgm:pt modelId="{BDEBD8D5-35E0-4A62-83EF-439AD168AEE3}" type="pres">
      <dgm:prSet presAssocID="{BF73294B-2222-4B80-94FC-5B96CE808534}" presName="txThree" presStyleLbl="node3" presStyleIdx="2" presStyleCnt="3">
        <dgm:presLayoutVars>
          <dgm:chPref val="3"/>
        </dgm:presLayoutVars>
      </dgm:prSet>
      <dgm:spPr/>
    </dgm:pt>
    <dgm:pt modelId="{DD2D85F1-ADC9-4456-A883-6B67B7E87577}" type="pres">
      <dgm:prSet presAssocID="{BF73294B-2222-4B80-94FC-5B96CE808534}" presName="horzThree" presStyleCnt="0"/>
      <dgm:spPr/>
    </dgm:pt>
  </dgm:ptLst>
  <dgm:cxnLst>
    <dgm:cxn modelId="{95D3B50E-5FBB-4939-B7DE-4E0A09BDE1A4}" type="presOf" srcId="{7BEECB58-C5C2-4216-82F4-C87F66E3D053}" destId="{66534064-F5CF-4732-8208-D9D92E835D84}" srcOrd="0" destOrd="0" presId="urn:microsoft.com/office/officeart/2005/8/layout/hierarchy4"/>
    <dgm:cxn modelId="{2986EE10-4887-4F4B-80DF-7D813786DB1A}" srcId="{3CA2F128-3550-4409-8BBA-6B6286479CB8}" destId="{51E84F05-616A-4D74-858B-C69605B94F9E}" srcOrd="1" destOrd="0" parTransId="{63089BD7-E5D8-4DB6-B58F-3CF178DEFCAC}" sibTransId="{1CAE6905-1C81-4AEF-9869-93DD51321579}"/>
    <dgm:cxn modelId="{2F860F82-1532-4D33-8116-6D8FAFCE6B5A}" srcId="{642013FB-63FF-4F61-BECF-893112B1B8E3}" destId="{2A5643B5-9BC1-4907-A91C-F898A34F9BA8}" srcOrd="0" destOrd="0" parTransId="{6AE979E0-BD9E-4003-AC93-59F945FE44D6}" sibTransId="{7BC91523-57E7-4089-84EA-3A903AED9EA9}"/>
    <dgm:cxn modelId="{7B374583-7D72-4E0C-A284-3BC9F3BEE2E1}" srcId="{7BEECB58-C5C2-4216-82F4-C87F66E3D053}" destId="{BF73294B-2222-4B80-94FC-5B96CE808534}" srcOrd="0" destOrd="0" parTransId="{1931166D-9EC9-4719-BF0F-357D7885E092}" sibTransId="{695464B4-0648-4352-9257-FB911C920794}"/>
    <dgm:cxn modelId="{A6666F85-A4A8-4CA9-9F8D-68EA0BEFE6E0}" type="presOf" srcId="{2A5643B5-9BC1-4907-A91C-F898A34F9BA8}" destId="{10AD6A51-653F-46F8-AB55-7B8D61E6916D}" srcOrd="0" destOrd="0" presId="urn:microsoft.com/office/officeart/2005/8/layout/hierarchy4"/>
    <dgm:cxn modelId="{67DC9D92-8459-4BF7-AD6E-DFEA334C2E60}" type="presOf" srcId="{083C4419-3274-4699-9981-3F6211B704B9}" destId="{079D6445-19D7-4FC5-AEFD-8991FF57E19D}" srcOrd="0" destOrd="0" presId="urn:microsoft.com/office/officeart/2005/8/layout/hierarchy4"/>
    <dgm:cxn modelId="{8C1D08A4-73BA-4983-A524-5F3BEBB8AD1B}" type="presOf" srcId="{3CA2F128-3550-4409-8BBA-6B6286479CB8}" destId="{DFDD0F1F-F3BD-4ADA-9840-2F939F43ECB0}" srcOrd="0" destOrd="0" presId="urn:microsoft.com/office/officeart/2005/8/layout/hierarchy4"/>
    <dgm:cxn modelId="{C6CB60B3-460F-4C47-8C9C-CA2F5C59D937}" type="presOf" srcId="{642013FB-63FF-4F61-BECF-893112B1B8E3}" destId="{689DF87E-A3AE-4C9D-A6EA-F2E8E3EB7936}" srcOrd="0" destOrd="0" presId="urn:microsoft.com/office/officeart/2005/8/layout/hierarchy4"/>
    <dgm:cxn modelId="{52638EC3-BEDE-4FCB-ABC6-77DF05C83A3D}" srcId="{3CA2F128-3550-4409-8BBA-6B6286479CB8}" destId="{083C4419-3274-4699-9981-3F6211B704B9}" srcOrd="0" destOrd="0" parTransId="{6790FC61-5DE0-4F9E-AA68-6AD1E158689C}" sibTransId="{89B9C3D0-7E5A-47FE-B856-726EC8F36D46}"/>
    <dgm:cxn modelId="{5059CDD1-10E7-47D2-AA44-B0450A6A64ED}" type="presOf" srcId="{BF73294B-2222-4B80-94FC-5B96CE808534}" destId="{BDEBD8D5-35E0-4A62-83EF-439AD168AEE3}" srcOrd="0" destOrd="0" presId="urn:microsoft.com/office/officeart/2005/8/layout/hierarchy4"/>
    <dgm:cxn modelId="{3A3B18D7-B81D-490A-A594-C464A7204079}" type="presOf" srcId="{51E84F05-616A-4D74-858B-C69605B94F9E}" destId="{35CF368E-C7F9-4D92-8B0F-B64EF07F2A3C}" srcOrd="0" destOrd="0" presId="urn:microsoft.com/office/officeart/2005/8/layout/hierarchy4"/>
    <dgm:cxn modelId="{2C53A4E7-6CE0-42EB-A10A-141FC63EF444}" srcId="{2A5643B5-9BC1-4907-A91C-F898A34F9BA8}" destId="{3CA2F128-3550-4409-8BBA-6B6286479CB8}" srcOrd="0" destOrd="0" parTransId="{C5F74F2C-742C-4D2E-B84F-F90FA735E0B3}" sibTransId="{8E886885-171D-46D3-B19A-3B8F6470D90B}"/>
    <dgm:cxn modelId="{80119DF7-5B40-4FE1-871C-D8CAB1B3B270}" srcId="{2A5643B5-9BC1-4907-A91C-F898A34F9BA8}" destId="{7BEECB58-C5C2-4216-82F4-C87F66E3D053}" srcOrd="1" destOrd="0" parTransId="{51BB7E41-6865-4623-9C90-EE838CE778CA}" sibTransId="{B85BDBF9-0F0B-4951-81FB-3509E7858E47}"/>
    <dgm:cxn modelId="{6B5B871F-8C3E-41A1-95E8-EBDFC9A2AA48}" type="presParOf" srcId="{689DF87E-A3AE-4C9D-A6EA-F2E8E3EB7936}" destId="{C34D837D-49E6-4AFF-93AD-41E354661840}" srcOrd="0" destOrd="0" presId="urn:microsoft.com/office/officeart/2005/8/layout/hierarchy4"/>
    <dgm:cxn modelId="{F8B6FC1C-D045-4A0A-9009-2A70ABFD7F4E}" type="presParOf" srcId="{C34D837D-49E6-4AFF-93AD-41E354661840}" destId="{10AD6A51-653F-46F8-AB55-7B8D61E6916D}" srcOrd="0" destOrd="0" presId="urn:microsoft.com/office/officeart/2005/8/layout/hierarchy4"/>
    <dgm:cxn modelId="{84E5D28B-93F6-4900-A284-E2C6E8221304}" type="presParOf" srcId="{C34D837D-49E6-4AFF-93AD-41E354661840}" destId="{6BAAC0E9-1A22-4CAC-B7FE-F8402B9E5399}" srcOrd="1" destOrd="0" presId="urn:microsoft.com/office/officeart/2005/8/layout/hierarchy4"/>
    <dgm:cxn modelId="{B50287DA-F073-4792-8C62-D2CD7B9239CB}" type="presParOf" srcId="{C34D837D-49E6-4AFF-93AD-41E354661840}" destId="{A974204B-F23E-49D4-947D-5B446315CA03}" srcOrd="2" destOrd="0" presId="urn:microsoft.com/office/officeart/2005/8/layout/hierarchy4"/>
    <dgm:cxn modelId="{7ABE237E-4A95-4A11-8998-1724D6B62ECE}" type="presParOf" srcId="{A974204B-F23E-49D4-947D-5B446315CA03}" destId="{AF8712DD-9F45-4310-9F0E-891641E5B909}" srcOrd="0" destOrd="0" presId="urn:microsoft.com/office/officeart/2005/8/layout/hierarchy4"/>
    <dgm:cxn modelId="{8B9B120B-BB54-45AB-8C02-971576D16DD7}" type="presParOf" srcId="{AF8712DD-9F45-4310-9F0E-891641E5B909}" destId="{DFDD0F1F-F3BD-4ADA-9840-2F939F43ECB0}" srcOrd="0" destOrd="0" presId="urn:microsoft.com/office/officeart/2005/8/layout/hierarchy4"/>
    <dgm:cxn modelId="{29A23DCF-77A9-4CB7-883E-BEA28DF10C6D}" type="presParOf" srcId="{AF8712DD-9F45-4310-9F0E-891641E5B909}" destId="{39FEB2D9-C351-4BC1-AC59-3F4C027AD690}" srcOrd="1" destOrd="0" presId="urn:microsoft.com/office/officeart/2005/8/layout/hierarchy4"/>
    <dgm:cxn modelId="{0FE0ACE9-A413-438D-9185-99B74F71989D}" type="presParOf" srcId="{AF8712DD-9F45-4310-9F0E-891641E5B909}" destId="{743DE366-28A6-4604-9600-67B852F2A4C6}" srcOrd="2" destOrd="0" presId="urn:microsoft.com/office/officeart/2005/8/layout/hierarchy4"/>
    <dgm:cxn modelId="{EFB139F0-51F3-4661-BE7F-AC00FBD016C3}" type="presParOf" srcId="{743DE366-28A6-4604-9600-67B852F2A4C6}" destId="{805DEB66-9D46-4285-B937-A1178B265918}" srcOrd="0" destOrd="0" presId="urn:microsoft.com/office/officeart/2005/8/layout/hierarchy4"/>
    <dgm:cxn modelId="{255FE32F-F911-4A99-A623-0AB364081879}" type="presParOf" srcId="{805DEB66-9D46-4285-B937-A1178B265918}" destId="{079D6445-19D7-4FC5-AEFD-8991FF57E19D}" srcOrd="0" destOrd="0" presId="urn:microsoft.com/office/officeart/2005/8/layout/hierarchy4"/>
    <dgm:cxn modelId="{23D942F7-3653-4635-BDDB-31D4983D2160}" type="presParOf" srcId="{805DEB66-9D46-4285-B937-A1178B265918}" destId="{2CC93640-862D-4E2A-A04F-BD4CF53020C4}" srcOrd="1" destOrd="0" presId="urn:microsoft.com/office/officeart/2005/8/layout/hierarchy4"/>
    <dgm:cxn modelId="{5962AD0B-A686-4F65-9992-A0630282CB29}" type="presParOf" srcId="{743DE366-28A6-4604-9600-67B852F2A4C6}" destId="{391B5D39-6AF2-4835-BAA7-5F31848120B8}" srcOrd="1" destOrd="0" presId="urn:microsoft.com/office/officeart/2005/8/layout/hierarchy4"/>
    <dgm:cxn modelId="{8EEC33BC-1613-4825-BBCF-08156F76066A}" type="presParOf" srcId="{743DE366-28A6-4604-9600-67B852F2A4C6}" destId="{80ADA475-4F2C-4B4D-B527-48051B8B5259}" srcOrd="2" destOrd="0" presId="urn:microsoft.com/office/officeart/2005/8/layout/hierarchy4"/>
    <dgm:cxn modelId="{42A810FB-F07C-4570-90F4-D201D815D2DC}" type="presParOf" srcId="{80ADA475-4F2C-4B4D-B527-48051B8B5259}" destId="{35CF368E-C7F9-4D92-8B0F-B64EF07F2A3C}" srcOrd="0" destOrd="0" presId="urn:microsoft.com/office/officeart/2005/8/layout/hierarchy4"/>
    <dgm:cxn modelId="{1BDA8EDE-3437-45A1-990D-1C668A18D1ED}" type="presParOf" srcId="{80ADA475-4F2C-4B4D-B527-48051B8B5259}" destId="{F606AEBF-322C-48F0-B748-8D02DFB06BF5}" srcOrd="1" destOrd="0" presId="urn:microsoft.com/office/officeart/2005/8/layout/hierarchy4"/>
    <dgm:cxn modelId="{07F883B4-176F-4A11-9DEE-D0A42A4A9E49}" type="presParOf" srcId="{A974204B-F23E-49D4-947D-5B446315CA03}" destId="{52A4B1EA-A7C4-4B4E-91F5-85FE54810556}" srcOrd="1" destOrd="0" presId="urn:microsoft.com/office/officeart/2005/8/layout/hierarchy4"/>
    <dgm:cxn modelId="{8536A909-CD17-4CC3-B652-BA8F0CC33302}" type="presParOf" srcId="{A974204B-F23E-49D4-947D-5B446315CA03}" destId="{CCA1021D-D431-4C18-A371-C7892DE2348C}" srcOrd="2" destOrd="0" presId="urn:microsoft.com/office/officeart/2005/8/layout/hierarchy4"/>
    <dgm:cxn modelId="{1DD4507E-D817-4B76-8623-ED0792F05CE9}" type="presParOf" srcId="{CCA1021D-D431-4C18-A371-C7892DE2348C}" destId="{66534064-F5CF-4732-8208-D9D92E835D84}" srcOrd="0" destOrd="0" presId="urn:microsoft.com/office/officeart/2005/8/layout/hierarchy4"/>
    <dgm:cxn modelId="{777A9DE4-C184-4465-9537-5501E9C4B419}" type="presParOf" srcId="{CCA1021D-D431-4C18-A371-C7892DE2348C}" destId="{22C59761-9EED-4EDC-A994-B40B74E934D8}" srcOrd="1" destOrd="0" presId="urn:microsoft.com/office/officeart/2005/8/layout/hierarchy4"/>
    <dgm:cxn modelId="{62AA14FC-25F0-4AE0-825E-70CF7D4CC2FA}" type="presParOf" srcId="{CCA1021D-D431-4C18-A371-C7892DE2348C}" destId="{84F36F89-8785-42BB-97A2-24C3EEBA3A53}" srcOrd="2" destOrd="0" presId="urn:microsoft.com/office/officeart/2005/8/layout/hierarchy4"/>
    <dgm:cxn modelId="{40DC4F07-AE3C-46D8-8198-0235FA2E122F}" type="presParOf" srcId="{84F36F89-8785-42BB-97A2-24C3EEBA3A53}" destId="{68B58FA1-19D2-4B47-A852-E740351278E7}" srcOrd="0" destOrd="0" presId="urn:microsoft.com/office/officeart/2005/8/layout/hierarchy4"/>
    <dgm:cxn modelId="{C040B4F6-90E5-45B1-8952-CBF9BDBCB111}" type="presParOf" srcId="{68B58FA1-19D2-4B47-A852-E740351278E7}" destId="{BDEBD8D5-35E0-4A62-83EF-439AD168AEE3}" srcOrd="0" destOrd="0" presId="urn:microsoft.com/office/officeart/2005/8/layout/hierarchy4"/>
    <dgm:cxn modelId="{752510BD-1FBD-4A2A-96F5-EE17E03D10D4}" type="presParOf" srcId="{68B58FA1-19D2-4B47-A852-E740351278E7}" destId="{DD2D85F1-ADC9-4456-A883-6B67B7E8757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CB0E38-1779-43F8-80C7-E0785317CCC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4BC8130C-0AD7-4E4A-969B-ABEFBAE99A4C}">
      <dgm:prSet phldrT="[Text]"/>
      <dgm:spPr/>
      <dgm:t>
        <a:bodyPr/>
        <a:lstStyle/>
        <a:p>
          <a:r>
            <a:rPr lang="en-US" dirty="0"/>
            <a:t>Since BAD is 0 or 1, how can I see the proportion of a BAD loan?</a:t>
          </a:r>
        </a:p>
      </dgm:t>
    </dgm:pt>
    <dgm:pt modelId="{6B4095DF-383F-4AC1-950A-511EEF8D8600}" type="parTrans" cxnId="{59BE9381-4E5E-4688-9192-D28981ABF4FB}">
      <dgm:prSet/>
      <dgm:spPr/>
      <dgm:t>
        <a:bodyPr/>
        <a:lstStyle/>
        <a:p>
          <a:endParaRPr lang="en-US"/>
        </a:p>
      </dgm:t>
    </dgm:pt>
    <dgm:pt modelId="{71F722F3-CC71-440F-AD1C-0A302B0ECDE3}" type="sibTrans" cxnId="{59BE9381-4E5E-4688-9192-D28981ABF4FB}">
      <dgm:prSet/>
      <dgm:spPr/>
      <dgm:t>
        <a:bodyPr/>
        <a:lstStyle/>
        <a:p>
          <a:endParaRPr lang="en-US"/>
        </a:p>
      </dgm:t>
    </dgm:pt>
    <dgm:pt modelId="{BE2B65F9-0135-485D-8A12-901B615A9EA6}">
      <dgm:prSet phldrT="[Text]"/>
      <dgm:spPr/>
      <dgm:t>
        <a:bodyPr/>
        <a:lstStyle/>
        <a:p>
          <a:r>
            <a:rPr lang="en-US" dirty="0"/>
            <a:t>Let us look at segments of observations by predictor values!</a:t>
          </a:r>
        </a:p>
      </dgm:t>
    </dgm:pt>
    <dgm:pt modelId="{C8BA65BB-A406-414D-93FA-901CBA07E962}" type="parTrans" cxnId="{17E47E3C-A6D0-493D-81B0-5CAA15D09FDB}">
      <dgm:prSet/>
      <dgm:spPr/>
      <dgm:t>
        <a:bodyPr/>
        <a:lstStyle/>
        <a:p>
          <a:endParaRPr lang="en-US"/>
        </a:p>
      </dgm:t>
    </dgm:pt>
    <dgm:pt modelId="{828F3EBF-AF0C-4C92-98B8-8159B8C5677C}" type="sibTrans" cxnId="{17E47E3C-A6D0-493D-81B0-5CAA15D09FDB}">
      <dgm:prSet/>
      <dgm:spPr/>
      <dgm:t>
        <a:bodyPr/>
        <a:lstStyle/>
        <a:p>
          <a:endParaRPr lang="en-US"/>
        </a:p>
      </dgm:t>
    </dgm:pt>
    <dgm:pt modelId="{F4438C67-CE92-4738-94E6-08EE8D37DD5A}" type="pres">
      <dgm:prSet presAssocID="{D7CB0E38-1779-43F8-80C7-E0785317CCCB}" presName="Name0" presStyleCnt="0">
        <dgm:presLayoutVars>
          <dgm:dir/>
          <dgm:resizeHandles val="exact"/>
        </dgm:presLayoutVars>
      </dgm:prSet>
      <dgm:spPr/>
    </dgm:pt>
    <dgm:pt modelId="{0FB0E9EE-0784-4695-8A83-AF55BCB9223F}" type="pres">
      <dgm:prSet presAssocID="{4BC8130C-0AD7-4E4A-969B-ABEFBAE99A4C}" presName="composite" presStyleCnt="0"/>
      <dgm:spPr/>
    </dgm:pt>
    <dgm:pt modelId="{1137DD86-CDDB-4435-A43A-F043E2847C17}" type="pres">
      <dgm:prSet presAssocID="{4BC8130C-0AD7-4E4A-969B-ABEFBAE99A4C}" presName="rect1" presStyleLbl="trAlignAcc1" presStyleIdx="0" presStyleCnt="2" custScaleY="185814">
        <dgm:presLayoutVars>
          <dgm:bulletEnabled val="1"/>
        </dgm:presLayoutVars>
      </dgm:prSet>
      <dgm:spPr/>
    </dgm:pt>
    <dgm:pt modelId="{CAD285CA-444C-49E1-9457-4F609F1D56CA}" type="pres">
      <dgm:prSet presAssocID="{4BC8130C-0AD7-4E4A-969B-ABEFBAE99A4C}" presName="rect2" presStyleLbl="fgImgPlace1" presStyleIdx="0" presStyleCnt="2" custLinFactNeighborX="-22107" custLinFactNeighborY="-25811"/>
      <dgm:spPr>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l="-7000" r="-7000"/>
          </a:stretch>
        </a:blipFill>
      </dgm:spPr>
    </dgm:pt>
    <dgm:pt modelId="{27A42923-038F-4A6B-8349-CE58BF1F2448}" type="pres">
      <dgm:prSet presAssocID="{71F722F3-CC71-440F-AD1C-0A302B0ECDE3}" presName="sibTrans" presStyleCnt="0"/>
      <dgm:spPr/>
    </dgm:pt>
    <dgm:pt modelId="{BF5D6FFD-B088-4D0B-AB87-A114B8C6CD6F}" type="pres">
      <dgm:prSet presAssocID="{BE2B65F9-0135-485D-8A12-901B615A9EA6}" presName="composite" presStyleCnt="0"/>
      <dgm:spPr/>
    </dgm:pt>
    <dgm:pt modelId="{8BADE230-0071-4CE5-B2CF-A1797A2F51FC}" type="pres">
      <dgm:prSet presAssocID="{BE2B65F9-0135-485D-8A12-901B615A9EA6}" presName="rect1" presStyleLbl="trAlignAcc1" presStyleIdx="1" presStyleCnt="2" custScaleY="204393">
        <dgm:presLayoutVars>
          <dgm:bulletEnabled val="1"/>
        </dgm:presLayoutVars>
      </dgm:prSet>
      <dgm:spPr/>
    </dgm:pt>
    <dgm:pt modelId="{A983A40C-7A63-4078-8579-FB47E1089E20}" type="pres">
      <dgm:prSet presAssocID="{BE2B65F9-0135-485D-8A12-901B615A9EA6}" presName="rect2" presStyleLbl="fgImgPlace1" presStyleIdx="1" presStyleCnt="2" custLinFactNeighborX="-22107" custLinFactNeighborY="-32465"/>
      <dgm:spPr>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Lst>
  <dgm:cxnLst>
    <dgm:cxn modelId="{72D91413-84B9-429D-8FEA-03B6E6018413}" type="presOf" srcId="{D7CB0E38-1779-43F8-80C7-E0785317CCCB}" destId="{F4438C67-CE92-4738-94E6-08EE8D37DD5A}" srcOrd="0" destOrd="0" presId="urn:microsoft.com/office/officeart/2008/layout/PictureStrips"/>
    <dgm:cxn modelId="{17E47E3C-A6D0-493D-81B0-5CAA15D09FDB}" srcId="{D7CB0E38-1779-43F8-80C7-E0785317CCCB}" destId="{BE2B65F9-0135-485D-8A12-901B615A9EA6}" srcOrd="1" destOrd="0" parTransId="{C8BA65BB-A406-414D-93FA-901CBA07E962}" sibTransId="{828F3EBF-AF0C-4C92-98B8-8159B8C5677C}"/>
    <dgm:cxn modelId="{59BE9381-4E5E-4688-9192-D28981ABF4FB}" srcId="{D7CB0E38-1779-43F8-80C7-E0785317CCCB}" destId="{4BC8130C-0AD7-4E4A-969B-ABEFBAE99A4C}" srcOrd="0" destOrd="0" parTransId="{6B4095DF-383F-4AC1-950A-511EEF8D8600}" sibTransId="{71F722F3-CC71-440F-AD1C-0A302B0ECDE3}"/>
    <dgm:cxn modelId="{419DE589-2A7C-48BC-9FA3-39F00D67CFD1}" type="presOf" srcId="{4BC8130C-0AD7-4E4A-969B-ABEFBAE99A4C}" destId="{1137DD86-CDDB-4435-A43A-F043E2847C17}" srcOrd="0" destOrd="0" presId="urn:microsoft.com/office/officeart/2008/layout/PictureStrips"/>
    <dgm:cxn modelId="{54EA2CDA-32CC-4CB8-AB7F-3CAFD55F115B}" type="presOf" srcId="{BE2B65F9-0135-485D-8A12-901B615A9EA6}" destId="{8BADE230-0071-4CE5-B2CF-A1797A2F51FC}" srcOrd="0" destOrd="0" presId="urn:microsoft.com/office/officeart/2008/layout/PictureStrips"/>
    <dgm:cxn modelId="{96E84E05-EDBE-4F49-8D42-0CAA5386948B}" type="presParOf" srcId="{F4438C67-CE92-4738-94E6-08EE8D37DD5A}" destId="{0FB0E9EE-0784-4695-8A83-AF55BCB9223F}" srcOrd="0" destOrd="0" presId="urn:microsoft.com/office/officeart/2008/layout/PictureStrips"/>
    <dgm:cxn modelId="{77C8FD70-25B7-46A9-9B08-45D4198127AC}" type="presParOf" srcId="{0FB0E9EE-0784-4695-8A83-AF55BCB9223F}" destId="{1137DD86-CDDB-4435-A43A-F043E2847C17}" srcOrd="0" destOrd="0" presId="urn:microsoft.com/office/officeart/2008/layout/PictureStrips"/>
    <dgm:cxn modelId="{064026B3-E511-4BD5-A484-9FC55CAD4942}" type="presParOf" srcId="{0FB0E9EE-0784-4695-8A83-AF55BCB9223F}" destId="{CAD285CA-444C-49E1-9457-4F609F1D56CA}" srcOrd="1" destOrd="0" presId="urn:microsoft.com/office/officeart/2008/layout/PictureStrips"/>
    <dgm:cxn modelId="{098FB2D2-8B13-4515-9682-98F24895950C}" type="presParOf" srcId="{F4438C67-CE92-4738-94E6-08EE8D37DD5A}" destId="{27A42923-038F-4A6B-8349-CE58BF1F2448}" srcOrd="1" destOrd="0" presId="urn:microsoft.com/office/officeart/2008/layout/PictureStrips"/>
    <dgm:cxn modelId="{B82134C1-FEF0-4BF8-BF04-55C6E8FB3978}" type="presParOf" srcId="{F4438C67-CE92-4738-94E6-08EE8D37DD5A}" destId="{BF5D6FFD-B088-4D0B-AB87-A114B8C6CD6F}" srcOrd="2" destOrd="0" presId="urn:microsoft.com/office/officeart/2008/layout/PictureStrips"/>
    <dgm:cxn modelId="{269A649D-881C-47D3-B050-D1A773668735}" type="presParOf" srcId="{BF5D6FFD-B088-4D0B-AB87-A114B8C6CD6F}" destId="{8BADE230-0071-4CE5-B2CF-A1797A2F51FC}" srcOrd="0" destOrd="0" presId="urn:microsoft.com/office/officeart/2008/layout/PictureStrips"/>
    <dgm:cxn modelId="{5BE30C63-B8E5-4521-9079-E99865628B04}" type="presParOf" srcId="{BF5D6FFD-B088-4D0B-AB87-A114B8C6CD6F}" destId="{A983A40C-7A63-4078-8579-FB47E1089E20}"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04D66B-CA61-4987-A907-476BE842BC5D}"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243DFBD8-57A4-451B-BAD8-7EF5986026D9}">
      <dgm:prSet phldrT="[Text]"/>
      <dgm:spPr/>
      <dgm:t>
        <a:bodyPr/>
        <a:lstStyle/>
        <a:p>
          <a:r>
            <a:rPr lang="en-US" dirty="0"/>
            <a:t>Create observation segments defined by unique values of the predictors</a:t>
          </a:r>
        </a:p>
      </dgm:t>
    </dgm:pt>
    <dgm:pt modelId="{45D5E2A2-53FB-4B30-A1CD-34AEF42A23C0}" type="parTrans" cxnId="{C4659A84-5615-4A9C-9138-DA7173C240FA}">
      <dgm:prSet/>
      <dgm:spPr/>
      <dgm:t>
        <a:bodyPr/>
        <a:lstStyle/>
        <a:p>
          <a:endParaRPr lang="en-US"/>
        </a:p>
      </dgm:t>
    </dgm:pt>
    <dgm:pt modelId="{70BE506B-8D46-42CA-987E-45DFB17A290C}" type="sibTrans" cxnId="{C4659A84-5615-4A9C-9138-DA7173C240FA}">
      <dgm:prSet/>
      <dgm:spPr>
        <a:solidFill>
          <a:schemeClr val="bg1">
            <a:alpha val="90000"/>
          </a:schemeClr>
        </a:solidFill>
      </dgm:spPr>
      <dgm:t>
        <a:bodyPr/>
        <a:lstStyle/>
        <a:p>
          <a:endParaRPr lang="en-US"/>
        </a:p>
      </dgm:t>
    </dgm:pt>
    <dgm:pt modelId="{52408AE7-4D09-469F-B26B-16FF352F9E1A}">
      <dgm:prSet phldrT="[Text]"/>
      <dgm:spPr/>
      <dgm:t>
        <a:bodyPr/>
        <a:lstStyle/>
        <a:p>
          <a:r>
            <a:rPr lang="en-US" dirty="0"/>
            <a:t>Count the occurrences (i.e., the frequencies) of the target categories in each group</a:t>
          </a:r>
        </a:p>
      </dgm:t>
    </dgm:pt>
    <dgm:pt modelId="{C3E78755-C7DF-400F-9F20-230FFC58C35C}" type="parTrans" cxnId="{1C47B27C-F871-46CE-9126-D0702C967E89}">
      <dgm:prSet/>
      <dgm:spPr/>
      <dgm:t>
        <a:bodyPr/>
        <a:lstStyle/>
        <a:p>
          <a:endParaRPr lang="en-US"/>
        </a:p>
      </dgm:t>
    </dgm:pt>
    <dgm:pt modelId="{4CB7C936-C094-41BD-B553-1B5CB7639BD4}" type="sibTrans" cxnId="{1C47B27C-F871-46CE-9126-D0702C967E89}">
      <dgm:prSet/>
      <dgm:spPr>
        <a:solidFill>
          <a:schemeClr val="bg1">
            <a:alpha val="90000"/>
          </a:schemeClr>
        </a:solidFill>
      </dgm:spPr>
      <dgm:t>
        <a:bodyPr/>
        <a:lstStyle/>
        <a:p>
          <a:endParaRPr lang="en-US"/>
        </a:p>
      </dgm:t>
    </dgm:pt>
    <dgm:pt modelId="{5633DB28-8719-45EB-8B9D-3F2B0FCF2FC4}">
      <dgm:prSet phldrT="[Text]"/>
      <dgm:spPr/>
      <dgm:t>
        <a:bodyPr/>
        <a:lstStyle/>
        <a:p>
          <a:r>
            <a:rPr lang="en-US" dirty="0"/>
            <a:t>Analyze how the predictor values influence the relative frequencies of the target categories  </a:t>
          </a:r>
        </a:p>
      </dgm:t>
    </dgm:pt>
    <dgm:pt modelId="{A99AAA6F-5901-4328-AEDE-0CFAB2819A30}" type="parTrans" cxnId="{CC2E6EFE-8F20-4161-9D21-287D099CFA83}">
      <dgm:prSet/>
      <dgm:spPr/>
      <dgm:t>
        <a:bodyPr/>
        <a:lstStyle/>
        <a:p>
          <a:endParaRPr lang="en-US"/>
        </a:p>
      </dgm:t>
    </dgm:pt>
    <dgm:pt modelId="{7388749B-7FD4-4DEB-AA3B-FE885F44FACB}" type="sibTrans" cxnId="{CC2E6EFE-8F20-4161-9D21-287D099CFA83}">
      <dgm:prSet/>
      <dgm:spPr/>
      <dgm:t>
        <a:bodyPr/>
        <a:lstStyle/>
        <a:p>
          <a:endParaRPr lang="en-US"/>
        </a:p>
      </dgm:t>
    </dgm:pt>
    <dgm:pt modelId="{8A4362E2-23E5-470C-9572-ABB4F400518B}" type="pres">
      <dgm:prSet presAssocID="{1404D66B-CA61-4987-A907-476BE842BC5D}" presName="outerComposite" presStyleCnt="0">
        <dgm:presLayoutVars>
          <dgm:chMax val="5"/>
          <dgm:dir val="rev"/>
          <dgm:resizeHandles val="exact"/>
        </dgm:presLayoutVars>
      </dgm:prSet>
      <dgm:spPr/>
    </dgm:pt>
    <dgm:pt modelId="{2897BC70-FF01-4842-B994-F894BF169419}" type="pres">
      <dgm:prSet presAssocID="{1404D66B-CA61-4987-A907-476BE842BC5D}" presName="dummyMaxCanvas" presStyleCnt="0">
        <dgm:presLayoutVars/>
      </dgm:prSet>
      <dgm:spPr/>
    </dgm:pt>
    <dgm:pt modelId="{1D44E1E5-4B0C-444E-AFD1-7D205064D724}" type="pres">
      <dgm:prSet presAssocID="{1404D66B-CA61-4987-A907-476BE842BC5D}" presName="ThreeNodes_1" presStyleLbl="node1" presStyleIdx="0" presStyleCnt="3">
        <dgm:presLayoutVars>
          <dgm:bulletEnabled val="1"/>
        </dgm:presLayoutVars>
      </dgm:prSet>
      <dgm:spPr/>
    </dgm:pt>
    <dgm:pt modelId="{9D825B01-F274-4E42-8F59-90C56B35BAAC}" type="pres">
      <dgm:prSet presAssocID="{1404D66B-CA61-4987-A907-476BE842BC5D}" presName="ThreeNodes_2" presStyleLbl="node1" presStyleIdx="1" presStyleCnt="3" custLinFactNeighborX="-104">
        <dgm:presLayoutVars>
          <dgm:bulletEnabled val="1"/>
        </dgm:presLayoutVars>
      </dgm:prSet>
      <dgm:spPr/>
    </dgm:pt>
    <dgm:pt modelId="{74ADF6F3-7C52-487D-9FB8-FDED739A6EF0}" type="pres">
      <dgm:prSet presAssocID="{1404D66B-CA61-4987-A907-476BE842BC5D}" presName="ThreeNodes_3" presStyleLbl="node1" presStyleIdx="2" presStyleCnt="3">
        <dgm:presLayoutVars>
          <dgm:bulletEnabled val="1"/>
        </dgm:presLayoutVars>
      </dgm:prSet>
      <dgm:spPr/>
    </dgm:pt>
    <dgm:pt modelId="{536B2450-8004-41BF-B4FD-77A1E24A5E36}" type="pres">
      <dgm:prSet presAssocID="{1404D66B-CA61-4987-A907-476BE842BC5D}" presName="ThreeConn_1-2" presStyleLbl="fgAccFollowNode1" presStyleIdx="0" presStyleCnt="2">
        <dgm:presLayoutVars>
          <dgm:bulletEnabled val="1"/>
        </dgm:presLayoutVars>
      </dgm:prSet>
      <dgm:spPr/>
    </dgm:pt>
    <dgm:pt modelId="{8DC663A5-FE1B-4559-979D-56A21D58D441}" type="pres">
      <dgm:prSet presAssocID="{1404D66B-CA61-4987-A907-476BE842BC5D}" presName="ThreeConn_2-3" presStyleLbl="fgAccFollowNode1" presStyleIdx="1" presStyleCnt="2">
        <dgm:presLayoutVars>
          <dgm:bulletEnabled val="1"/>
        </dgm:presLayoutVars>
      </dgm:prSet>
      <dgm:spPr/>
    </dgm:pt>
    <dgm:pt modelId="{AC134777-791F-4FA7-95A8-3347FB32988C}" type="pres">
      <dgm:prSet presAssocID="{1404D66B-CA61-4987-A907-476BE842BC5D}" presName="ThreeNodes_1_text" presStyleLbl="node1" presStyleIdx="2" presStyleCnt="3">
        <dgm:presLayoutVars>
          <dgm:bulletEnabled val="1"/>
        </dgm:presLayoutVars>
      </dgm:prSet>
      <dgm:spPr/>
    </dgm:pt>
    <dgm:pt modelId="{7235694C-032F-43DF-A1B9-F21B4943BF16}" type="pres">
      <dgm:prSet presAssocID="{1404D66B-CA61-4987-A907-476BE842BC5D}" presName="ThreeNodes_2_text" presStyleLbl="node1" presStyleIdx="2" presStyleCnt="3">
        <dgm:presLayoutVars>
          <dgm:bulletEnabled val="1"/>
        </dgm:presLayoutVars>
      </dgm:prSet>
      <dgm:spPr/>
    </dgm:pt>
    <dgm:pt modelId="{80685F18-2BC1-4159-A2BB-585834A613EA}" type="pres">
      <dgm:prSet presAssocID="{1404D66B-CA61-4987-A907-476BE842BC5D}" presName="ThreeNodes_3_text" presStyleLbl="node1" presStyleIdx="2" presStyleCnt="3">
        <dgm:presLayoutVars>
          <dgm:bulletEnabled val="1"/>
        </dgm:presLayoutVars>
      </dgm:prSet>
      <dgm:spPr/>
    </dgm:pt>
  </dgm:ptLst>
  <dgm:cxnLst>
    <dgm:cxn modelId="{0B79D30D-B3ED-480D-A58C-1C9C2F242A34}" type="presOf" srcId="{4CB7C936-C094-41BD-B553-1B5CB7639BD4}" destId="{8DC663A5-FE1B-4559-979D-56A21D58D441}" srcOrd="0" destOrd="0" presId="urn:microsoft.com/office/officeart/2005/8/layout/vProcess5"/>
    <dgm:cxn modelId="{8FEE3C22-AB2C-4580-9BE0-E54B76B04F9F}" type="presOf" srcId="{5633DB28-8719-45EB-8B9D-3F2B0FCF2FC4}" destId="{80685F18-2BC1-4159-A2BB-585834A613EA}" srcOrd="1" destOrd="0" presId="urn:microsoft.com/office/officeart/2005/8/layout/vProcess5"/>
    <dgm:cxn modelId="{0F805A39-6002-4C33-B463-74E3580C1348}" type="presOf" srcId="{70BE506B-8D46-42CA-987E-45DFB17A290C}" destId="{536B2450-8004-41BF-B4FD-77A1E24A5E36}" srcOrd="0" destOrd="0" presId="urn:microsoft.com/office/officeart/2005/8/layout/vProcess5"/>
    <dgm:cxn modelId="{017C7F42-C632-48A6-A161-8BF7B1F33FD2}" type="presOf" srcId="{243DFBD8-57A4-451B-BAD8-7EF5986026D9}" destId="{AC134777-791F-4FA7-95A8-3347FB32988C}" srcOrd="1" destOrd="0" presId="urn:microsoft.com/office/officeart/2005/8/layout/vProcess5"/>
    <dgm:cxn modelId="{541B1455-43B9-4E63-A42B-16CD77B45068}" type="presOf" srcId="{52408AE7-4D09-469F-B26B-16FF352F9E1A}" destId="{9D825B01-F274-4E42-8F59-90C56B35BAAC}" srcOrd="0" destOrd="0" presId="urn:microsoft.com/office/officeart/2005/8/layout/vProcess5"/>
    <dgm:cxn modelId="{1C47B27C-F871-46CE-9126-D0702C967E89}" srcId="{1404D66B-CA61-4987-A907-476BE842BC5D}" destId="{52408AE7-4D09-469F-B26B-16FF352F9E1A}" srcOrd="1" destOrd="0" parTransId="{C3E78755-C7DF-400F-9F20-230FFC58C35C}" sibTransId="{4CB7C936-C094-41BD-B553-1B5CB7639BD4}"/>
    <dgm:cxn modelId="{C4659A84-5615-4A9C-9138-DA7173C240FA}" srcId="{1404D66B-CA61-4987-A907-476BE842BC5D}" destId="{243DFBD8-57A4-451B-BAD8-7EF5986026D9}" srcOrd="0" destOrd="0" parTransId="{45D5E2A2-53FB-4B30-A1CD-34AEF42A23C0}" sibTransId="{70BE506B-8D46-42CA-987E-45DFB17A290C}"/>
    <dgm:cxn modelId="{5EB29598-9911-4970-93D5-A8EEC92CC119}" type="presOf" srcId="{243DFBD8-57A4-451B-BAD8-7EF5986026D9}" destId="{1D44E1E5-4B0C-444E-AFD1-7D205064D724}" srcOrd="0" destOrd="0" presId="urn:microsoft.com/office/officeart/2005/8/layout/vProcess5"/>
    <dgm:cxn modelId="{6F0971E5-D7C3-4148-8071-8C69EF005877}" type="presOf" srcId="{52408AE7-4D09-469F-B26B-16FF352F9E1A}" destId="{7235694C-032F-43DF-A1B9-F21B4943BF16}" srcOrd="1" destOrd="0" presId="urn:microsoft.com/office/officeart/2005/8/layout/vProcess5"/>
    <dgm:cxn modelId="{C749F3E9-0CEC-45A8-B66F-60759FA63C99}" type="presOf" srcId="{1404D66B-CA61-4987-A907-476BE842BC5D}" destId="{8A4362E2-23E5-470C-9572-ABB4F400518B}" srcOrd="0" destOrd="0" presId="urn:microsoft.com/office/officeart/2005/8/layout/vProcess5"/>
    <dgm:cxn modelId="{23F9ACF2-1DFC-44C5-85A8-0C407C492953}" type="presOf" srcId="{5633DB28-8719-45EB-8B9D-3F2B0FCF2FC4}" destId="{74ADF6F3-7C52-487D-9FB8-FDED739A6EF0}" srcOrd="0" destOrd="0" presId="urn:microsoft.com/office/officeart/2005/8/layout/vProcess5"/>
    <dgm:cxn modelId="{CC2E6EFE-8F20-4161-9D21-287D099CFA83}" srcId="{1404D66B-CA61-4987-A907-476BE842BC5D}" destId="{5633DB28-8719-45EB-8B9D-3F2B0FCF2FC4}" srcOrd="2" destOrd="0" parTransId="{A99AAA6F-5901-4328-AEDE-0CFAB2819A30}" sibTransId="{7388749B-7FD4-4DEB-AA3B-FE885F44FACB}"/>
    <dgm:cxn modelId="{B87AC6E5-19C9-4B50-881B-3E954C7F9A10}" type="presParOf" srcId="{8A4362E2-23E5-470C-9572-ABB4F400518B}" destId="{2897BC70-FF01-4842-B994-F894BF169419}" srcOrd="0" destOrd="0" presId="urn:microsoft.com/office/officeart/2005/8/layout/vProcess5"/>
    <dgm:cxn modelId="{05F859EA-4191-41D6-B4BD-5DFAD85AD2DF}" type="presParOf" srcId="{8A4362E2-23E5-470C-9572-ABB4F400518B}" destId="{1D44E1E5-4B0C-444E-AFD1-7D205064D724}" srcOrd="1" destOrd="0" presId="urn:microsoft.com/office/officeart/2005/8/layout/vProcess5"/>
    <dgm:cxn modelId="{073652E2-436C-43DF-B10C-F5D40F5D8C6D}" type="presParOf" srcId="{8A4362E2-23E5-470C-9572-ABB4F400518B}" destId="{9D825B01-F274-4E42-8F59-90C56B35BAAC}" srcOrd="2" destOrd="0" presId="urn:microsoft.com/office/officeart/2005/8/layout/vProcess5"/>
    <dgm:cxn modelId="{7CF3E877-ECB2-4625-9814-5511D360D2A5}" type="presParOf" srcId="{8A4362E2-23E5-470C-9572-ABB4F400518B}" destId="{74ADF6F3-7C52-487D-9FB8-FDED739A6EF0}" srcOrd="3" destOrd="0" presId="urn:microsoft.com/office/officeart/2005/8/layout/vProcess5"/>
    <dgm:cxn modelId="{60B67B08-5973-4A59-AF6D-E57B373EF9B9}" type="presParOf" srcId="{8A4362E2-23E5-470C-9572-ABB4F400518B}" destId="{536B2450-8004-41BF-B4FD-77A1E24A5E36}" srcOrd="4" destOrd="0" presId="urn:microsoft.com/office/officeart/2005/8/layout/vProcess5"/>
    <dgm:cxn modelId="{04C5EFB2-4C67-4CAA-AA72-A0B7982DCB09}" type="presParOf" srcId="{8A4362E2-23E5-470C-9572-ABB4F400518B}" destId="{8DC663A5-FE1B-4559-979D-56A21D58D441}" srcOrd="5" destOrd="0" presId="urn:microsoft.com/office/officeart/2005/8/layout/vProcess5"/>
    <dgm:cxn modelId="{13E62D14-D66C-4042-83F2-FFFA267A0306}" type="presParOf" srcId="{8A4362E2-23E5-470C-9572-ABB4F400518B}" destId="{AC134777-791F-4FA7-95A8-3347FB32988C}" srcOrd="6" destOrd="0" presId="urn:microsoft.com/office/officeart/2005/8/layout/vProcess5"/>
    <dgm:cxn modelId="{814C173A-52C6-4E5D-B743-CB60EB99AE1A}" type="presParOf" srcId="{8A4362E2-23E5-470C-9572-ABB4F400518B}" destId="{7235694C-032F-43DF-A1B9-F21B4943BF16}" srcOrd="7" destOrd="0" presId="urn:microsoft.com/office/officeart/2005/8/layout/vProcess5"/>
    <dgm:cxn modelId="{4B9666FB-E8F9-44DA-AE18-42027C256644}" type="presParOf" srcId="{8A4362E2-23E5-470C-9572-ABB4F400518B}" destId="{80685F18-2BC1-4159-A2BB-585834A613E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3800" b="1" dirty="0"/>
            <a:t>Week 6 HMEQ Feature Segment.py</a:t>
          </a: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solidFill>
          <a:schemeClr val="accent4">
            <a:lumMod val="60000"/>
            <a:lumOff val="40000"/>
          </a:schemeClr>
        </a:soli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CB0E38-1779-43F8-80C7-E0785317CCC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4BC8130C-0AD7-4E4A-969B-ABEFBAE99A4C}">
      <dgm:prSet phldrT="[Text]"/>
      <dgm:spPr/>
      <dgm:t>
        <a:bodyPr/>
        <a:lstStyle/>
        <a:p>
          <a:r>
            <a:rPr lang="en-US" dirty="0"/>
            <a:t>How should we handle the interval predictors?</a:t>
          </a:r>
        </a:p>
      </dgm:t>
    </dgm:pt>
    <dgm:pt modelId="{6B4095DF-383F-4AC1-950A-511EEF8D8600}" type="parTrans" cxnId="{59BE9381-4E5E-4688-9192-D28981ABF4FB}">
      <dgm:prSet/>
      <dgm:spPr/>
      <dgm:t>
        <a:bodyPr/>
        <a:lstStyle/>
        <a:p>
          <a:endParaRPr lang="en-US"/>
        </a:p>
      </dgm:t>
    </dgm:pt>
    <dgm:pt modelId="{71F722F3-CC71-440F-AD1C-0A302B0ECDE3}" type="sibTrans" cxnId="{59BE9381-4E5E-4688-9192-D28981ABF4FB}">
      <dgm:prSet/>
      <dgm:spPr/>
      <dgm:t>
        <a:bodyPr/>
        <a:lstStyle/>
        <a:p>
          <a:endParaRPr lang="en-US"/>
        </a:p>
      </dgm:t>
    </dgm:pt>
    <dgm:pt modelId="{BE2B65F9-0135-485D-8A12-901B615A9EA6}">
      <dgm:prSet phldrT="[Text]"/>
      <dgm:spPr/>
      <dgm:t>
        <a:bodyPr/>
        <a:lstStyle/>
        <a:p>
          <a:r>
            <a:rPr lang="en-US" dirty="0"/>
            <a:t>Although DEROG is an interval variable, it is treated as a categorical variable </a:t>
          </a:r>
          <a:r>
            <a:rPr lang="en-US" u="sng" dirty="0"/>
            <a:t>only</a:t>
          </a:r>
          <a:r>
            <a:rPr lang="en-US" dirty="0"/>
            <a:t> for the purpose of aggregation</a:t>
          </a:r>
        </a:p>
      </dgm:t>
    </dgm:pt>
    <dgm:pt modelId="{C8BA65BB-A406-414D-93FA-901CBA07E962}" type="parTrans" cxnId="{17E47E3C-A6D0-493D-81B0-5CAA15D09FDB}">
      <dgm:prSet/>
      <dgm:spPr/>
      <dgm:t>
        <a:bodyPr/>
        <a:lstStyle/>
        <a:p>
          <a:endParaRPr lang="en-US"/>
        </a:p>
      </dgm:t>
    </dgm:pt>
    <dgm:pt modelId="{828F3EBF-AF0C-4C92-98B8-8159B8C5677C}" type="sibTrans" cxnId="{17E47E3C-A6D0-493D-81B0-5CAA15D09FDB}">
      <dgm:prSet/>
      <dgm:spPr/>
      <dgm:t>
        <a:bodyPr/>
        <a:lstStyle/>
        <a:p>
          <a:endParaRPr lang="en-US"/>
        </a:p>
      </dgm:t>
    </dgm:pt>
    <dgm:pt modelId="{F4438C67-CE92-4738-94E6-08EE8D37DD5A}" type="pres">
      <dgm:prSet presAssocID="{D7CB0E38-1779-43F8-80C7-E0785317CCCB}" presName="Name0" presStyleCnt="0">
        <dgm:presLayoutVars>
          <dgm:dir/>
          <dgm:resizeHandles val="exact"/>
        </dgm:presLayoutVars>
      </dgm:prSet>
      <dgm:spPr/>
    </dgm:pt>
    <dgm:pt modelId="{0FB0E9EE-0784-4695-8A83-AF55BCB9223F}" type="pres">
      <dgm:prSet presAssocID="{4BC8130C-0AD7-4E4A-969B-ABEFBAE99A4C}" presName="composite" presStyleCnt="0"/>
      <dgm:spPr/>
    </dgm:pt>
    <dgm:pt modelId="{1137DD86-CDDB-4435-A43A-F043E2847C17}" type="pres">
      <dgm:prSet presAssocID="{4BC8130C-0AD7-4E4A-969B-ABEFBAE99A4C}" presName="rect1" presStyleLbl="trAlignAcc1" presStyleIdx="0" presStyleCnt="2" custScaleX="161535" custScaleY="185814">
        <dgm:presLayoutVars>
          <dgm:bulletEnabled val="1"/>
        </dgm:presLayoutVars>
      </dgm:prSet>
      <dgm:spPr/>
    </dgm:pt>
    <dgm:pt modelId="{CAD285CA-444C-49E1-9457-4F609F1D56CA}" type="pres">
      <dgm:prSet presAssocID="{4BC8130C-0AD7-4E4A-969B-ABEFBAE99A4C}" presName="rect2" presStyleLbl="fgImgPlace1" presStyleIdx="0" presStyleCnt="2" custLinFactX="-58342" custLinFactNeighborX="-100000" custLinFactNeighborY="-33768"/>
      <dgm:spPr>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l="-7000" r="-7000"/>
          </a:stretch>
        </a:blipFill>
      </dgm:spPr>
    </dgm:pt>
    <dgm:pt modelId="{27A42923-038F-4A6B-8349-CE58BF1F2448}" type="pres">
      <dgm:prSet presAssocID="{71F722F3-CC71-440F-AD1C-0A302B0ECDE3}" presName="sibTrans" presStyleCnt="0"/>
      <dgm:spPr/>
    </dgm:pt>
    <dgm:pt modelId="{BF5D6FFD-B088-4D0B-AB87-A114B8C6CD6F}" type="pres">
      <dgm:prSet presAssocID="{BE2B65F9-0135-485D-8A12-901B615A9EA6}" presName="composite" presStyleCnt="0"/>
      <dgm:spPr/>
    </dgm:pt>
    <dgm:pt modelId="{8BADE230-0071-4CE5-B2CF-A1797A2F51FC}" type="pres">
      <dgm:prSet presAssocID="{BE2B65F9-0135-485D-8A12-901B615A9EA6}" presName="rect1" presStyleLbl="trAlignAcc1" presStyleIdx="1" presStyleCnt="2" custScaleX="165632" custScaleY="204393">
        <dgm:presLayoutVars>
          <dgm:bulletEnabled val="1"/>
        </dgm:presLayoutVars>
      </dgm:prSet>
      <dgm:spPr/>
    </dgm:pt>
    <dgm:pt modelId="{A983A40C-7A63-4078-8579-FB47E1089E20}" type="pres">
      <dgm:prSet presAssocID="{BE2B65F9-0135-485D-8A12-901B615A9EA6}" presName="rect2" presStyleLbl="fgImgPlace1" presStyleIdx="1" presStyleCnt="2" custLinFactX="-54523" custLinFactNeighborX="-100000" custLinFactNeighborY="-49441"/>
      <dgm:spPr>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Lst>
  <dgm:cxnLst>
    <dgm:cxn modelId="{72D91413-84B9-429D-8FEA-03B6E6018413}" type="presOf" srcId="{D7CB0E38-1779-43F8-80C7-E0785317CCCB}" destId="{F4438C67-CE92-4738-94E6-08EE8D37DD5A}" srcOrd="0" destOrd="0" presId="urn:microsoft.com/office/officeart/2008/layout/PictureStrips"/>
    <dgm:cxn modelId="{17E47E3C-A6D0-493D-81B0-5CAA15D09FDB}" srcId="{D7CB0E38-1779-43F8-80C7-E0785317CCCB}" destId="{BE2B65F9-0135-485D-8A12-901B615A9EA6}" srcOrd="1" destOrd="0" parTransId="{C8BA65BB-A406-414D-93FA-901CBA07E962}" sibTransId="{828F3EBF-AF0C-4C92-98B8-8159B8C5677C}"/>
    <dgm:cxn modelId="{59BE9381-4E5E-4688-9192-D28981ABF4FB}" srcId="{D7CB0E38-1779-43F8-80C7-E0785317CCCB}" destId="{4BC8130C-0AD7-4E4A-969B-ABEFBAE99A4C}" srcOrd="0" destOrd="0" parTransId="{6B4095DF-383F-4AC1-950A-511EEF8D8600}" sibTransId="{71F722F3-CC71-440F-AD1C-0A302B0ECDE3}"/>
    <dgm:cxn modelId="{419DE589-2A7C-48BC-9FA3-39F00D67CFD1}" type="presOf" srcId="{4BC8130C-0AD7-4E4A-969B-ABEFBAE99A4C}" destId="{1137DD86-CDDB-4435-A43A-F043E2847C17}" srcOrd="0" destOrd="0" presId="urn:microsoft.com/office/officeart/2008/layout/PictureStrips"/>
    <dgm:cxn modelId="{54EA2CDA-32CC-4CB8-AB7F-3CAFD55F115B}" type="presOf" srcId="{BE2B65F9-0135-485D-8A12-901B615A9EA6}" destId="{8BADE230-0071-4CE5-B2CF-A1797A2F51FC}" srcOrd="0" destOrd="0" presId="urn:microsoft.com/office/officeart/2008/layout/PictureStrips"/>
    <dgm:cxn modelId="{96E84E05-EDBE-4F49-8D42-0CAA5386948B}" type="presParOf" srcId="{F4438C67-CE92-4738-94E6-08EE8D37DD5A}" destId="{0FB0E9EE-0784-4695-8A83-AF55BCB9223F}" srcOrd="0" destOrd="0" presId="urn:microsoft.com/office/officeart/2008/layout/PictureStrips"/>
    <dgm:cxn modelId="{77C8FD70-25B7-46A9-9B08-45D4198127AC}" type="presParOf" srcId="{0FB0E9EE-0784-4695-8A83-AF55BCB9223F}" destId="{1137DD86-CDDB-4435-A43A-F043E2847C17}" srcOrd="0" destOrd="0" presId="urn:microsoft.com/office/officeart/2008/layout/PictureStrips"/>
    <dgm:cxn modelId="{064026B3-E511-4BD5-A484-9FC55CAD4942}" type="presParOf" srcId="{0FB0E9EE-0784-4695-8A83-AF55BCB9223F}" destId="{CAD285CA-444C-49E1-9457-4F609F1D56CA}" srcOrd="1" destOrd="0" presId="urn:microsoft.com/office/officeart/2008/layout/PictureStrips"/>
    <dgm:cxn modelId="{098FB2D2-8B13-4515-9682-98F24895950C}" type="presParOf" srcId="{F4438C67-CE92-4738-94E6-08EE8D37DD5A}" destId="{27A42923-038F-4A6B-8349-CE58BF1F2448}" srcOrd="1" destOrd="0" presId="urn:microsoft.com/office/officeart/2008/layout/PictureStrips"/>
    <dgm:cxn modelId="{B82134C1-FEF0-4BF8-BF04-55C6E8FB3978}" type="presParOf" srcId="{F4438C67-CE92-4738-94E6-08EE8D37DD5A}" destId="{BF5D6FFD-B088-4D0B-AB87-A114B8C6CD6F}" srcOrd="2" destOrd="0" presId="urn:microsoft.com/office/officeart/2008/layout/PictureStrips"/>
    <dgm:cxn modelId="{269A649D-881C-47D3-B050-D1A773668735}" type="presParOf" srcId="{BF5D6FFD-B088-4D0B-AB87-A114B8C6CD6F}" destId="{8BADE230-0071-4CE5-B2CF-A1797A2F51FC}" srcOrd="0" destOrd="0" presId="urn:microsoft.com/office/officeart/2008/layout/PictureStrips"/>
    <dgm:cxn modelId="{5BE30C63-B8E5-4521-9079-E99865628B04}" type="presParOf" srcId="{BF5D6FFD-B088-4D0B-AB87-A114B8C6CD6F}" destId="{A983A40C-7A63-4078-8579-FB47E1089E20}"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7E4052-63E5-455C-8CB3-01B193C24343}" type="doc">
      <dgm:prSet loTypeId="urn:microsoft.com/office/officeart/2005/8/layout/architecture" loCatId="list"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F0807CA3-8798-469D-8EB5-D0B5F020B8F7}">
          <dgm:prSet phldrT="[Text]" custT="1"/>
          <dgm:spPr>
            <a:solidFill>
              <a:schemeClr val="accent5">
                <a:lumMod val="75000"/>
              </a:schemeClr>
            </a:solidFill>
          </dgm:spPr>
          <dgm:t>
            <a:bodyPr/>
            <a:lstStyle/>
            <a:p>
              <a:r>
                <a:rPr lang="en-US" sz="2300" dirty="0"/>
                <a:t>When we observed the </a:t>
              </a:r>
              <a14:m>
                <m:oMath xmlns:m="http://schemas.openxmlformats.org/officeDocument/2006/math">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𝑖</m:t>
                      </m:r>
                    </m:e>
                    <m:sup>
                      <m:r>
                        <a:rPr lang="en-US" sz="2300" b="0" i="1" smtClean="0">
                          <a:latin typeface="Cambria Math" panose="02040503050406030204" pitchFamily="18" charset="0"/>
                        </a:rPr>
                        <m:t>𝑡h</m:t>
                      </m:r>
                    </m:sup>
                  </m:sSup>
                </m:oMath>
              </a14:m>
              <a:r>
                <a:rPr lang="en-US" sz="2300" dirty="0"/>
                <a:t> Feature Segment, then we must observe some categories of the target variable.  Thus, we can assume that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𝜋</m:t>
                      </m:r>
                    </m:e>
                    <m:sub>
                      <m:r>
                        <a:rPr lang="en-US" sz="2300" i="1">
                          <a:latin typeface="Cambria Math" panose="02040503050406030204" pitchFamily="18" charset="0"/>
                        </a:rPr>
                        <m:t>𝑖𝑗</m:t>
                      </m:r>
                    </m:sub>
                  </m:sSub>
                  <m:r>
                    <a:rPr lang="en-US" sz="2300" i="1">
                      <a:latin typeface="Cambria Math" panose="02040503050406030204" pitchFamily="18" charset="0"/>
                    </a:rPr>
                    <m:t>&gt;</m:t>
                  </m:r>
                  <m:r>
                    <a:rPr lang="en-US" sz="2300" i="1">
                      <a:latin typeface="Cambria Math" panose="02040503050406030204" pitchFamily="18" charset="0"/>
                      <a:ea typeface="Cambria Math" panose="02040503050406030204" pitchFamily="18" charset="0"/>
                    </a:rPr>
                    <m:t>0</m:t>
                  </m:r>
                </m:oMath>
              </a14:m>
              <a:r>
                <a:rPr lang="en-US" sz="2300" dirty="0"/>
                <a:t> for some </a:t>
              </a:r>
              <a14:m>
                <m:oMath xmlns:m="http://schemas.openxmlformats.org/officeDocument/2006/math">
                  <m:r>
                    <a:rPr lang="en-US" sz="2300" b="0" i="1" smtClean="0">
                      <a:latin typeface="Cambria Math" panose="02040503050406030204" pitchFamily="18" charset="0"/>
                    </a:rPr>
                    <m:t>1</m:t>
                  </m:r>
                  <m:r>
                    <a:rPr lang="en-US" sz="2300" b="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𝑗</m:t>
                  </m:r>
                  <m:r>
                    <a:rPr lang="en-US" sz="2300" b="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𝐾</m:t>
                  </m:r>
                </m:oMath>
              </a14:m>
              <a:r>
                <a:rPr lang="en-US" sz="2300" dirty="0"/>
                <a:t>.</a:t>
              </a:r>
            </a:p>
          </dgm:t>
        </dgm:pt>
      </mc:Choice>
      <mc:Fallback xmlns="">
        <dgm:pt modelId="{F0807CA3-8798-469D-8EB5-D0B5F020B8F7}">
          <dgm:prSet phldrT="[Text]" custT="1"/>
          <dgm:spPr>
            <a:solidFill>
              <a:schemeClr val="accent5">
                <a:lumMod val="75000"/>
              </a:schemeClr>
            </a:solidFill>
          </dgm:spPr>
          <dgm:t>
            <a:bodyPr/>
            <a:lstStyle/>
            <a:p>
              <a:r>
                <a:rPr lang="en-US" sz="2300" dirty="0"/>
                <a:t>When we observed the </a:t>
              </a:r>
              <a:r>
                <a:rPr lang="en-US" sz="2300" b="0" i="0">
                  <a:latin typeface="Cambria Math" panose="02040503050406030204" pitchFamily="18" charset="0"/>
                </a:rPr>
                <a:t>𝑖^𝑡ℎ</a:t>
              </a:r>
              <a:r>
                <a:rPr lang="en-US" sz="2300" dirty="0"/>
                <a:t> Feature Segment, then we must observe some categories of the target variable.  Thus, we can assume that </a:t>
              </a:r>
              <a:r>
                <a:rPr lang="en-US" sz="2300" i="0">
                  <a:latin typeface="Cambria Math" panose="02040503050406030204" pitchFamily="18" charset="0"/>
                  <a:ea typeface="Cambria Math" panose="02040503050406030204" pitchFamily="18" charset="0"/>
                </a:rPr>
                <a:t>𝜋_</a:t>
              </a:r>
              <a:r>
                <a:rPr lang="en-US" sz="2300" i="0">
                  <a:latin typeface="Cambria Math" panose="02040503050406030204" pitchFamily="18" charset="0"/>
                </a:rPr>
                <a:t>𝑖𝑗&gt;</a:t>
              </a:r>
              <a:r>
                <a:rPr lang="en-US" sz="2300" i="0">
                  <a:latin typeface="Cambria Math" panose="02040503050406030204" pitchFamily="18" charset="0"/>
                  <a:ea typeface="Cambria Math" panose="02040503050406030204" pitchFamily="18" charset="0"/>
                </a:rPr>
                <a:t>0</a:t>
              </a:r>
              <a:r>
                <a:rPr lang="en-US" sz="2300" dirty="0"/>
                <a:t> for some </a:t>
              </a:r>
              <a:r>
                <a:rPr lang="en-US" sz="2300" b="0" i="0">
                  <a:latin typeface="Cambria Math" panose="02040503050406030204" pitchFamily="18" charset="0"/>
                </a:rPr>
                <a:t>1</a:t>
              </a:r>
              <a:r>
                <a:rPr lang="en-US" sz="2300" b="0" i="0">
                  <a:latin typeface="Cambria Math" panose="02040503050406030204" pitchFamily="18" charset="0"/>
                  <a:ea typeface="Cambria Math" panose="02040503050406030204" pitchFamily="18" charset="0"/>
                </a:rPr>
                <a:t>≤𝑗≤𝐾</a:t>
              </a:r>
              <a:r>
                <a:rPr lang="en-US" sz="2300" dirty="0"/>
                <a:t>.</a:t>
              </a:r>
            </a:p>
          </dgm:t>
        </dgm:pt>
      </mc:Fallback>
    </mc:AlternateContent>
    <dgm:pt modelId="{7B06A9DA-463F-4DF3-84AB-D3B4D6019A57}" type="parTrans" cxnId="{48A87C81-9CAF-4C89-98CB-C552EB6BDF21}">
      <dgm:prSet/>
      <dgm:spPr/>
      <dgm:t>
        <a:bodyPr/>
        <a:lstStyle/>
        <a:p>
          <a:endParaRPr lang="en-US"/>
        </a:p>
      </dgm:t>
    </dgm:pt>
    <dgm:pt modelId="{3A1411C3-B618-46E5-9FA9-5143FFE5A43A}" type="sibTrans" cxnId="{48A87C81-9CAF-4C89-98CB-C552EB6BDF21}">
      <dgm:prSet/>
      <dgm:spPr/>
      <dgm:t>
        <a:bodyPr/>
        <a:lstStyle/>
        <a:p>
          <a:endParaRPr lang="en-US"/>
        </a:p>
      </dgm:t>
    </dgm:pt>
    <mc:AlternateContent xmlns:mc="http://schemas.openxmlformats.org/markup-compatibility/2006" xmlns:a14="http://schemas.microsoft.com/office/drawing/2010/main">
      <mc:Choice Requires="a14">
        <dgm:pt modelId="{852E4B06-924D-4B74-A273-7AAE9CAE6598}">
          <dgm:prSet phldrT="[Text]" custT="1"/>
          <dgm:spPr/>
          <dgm:t>
            <a:bodyPr/>
            <a:lstStyle/>
            <a:p>
              <a:r>
                <a:rPr lang="en-US" sz="2300" dirty="0"/>
                <a:t>Let </a:t>
              </a:r>
              <a14:m>
                <m:oMath xmlns:m="http://schemas.openxmlformats.org/officeDocument/2006/math">
                  <m:sSub>
                    <m:sSubPr>
                      <m:ctrlPr>
                        <a:rPr lang="en-US" sz="2300" i="1" smtClean="0">
                          <a:latin typeface="Cambria Math" panose="02040503050406030204" pitchFamily="18" charset="0"/>
                        </a:rPr>
                      </m:ctrlPr>
                    </m:sSubPr>
                    <m:e>
                      <m:r>
                        <a:rPr lang="en-US" sz="2300" b="0" i="1" smtClean="0">
                          <a:latin typeface="Cambria Math" panose="02040503050406030204" pitchFamily="18" charset="0"/>
                        </a:rPr>
                        <m:t>0</m:t>
                      </m:r>
                      <m:r>
                        <a:rPr lang="en-US" sz="2300" b="0" i="1" smtClean="0">
                          <a:latin typeface="Cambria Math" panose="02040503050406030204" pitchFamily="18" charset="0"/>
                          <a:ea typeface="Cambria Math" panose="02040503050406030204" pitchFamily="18" charset="0"/>
                        </a:rPr>
                        <m:t>≤</m:t>
                      </m:r>
                      <m:r>
                        <a:rPr lang="en-US" sz="2300" i="1" smtClean="0">
                          <a:latin typeface="Cambria Math" panose="02040503050406030204" pitchFamily="18" charset="0"/>
                          <a:ea typeface="Cambria Math" panose="02040503050406030204" pitchFamily="18" charset="0"/>
                        </a:rPr>
                        <m:t>𝜋</m:t>
                      </m:r>
                    </m:e>
                    <m:sub>
                      <m:r>
                        <a:rPr lang="en-US" sz="2300" b="0" i="1" smtClean="0">
                          <a:latin typeface="Cambria Math" panose="02040503050406030204" pitchFamily="18" charset="0"/>
                        </a:rPr>
                        <m:t>𝑖𝑗</m:t>
                      </m:r>
                    </m:sub>
                  </m:sSub>
                  <m:r>
                    <a:rPr lang="en-US" sz="2300" b="0" i="1" smtClean="0">
                      <a:latin typeface="Cambria Math" panose="02040503050406030204" pitchFamily="18" charset="0"/>
                      <a:ea typeface="Cambria Math" panose="02040503050406030204" pitchFamily="18" charset="0"/>
                    </a:rPr>
                    <m:t>≤1</m:t>
                  </m:r>
                </m:oMath>
              </a14:m>
              <a:r>
                <a:rPr lang="en-US" sz="2300" dirty="0"/>
                <a:t> be the probability that</a:t>
              </a:r>
              <a:br>
                <a:rPr lang="en-US" sz="2300" dirty="0"/>
              </a:br>
              <a:r>
                <a:rPr lang="en-US" sz="2300" dirty="0"/>
                <a:t> the </a:t>
              </a:r>
              <a14:m>
                <m:oMath xmlns:m="http://schemas.openxmlformats.org/officeDocument/2006/math">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𝑗</m:t>
                      </m:r>
                    </m:e>
                    <m:sup>
                      <m:r>
                        <a:rPr lang="en-US" sz="2300" b="0" i="1" smtClean="0">
                          <a:latin typeface="Cambria Math" panose="02040503050406030204" pitchFamily="18" charset="0"/>
                        </a:rPr>
                        <m:t>𝑡h</m:t>
                      </m:r>
                    </m:sup>
                  </m:sSup>
                </m:oMath>
              </a14:m>
              <a:r>
                <a:rPr lang="en-US" sz="2300" dirty="0"/>
                <a:t> category of the target variable </a:t>
              </a:r>
              <a:br>
                <a:rPr lang="en-US" sz="2300" dirty="0"/>
              </a:br>
              <a:r>
                <a:rPr lang="en-US" sz="2300" dirty="0"/>
                <a:t>will be observed in the </a:t>
              </a:r>
              <a14:m>
                <m:oMath xmlns:m="http://schemas.openxmlformats.org/officeDocument/2006/math">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𝑖</m:t>
                      </m:r>
                    </m:e>
                    <m:sup>
                      <m:r>
                        <a:rPr lang="en-US" sz="2300" b="0" i="1" smtClean="0">
                          <a:latin typeface="Cambria Math" panose="02040503050406030204" pitchFamily="18" charset="0"/>
                        </a:rPr>
                        <m:t>𝑡h</m:t>
                      </m:r>
                    </m:sup>
                  </m:sSup>
                </m:oMath>
              </a14:m>
              <a:r>
                <a:rPr lang="en-US" sz="2300" dirty="0"/>
                <a:t> Feature Segment</a:t>
              </a:r>
            </a:p>
          </dgm:t>
        </dgm:pt>
      </mc:Choice>
      <mc:Fallback xmlns="">
        <dgm:pt modelId="{852E4B06-924D-4B74-A273-7AAE9CAE6598}">
          <dgm:prSet phldrT="[Text]" custT="1"/>
          <dgm:spPr/>
          <dgm:t>
            <a:bodyPr/>
            <a:lstStyle/>
            <a:p>
              <a:r>
                <a:rPr lang="en-US" sz="2300" dirty="0"/>
                <a:t>Let </a:t>
              </a:r>
              <a:r>
                <a:rPr lang="en-US" sz="2300" i="0">
                  <a:latin typeface="Cambria Math" panose="02040503050406030204" pitchFamily="18" charset="0"/>
                </a:rPr>
                <a:t>〖</a:t>
              </a:r>
              <a:r>
                <a:rPr lang="en-US" sz="2300" b="0" i="0">
                  <a:latin typeface="Cambria Math" panose="02040503050406030204" pitchFamily="18" charset="0"/>
                </a:rPr>
                <a:t>0</a:t>
              </a:r>
              <a:r>
                <a:rPr lang="en-US" sz="2300" b="0" i="0">
                  <a:latin typeface="Cambria Math" panose="02040503050406030204" pitchFamily="18" charset="0"/>
                  <a:ea typeface="Cambria Math" panose="02040503050406030204" pitchFamily="18" charset="0"/>
                </a:rPr>
                <a:t>≤</a:t>
              </a:r>
              <a:r>
                <a:rPr lang="en-US" sz="2300" i="0">
                  <a:latin typeface="Cambria Math" panose="02040503050406030204" pitchFamily="18" charset="0"/>
                  <a:ea typeface="Cambria Math" panose="02040503050406030204" pitchFamily="18" charset="0"/>
                </a:rPr>
                <a:t>𝜋〗_</a:t>
              </a:r>
              <a:r>
                <a:rPr lang="en-US" sz="2300" b="0" i="0">
                  <a:latin typeface="Cambria Math" panose="02040503050406030204" pitchFamily="18" charset="0"/>
                </a:rPr>
                <a:t>𝑖𝑗</a:t>
              </a:r>
              <a:r>
                <a:rPr lang="en-US" sz="2300" b="0" i="0">
                  <a:latin typeface="Cambria Math" panose="02040503050406030204" pitchFamily="18" charset="0"/>
                  <a:ea typeface="Cambria Math" panose="02040503050406030204" pitchFamily="18" charset="0"/>
                </a:rPr>
                <a:t>≤1</a:t>
              </a:r>
              <a:r>
                <a:rPr lang="en-US" sz="2300" dirty="0"/>
                <a:t> be the probability that</a:t>
              </a:r>
              <a:br>
                <a:rPr lang="en-US" sz="2300" dirty="0"/>
              </a:br>
              <a:r>
                <a:rPr lang="en-US" sz="2300" dirty="0"/>
                <a:t> the </a:t>
              </a:r>
              <a:r>
                <a:rPr lang="en-US" sz="2300" b="0" i="0">
                  <a:latin typeface="Cambria Math" panose="02040503050406030204" pitchFamily="18" charset="0"/>
                </a:rPr>
                <a:t>𝑗^𝑡ℎ</a:t>
              </a:r>
              <a:r>
                <a:rPr lang="en-US" sz="2300" dirty="0"/>
                <a:t> category of the target variable </a:t>
              </a:r>
              <a:br>
                <a:rPr lang="en-US" sz="2300" dirty="0"/>
              </a:br>
              <a:r>
                <a:rPr lang="en-US" sz="2300" dirty="0"/>
                <a:t>will be observed in the </a:t>
              </a:r>
              <a:r>
                <a:rPr lang="en-US" sz="2300" b="0" i="0">
                  <a:latin typeface="Cambria Math" panose="02040503050406030204" pitchFamily="18" charset="0"/>
                </a:rPr>
                <a:t>𝑖^𝑡ℎ</a:t>
              </a:r>
              <a:r>
                <a:rPr lang="en-US" sz="2300" dirty="0"/>
                <a:t> Feature Segment</a:t>
              </a:r>
            </a:p>
          </dgm:t>
        </dgm:pt>
      </mc:Fallback>
    </mc:AlternateContent>
    <dgm:pt modelId="{CE00A2AD-E49C-412B-BC02-9588B4972949}" type="parTrans" cxnId="{94BF0DD8-3A80-4827-B1C7-575856A83ACB}">
      <dgm:prSet/>
      <dgm:spPr/>
      <dgm:t>
        <a:bodyPr/>
        <a:lstStyle/>
        <a:p>
          <a:endParaRPr lang="en-US"/>
        </a:p>
      </dgm:t>
    </dgm:pt>
    <dgm:pt modelId="{FE1F9AEF-6710-48F6-BC9E-AF14FC991CB0}" type="sibTrans" cxnId="{94BF0DD8-3A80-4827-B1C7-575856A83ACB}">
      <dgm:prSet/>
      <dgm:spPr/>
      <dgm:t>
        <a:bodyPr/>
        <a:lstStyle/>
        <a:p>
          <a:endParaRPr lang="en-US"/>
        </a:p>
      </dgm:t>
    </dgm:pt>
    <mc:AlternateContent xmlns:mc="http://schemas.openxmlformats.org/markup-compatibility/2006" xmlns:a14="http://schemas.microsoft.com/office/drawing/2010/main">
      <mc:Choice Requires="a14">
        <dgm:pt modelId="{1F0319B3-5717-4926-A7E4-3A148D2EBE37}">
          <dgm:prSet phldrT="[Text]"/>
          <dgm:spPr/>
          <dgm:t>
            <a:bodyPr/>
            <a:lstStyle/>
            <a:p>
              <a:r>
                <a:rPr lang="en-US" dirty="0"/>
                <a:t>Let </a:t>
              </a:r>
              <a14:m>
                <m:oMath xmlns:m="http://schemas.openxmlformats.org/officeDocument/2006/math">
                  <m:r>
                    <a:rPr lang="en-US" b="0" i="1" smtClean="0">
                      <a:latin typeface="Cambria Math" panose="02040503050406030204" pitchFamily="18" charset="0"/>
                    </a:rPr>
                    <m:t>𝐾</m:t>
                  </m:r>
                </m:oMath>
              </a14:m>
              <a:r>
                <a:rPr lang="en-US" dirty="0"/>
                <a:t> denotes number of target categories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≥2</m:t>
                  </m:r>
                </m:oMath>
              </a14:m>
              <a:r>
                <a:rPr lang="en-US" dirty="0"/>
                <a:t>)</a:t>
              </a:r>
            </a:p>
          </dgm:t>
        </dgm:pt>
      </mc:Choice>
      <mc:Fallback xmlns="">
        <dgm:pt modelId="{1F0319B3-5717-4926-A7E4-3A148D2EBE37}">
          <dgm:prSet phldrT="[Text]"/>
          <dgm:spPr/>
          <dgm:t>
            <a:bodyPr/>
            <a:lstStyle/>
            <a:p>
              <a:r>
                <a:rPr lang="en-US" dirty="0"/>
                <a:t>Let </a:t>
              </a:r>
              <a:r>
                <a:rPr lang="en-US" b="0" i="0">
                  <a:latin typeface="Cambria Math" panose="02040503050406030204" pitchFamily="18" charset="0"/>
                </a:rPr>
                <a:t>𝐾</a:t>
              </a:r>
              <a:r>
                <a:rPr lang="en-US" dirty="0"/>
                <a:t> denotes number of target categories (</a:t>
              </a:r>
              <a:r>
                <a:rPr lang="en-US" b="0" i="0">
                  <a:latin typeface="Cambria Math" panose="02040503050406030204" pitchFamily="18" charset="0"/>
                </a:rPr>
                <a:t>𝐾</a:t>
              </a:r>
              <a:r>
                <a:rPr lang="en-US" b="0" i="0">
                  <a:latin typeface="Cambria Math" panose="02040503050406030204" pitchFamily="18" charset="0"/>
                  <a:ea typeface="Cambria Math" panose="02040503050406030204" pitchFamily="18" charset="0"/>
                </a:rPr>
                <a:t>≥2</a:t>
              </a:r>
              <a:r>
                <a:rPr lang="en-US" dirty="0"/>
                <a:t>)</a:t>
              </a:r>
            </a:p>
          </dgm:t>
        </dgm:pt>
      </mc:Fallback>
    </mc:AlternateContent>
    <dgm:pt modelId="{D6959831-54C2-4087-91AD-54652D301163}" type="parTrans" cxnId="{6C51758F-D024-4C60-BCD7-542DC6F601EC}">
      <dgm:prSet/>
      <dgm:spPr/>
      <dgm:t>
        <a:bodyPr/>
        <a:lstStyle/>
        <a:p>
          <a:endParaRPr lang="en-US"/>
        </a:p>
      </dgm:t>
    </dgm:pt>
    <dgm:pt modelId="{D3C32D83-C21B-4E99-9806-853D9AAC0E9A}" type="sibTrans" cxnId="{6C51758F-D024-4C60-BCD7-542DC6F601EC}">
      <dgm:prSet/>
      <dgm:spPr/>
      <dgm:t>
        <a:bodyPr/>
        <a:lstStyle/>
        <a:p>
          <a:endParaRPr lang="en-US"/>
        </a:p>
      </dgm:t>
    </dgm:pt>
    <dgm:pt modelId="{E9061EA3-2E63-4FE3-ADFA-4135BFBF8136}">
      <dgm:prSet phldrT="[Text]"/>
      <dgm:spPr/>
      <dgm:t>
        <a:bodyPr/>
        <a:lstStyle/>
        <a:p>
          <a:r>
            <a:rPr lang="en-US" dirty="0"/>
            <a:t>Occurrences of the categories in each subpopulation follow a multinomial distribution</a:t>
          </a:r>
        </a:p>
      </dgm:t>
    </dgm:pt>
    <dgm:pt modelId="{AE500F51-CEB6-499E-A86D-C3146F1FEE84}" type="parTrans" cxnId="{3FE61B2A-3821-4400-A5E4-96737E0EBD3D}">
      <dgm:prSet/>
      <dgm:spPr/>
      <dgm:t>
        <a:bodyPr/>
        <a:lstStyle/>
        <a:p>
          <a:endParaRPr lang="en-US"/>
        </a:p>
      </dgm:t>
    </dgm:pt>
    <dgm:pt modelId="{2D8D9628-C247-4C83-B073-563A684E9A8E}" type="sibTrans" cxnId="{3FE61B2A-3821-4400-A5E4-96737E0EBD3D}">
      <dgm:prSet/>
      <dgm:spPr/>
      <dgm:t>
        <a:bodyPr/>
        <a:lstStyle/>
        <a:p>
          <a:endParaRPr lang="en-US"/>
        </a:p>
      </dgm:t>
    </dgm:pt>
    <mc:AlternateContent xmlns:mc="http://schemas.openxmlformats.org/markup-compatibility/2006" xmlns:a14="http://schemas.microsoft.com/office/drawing/2010/main">
      <mc:Choice Requires="a14">
        <dgm:pt modelId="{4A9DA286-330C-4697-BDF3-37B618C9D54D}">
          <dgm:prSet phldrT="[Text]" custT="1"/>
          <dgm:spPr/>
          <dgm:t>
            <a:bodyPr/>
            <a:lstStyle/>
            <a:p>
              <a:r>
                <a:rPr lang="en-US" sz="2300" dirty="0"/>
                <a:t>Restriction</a:t>
              </a:r>
              <a:br>
                <a:rPr lang="en-US" sz="2300" dirty="0"/>
              </a:br>
              <a:r>
                <a:rPr lang="en-US" sz="2300" dirty="0"/>
                <a:t> </a:t>
              </a:r>
              <a14:m>
                <m:oMath xmlns:m="http://schemas.openxmlformats.org/officeDocument/2006/math">
                  <m:nary>
                    <m:naryPr>
                      <m:chr m:val="∑"/>
                      <m:ctrlPr>
                        <a:rPr lang="en-US" sz="2300" i="1">
                          <a:latin typeface="Cambria Math" panose="02040503050406030204" pitchFamily="18" charset="0"/>
                        </a:rPr>
                      </m:ctrlPr>
                    </m:naryPr>
                    <m:sub>
                      <m:r>
                        <m:rPr>
                          <m:brk m:alnAt="23"/>
                        </m:rP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𝐾</m:t>
                      </m:r>
                    </m:sup>
                    <m:e>
                      <m:sSub>
                        <m:sSubPr>
                          <m:ctrlPr>
                            <a:rPr lang="en-US" sz="2300" i="1">
                              <a:latin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𝜋</m:t>
                          </m:r>
                        </m:e>
                        <m:sub>
                          <m:r>
                            <a:rPr lang="en-US" sz="2300" i="1">
                              <a:latin typeface="Cambria Math" panose="02040503050406030204" pitchFamily="18" charset="0"/>
                            </a:rPr>
                            <m:t>𝑖𝑗</m:t>
                          </m:r>
                        </m:sub>
                      </m:sSub>
                    </m:e>
                  </m:nary>
                  <m:r>
                    <a:rPr lang="en-US" sz="2300" i="1">
                      <a:latin typeface="Cambria Math" panose="02040503050406030204" pitchFamily="18" charset="0"/>
                    </a:rPr>
                    <m:t>=1</m:t>
                  </m:r>
                </m:oMath>
              </a14:m>
              <a:endParaRPr lang="en-US" sz="2300" dirty="0"/>
            </a:p>
          </dgm:t>
        </dgm:pt>
      </mc:Choice>
      <mc:Fallback xmlns="">
        <dgm:pt modelId="{4A9DA286-330C-4697-BDF3-37B618C9D54D}">
          <dgm:prSet phldrT="[Text]" custT="1"/>
          <dgm:spPr/>
          <dgm:t>
            <a:bodyPr/>
            <a:lstStyle/>
            <a:p>
              <a:r>
                <a:rPr lang="en-US" sz="2300" dirty="0"/>
                <a:t>Restriction</a:t>
              </a:r>
              <a:br>
                <a:rPr lang="en-US" sz="2300" dirty="0"/>
              </a:br>
              <a:r>
                <a:rPr lang="en-US" sz="2300" dirty="0"/>
                <a:t> </a:t>
              </a:r>
              <a:r>
                <a:rPr lang="en-US" sz="2300" i="0">
                  <a:latin typeface="Cambria Math" panose="02040503050406030204" pitchFamily="18" charset="0"/>
                </a:rPr>
                <a:t>∑_(𝑗=1)^𝐾▒</a:t>
              </a:r>
              <a:r>
                <a:rPr lang="en-US" sz="2300" i="0">
                  <a:latin typeface="Cambria Math" panose="02040503050406030204" pitchFamily="18" charset="0"/>
                  <a:ea typeface="Cambria Math" panose="02040503050406030204" pitchFamily="18" charset="0"/>
                </a:rPr>
                <a:t>𝜋_</a:t>
              </a:r>
              <a:r>
                <a:rPr lang="en-US" sz="2300" i="0">
                  <a:latin typeface="Cambria Math" panose="02040503050406030204" pitchFamily="18" charset="0"/>
                </a:rPr>
                <a:t>𝑖𝑗 =1</a:t>
              </a:r>
              <a:endParaRPr lang="en-US" sz="2300" dirty="0"/>
            </a:p>
          </dgm:t>
        </dgm:pt>
      </mc:Fallback>
    </mc:AlternateContent>
    <dgm:pt modelId="{0B0EB74B-4227-4174-BB6B-AB0C5BFBD22B}" type="parTrans" cxnId="{525E2F63-49F6-4FE1-9224-EA55A2277D9A}">
      <dgm:prSet/>
      <dgm:spPr/>
      <dgm:t>
        <a:bodyPr/>
        <a:lstStyle/>
        <a:p>
          <a:endParaRPr lang="en-US"/>
        </a:p>
      </dgm:t>
    </dgm:pt>
    <dgm:pt modelId="{747A5BC6-CB3B-4B0E-8782-6EBBCF2502C9}" type="sibTrans" cxnId="{525E2F63-49F6-4FE1-9224-EA55A2277D9A}">
      <dgm:prSet/>
      <dgm:spPr/>
      <dgm:t>
        <a:bodyPr/>
        <a:lstStyle/>
        <a:p>
          <a:endParaRPr lang="en-US"/>
        </a:p>
      </dgm:t>
    </dgm:pt>
    <dgm:pt modelId="{F89A666A-8861-45F2-B9A9-6C3606D94A1B}">
      <dgm:prSet phldrT="[Text]"/>
      <dgm:spPr/>
      <dgm:t>
        <a:bodyPr/>
        <a:lstStyle/>
        <a:p>
          <a:r>
            <a:rPr lang="en-US" dirty="0"/>
            <a:t>Distributions across Feature Segments are independent</a:t>
          </a:r>
        </a:p>
      </dgm:t>
    </dgm:pt>
    <dgm:pt modelId="{24C090CF-21C8-46F4-82FC-E862658FC9D4}" type="parTrans" cxnId="{09E4AA05-2890-4E69-917C-C35007020B97}">
      <dgm:prSet/>
      <dgm:spPr/>
      <dgm:t>
        <a:bodyPr/>
        <a:lstStyle/>
        <a:p>
          <a:endParaRPr lang="en-US"/>
        </a:p>
      </dgm:t>
    </dgm:pt>
    <dgm:pt modelId="{EACC877A-D071-4F99-AC13-2B6258D21051}" type="sibTrans" cxnId="{09E4AA05-2890-4E69-917C-C35007020B97}">
      <dgm:prSet/>
      <dgm:spPr/>
      <dgm:t>
        <a:bodyPr/>
        <a:lstStyle/>
        <a:p>
          <a:endParaRPr lang="en-US"/>
        </a:p>
      </dgm:t>
    </dgm:pt>
    <dgm:pt modelId="{493899A5-653C-4941-958E-AE75E69E801C}" type="pres">
      <dgm:prSet presAssocID="{9C7E4052-63E5-455C-8CB3-01B193C24343}" presName="Name0" presStyleCnt="0">
        <dgm:presLayoutVars>
          <dgm:chPref val="1"/>
          <dgm:dir/>
          <dgm:animOne val="branch"/>
          <dgm:animLvl val="lvl"/>
          <dgm:resizeHandles/>
        </dgm:presLayoutVars>
      </dgm:prSet>
      <dgm:spPr/>
    </dgm:pt>
    <dgm:pt modelId="{AA57EFA7-56B6-4189-B07D-55428C77D3A2}" type="pres">
      <dgm:prSet presAssocID="{F0807CA3-8798-469D-8EB5-D0B5F020B8F7}" presName="vertOne" presStyleCnt="0"/>
      <dgm:spPr/>
    </dgm:pt>
    <dgm:pt modelId="{1011E945-3005-47B6-8023-2DC1B0DA5CCF}" type="pres">
      <dgm:prSet presAssocID="{F0807CA3-8798-469D-8EB5-D0B5F020B8F7}" presName="txOne" presStyleLbl="node0" presStyleIdx="0" presStyleCnt="1">
        <dgm:presLayoutVars>
          <dgm:chPref val="3"/>
        </dgm:presLayoutVars>
      </dgm:prSet>
      <dgm:spPr/>
    </dgm:pt>
    <dgm:pt modelId="{15771946-2949-4A59-B03B-D263AB21AF54}" type="pres">
      <dgm:prSet presAssocID="{F0807CA3-8798-469D-8EB5-D0B5F020B8F7}" presName="parTransOne" presStyleCnt="0"/>
      <dgm:spPr/>
    </dgm:pt>
    <dgm:pt modelId="{309B3367-044B-405A-884A-F5CCF041DE33}" type="pres">
      <dgm:prSet presAssocID="{F0807CA3-8798-469D-8EB5-D0B5F020B8F7}" presName="horzOne" presStyleCnt="0"/>
      <dgm:spPr/>
    </dgm:pt>
    <dgm:pt modelId="{A378151C-82D0-48ED-9966-82FEF151123A}" type="pres">
      <dgm:prSet presAssocID="{852E4B06-924D-4B74-A273-7AAE9CAE6598}" presName="vertTwo" presStyleCnt="0"/>
      <dgm:spPr/>
    </dgm:pt>
    <dgm:pt modelId="{E137F625-41CE-4936-A4E9-34E17CFC4DDB}" type="pres">
      <dgm:prSet presAssocID="{852E4B06-924D-4B74-A273-7AAE9CAE6598}" presName="txTwo" presStyleLbl="node2" presStyleIdx="0" presStyleCnt="2">
        <dgm:presLayoutVars>
          <dgm:chPref val="3"/>
        </dgm:presLayoutVars>
      </dgm:prSet>
      <dgm:spPr/>
    </dgm:pt>
    <dgm:pt modelId="{412A59D5-65BD-4648-934D-413571F15F8E}" type="pres">
      <dgm:prSet presAssocID="{852E4B06-924D-4B74-A273-7AAE9CAE6598}" presName="parTransTwo" presStyleCnt="0"/>
      <dgm:spPr/>
    </dgm:pt>
    <dgm:pt modelId="{2097C513-3F0E-4AE8-A289-2AD1056462D8}" type="pres">
      <dgm:prSet presAssocID="{852E4B06-924D-4B74-A273-7AAE9CAE6598}" presName="horzTwo" presStyleCnt="0"/>
      <dgm:spPr/>
    </dgm:pt>
    <dgm:pt modelId="{CDAA5A8A-32A9-4AAE-96A4-F53FAD4E6EB0}" type="pres">
      <dgm:prSet presAssocID="{1F0319B3-5717-4926-A7E4-3A148D2EBE37}" presName="vertThree" presStyleCnt="0"/>
      <dgm:spPr/>
    </dgm:pt>
    <dgm:pt modelId="{41F02CF3-789C-43BB-A285-31FB79ADA295}" type="pres">
      <dgm:prSet presAssocID="{1F0319B3-5717-4926-A7E4-3A148D2EBE37}" presName="txThree" presStyleLbl="node3" presStyleIdx="0" presStyleCnt="3">
        <dgm:presLayoutVars>
          <dgm:chPref val="3"/>
        </dgm:presLayoutVars>
      </dgm:prSet>
      <dgm:spPr/>
    </dgm:pt>
    <dgm:pt modelId="{889340FE-9BD5-4704-BF44-3E3057919E93}" type="pres">
      <dgm:prSet presAssocID="{1F0319B3-5717-4926-A7E4-3A148D2EBE37}" presName="horzThree" presStyleCnt="0"/>
      <dgm:spPr/>
    </dgm:pt>
    <dgm:pt modelId="{85D1DED5-8EFC-4CA1-ADEB-3F05E646AF10}" type="pres">
      <dgm:prSet presAssocID="{D3C32D83-C21B-4E99-9806-853D9AAC0E9A}" presName="sibSpaceThree" presStyleCnt="0"/>
      <dgm:spPr/>
    </dgm:pt>
    <dgm:pt modelId="{57DE3259-88F3-49B8-83AE-17FD45A8962E}" type="pres">
      <dgm:prSet presAssocID="{E9061EA3-2E63-4FE3-ADFA-4135BFBF8136}" presName="vertThree" presStyleCnt="0"/>
      <dgm:spPr/>
    </dgm:pt>
    <dgm:pt modelId="{93956C45-7FCE-4B29-8EAF-318E0ACED89D}" type="pres">
      <dgm:prSet presAssocID="{E9061EA3-2E63-4FE3-ADFA-4135BFBF8136}" presName="txThree" presStyleLbl="node3" presStyleIdx="1" presStyleCnt="3">
        <dgm:presLayoutVars>
          <dgm:chPref val="3"/>
        </dgm:presLayoutVars>
      </dgm:prSet>
      <dgm:spPr/>
    </dgm:pt>
    <dgm:pt modelId="{B3A5CD47-A508-4802-B37D-883019E268B8}" type="pres">
      <dgm:prSet presAssocID="{E9061EA3-2E63-4FE3-ADFA-4135BFBF8136}" presName="horzThree" presStyleCnt="0"/>
      <dgm:spPr/>
    </dgm:pt>
    <dgm:pt modelId="{3CB2C0DE-73F2-415A-B1C7-26CD6473DCD2}" type="pres">
      <dgm:prSet presAssocID="{FE1F9AEF-6710-48F6-BC9E-AF14FC991CB0}" presName="sibSpaceTwo" presStyleCnt="0"/>
      <dgm:spPr/>
    </dgm:pt>
    <dgm:pt modelId="{8FE9E999-5A14-4D59-A434-18962CF04C35}" type="pres">
      <dgm:prSet presAssocID="{4A9DA286-330C-4697-BDF3-37B618C9D54D}" presName="vertTwo" presStyleCnt="0"/>
      <dgm:spPr/>
    </dgm:pt>
    <dgm:pt modelId="{07E9C108-C5D8-4D84-89B7-12C662730BD6}" type="pres">
      <dgm:prSet presAssocID="{4A9DA286-330C-4697-BDF3-37B618C9D54D}" presName="txTwo" presStyleLbl="node2" presStyleIdx="1" presStyleCnt="2">
        <dgm:presLayoutVars>
          <dgm:chPref val="3"/>
        </dgm:presLayoutVars>
      </dgm:prSet>
      <dgm:spPr/>
    </dgm:pt>
    <dgm:pt modelId="{16280639-BEED-4F2A-8A36-0327F2358584}" type="pres">
      <dgm:prSet presAssocID="{4A9DA286-330C-4697-BDF3-37B618C9D54D}" presName="parTransTwo" presStyleCnt="0"/>
      <dgm:spPr/>
    </dgm:pt>
    <dgm:pt modelId="{FA73DB15-59FE-46DC-9EB1-BBD4EDF49B56}" type="pres">
      <dgm:prSet presAssocID="{4A9DA286-330C-4697-BDF3-37B618C9D54D}" presName="horzTwo" presStyleCnt="0"/>
      <dgm:spPr/>
    </dgm:pt>
    <dgm:pt modelId="{71F36150-3D37-49A0-8295-AD891277E38A}" type="pres">
      <dgm:prSet presAssocID="{F89A666A-8861-45F2-B9A9-6C3606D94A1B}" presName="vertThree" presStyleCnt="0"/>
      <dgm:spPr/>
    </dgm:pt>
    <dgm:pt modelId="{E18BD064-E596-427F-AFB4-052CE51F854C}" type="pres">
      <dgm:prSet presAssocID="{F89A666A-8861-45F2-B9A9-6C3606D94A1B}" presName="txThree" presStyleLbl="node3" presStyleIdx="2" presStyleCnt="3">
        <dgm:presLayoutVars>
          <dgm:chPref val="3"/>
        </dgm:presLayoutVars>
      </dgm:prSet>
      <dgm:spPr/>
    </dgm:pt>
    <dgm:pt modelId="{8D61B9CF-5B90-4DA0-9DF0-E474395BBDE2}" type="pres">
      <dgm:prSet presAssocID="{F89A666A-8861-45F2-B9A9-6C3606D94A1B}" presName="horzThree" presStyleCnt="0"/>
      <dgm:spPr/>
    </dgm:pt>
  </dgm:ptLst>
  <dgm:cxnLst>
    <dgm:cxn modelId="{4B18E804-05F9-4A16-AF48-720D088C4299}" type="presOf" srcId="{F89A666A-8861-45F2-B9A9-6C3606D94A1B}" destId="{E18BD064-E596-427F-AFB4-052CE51F854C}" srcOrd="0" destOrd="0" presId="urn:microsoft.com/office/officeart/2005/8/layout/architecture"/>
    <dgm:cxn modelId="{09E4AA05-2890-4E69-917C-C35007020B97}" srcId="{4A9DA286-330C-4697-BDF3-37B618C9D54D}" destId="{F89A666A-8861-45F2-B9A9-6C3606D94A1B}" srcOrd="0" destOrd="0" parTransId="{24C090CF-21C8-46F4-82FC-E862658FC9D4}" sibTransId="{EACC877A-D071-4F99-AC13-2B6258D21051}"/>
    <dgm:cxn modelId="{3FE61B2A-3821-4400-A5E4-96737E0EBD3D}" srcId="{852E4B06-924D-4B74-A273-7AAE9CAE6598}" destId="{E9061EA3-2E63-4FE3-ADFA-4135BFBF8136}" srcOrd="1" destOrd="0" parTransId="{AE500F51-CEB6-499E-A86D-C3146F1FEE84}" sibTransId="{2D8D9628-C247-4C83-B073-563A684E9A8E}"/>
    <dgm:cxn modelId="{525E2F63-49F6-4FE1-9224-EA55A2277D9A}" srcId="{F0807CA3-8798-469D-8EB5-D0B5F020B8F7}" destId="{4A9DA286-330C-4697-BDF3-37B618C9D54D}" srcOrd="1" destOrd="0" parTransId="{0B0EB74B-4227-4174-BB6B-AB0C5BFBD22B}" sibTransId="{747A5BC6-CB3B-4B0E-8782-6EBBCF2502C9}"/>
    <dgm:cxn modelId="{DB78C965-6969-45C9-8C94-18080B077EC5}" type="presOf" srcId="{E9061EA3-2E63-4FE3-ADFA-4135BFBF8136}" destId="{93956C45-7FCE-4B29-8EAF-318E0ACED89D}" srcOrd="0" destOrd="0" presId="urn:microsoft.com/office/officeart/2005/8/layout/architecture"/>
    <dgm:cxn modelId="{7C723C52-5162-46FF-B769-CA4A4FC6B95A}" type="presOf" srcId="{4A9DA286-330C-4697-BDF3-37B618C9D54D}" destId="{07E9C108-C5D8-4D84-89B7-12C662730BD6}" srcOrd="0" destOrd="0" presId="urn:microsoft.com/office/officeart/2005/8/layout/architecture"/>
    <dgm:cxn modelId="{3F1E2C7C-4CA5-4B8E-B11C-F12C873342D5}" type="presOf" srcId="{9C7E4052-63E5-455C-8CB3-01B193C24343}" destId="{493899A5-653C-4941-958E-AE75E69E801C}" srcOrd="0" destOrd="0" presId="urn:microsoft.com/office/officeart/2005/8/layout/architecture"/>
    <dgm:cxn modelId="{48A87C81-9CAF-4C89-98CB-C552EB6BDF21}" srcId="{9C7E4052-63E5-455C-8CB3-01B193C24343}" destId="{F0807CA3-8798-469D-8EB5-D0B5F020B8F7}" srcOrd="0" destOrd="0" parTransId="{7B06A9DA-463F-4DF3-84AB-D3B4D6019A57}" sibTransId="{3A1411C3-B618-46E5-9FA9-5143FFE5A43A}"/>
    <dgm:cxn modelId="{CF27DC85-A0CF-40FD-973E-6B595F4EE3CA}" type="presOf" srcId="{F0807CA3-8798-469D-8EB5-D0B5F020B8F7}" destId="{1011E945-3005-47B6-8023-2DC1B0DA5CCF}" srcOrd="0" destOrd="0" presId="urn:microsoft.com/office/officeart/2005/8/layout/architecture"/>
    <dgm:cxn modelId="{6C51758F-D024-4C60-BCD7-542DC6F601EC}" srcId="{852E4B06-924D-4B74-A273-7AAE9CAE6598}" destId="{1F0319B3-5717-4926-A7E4-3A148D2EBE37}" srcOrd="0" destOrd="0" parTransId="{D6959831-54C2-4087-91AD-54652D301163}" sibTransId="{D3C32D83-C21B-4E99-9806-853D9AAC0E9A}"/>
    <dgm:cxn modelId="{9DD7D095-3D32-4EC6-BCC6-718E359C7A19}" type="presOf" srcId="{1F0319B3-5717-4926-A7E4-3A148D2EBE37}" destId="{41F02CF3-789C-43BB-A285-31FB79ADA295}" srcOrd="0" destOrd="0" presId="urn:microsoft.com/office/officeart/2005/8/layout/architecture"/>
    <dgm:cxn modelId="{94BF0DD8-3A80-4827-B1C7-575856A83ACB}" srcId="{F0807CA3-8798-469D-8EB5-D0B5F020B8F7}" destId="{852E4B06-924D-4B74-A273-7AAE9CAE6598}" srcOrd="0" destOrd="0" parTransId="{CE00A2AD-E49C-412B-BC02-9588B4972949}" sibTransId="{FE1F9AEF-6710-48F6-BC9E-AF14FC991CB0}"/>
    <dgm:cxn modelId="{DF1343E2-08F6-4F4A-92BE-53BEC5CEF5C4}" type="presOf" srcId="{852E4B06-924D-4B74-A273-7AAE9CAE6598}" destId="{E137F625-41CE-4936-A4E9-34E17CFC4DDB}" srcOrd="0" destOrd="0" presId="urn:microsoft.com/office/officeart/2005/8/layout/architecture"/>
    <dgm:cxn modelId="{089C1F06-46C1-49DF-8A3C-1316FF440F10}" type="presParOf" srcId="{493899A5-653C-4941-958E-AE75E69E801C}" destId="{AA57EFA7-56B6-4189-B07D-55428C77D3A2}" srcOrd="0" destOrd="0" presId="urn:microsoft.com/office/officeart/2005/8/layout/architecture"/>
    <dgm:cxn modelId="{816C9DCE-BFFD-44A2-9419-80B849FE0C24}" type="presParOf" srcId="{AA57EFA7-56B6-4189-B07D-55428C77D3A2}" destId="{1011E945-3005-47B6-8023-2DC1B0DA5CCF}" srcOrd="0" destOrd="0" presId="urn:microsoft.com/office/officeart/2005/8/layout/architecture"/>
    <dgm:cxn modelId="{99C1D76D-CC05-4D53-99EF-64496D78B365}" type="presParOf" srcId="{AA57EFA7-56B6-4189-B07D-55428C77D3A2}" destId="{15771946-2949-4A59-B03B-D263AB21AF54}" srcOrd="1" destOrd="0" presId="urn:microsoft.com/office/officeart/2005/8/layout/architecture"/>
    <dgm:cxn modelId="{EC7F6218-B138-43FF-93F4-95D2B0DCCF55}" type="presParOf" srcId="{AA57EFA7-56B6-4189-B07D-55428C77D3A2}" destId="{309B3367-044B-405A-884A-F5CCF041DE33}" srcOrd="2" destOrd="0" presId="urn:microsoft.com/office/officeart/2005/8/layout/architecture"/>
    <dgm:cxn modelId="{24CEC4F6-1227-4D16-B684-FAD31C5CC8E2}" type="presParOf" srcId="{309B3367-044B-405A-884A-F5CCF041DE33}" destId="{A378151C-82D0-48ED-9966-82FEF151123A}" srcOrd="0" destOrd="0" presId="urn:microsoft.com/office/officeart/2005/8/layout/architecture"/>
    <dgm:cxn modelId="{228D01B8-EFB6-4790-AE2F-BC56C9A6C767}" type="presParOf" srcId="{A378151C-82D0-48ED-9966-82FEF151123A}" destId="{E137F625-41CE-4936-A4E9-34E17CFC4DDB}" srcOrd="0" destOrd="0" presId="urn:microsoft.com/office/officeart/2005/8/layout/architecture"/>
    <dgm:cxn modelId="{F36940B8-35C0-4F25-85D6-2AD68C9DDB7D}" type="presParOf" srcId="{A378151C-82D0-48ED-9966-82FEF151123A}" destId="{412A59D5-65BD-4648-934D-413571F15F8E}" srcOrd="1" destOrd="0" presId="urn:microsoft.com/office/officeart/2005/8/layout/architecture"/>
    <dgm:cxn modelId="{814F64B7-720F-46C0-9772-187AA616BF72}" type="presParOf" srcId="{A378151C-82D0-48ED-9966-82FEF151123A}" destId="{2097C513-3F0E-4AE8-A289-2AD1056462D8}" srcOrd="2" destOrd="0" presId="urn:microsoft.com/office/officeart/2005/8/layout/architecture"/>
    <dgm:cxn modelId="{D33C28C1-BB8D-41A9-A7B5-238562D1A222}" type="presParOf" srcId="{2097C513-3F0E-4AE8-A289-2AD1056462D8}" destId="{CDAA5A8A-32A9-4AAE-96A4-F53FAD4E6EB0}" srcOrd="0" destOrd="0" presId="urn:microsoft.com/office/officeart/2005/8/layout/architecture"/>
    <dgm:cxn modelId="{91B4F06B-D89D-4B6C-99B6-FFC1EF4A25EA}" type="presParOf" srcId="{CDAA5A8A-32A9-4AAE-96A4-F53FAD4E6EB0}" destId="{41F02CF3-789C-43BB-A285-31FB79ADA295}" srcOrd="0" destOrd="0" presId="urn:microsoft.com/office/officeart/2005/8/layout/architecture"/>
    <dgm:cxn modelId="{3355B9F3-A04E-4B8B-A22D-2A63B6E4132A}" type="presParOf" srcId="{CDAA5A8A-32A9-4AAE-96A4-F53FAD4E6EB0}" destId="{889340FE-9BD5-4704-BF44-3E3057919E93}" srcOrd="1" destOrd="0" presId="urn:microsoft.com/office/officeart/2005/8/layout/architecture"/>
    <dgm:cxn modelId="{8F53E6A7-B84A-4CE0-9D2D-E8518A4F2E72}" type="presParOf" srcId="{2097C513-3F0E-4AE8-A289-2AD1056462D8}" destId="{85D1DED5-8EFC-4CA1-ADEB-3F05E646AF10}" srcOrd="1" destOrd="0" presId="urn:microsoft.com/office/officeart/2005/8/layout/architecture"/>
    <dgm:cxn modelId="{5474FA9B-EEF3-444F-9C57-F12641BD6E91}" type="presParOf" srcId="{2097C513-3F0E-4AE8-A289-2AD1056462D8}" destId="{57DE3259-88F3-49B8-83AE-17FD45A8962E}" srcOrd="2" destOrd="0" presId="urn:microsoft.com/office/officeart/2005/8/layout/architecture"/>
    <dgm:cxn modelId="{623A51EA-0409-4EDF-A95A-732871F18219}" type="presParOf" srcId="{57DE3259-88F3-49B8-83AE-17FD45A8962E}" destId="{93956C45-7FCE-4B29-8EAF-318E0ACED89D}" srcOrd="0" destOrd="0" presId="urn:microsoft.com/office/officeart/2005/8/layout/architecture"/>
    <dgm:cxn modelId="{F223778F-83C3-48EC-8BEF-54B761A8409D}" type="presParOf" srcId="{57DE3259-88F3-49B8-83AE-17FD45A8962E}" destId="{B3A5CD47-A508-4802-B37D-883019E268B8}" srcOrd="1" destOrd="0" presId="urn:microsoft.com/office/officeart/2005/8/layout/architecture"/>
    <dgm:cxn modelId="{AE6EEA7C-69DE-4D38-9B3E-F2EF41DC0E01}" type="presParOf" srcId="{309B3367-044B-405A-884A-F5CCF041DE33}" destId="{3CB2C0DE-73F2-415A-B1C7-26CD6473DCD2}" srcOrd="1" destOrd="0" presId="urn:microsoft.com/office/officeart/2005/8/layout/architecture"/>
    <dgm:cxn modelId="{33BBB2C8-45A5-4D94-A555-52C045E7725B}" type="presParOf" srcId="{309B3367-044B-405A-884A-F5CCF041DE33}" destId="{8FE9E999-5A14-4D59-A434-18962CF04C35}" srcOrd="2" destOrd="0" presId="urn:microsoft.com/office/officeart/2005/8/layout/architecture"/>
    <dgm:cxn modelId="{49F431D9-293D-44CE-8DED-3CA2035700C6}" type="presParOf" srcId="{8FE9E999-5A14-4D59-A434-18962CF04C35}" destId="{07E9C108-C5D8-4D84-89B7-12C662730BD6}" srcOrd="0" destOrd="0" presId="urn:microsoft.com/office/officeart/2005/8/layout/architecture"/>
    <dgm:cxn modelId="{DF3AADB9-3948-4D51-B937-FEFEA19DC8A7}" type="presParOf" srcId="{8FE9E999-5A14-4D59-A434-18962CF04C35}" destId="{16280639-BEED-4F2A-8A36-0327F2358584}" srcOrd="1" destOrd="0" presId="urn:microsoft.com/office/officeart/2005/8/layout/architecture"/>
    <dgm:cxn modelId="{C09356FB-8BFC-4648-B128-C594DC231E70}" type="presParOf" srcId="{8FE9E999-5A14-4D59-A434-18962CF04C35}" destId="{FA73DB15-59FE-46DC-9EB1-BBD4EDF49B56}" srcOrd="2" destOrd="0" presId="urn:microsoft.com/office/officeart/2005/8/layout/architecture"/>
    <dgm:cxn modelId="{C06D1D05-E7E7-450A-8180-FEF1CE58A418}" type="presParOf" srcId="{FA73DB15-59FE-46DC-9EB1-BBD4EDF49B56}" destId="{71F36150-3D37-49A0-8295-AD891277E38A}" srcOrd="0" destOrd="0" presId="urn:microsoft.com/office/officeart/2005/8/layout/architecture"/>
    <dgm:cxn modelId="{C36A5E44-651D-4005-9C8C-2CDD3AB95151}" type="presParOf" srcId="{71F36150-3D37-49A0-8295-AD891277E38A}" destId="{E18BD064-E596-427F-AFB4-052CE51F854C}" srcOrd="0" destOrd="0" presId="urn:microsoft.com/office/officeart/2005/8/layout/architecture"/>
    <dgm:cxn modelId="{A00829D5-AEB9-470A-84B9-E78258D5D9E9}" type="presParOf" srcId="{71F36150-3D37-49A0-8295-AD891277E38A}" destId="{8D61B9CF-5B90-4DA0-9DF0-E474395BBDE2}"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9C7E4052-63E5-455C-8CB3-01B193C24343}" type="doc">
      <dgm:prSet loTypeId="urn:microsoft.com/office/officeart/2005/8/layout/architecture" loCatId="list" qsTypeId="urn:microsoft.com/office/officeart/2005/8/quickstyle/simple1" qsCatId="simple" csTypeId="urn:microsoft.com/office/officeart/2005/8/colors/colorful4" csCatId="colorful" phldr="1"/>
      <dgm:spPr/>
      <dgm:t>
        <a:bodyPr/>
        <a:lstStyle/>
        <a:p>
          <a:endParaRPr lang="en-US"/>
        </a:p>
      </dgm:t>
    </dgm:pt>
    <dgm:pt modelId="{F0807CA3-8798-469D-8EB5-D0B5F020B8F7}">
      <dgm:prSet phldrT="[Text]" custT="1"/>
      <dgm:spPr>
        <a:blipFill>
          <a:blip xmlns:r="http://schemas.openxmlformats.org/officeDocument/2006/relationships" r:embed="rId1"/>
          <a:stretch>
            <a:fillRect/>
          </a:stretch>
        </a:blipFill>
      </dgm:spPr>
      <dgm:t>
        <a:bodyPr/>
        <a:lstStyle/>
        <a:p>
          <a:r>
            <a:rPr lang="en-US">
              <a:noFill/>
            </a:rPr>
            <a:t> </a:t>
          </a:r>
        </a:p>
      </dgm:t>
    </dgm:pt>
    <dgm:pt modelId="{7B06A9DA-463F-4DF3-84AB-D3B4D6019A57}" type="parTrans" cxnId="{48A87C81-9CAF-4C89-98CB-C552EB6BDF21}">
      <dgm:prSet/>
      <dgm:spPr/>
      <dgm:t>
        <a:bodyPr/>
        <a:lstStyle/>
        <a:p>
          <a:endParaRPr lang="en-US"/>
        </a:p>
      </dgm:t>
    </dgm:pt>
    <dgm:pt modelId="{3A1411C3-B618-46E5-9FA9-5143FFE5A43A}" type="sibTrans" cxnId="{48A87C81-9CAF-4C89-98CB-C552EB6BDF21}">
      <dgm:prSet/>
      <dgm:spPr/>
      <dgm:t>
        <a:bodyPr/>
        <a:lstStyle/>
        <a:p>
          <a:endParaRPr lang="en-US"/>
        </a:p>
      </dgm:t>
    </dgm:pt>
    <dgm:pt modelId="{852E4B06-924D-4B74-A273-7AAE9CAE6598}">
      <dgm:prSet phldrT="[Text]" custT="1"/>
      <dgm:spPr>
        <a:blipFill>
          <a:blip xmlns:r="http://schemas.openxmlformats.org/officeDocument/2006/relationships" r:embed="rId2"/>
          <a:stretch>
            <a:fillRect b="-1818"/>
          </a:stretch>
        </a:blipFill>
      </dgm:spPr>
      <dgm:t>
        <a:bodyPr/>
        <a:lstStyle/>
        <a:p>
          <a:r>
            <a:rPr lang="en-US">
              <a:noFill/>
            </a:rPr>
            <a:t> </a:t>
          </a:r>
        </a:p>
      </dgm:t>
    </dgm:pt>
    <dgm:pt modelId="{CE00A2AD-E49C-412B-BC02-9588B4972949}" type="parTrans" cxnId="{94BF0DD8-3A80-4827-B1C7-575856A83ACB}">
      <dgm:prSet/>
      <dgm:spPr/>
      <dgm:t>
        <a:bodyPr/>
        <a:lstStyle/>
        <a:p>
          <a:endParaRPr lang="en-US"/>
        </a:p>
      </dgm:t>
    </dgm:pt>
    <dgm:pt modelId="{FE1F9AEF-6710-48F6-BC9E-AF14FC991CB0}" type="sibTrans" cxnId="{94BF0DD8-3A80-4827-B1C7-575856A83ACB}">
      <dgm:prSet/>
      <dgm:spPr/>
      <dgm:t>
        <a:bodyPr/>
        <a:lstStyle/>
        <a:p>
          <a:endParaRPr lang="en-US"/>
        </a:p>
      </dgm:t>
    </dgm:pt>
    <dgm:pt modelId="{1F0319B3-5717-4926-A7E4-3A148D2EBE37}">
      <dgm:prSet phldrT="[Text]"/>
      <dgm:spPr>
        <a:blipFill>
          <a:blip xmlns:r="http://schemas.openxmlformats.org/officeDocument/2006/relationships" r:embed="rId3"/>
          <a:stretch>
            <a:fillRect/>
          </a:stretch>
        </a:blipFill>
      </dgm:spPr>
      <dgm:t>
        <a:bodyPr/>
        <a:lstStyle/>
        <a:p>
          <a:r>
            <a:rPr lang="en-US">
              <a:noFill/>
            </a:rPr>
            <a:t> </a:t>
          </a:r>
        </a:p>
      </dgm:t>
    </dgm:pt>
    <dgm:pt modelId="{D6959831-54C2-4087-91AD-54652D301163}" type="parTrans" cxnId="{6C51758F-D024-4C60-BCD7-542DC6F601EC}">
      <dgm:prSet/>
      <dgm:spPr/>
      <dgm:t>
        <a:bodyPr/>
        <a:lstStyle/>
        <a:p>
          <a:endParaRPr lang="en-US"/>
        </a:p>
      </dgm:t>
    </dgm:pt>
    <dgm:pt modelId="{D3C32D83-C21B-4E99-9806-853D9AAC0E9A}" type="sibTrans" cxnId="{6C51758F-D024-4C60-BCD7-542DC6F601EC}">
      <dgm:prSet/>
      <dgm:spPr/>
      <dgm:t>
        <a:bodyPr/>
        <a:lstStyle/>
        <a:p>
          <a:endParaRPr lang="en-US"/>
        </a:p>
      </dgm:t>
    </dgm:pt>
    <dgm:pt modelId="{E9061EA3-2E63-4FE3-ADFA-4135BFBF8136}">
      <dgm:prSet phldrT="[Text]"/>
      <dgm:spPr/>
      <dgm:t>
        <a:bodyPr/>
        <a:lstStyle/>
        <a:p>
          <a:r>
            <a:rPr lang="en-US" dirty="0"/>
            <a:t>Occurrences of the categories in each subpopulation follow a multinomial distribution</a:t>
          </a:r>
        </a:p>
      </dgm:t>
    </dgm:pt>
    <dgm:pt modelId="{AE500F51-CEB6-499E-A86D-C3146F1FEE84}" type="parTrans" cxnId="{3FE61B2A-3821-4400-A5E4-96737E0EBD3D}">
      <dgm:prSet/>
      <dgm:spPr/>
      <dgm:t>
        <a:bodyPr/>
        <a:lstStyle/>
        <a:p>
          <a:endParaRPr lang="en-US"/>
        </a:p>
      </dgm:t>
    </dgm:pt>
    <dgm:pt modelId="{2D8D9628-C247-4C83-B073-563A684E9A8E}" type="sibTrans" cxnId="{3FE61B2A-3821-4400-A5E4-96737E0EBD3D}">
      <dgm:prSet/>
      <dgm:spPr/>
      <dgm:t>
        <a:bodyPr/>
        <a:lstStyle/>
        <a:p>
          <a:endParaRPr lang="en-US"/>
        </a:p>
      </dgm:t>
    </dgm:pt>
    <dgm:pt modelId="{4A9DA286-330C-4697-BDF3-37B618C9D54D}">
      <dgm:prSet phldrT="[Text]" custT="1"/>
      <dgm:spPr>
        <a:blipFill>
          <a:blip xmlns:r="http://schemas.openxmlformats.org/officeDocument/2006/relationships" r:embed="rId4"/>
          <a:stretch>
            <a:fillRect b="-41364"/>
          </a:stretch>
        </a:blipFill>
      </dgm:spPr>
      <dgm:t>
        <a:bodyPr/>
        <a:lstStyle/>
        <a:p>
          <a:r>
            <a:rPr lang="en-US">
              <a:noFill/>
            </a:rPr>
            <a:t> </a:t>
          </a:r>
        </a:p>
      </dgm:t>
    </dgm:pt>
    <dgm:pt modelId="{0B0EB74B-4227-4174-BB6B-AB0C5BFBD22B}" type="parTrans" cxnId="{525E2F63-49F6-4FE1-9224-EA55A2277D9A}">
      <dgm:prSet/>
      <dgm:spPr/>
      <dgm:t>
        <a:bodyPr/>
        <a:lstStyle/>
        <a:p>
          <a:endParaRPr lang="en-US"/>
        </a:p>
      </dgm:t>
    </dgm:pt>
    <dgm:pt modelId="{747A5BC6-CB3B-4B0E-8782-6EBBCF2502C9}" type="sibTrans" cxnId="{525E2F63-49F6-4FE1-9224-EA55A2277D9A}">
      <dgm:prSet/>
      <dgm:spPr/>
      <dgm:t>
        <a:bodyPr/>
        <a:lstStyle/>
        <a:p>
          <a:endParaRPr lang="en-US"/>
        </a:p>
      </dgm:t>
    </dgm:pt>
    <dgm:pt modelId="{F89A666A-8861-45F2-B9A9-6C3606D94A1B}">
      <dgm:prSet phldrT="[Text]"/>
      <dgm:spPr/>
      <dgm:t>
        <a:bodyPr/>
        <a:lstStyle/>
        <a:p>
          <a:r>
            <a:rPr lang="en-US" dirty="0"/>
            <a:t>Distributions across Feature Segments are independent</a:t>
          </a:r>
        </a:p>
      </dgm:t>
    </dgm:pt>
    <dgm:pt modelId="{24C090CF-21C8-46F4-82FC-E862658FC9D4}" type="parTrans" cxnId="{09E4AA05-2890-4E69-917C-C35007020B97}">
      <dgm:prSet/>
      <dgm:spPr/>
      <dgm:t>
        <a:bodyPr/>
        <a:lstStyle/>
        <a:p>
          <a:endParaRPr lang="en-US"/>
        </a:p>
      </dgm:t>
    </dgm:pt>
    <dgm:pt modelId="{EACC877A-D071-4F99-AC13-2B6258D21051}" type="sibTrans" cxnId="{09E4AA05-2890-4E69-917C-C35007020B97}">
      <dgm:prSet/>
      <dgm:spPr/>
      <dgm:t>
        <a:bodyPr/>
        <a:lstStyle/>
        <a:p>
          <a:endParaRPr lang="en-US"/>
        </a:p>
      </dgm:t>
    </dgm:pt>
    <dgm:pt modelId="{493899A5-653C-4941-958E-AE75E69E801C}" type="pres">
      <dgm:prSet presAssocID="{9C7E4052-63E5-455C-8CB3-01B193C24343}" presName="Name0" presStyleCnt="0">
        <dgm:presLayoutVars>
          <dgm:chPref val="1"/>
          <dgm:dir/>
          <dgm:animOne val="branch"/>
          <dgm:animLvl val="lvl"/>
          <dgm:resizeHandles/>
        </dgm:presLayoutVars>
      </dgm:prSet>
      <dgm:spPr/>
    </dgm:pt>
    <dgm:pt modelId="{AA57EFA7-56B6-4189-B07D-55428C77D3A2}" type="pres">
      <dgm:prSet presAssocID="{F0807CA3-8798-469D-8EB5-D0B5F020B8F7}" presName="vertOne" presStyleCnt="0"/>
      <dgm:spPr/>
    </dgm:pt>
    <dgm:pt modelId="{1011E945-3005-47B6-8023-2DC1B0DA5CCF}" type="pres">
      <dgm:prSet presAssocID="{F0807CA3-8798-469D-8EB5-D0B5F020B8F7}" presName="txOne" presStyleLbl="node0" presStyleIdx="0" presStyleCnt="1">
        <dgm:presLayoutVars>
          <dgm:chPref val="3"/>
        </dgm:presLayoutVars>
      </dgm:prSet>
      <dgm:spPr/>
    </dgm:pt>
    <dgm:pt modelId="{15771946-2949-4A59-B03B-D263AB21AF54}" type="pres">
      <dgm:prSet presAssocID="{F0807CA3-8798-469D-8EB5-D0B5F020B8F7}" presName="parTransOne" presStyleCnt="0"/>
      <dgm:spPr/>
    </dgm:pt>
    <dgm:pt modelId="{309B3367-044B-405A-884A-F5CCF041DE33}" type="pres">
      <dgm:prSet presAssocID="{F0807CA3-8798-469D-8EB5-D0B5F020B8F7}" presName="horzOne" presStyleCnt="0"/>
      <dgm:spPr/>
    </dgm:pt>
    <dgm:pt modelId="{A378151C-82D0-48ED-9966-82FEF151123A}" type="pres">
      <dgm:prSet presAssocID="{852E4B06-924D-4B74-A273-7AAE9CAE6598}" presName="vertTwo" presStyleCnt="0"/>
      <dgm:spPr/>
    </dgm:pt>
    <dgm:pt modelId="{E137F625-41CE-4936-A4E9-34E17CFC4DDB}" type="pres">
      <dgm:prSet presAssocID="{852E4B06-924D-4B74-A273-7AAE9CAE6598}" presName="txTwo" presStyleLbl="node2" presStyleIdx="0" presStyleCnt="2">
        <dgm:presLayoutVars>
          <dgm:chPref val="3"/>
        </dgm:presLayoutVars>
      </dgm:prSet>
      <dgm:spPr/>
    </dgm:pt>
    <dgm:pt modelId="{412A59D5-65BD-4648-934D-413571F15F8E}" type="pres">
      <dgm:prSet presAssocID="{852E4B06-924D-4B74-A273-7AAE9CAE6598}" presName="parTransTwo" presStyleCnt="0"/>
      <dgm:spPr/>
    </dgm:pt>
    <dgm:pt modelId="{2097C513-3F0E-4AE8-A289-2AD1056462D8}" type="pres">
      <dgm:prSet presAssocID="{852E4B06-924D-4B74-A273-7AAE9CAE6598}" presName="horzTwo" presStyleCnt="0"/>
      <dgm:spPr/>
    </dgm:pt>
    <dgm:pt modelId="{CDAA5A8A-32A9-4AAE-96A4-F53FAD4E6EB0}" type="pres">
      <dgm:prSet presAssocID="{1F0319B3-5717-4926-A7E4-3A148D2EBE37}" presName="vertThree" presStyleCnt="0"/>
      <dgm:spPr/>
    </dgm:pt>
    <dgm:pt modelId="{41F02CF3-789C-43BB-A285-31FB79ADA295}" type="pres">
      <dgm:prSet presAssocID="{1F0319B3-5717-4926-A7E4-3A148D2EBE37}" presName="txThree" presStyleLbl="node3" presStyleIdx="0" presStyleCnt="3">
        <dgm:presLayoutVars>
          <dgm:chPref val="3"/>
        </dgm:presLayoutVars>
      </dgm:prSet>
      <dgm:spPr/>
    </dgm:pt>
    <dgm:pt modelId="{889340FE-9BD5-4704-BF44-3E3057919E93}" type="pres">
      <dgm:prSet presAssocID="{1F0319B3-5717-4926-A7E4-3A148D2EBE37}" presName="horzThree" presStyleCnt="0"/>
      <dgm:spPr/>
    </dgm:pt>
    <dgm:pt modelId="{85D1DED5-8EFC-4CA1-ADEB-3F05E646AF10}" type="pres">
      <dgm:prSet presAssocID="{D3C32D83-C21B-4E99-9806-853D9AAC0E9A}" presName="sibSpaceThree" presStyleCnt="0"/>
      <dgm:spPr/>
    </dgm:pt>
    <dgm:pt modelId="{57DE3259-88F3-49B8-83AE-17FD45A8962E}" type="pres">
      <dgm:prSet presAssocID="{E9061EA3-2E63-4FE3-ADFA-4135BFBF8136}" presName="vertThree" presStyleCnt="0"/>
      <dgm:spPr/>
    </dgm:pt>
    <dgm:pt modelId="{93956C45-7FCE-4B29-8EAF-318E0ACED89D}" type="pres">
      <dgm:prSet presAssocID="{E9061EA3-2E63-4FE3-ADFA-4135BFBF8136}" presName="txThree" presStyleLbl="node3" presStyleIdx="1" presStyleCnt="3">
        <dgm:presLayoutVars>
          <dgm:chPref val="3"/>
        </dgm:presLayoutVars>
      </dgm:prSet>
      <dgm:spPr/>
    </dgm:pt>
    <dgm:pt modelId="{B3A5CD47-A508-4802-B37D-883019E268B8}" type="pres">
      <dgm:prSet presAssocID="{E9061EA3-2E63-4FE3-ADFA-4135BFBF8136}" presName="horzThree" presStyleCnt="0"/>
      <dgm:spPr/>
    </dgm:pt>
    <dgm:pt modelId="{3CB2C0DE-73F2-415A-B1C7-26CD6473DCD2}" type="pres">
      <dgm:prSet presAssocID="{FE1F9AEF-6710-48F6-BC9E-AF14FC991CB0}" presName="sibSpaceTwo" presStyleCnt="0"/>
      <dgm:spPr/>
    </dgm:pt>
    <dgm:pt modelId="{8FE9E999-5A14-4D59-A434-18962CF04C35}" type="pres">
      <dgm:prSet presAssocID="{4A9DA286-330C-4697-BDF3-37B618C9D54D}" presName="vertTwo" presStyleCnt="0"/>
      <dgm:spPr/>
    </dgm:pt>
    <dgm:pt modelId="{07E9C108-C5D8-4D84-89B7-12C662730BD6}" type="pres">
      <dgm:prSet presAssocID="{4A9DA286-330C-4697-BDF3-37B618C9D54D}" presName="txTwo" presStyleLbl="node2" presStyleIdx="1" presStyleCnt="2">
        <dgm:presLayoutVars>
          <dgm:chPref val="3"/>
        </dgm:presLayoutVars>
      </dgm:prSet>
      <dgm:spPr/>
    </dgm:pt>
    <dgm:pt modelId="{16280639-BEED-4F2A-8A36-0327F2358584}" type="pres">
      <dgm:prSet presAssocID="{4A9DA286-330C-4697-BDF3-37B618C9D54D}" presName="parTransTwo" presStyleCnt="0"/>
      <dgm:spPr/>
    </dgm:pt>
    <dgm:pt modelId="{FA73DB15-59FE-46DC-9EB1-BBD4EDF49B56}" type="pres">
      <dgm:prSet presAssocID="{4A9DA286-330C-4697-BDF3-37B618C9D54D}" presName="horzTwo" presStyleCnt="0"/>
      <dgm:spPr/>
    </dgm:pt>
    <dgm:pt modelId="{71F36150-3D37-49A0-8295-AD891277E38A}" type="pres">
      <dgm:prSet presAssocID="{F89A666A-8861-45F2-B9A9-6C3606D94A1B}" presName="vertThree" presStyleCnt="0"/>
      <dgm:spPr/>
    </dgm:pt>
    <dgm:pt modelId="{E18BD064-E596-427F-AFB4-052CE51F854C}" type="pres">
      <dgm:prSet presAssocID="{F89A666A-8861-45F2-B9A9-6C3606D94A1B}" presName="txThree" presStyleLbl="node3" presStyleIdx="2" presStyleCnt="3">
        <dgm:presLayoutVars>
          <dgm:chPref val="3"/>
        </dgm:presLayoutVars>
      </dgm:prSet>
      <dgm:spPr/>
    </dgm:pt>
    <dgm:pt modelId="{8D61B9CF-5B90-4DA0-9DF0-E474395BBDE2}" type="pres">
      <dgm:prSet presAssocID="{F89A666A-8861-45F2-B9A9-6C3606D94A1B}" presName="horzThree" presStyleCnt="0"/>
      <dgm:spPr/>
    </dgm:pt>
  </dgm:ptLst>
  <dgm:cxnLst>
    <dgm:cxn modelId="{4B18E804-05F9-4A16-AF48-720D088C4299}" type="presOf" srcId="{F89A666A-8861-45F2-B9A9-6C3606D94A1B}" destId="{E18BD064-E596-427F-AFB4-052CE51F854C}" srcOrd="0" destOrd="0" presId="urn:microsoft.com/office/officeart/2005/8/layout/architecture"/>
    <dgm:cxn modelId="{09E4AA05-2890-4E69-917C-C35007020B97}" srcId="{4A9DA286-330C-4697-BDF3-37B618C9D54D}" destId="{F89A666A-8861-45F2-B9A9-6C3606D94A1B}" srcOrd="0" destOrd="0" parTransId="{24C090CF-21C8-46F4-82FC-E862658FC9D4}" sibTransId="{EACC877A-D071-4F99-AC13-2B6258D21051}"/>
    <dgm:cxn modelId="{3FE61B2A-3821-4400-A5E4-96737E0EBD3D}" srcId="{852E4B06-924D-4B74-A273-7AAE9CAE6598}" destId="{E9061EA3-2E63-4FE3-ADFA-4135BFBF8136}" srcOrd="1" destOrd="0" parTransId="{AE500F51-CEB6-499E-A86D-C3146F1FEE84}" sibTransId="{2D8D9628-C247-4C83-B073-563A684E9A8E}"/>
    <dgm:cxn modelId="{525E2F63-49F6-4FE1-9224-EA55A2277D9A}" srcId="{F0807CA3-8798-469D-8EB5-D0B5F020B8F7}" destId="{4A9DA286-330C-4697-BDF3-37B618C9D54D}" srcOrd="1" destOrd="0" parTransId="{0B0EB74B-4227-4174-BB6B-AB0C5BFBD22B}" sibTransId="{747A5BC6-CB3B-4B0E-8782-6EBBCF2502C9}"/>
    <dgm:cxn modelId="{DB78C965-6969-45C9-8C94-18080B077EC5}" type="presOf" srcId="{E9061EA3-2E63-4FE3-ADFA-4135BFBF8136}" destId="{93956C45-7FCE-4B29-8EAF-318E0ACED89D}" srcOrd="0" destOrd="0" presId="urn:microsoft.com/office/officeart/2005/8/layout/architecture"/>
    <dgm:cxn modelId="{7C723C52-5162-46FF-B769-CA4A4FC6B95A}" type="presOf" srcId="{4A9DA286-330C-4697-BDF3-37B618C9D54D}" destId="{07E9C108-C5D8-4D84-89B7-12C662730BD6}" srcOrd="0" destOrd="0" presId="urn:microsoft.com/office/officeart/2005/8/layout/architecture"/>
    <dgm:cxn modelId="{3F1E2C7C-4CA5-4B8E-B11C-F12C873342D5}" type="presOf" srcId="{9C7E4052-63E5-455C-8CB3-01B193C24343}" destId="{493899A5-653C-4941-958E-AE75E69E801C}" srcOrd="0" destOrd="0" presId="urn:microsoft.com/office/officeart/2005/8/layout/architecture"/>
    <dgm:cxn modelId="{48A87C81-9CAF-4C89-98CB-C552EB6BDF21}" srcId="{9C7E4052-63E5-455C-8CB3-01B193C24343}" destId="{F0807CA3-8798-469D-8EB5-D0B5F020B8F7}" srcOrd="0" destOrd="0" parTransId="{7B06A9DA-463F-4DF3-84AB-D3B4D6019A57}" sibTransId="{3A1411C3-B618-46E5-9FA9-5143FFE5A43A}"/>
    <dgm:cxn modelId="{CF27DC85-A0CF-40FD-973E-6B595F4EE3CA}" type="presOf" srcId="{F0807CA3-8798-469D-8EB5-D0B5F020B8F7}" destId="{1011E945-3005-47B6-8023-2DC1B0DA5CCF}" srcOrd="0" destOrd="0" presId="urn:microsoft.com/office/officeart/2005/8/layout/architecture"/>
    <dgm:cxn modelId="{6C51758F-D024-4C60-BCD7-542DC6F601EC}" srcId="{852E4B06-924D-4B74-A273-7AAE9CAE6598}" destId="{1F0319B3-5717-4926-A7E4-3A148D2EBE37}" srcOrd="0" destOrd="0" parTransId="{D6959831-54C2-4087-91AD-54652D301163}" sibTransId="{D3C32D83-C21B-4E99-9806-853D9AAC0E9A}"/>
    <dgm:cxn modelId="{9DD7D095-3D32-4EC6-BCC6-718E359C7A19}" type="presOf" srcId="{1F0319B3-5717-4926-A7E4-3A148D2EBE37}" destId="{41F02CF3-789C-43BB-A285-31FB79ADA295}" srcOrd="0" destOrd="0" presId="urn:microsoft.com/office/officeart/2005/8/layout/architecture"/>
    <dgm:cxn modelId="{94BF0DD8-3A80-4827-B1C7-575856A83ACB}" srcId="{F0807CA3-8798-469D-8EB5-D0B5F020B8F7}" destId="{852E4B06-924D-4B74-A273-7AAE9CAE6598}" srcOrd="0" destOrd="0" parTransId="{CE00A2AD-E49C-412B-BC02-9588B4972949}" sibTransId="{FE1F9AEF-6710-48F6-BC9E-AF14FC991CB0}"/>
    <dgm:cxn modelId="{DF1343E2-08F6-4F4A-92BE-53BEC5CEF5C4}" type="presOf" srcId="{852E4B06-924D-4B74-A273-7AAE9CAE6598}" destId="{E137F625-41CE-4936-A4E9-34E17CFC4DDB}" srcOrd="0" destOrd="0" presId="urn:microsoft.com/office/officeart/2005/8/layout/architecture"/>
    <dgm:cxn modelId="{089C1F06-46C1-49DF-8A3C-1316FF440F10}" type="presParOf" srcId="{493899A5-653C-4941-958E-AE75E69E801C}" destId="{AA57EFA7-56B6-4189-B07D-55428C77D3A2}" srcOrd="0" destOrd="0" presId="urn:microsoft.com/office/officeart/2005/8/layout/architecture"/>
    <dgm:cxn modelId="{816C9DCE-BFFD-44A2-9419-80B849FE0C24}" type="presParOf" srcId="{AA57EFA7-56B6-4189-B07D-55428C77D3A2}" destId="{1011E945-3005-47B6-8023-2DC1B0DA5CCF}" srcOrd="0" destOrd="0" presId="urn:microsoft.com/office/officeart/2005/8/layout/architecture"/>
    <dgm:cxn modelId="{99C1D76D-CC05-4D53-99EF-64496D78B365}" type="presParOf" srcId="{AA57EFA7-56B6-4189-B07D-55428C77D3A2}" destId="{15771946-2949-4A59-B03B-D263AB21AF54}" srcOrd="1" destOrd="0" presId="urn:microsoft.com/office/officeart/2005/8/layout/architecture"/>
    <dgm:cxn modelId="{EC7F6218-B138-43FF-93F4-95D2B0DCCF55}" type="presParOf" srcId="{AA57EFA7-56B6-4189-B07D-55428C77D3A2}" destId="{309B3367-044B-405A-884A-F5CCF041DE33}" srcOrd="2" destOrd="0" presId="urn:microsoft.com/office/officeart/2005/8/layout/architecture"/>
    <dgm:cxn modelId="{24CEC4F6-1227-4D16-B684-FAD31C5CC8E2}" type="presParOf" srcId="{309B3367-044B-405A-884A-F5CCF041DE33}" destId="{A378151C-82D0-48ED-9966-82FEF151123A}" srcOrd="0" destOrd="0" presId="urn:microsoft.com/office/officeart/2005/8/layout/architecture"/>
    <dgm:cxn modelId="{228D01B8-EFB6-4790-AE2F-BC56C9A6C767}" type="presParOf" srcId="{A378151C-82D0-48ED-9966-82FEF151123A}" destId="{E137F625-41CE-4936-A4E9-34E17CFC4DDB}" srcOrd="0" destOrd="0" presId="urn:microsoft.com/office/officeart/2005/8/layout/architecture"/>
    <dgm:cxn modelId="{F36940B8-35C0-4F25-85D6-2AD68C9DDB7D}" type="presParOf" srcId="{A378151C-82D0-48ED-9966-82FEF151123A}" destId="{412A59D5-65BD-4648-934D-413571F15F8E}" srcOrd="1" destOrd="0" presId="urn:microsoft.com/office/officeart/2005/8/layout/architecture"/>
    <dgm:cxn modelId="{814F64B7-720F-46C0-9772-187AA616BF72}" type="presParOf" srcId="{A378151C-82D0-48ED-9966-82FEF151123A}" destId="{2097C513-3F0E-4AE8-A289-2AD1056462D8}" srcOrd="2" destOrd="0" presId="urn:microsoft.com/office/officeart/2005/8/layout/architecture"/>
    <dgm:cxn modelId="{D33C28C1-BB8D-41A9-A7B5-238562D1A222}" type="presParOf" srcId="{2097C513-3F0E-4AE8-A289-2AD1056462D8}" destId="{CDAA5A8A-32A9-4AAE-96A4-F53FAD4E6EB0}" srcOrd="0" destOrd="0" presId="urn:microsoft.com/office/officeart/2005/8/layout/architecture"/>
    <dgm:cxn modelId="{91B4F06B-D89D-4B6C-99B6-FFC1EF4A25EA}" type="presParOf" srcId="{CDAA5A8A-32A9-4AAE-96A4-F53FAD4E6EB0}" destId="{41F02CF3-789C-43BB-A285-31FB79ADA295}" srcOrd="0" destOrd="0" presId="urn:microsoft.com/office/officeart/2005/8/layout/architecture"/>
    <dgm:cxn modelId="{3355B9F3-A04E-4B8B-A22D-2A63B6E4132A}" type="presParOf" srcId="{CDAA5A8A-32A9-4AAE-96A4-F53FAD4E6EB0}" destId="{889340FE-9BD5-4704-BF44-3E3057919E93}" srcOrd="1" destOrd="0" presId="urn:microsoft.com/office/officeart/2005/8/layout/architecture"/>
    <dgm:cxn modelId="{8F53E6A7-B84A-4CE0-9D2D-E8518A4F2E72}" type="presParOf" srcId="{2097C513-3F0E-4AE8-A289-2AD1056462D8}" destId="{85D1DED5-8EFC-4CA1-ADEB-3F05E646AF10}" srcOrd="1" destOrd="0" presId="urn:microsoft.com/office/officeart/2005/8/layout/architecture"/>
    <dgm:cxn modelId="{5474FA9B-EEF3-444F-9C57-F12641BD6E91}" type="presParOf" srcId="{2097C513-3F0E-4AE8-A289-2AD1056462D8}" destId="{57DE3259-88F3-49B8-83AE-17FD45A8962E}" srcOrd="2" destOrd="0" presId="urn:microsoft.com/office/officeart/2005/8/layout/architecture"/>
    <dgm:cxn modelId="{623A51EA-0409-4EDF-A95A-732871F18219}" type="presParOf" srcId="{57DE3259-88F3-49B8-83AE-17FD45A8962E}" destId="{93956C45-7FCE-4B29-8EAF-318E0ACED89D}" srcOrd="0" destOrd="0" presId="urn:microsoft.com/office/officeart/2005/8/layout/architecture"/>
    <dgm:cxn modelId="{F223778F-83C3-48EC-8BEF-54B761A8409D}" type="presParOf" srcId="{57DE3259-88F3-49B8-83AE-17FD45A8962E}" destId="{B3A5CD47-A508-4802-B37D-883019E268B8}" srcOrd="1" destOrd="0" presId="urn:microsoft.com/office/officeart/2005/8/layout/architecture"/>
    <dgm:cxn modelId="{AE6EEA7C-69DE-4D38-9B3E-F2EF41DC0E01}" type="presParOf" srcId="{309B3367-044B-405A-884A-F5CCF041DE33}" destId="{3CB2C0DE-73F2-415A-B1C7-26CD6473DCD2}" srcOrd="1" destOrd="0" presId="urn:microsoft.com/office/officeart/2005/8/layout/architecture"/>
    <dgm:cxn modelId="{33BBB2C8-45A5-4D94-A555-52C045E7725B}" type="presParOf" srcId="{309B3367-044B-405A-884A-F5CCF041DE33}" destId="{8FE9E999-5A14-4D59-A434-18962CF04C35}" srcOrd="2" destOrd="0" presId="urn:microsoft.com/office/officeart/2005/8/layout/architecture"/>
    <dgm:cxn modelId="{49F431D9-293D-44CE-8DED-3CA2035700C6}" type="presParOf" srcId="{8FE9E999-5A14-4D59-A434-18962CF04C35}" destId="{07E9C108-C5D8-4D84-89B7-12C662730BD6}" srcOrd="0" destOrd="0" presId="urn:microsoft.com/office/officeart/2005/8/layout/architecture"/>
    <dgm:cxn modelId="{DF3AADB9-3948-4D51-B937-FEFEA19DC8A7}" type="presParOf" srcId="{8FE9E999-5A14-4D59-A434-18962CF04C35}" destId="{16280639-BEED-4F2A-8A36-0327F2358584}" srcOrd="1" destOrd="0" presId="urn:microsoft.com/office/officeart/2005/8/layout/architecture"/>
    <dgm:cxn modelId="{C09356FB-8BFC-4648-B128-C594DC231E70}" type="presParOf" srcId="{8FE9E999-5A14-4D59-A434-18962CF04C35}" destId="{FA73DB15-59FE-46DC-9EB1-BBD4EDF49B56}" srcOrd="2" destOrd="0" presId="urn:microsoft.com/office/officeart/2005/8/layout/architecture"/>
    <dgm:cxn modelId="{C06D1D05-E7E7-450A-8180-FEF1CE58A418}" type="presParOf" srcId="{FA73DB15-59FE-46DC-9EB1-BBD4EDF49B56}" destId="{71F36150-3D37-49A0-8295-AD891277E38A}" srcOrd="0" destOrd="0" presId="urn:microsoft.com/office/officeart/2005/8/layout/architecture"/>
    <dgm:cxn modelId="{C36A5E44-651D-4005-9C8C-2CDD3AB95151}" type="presParOf" srcId="{71F36150-3D37-49A0-8295-AD891277E38A}" destId="{E18BD064-E596-427F-AFB4-052CE51F854C}" srcOrd="0" destOrd="0" presId="urn:microsoft.com/office/officeart/2005/8/layout/architecture"/>
    <dgm:cxn modelId="{A00829D5-AEB9-470A-84B9-E78258D5D9E9}" type="presParOf" srcId="{71F36150-3D37-49A0-8295-AD891277E38A}" destId="{8D61B9CF-5B90-4DA0-9DF0-E474395BBDE2}"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7E4052-63E5-455C-8CB3-01B193C24343}"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F0807CA3-8798-469D-8EB5-D0B5F020B8F7}">
          <dgm:prSet phldrT="[Text]" custT="1"/>
          <dgm:spPr/>
          <dgm:t>
            <a:bodyPr/>
            <a:lstStyle/>
            <a:p>
              <a:r>
                <a:rPr lang="en-US" sz="2300" dirty="0"/>
                <a:t>Let </a:t>
              </a:r>
              <a14:m>
                <m:oMath xmlns:m="http://schemas.openxmlformats.org/officeDocument/2006/math">
                  <m:sSub>
                    <m:sSubPr>
                      <m:ctrlPr>
                        <a:rPr lang="en-US" sz="2300" i="1" smtClean="0">
                          <a:latin typeface="Cambria Math" panose="02040503050406030204" pitchFamily="18" charset="0"/>
                        </a:rPr>
                      </m:ctrlPr>
                    </m:sSubPr>
                    <m:e>
                      <m:r>
                        <a:rPr lang="en-US" sz="2300" b="1" i="0" smtClean="0">
                          <a:latin typeface="Cambria Math" panose="02040503050406030204" pitchFamily="18" charset="0"/>
                          <a:ea typeface="Cambria Math" panose="02040503050406030204" pitchFamily="18" charset="0"/>
                        </a:rPr>
                        <m:t>𝛃</m:t>
                      </m:r>
                    </m:e>
                    <m:sub>
                      <m:r>
                        <a:rPr lang="en-US" sz="2300" b="0" i="1" smtClean="0">
                          <a:latin typeface="Cambria Math" panose="02040503050406030204" pitchFamily="18" charset="0"/>
                        </a:rPr>
                        <m:t>𝑗</m:t>
                      </m:r>
                    </m:sub>
                  </m:sSub>
                </m:oMath>
              </a14:m>
              <a:r>
                <a:rPr lang="en-US" sz="2300" dirty="0"/>
                <a:t> be the </a:t>
              </a:r>
              <a14:m>
                <m:oMath xmlns:m="http://schemas.openxmlformats.org/officeDocument/2006/math">
                  <m:r>
                    <a:rPr lang="en-US" sz="2300" i="1">
                      <a:latin typeface="Cambria Math" panose="02040503050406030204" pitchFamily="18" charset="0"/>
                    </a:rPr>
                    <m:t>𝑝</m:t>
                  </m:r>
                  <m:r>
                    <a:rPr lang="en-US" sz="2300" i="1">
                      <a:latin typeface="Cambria Math" panose="02040503050406030204" pitchFamily="18" charset="0"/>
                      <a:ea typeface="Cambria Math" panose="02040503050406030204" pitchFamily="18" charset="0"/>
                    </a:rPr>
                    <m:t>×1</m:t>
                  </m:r>
                </m:oMath>
              </a14:m>
              <a:r>
                <a:rPr lang="en-US" sz="2300" dirty="0"/>
                <a:t> column vector of parameters.  Parameters are defined by [categories of] the predictors. One </a:t>
              </a:r>
              <a14:m>
                <m:oMath xmlns:m="http://schemas.openxmlformats.org/officeDocument/2006/math">
                  <m:sSub>
                    <m:sSubPr>
                      <m:ctrlPr>
                        <a:rPr lang="en-US" sz="2300" i="1">
                          <a:latin typeface="Cambria Math" panose="02040503050406030204" pitchFamily="18" charset="0"/>
                        </a:rPr>
                      </m:ctrlPr>
                    </m:sSubPr>
                    <m:e>
                      <m:r>
                        <a:rPr lang="en-US" sz="2300" b="1" i="0">
                          <a:latin typeface="Cambria Math" panose="02040503050406030204" pitchFamily="18" charset="0"/>
                          <a:ea typeface="Cambria Math" panose="02040503050406030204" pitchFamily="18" charset="0"/>
                        </a:rPr>
                        <m:t>𝛃</m:t>
                      </m:r>
                    </m:e>
                    <m:sub>
                      <m:r>
                        <a:rPr lang="en-US" sz="2300" i="1">
                          <a:latin typeface="Cambria Math" panose="02040503050406030204" pitchFamily="18" charset="0"/>
                        </a:rPr>
                        <m:t>𝑗</m:t>
                      </m:r>
                    </m:sub>
                  </m:sSub>
                </m:oMath>
              </a14:m>
              <a:r>
                <a:rPr lang="en-US" sz="2300" dirty="0"/>
                <a:t> for each category of the target variable</a:t>
              </a:r>
            </a:p>
          </dgm:t>
        </dgm:pt>
      </mc:Choice>
      <mc:Fallback xmlns="">
        <dgm:pt modelId="{F0807CA3-8798-469D-8EB5-D0B5F020B8F7}">
          <dgm:prSet phldrT="[Text]" custT="1"/>
          <dgm:spPr/>
          <dgm:t>
            <a:bodyPr/>
            <a:lstStyle/>
            <a:p>
              <a:r>
                <a:rPr lang="en-US" sz="2300" dirty="0"/>
                <a:t>Let </a:t>
              </a:r>
              <a:r>
                <a:rPr lang="en-US" sz="2300" b="1" i="0">
                  <a:latin typeface="Cambria Math" panose="02040503050406030204" pitchFamily="18" charset="0"/>
                  <a:ea typeface="Cambria Math" panose="02040503050406030204" pitchFamily="18" charset="0"/>
                </a:rPr>
                <a:t>𝛃_</a:t>
              </a:r>
              <a:r>
                <a:rPr lang="en-US" sz="2300" b="0" i="0">
                  <a:latin typeface="Cambria Math" panose="02040503050406030204" pitchFamily="18" charset="0"/>
                </a:rPr>
                <a:t>𝑗</a:t>
              </a:r>
              <a:r>
                <a:rPr lang="en-US" sz="2300" dirty="0"/>
                <a:t> be the </a:t>
              </a:r>
              <a:r>
                <a:rPr lang="en-US" sz="2300" i="0">
                  <a:latin typeface="Cambria Math" panose="02040503050406030204" pitchFamily="18" charset="0"/>
                </a:rPr>
                <a:t>𝑝</a:t>
              </a:r>
              <a:r>
                <a:rPr lang="en-US" sz="2300" i="0">
                  <a:latin typeface="Cambria Math" panose="02040503050406030204" pitchFamily="18" charset="0"/>
                  <a:ea typeface="Cambria Math" panose="02040503050406030204" pitchFamily="18" charset="0"/>
                </a:rPr>
                <a:t>×1</a:t>
              </a:r>
              <a:r>
                <a:rPr lang="en-US" sz="2300" dirty="0"/>
                <a:t> column vector of parameters.  Parameters are defined by [categories of] the predictors. One </a:t>
              </a:r>
              <a:r>
                <a:rPr lang="en-US" sz="2300" b="1" i="0">
                  <a:latin typeface="Cambria Math" panose="02040503050406030204" pitchFamily="18" charset="0"/>
                  <a:ea typeface="Cambria Math" panose="02040503050406030204" pitchFamily="18" charset="0"/>
                </a:rPr>
                <a:t>𝛃_</a:t>
              </a:r>
              <a:r>
                <a:rPr lang="en-US" sz="2300" i="0">
                  <a:latin typeface="Cambria Math" panose="02040503050406030204" pitchFamily="18" charset="0"/>
                </a:rPr>
                <a:t>𝑗</a:t>
              </a:r>
              <a:r>
                <a:rPr lang="en-US" sz="2300" dirty="0"/>
                <a:t> for each category of the target variable</a:t>
              </a:r>
            </a:p>
          </dgm:t>
        </dgm:pt>
      </mc:Fallback>
    </mc:AlternateContent>
    <dgm:pt modelId="{7B06A9DA-463F-4DF3-84AB-D3B4D6019A57}" type="parTrans" cxnId="{48A87C81-9CAF-4C89-98CB-C552EB6BDF21}">
      <dgm:prSet/>
      <dgm:spPr/>
      <dgm:t>
        <a:bodyPr/>
        <a:lstStyle/>
        <a:p>
          <a:endParaRPr lang="en-US"/>
        </a:p>
      </dgm:t>
    </dgm:pt>
    <dgm:pt modelId="{3A1411C3-B618-46E5-9FA9-5143FFE5A43A}" type="sibTrans" cxnId="{48A87C81-9CAF-4C89-98CB-C552EB6BDF21}">
      <dgm:prSet/>
      <dgm:spPr/>
      <dgm:t>
        <a:bodyPr/>
        <a:lstStyle/>
        <a:p>
          <a:endParaRPr lang="en-US"/>
        </a:p>
      </dgm:t>
    </dgm:pt>
    <mc:AlternateContent xmlns:mc="http://schemas.openxmlformats.org/markup-compatibility/2006" xmlns:a14="http://schemas.microsoft.com/office/drawing/2010/main">
      <mc:Choice Requires="a14">
        <dgm:pt modelId="{852E4B06-924D-4B74-A273-7AAE9CAE6598}">
          <dgm:prSet phldrT="[Text]" custT="1"/>
          <dgm:spPr/>
          <dgm:t>
            <a:bodyPr/>
            <a:lstStyle/>
            <a:p>
              <a:r>
                <a:rPr lang="en-US" sz="2300" dirty="0"/>
                <a:t>Therefore, we arbitrarily set </a:t>
              </a:r>
              <a14:m>
                <m:oMath xmlns:m="http://schemas.openxmlformats.org/officeDocument/2006/math">
                  <m:sSub>
                    <m:sSubPr>
                      <m:ctrlPr>
                        <a:rPr lang="en-US" sz="2300" i="1">
                          <a:latin typeface="Cambria Math" panose="02040503050406030204" pitchFamily="18" charset="0"/>
                        </a:rPr>
                      </m:ctrlPr>
                    </m:sSubPr>
                    <m:e>
                      <m:r>
                        <a:rPr lang="en-US" sz="2300" b="1" i="0">
                          <a:latin typeface="Cambria Math" panose="02040503050406030204" pitchFamily="18" charset="0"/>
                          <a:ea typeface="Cambria Math" panose="02040503050406030204" pitchFamily="18" charset="0"/>
                        </a:rPr>
                        <m:t>𝛃</m:t>
                      </m:r>
                    </m:e>
                    <m:sub>
                      <m:r>
                        <a:rPr lang="en-US" sz="2300" b="0" i="1" smtClean="0">
                          <a:latin typeface="Cambria Math" panose="02040503050406030204" pitchFamily="18" charset="0"/>
                          <a:ea typeface="Cambria Math" panose="02040503050406030204" pitchFamily="18" charset="0"/>
                        </a:rPr>
                        <m:t>𝐽</m:t>
                      </m:r>
                    </m:sub>
                  </m:sSub>
                  <m:r>
                    <a:rPr lang="en-US" sz="2300" b="0" i="1" smtClean="0">
                      <a:latin typeface="Cambria Math" panose="02040503050406030204" pitchFamily="18" charset="0"/>
                    </a:rPr>
                    <m:t>=0</m:t>
                  </m:r>
                </m:oMath>
              </a14:m>
              <a:r>
                <a:rPr lang="en-US" sz="2300" dirty="0"/>
                <a:t> for the </a:t>
              </a:r>
              <a14:m>
                <m:oMath xmlns:m="http://schemas.openxmlformats.org/officeDocument/2006/math">
                  <m:sSup>
                    <m:sSupPr>
                      <m:ctrlPr>
                        <a:rPr lang="en-US" sz="2300" i="1">
                          <a:latin typeface="Cambria Math" panose="02040503050406030204" pitchFamily="18" charset="0"/>
                        </a:rPr>
                      </m:ctrlPr>
                    </m:sSupPr>
                    <m:e>
                      <m:r>
                        <a:rPr lang="en-US" sz="2300" i="1">
                          <a:latin typeface="Cambria Math" panose="02040503050406030204" pitchFamily="18" charset="0"/>
                        </a:rPr>
                        <m:t>𝐽</m:t>
                      </m:r>
                    </m:e>
                    <m:sup>
                      <m:r>
                        <m:rPr>
                          <m:sty m:val="p"/>
                        </m:rPr>
                        <a:rPr lang="en-US" sz="2300">
                          <a:latin typeface="Cambria Math" panose="02040503050406030204" pitchFamily="18" charset="0"/>
                        </a:rPr>
                        <m:t>th</m:t>
                      </m:r>
                    </m:sup>
                  </m:sSup>
                </m:oMath>
              </a14:m>
              <a:r>
                <a:rPr lang="en-US" sz="2300" dirty="0"/>
                <a:t> category (a.k.a. the reference category) of the target variable</a:t>
              </a:r>
            </a:p>
          </dgm:t>
        </dgm:pt>
      </mc:Choice>
      <mc:Fallback xmlns="">
        <dgm:pt modelId="{852E4B06-924D-4B74-A273-7AAE9CAE6598}">
          <dgm:prSet phldrT="[Text]" custT="1"/>
          <dgm:spPr/>
          <dgm:t>
            <a:bodyPr/>
            <a:lstStyle/>
            <a:p>
              <a:r>
                <a:rPr lang="en-US" sz="2300" dirty="0"/>
                <a:t>Therefore, we arbitrarily set </a:t>
              </a:r>
              <a:r>
                <a:rPr lang="en-US" sz="2300" b="1" i="0">
                  <a:latin typeface="Cambria Math" panose="02040503050406030204" pitchFamily="18" charset="0"/>
                  <a:ea typeface="Cambria Math" panose="02040503050406030204" pitchFamily="18" charset="0"/>
                </a:rPr>
                <a:t>𝛃_</a:t>
              </a:r>
              <a:r>
                <a:rPr lang="en-US" sz="2300" b="0" i="0">
                  <a:latin typeface="Cambria Math" panose="02040503050406030204" pitchFamily="18" charset="0"/>
                  <a:ea typeface="Cambria Math" panose="02040503050406030204" pitchFamily="18" charset="0"/>
                </a:rPr>
                <a:t>𝐽</a:t>
              </a:r>
              <a:r>
                <a:rPr lang="en-US" sz="2300" b="0" i="0">
                  <a:latin typeface="Cambria Math" panose="02040503050406030204" pitchFamily="18" charset="0"/>
                </a:rPr>
                <a:t>=0</a:t>
              </a:r>
              <a:r>
                <a:rPr lang="en-US" sz="2300" dirty="0"/>
                <a:t> for the </a:t>
              </a:r>
              <a:r>
                <a:rPr lang="en-US" sz="2300" i="0">
                  <a:latin typeface="Cambria Math" panose="02040503050406030204" pitchFamily="18" charset="0"/>
                </a:rPr>
                <a:t>𝐽^th</a:t>
              </a:r>
              <a:r>
                <a:rPr lang="en-US" sz="2300" dirty="0"/>
                <a:t> category (a.k.a. the reference category) of the target variable</a:t>
              </a:r>
            </a:p>
          </dgm:t>
        </dgm:pt>
      </mc:Fallback>
    </mc:AlternateContent>
    <dgm:pt modelId="{CE00A2AD-E49C-412B-BC02-9588B4972949}" type="parTrans" cxnId="{94BF0DD8-3A80-4827-B1C7-575856A83ACB}">
      <dgm:prSet/>
      <dgm:spPr/>
      <dgm:t>
        <a:bodyPr/>
        <a:lstStyle/>
        <a:p>
          <a:endParaRPr lang="en-US"/>
        </a:p>
      </dgm:t>
    </dgm:pt>
    <dgm:pt modelId="{FE1F9AEF-6710-48F6-BC9E-AF14FC991CB0}" type="sibTrans" cxnId="{94BF0DD8-3A80-4827-B1C7-575856A83ACB}">
      <dgm:prSet/>
      <dgm:spPr/>
      <dgm:t>
        <a:bodyPr/>
        <a:lstStyle/>
        <a:p>
          <a:endParaRPr lang="en-US"/>
        </a:p>
      </dgm:t>
    </dgm:pt>
    <dgm:pt modelId="{1F0319B3-5717-4926-A7E4-3A148D2EBE37}">
      <dgm:prSet phldrT="[Text]"/>
      <dgm:spPr/>
      <dgm:t>
        <a:bodyPr/>
        <a:lstStyle/>
        <a:p>
          <a:r>
            <a:rPr lang="en-US" dirty="0"/>
            <a:t>The preferred choice is the MODE category (greatest number of observations)</a:t>
          </a:r>
        </a:p>
      </dgm:t>
    </dgm:pt>
    <dgm:pt modelId="{D6959831-54C2-4087-91AD-54652D301163}" type="parTrans" cxnId="{6C51758F-D024-4C60-BCD7-542DC6F601EC}">
      <dgm:prSet/>
      <dgm:spPr/>
      <dgm:t>
        <a:bodyPr/>
        <a:lstStyle/>
        <a:p>
          <a:endParaRPr lang="en-US"/>
        </a:p>
      </dgm:t>
    </dgm:pt>
    <dgm:pt modelId="{D3C32D83-C21B-4E99-9806-853D9AAC0E9A}" type="sibTrans" cxnId="{6C51758F-D024-4C60-BCD7-542DC6F601EC}">
      <dgm:prSet/>
      <dgm:spPr/>
      <dgm:t>
        <a:bodyPr/>
        <a:lstStyle/>
        <a:p>
          <a:endParaRPr lang="en-US"/>
        </a:p>
      </dgm:t>
    </dgm:pt>
    <dgm:pt modelId="{E9061EA3-2E63-4FE3-ADFA-4135BFBF8136}">
      <dgm:prSet phldrT="[Text]"/>
      <dgm:spPr/>
      <dgm:t>
        <a:bodyPr/>
        <a:lstStyle/>
        <a:p>
          <a:r>
            <a:rPr lang="en-US" dirty="0"/>
            <a:t>A common choice is the LAST category (highest lexical order)</a:t>
          </a:r>
        </a:p>
      </dgm:t>
    </dgm:pt>
    <dgm:pt modelId="{AE500F51-CEB6-499E-A86D-C3146F1FEE84}" type="parTrans" cxnId="{3FE61B2A-3821-4400-A5E4-96737E0EBD3D}">
      <dgm:prSet/>
      <dgm:spPr/>
      <dgm:t>
        <a:bodyPr/>
        <a:lstStyle/>
        <a:p>
          <a:endParaRPr lang="en-US"/>
        </a:p>
      </dgm:t>
    </dgm:pt>
    <dgm:pt modelId="{2D8D9628-C247-4C83-B073-563A684E9A8E}" type="sibTrans" cxnId="{3FE61B2A-3821-4400-A5E4-96737E0EBD3D}">
      <dgm:prSet/>
      <dgm:spPr/>
      <dgm:t>
        <a:bodyPr/>
        <a:lstStyle/>
        <a:p>
          <a:endParaRPr lang="en-US"/>
        </a:p>
      </dgm:t>
    </dgm:pt>
    <mc:AlternateContent xmlns:mc="http://schemas.openxmlformats.org/markup-compatibility/2006" xmlns:a14="http://schemas.microsoft.com/office/drawing/2010/main">
      <mc:Choice Requires="a14">
        <dgm:pt modelId="{4A9DA286-330C-4697-BDF3-37B618C9D54D}">
          <dgm:prSet phldrT="[Text]" custT="1"/>
          <dgm:spPr/>
          <dgm:t>
            <a:bodyPr/>
            <a:lstStyle/>
            <a:p>
              <a:r>
                <a:rPr lang="en-US" sz="2300" dirty="0"/>
                <a:t>Since </a:t>
              </a:r>
              <a14:m>
                <m:oMath xmlns:m="http://schemas.openxmlformats.org/officeDocument/2006/math">
                  <m:nary>
                    <m:naryPr>
                      <m:chr m:val="∑"/>
                      <m:ctrlPr>
                        <a:rPr lang="en-US" sz="2300" i="1">
                          <a:latin typeface="Cambria Math" panose="02040503050406030204" pitchFamily="18" charset="0"/>
                        </a:rPr>
                      </m:ctrlPr>
                    </m:naryPr>
                    <m:sub>
                      <m:r>
                        <m:rPr>
                          <m:brk m:alnAt="23"/>
                        </m:rP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𝐾</m:t>
                      </m:r>
                    </m:sup>
                    <m:e>
                      <m:sSub>
                        <m:sSubPr>
                          <m:ctrlPr>
                            <a:rPr lang="en-US" sz="2300" i="1">
                              <a:latin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𝜋</m:t>
                          </m:r>
                        </m:e>
                        <m:sub>
                          <m:r>
                            <a:rPr lang="en-US" sz="2300" i="1">
                              <a:latin typeface="Cambria Math" panose="02040503050406030204" pitchFamily="18" charset="0"/>
                            </a:rPr>
                            <m:t>𝑖𝑗</m:t>
                          </m:r>
                        </m:sub>
                      </m:sSub>
                    </m:e>
                  </m:nary>
                  <m:r>
                    <a:rPr lang="en-US" sz="2300" i="1">
                      <a:latin typeface="Cambria Math" panose="02040503050406030204" pitchFamily="18" charset="0"/>
                    </a:rPr>
                    <m:t>=1</m:t>
                  </m:r>
                </m:oMath>
              </a14:m>
              <a:r>
                <a:rPr lang="en-US" sz="2300" dirty="0"/>
                <a:t>, we only need </a:t>
              </a:r>
              <a14:m>
                <m:oMath xmlns:m="http://schemas.openxmlformats.org/officeDocument/2006/math">
                  <m:r>
                    <a:rPr lang="en-US" sz="2300" b="0" i="1" smtClean="0">
                      <a:latin typeface="Cambria Math" panose="02040503050406030204" pitchFamily="18" charset="0"/>
                    </a:rPr>
                    <m:t>𝐾</m:t>
                  </m:r>
                  <m:r>
                    <a:rPr lang="en-US" sz="2300" b="0" i="1" smtClean="0">
                      <a:latin typeface="Cambria Math" panose="02040503050406030204" pitchFamily="18" charset="0"/>
                    </a:rPr>
                    <m:t>−1</m:t>
                  </m:r>
                </m:oMath>
              </a14:m>
              <a:r>
                <a:rPr lang="en-US" sz="2300" dirty="0"/>
                <a:t> parameter vectors</a:t>
              </a:r>
            </a:p>
          </dgm:t>
        </dgm:pt>
      </mc:Choice>
      <mc:Fallback xmlns="">
        <dgm:pt modelId="{4A9DA286-330C-4697-BDF3-37B618C9D54D}">
          <dgm:prSet phldrT="[Text]" custT="1"/>
          <dgm:spPr/>
          <dgm:t>
            <a:bodyPr/>
            <a:lstStyle/>
            <a:p>
              <a:r>
                <a:rPr lang="en-US" sz="2300" dirty="0"/>
                <a:t>Since </a:t>
              </a:r>
              <a:r>
                <a:rPr lang="en-US" sz="2300" i="0">
                  <a:latin typeface="Cambria Math" panose="02040503050406030204" pitchFamily="18" charset="0"/>
                </a:rPr>
                <a:t>∑_(𝑗=1)^𝐾▒</a:t>
              </a:r>
              <a:r>
                <a:rPr lang="en-US" sz="2300" i="0">
                  <a:latin typeface="Cambria Math" panose="02040503050406030204" pitchFamily="18" charset="0"/>
                  <a:ea typeface="Cambria Math" panose="02040503050406030204" pitchFamily="18" charset="0"/>
                </a:rPr>
                <a:t>𝜋_</a:t>
              </a:r>
              <a:r>
                <a:rPr lang="en-US" sz="2300" i="0">
                  <a:latin typeface="Cambria Math" panose="02040503050406030204" pitchFamily="18" charset="0"/>
                </a:rPr>
                <a:t>𝑖𝑗 =1</a:t>
              </a:r>
              <a:r>
                <a:rPr lang="en-US" sz="2300" dirty="0"/>
                <a:t>, we only need </a:t>
              </a:r>
              <a:r>
                <a:rPr lang="en-US" sz="2300" b="0" i="0">
                  <a:latin typeface="Cambria Math" panose="02040503050406030204" pitchFamily="18" charset="0"/>
                </a:rPr>
                <a:t>𝐾−1</a:t>
              </a:r>
              <a:r>
                <a:rPr lang="en-US" sz="2300" dirty="0"/>
                <a:t> parameter vectors</a:t>
              </a:r>
            </a:p>
          </dgm:t>
        </dgm:pt>
      </mc:Fallback>
    </mc:AlternateContent>
    <dgm:pt modelId="{0B0EB74B-4227-4174-BB6B-AB0C5BFBD22B}" type="parTrans" cxnId="{525E2F63-49F6-4FE1-9224-EA55A2277D9A}">
      <dgm:prSet/>
      <dgm:spPr/>
      <dgm:t>
        <a:bodyPr/>
        <a:lstStyle/>
        <a:p>
          <a:endParaRPr lang="en-US"/>
        </a:p>
      </dgm:t>
    </dgm:pt>
    <dgm:pt modelId="{747A5BC6-CB3B-4B0E-8782-6EBBCF2502C9}" type="sibTrans" cxnId="{525E2F63-49F6-4FE1-9224-EA55A2277D9A}">
      <dgm:prSet/>
      <dgm:spPr/>
      <dgm:t>
        <a:bodyPr/>
        <a:lstStyle/>
        <a:p>
          <a:endParaRPr lang="en-US"/>
        </a:p>
      </dgm:t>
    </dgm:pt>
    <dgm:pt modelId="{F89A666A-8861-45F2-B9A9-6C3606D94A1B}">
      <dgm:prSet phldrT="[Text]"/>
      <dgm:spPr/>
      <dgm:t>
        <a:bodyPr/>
        <a:lstStyle/>
        <a:p>
          <a:r>
            <a:rPr lang="en-US" dirty="0"/>
            <a:t>Choice of reference target category does not affect model goodness-of-fit</a:t>
          </a:r>
        </a:p>
      </dgm:t>
    </dgm:pt>
    <dgm:pt modelId="{24C090CF-21C8-46F4-82FC-E862658FC9D4}" type="parTrans" cxnId="{09E4AA05-2890-4E69-917C-C35007020B97}">
      <dgm:prSet/>
      <dgm:spPr/>
      <dgm:t>
        <a:bodyPr/>
        <a:lstStyle/>
        <a:p>
          <a:endParaRPr lang="en-US"/>
        </a:p>
      </dgm:t>
    </dgm:pt>
    <dgm:pt modelId="{EACC877A-D071-4F99-AC13-2B6258D21051}" type="sibTrans" cxnId="{09E4AA05-2890-4E69-917C-C35007020B97}">
      <dgm:prSet/>
      <dgm:spPr/>
      <dgm:t>
        <a:bodyPr/>
        <a:lstStyle/>
        <a:p>
          <a:endParaRPr lang="en-US"/>
        </a:p>
      </dgm:t>
    </dgm:pt>
    <dgm:pt modelId="{FF1FF8C9-402D-463F-AD5E-9E4EA7805417}" type="pres">
      <dgm:prSet presAssocID="{9C7E4052-63E5-455C-8CB3-01B193C24343}" presName="Name0" presStyleCnt="0">
        <dgm:presLayoutVars>
          <dgm:chPref val="1"/>
          <dgm:dir val="rev"/>
          <dgm:animOne val="branch"/>
          <dgm:animLvl val="lvl"/>
          <dgm:resizeHandles/>
        </dgm:presLayoutVars>
      </dgm:prSet>
      <dgm:spPr/>
    </dgm:pt>
    <dgm:pt modelId="{6961CB49-4B80-45A3-A674-13AB015DAFAC}" type="pres">
      <dgm:prSet presAssocID="{F0807CA3-8798-469D-8EB5-D0B5F020B8F7}" presName="vertOne" presStyleCnt="0"/>
      <dgm:spPr/>
    </dgm:pt>
    <dgm:pt modelId="{EB47DDAF-0734-4EDC-802F-78398BCD9834}" type="pres">
      <dgm:prSet presAssocID="{F0807CA3-8798-469D-8EB5-D0B5F020B8F7}" presName="txOne" presStyleLbl="node0" presStyleIdx="0" presStyleCnt="1">
        <dgm:presLayoutVars>
          <dgm:chPref val="3"/>
        </dgm:presLayoutVars>
      </dgm:prSet>
      <dgm:spPr/>
    </dgm:pt>
    <dgm:pt modelId="{EE399204-DC72-4D91-9E59-8EB9BEA2FA3A}" type="pres">
      <dgm:prSet presAssocID="{F0807CA3-8798-469D-8EB5-D0B5F020B8F7}" presName="parTransOne" presStyleCnt="0"/>
      <dgm:spPr/>
    </dgm:pt>
    <dgm:pt modelId="{F9015234-FF0B-4CFE-813D-CB6A2CDA75FE}" type="pres">
      <dgm:prSet presAssocID="{F0807CA3-8798-469D-8EB5-D0B5F020B8F7}" presName="horzOne" presStyleCnt="0"/>
      <dgm:spPr/>
    </dgm:pt>
    <dgm:pt modelId="{9E145974-6149-4994-B22B-0FC3C8458D8A}" type="pres">
      <dgm:prSet presAssocID="{852E4B06-924D-4B74-A273-7AAE9CAE6598}" presName="vertTwo" presStyleCnt="0"/>
      <dgm:spPr/>
    </dgm:pt>
    <dgm:pt modelId="{3EF6782B-BFDA-4949-93EF-369366FE0C2D}" type="pres">
      <dgm:prSet presAssocID="{852E4B06-924D-4B74-A273-7AAE9CAE6598}" presName="txTwo" presStyleLbl="node2" presStyleIdx="0" presStyleCnt="2">
        <dgm:presLayoutVars>
          <dgm:chPref val="3"/>
        </dgm:presLayoutVars>
      </dgm:prSet>
      <dgm:spPr/>
    </dgm:pt>
    <dgm:pt modelId="{ABAED7D8-69A4-476C-AE6F-BACD8F7DD643}" type="pres">
      <dgm:prSet presAssocID="{852E4B06-924D-4B74-A273-7AAE9CAE6598}" presName="parTransTwo" presStyleCnt="0"/>
      <dgm:spPr/>
    </dgm:pt>
    <dgm:pt modelId="{B34DE53B-D8E0-4AE5-B0B5-CC04746D2C73}" type="pres">
      <dgm:prSet presAssocID="{852E4B06-924D-4B74-A273-7AAE9CAE6598}" presName="horzTwo" presStyleCnt="0"/>
      <dgm:spPr/>
    </dgm:pt>
    <dgm:pt modelId="{AA1BF209-974D-48F6-87EA-93E62D90CD9C}" type="pres">
      <dgm:prSet presAssocID="{1F0319B3-5717-4926-A7E4-3A148D2EBE37}" presName="vertThree" presStyleCnt="0"/>
      <dgm:spPr/>
    </dgm:pt>
    <dgm:pt modelId="{EF9D00CF-5154-4C55-833A-EC8A0BE63579}" type="pres">
      <dgm:prSet presAssocID="{1F0319B3-5717-4926-A7E4-3A148D2EBE37}" presName="txThree" presStyleLbl="node3" presStyleIdx="0" presStyleCnt="3">
        <dgm:presLayoutVars>
          <dgm:chPref val="3"/>
        </dgm:presLayoutVars>
      </dgm:prSet>
      <dgm:spPr/>
    </dgm:pt>
    <dgm:pt modelId="{8460257A-8729-48B0-8CE2-42F047DF8C59}" type="pres">
      <dgm:prSet presAssocID="{1F0319B3-5717-4926-A7E4-3A148D2EBE37}" presName="horzThree" presStyleCnt="0"/>
      <dgm:spPr/>
    </dgm:pt>
    <dgm:pt modelId="{66030AC9-DD19-4D28-9A45-9AC2F45F7250}" type="pres">
      <dgm:prSet presAssocID="{D3C32D83-C21B-4E99-9806-853D9AAC0E9A}" presName="sibSpaceThree" presStyleCnt="0"/>
      <dgm:spPr/>
    </dgm:pt>
    <dgm:pt modelId="{25303B0A-D3BF-460B-A534-E97ABE4FE963}" type="pres">
      <dgm:prSet presAssocID="{E9061EA3-2E63-4FE3-ADFA-4135BFBF8136}" presName="vertThree" presStyleCnt="0"/>
      <dgm:spPr/>
    </dgm:pt>
    <dgm:pt modelId="{6F496A9C-AB5A-4D6E-A8F1-01D2423519FF}" type="pres">
      <dgm:prSet presAssocID="{E9061EA3-2E63-4FE3-ADFA-4135BFBF8136}" presName="txThree" presStyleLbl="node3" presStyleIdx="1" presStyleCnt="3">
        <dgm:presLayoutVars>
          <dgm:chPref val="3"/>
        </dgm:presLayoutVars>
      </dgm:prSet>
      <dgm:spPr/>
    </dgm:pt>
    <dgm:pt modelId="{2BA23B4E-2A37-47A0-A958-E9627E9443A2}" type="pres">
      <dgm:prSet presAssocID="{E9061EA3-2E63-4FE3-ADFA-4135BFBF8136}" presName="horzThree" presStyleCnt="0"/>
      <dgm:spPr/>
    </dgm:pt>
    <dgm:pt modelId="{6EC4AD21-11A3-4EB9-BBF3-516B97380FD1}" type="pres">
      <dgm:prSet presAssocID="{FE1F9AEF-6710-48F6-BC9E-AF14FC991CB0}" presName="sibSpaceTwo" presStyleCnt="0"/>
      <dgm:spPr/>
    </dgm:pt>
    <dgm:pt modelId="{5710EF55-8602-426E-BD44-813B9767F5A8}" type="pres">
      <dgm:prSet presAssocID="{4A9DA286-330C-4697-BDF3-37B618C9D54D}" presName="vertTwo" presStyleCnt="0"/>
      <dgm:spPr/>
    </dgm:pt>
    <dgm:pt modelId="{5FE5A0FA-F06D-4F79-A706-1D5C35B82384}" type="pres">
      <dgm:prSet presAssocID="{4A9DA286-330C-4697-BDF3-37B618C9D54D}" presName="txTwo" presStyleLbl="node2" presStyleIdx="1" presStyleCnt="2">
        <dgm:presLayoutVars>
          <dgm:chPref val="3"/>
        </dgm:presLayoutVars>
      </dgm:prSet>
      <dgm:spPr/>
    </dgm:pt>
    <dgm:pt modelId="{2F45EDA2-BE5A-4DDC-9FD6-96A54566F81F}" type="pres">
      <dgm:prSet presAssocID="{4A9DA286-330C-4697-BDF3-37B618C9D54D}" presName="parTransTwo" presStyleCnt="0"/>
      <dgm:spPr/>
    </dgm:pt>
    <dgm:pt modelId="{14B5F66C-A136-409B-8E01-C5630EA486D7}" type="pres">
      <dgm:prSet presAssocID="{4A9DA286-330C-4697-BDF3-37B618C9D54D}" presName="horzTwo" presStyleCnt="0"/>
      <dgm:spPr/>
    </dgm:pt>
    <dgm:pt modelId="{CED4A0F3-6F17-4028-9910-1C753EA92746}" type="pres">
      <dgm:prSet presAssocID="{F89A666A-8861-45F2-B9A9-6C3606D94A1B}" presName="vertThree" presStyleCnt="0"/>
      <dgm:spPr/>
    </dgm:pt>
    <dgm:pt modelId="{8B4B0E6E-53CF-44C1-886C-6A81B4812D87}" type="pres">
      <dgm:prSet presAssocID="{F89A666A-8861-45F2-B9A9-6C3606D94A1B}" presName="txThree" presStyleLbl="node3" presStyleIdx="2" presStyleCnt="3">
        <dgm:presLayoutVars>
          <dgm:chPref val="3"/>
        </dgm:presLayoutVars>
      </dgm:prSet>
      <dgm:spPr/>
    </dgm:pt>
    <dgm:pt modelId="{091BF01A-08E2-4326-97D0-19316B750E48}" type="pres">
      <dgm:prSet presAssocID="{F89A666A-8861-45F2-B9A9-6C3606D94A1B}" presName="horzThree" presStyleCnt="0"/>
      <dgm:spPr/>
    </dgm:pt>
  </dgm:ptLst>
  <dgm:cxnLst>
    <dgm:cxn modelId="{09E4AA05-2890-4E69-917C-C35007020B97}" srcId="{4A9DA286-330C-4697-BDF3-37B618C9D54D}" destId="{F89A666A-8861-45F2-B9A9-6C3606D94A1B}" srcOrd="0" destOrd="0" parTransId="{24C090CF-21C8-46F4-82FC-E862658FC9D4}" sibTransId="{EACC877A-D071-4F99-AC13-2B6258D21051}"/>
    <dgm:cxn modelId="{5AA0FA29-BC6B-49BB-AE76-728460945E49}" type="presOf" srcId="{9C7E4052-63E5-455C-8CB3-01B193C24343}" destId="{FF1FF8C9-402D-463F-AD5E-9E4EA7805417}" srcOrd="0" destOrd="0" presId="urn:microsoft.com/office/officeart/2005/8/layout/hierarchy4"/>
    <dgm:cxn modelId="{3FE61B2A-3821-4400-A5E4-96737E0EBD3D}" srcId="{852E4B06-924D-4B74-A273-7AAE9CAE6598}" destId="{E9061EA3-2E63-4FE3-ADFA-4135BFBF8136}" srcOrd="1" destOrd="0" parTransId="{AE500F51-CEB6-499E-A86D-C3146F1FEE84}" sibTransId="{2D8D9628-C247-4C83-B073-563A684E9A8E}"/>
    <dgm:cxn modelId="{FA116F40-F8D3-4987-8480-771680A4EA7E}" type="presOf" srcId="{1F0319B3-5717-4926-A7E4-3A148D2EBE37}" destId="{EF9D00CF-5154-4C55-833A-EC8A0BE63579}" srcOrd="0" destOrd="0" presId="urn:microsoft.com/office/officeart/2005/8/layout/hierarchy4"/>
    <dgm:cxn modelId="{525E2F63-49F6-4FE1-9224-EA55A2277D9A}" srcId="{F0807CA3-8798-469D-8EB5-D0B5F020B8F7}" destId="{4A9DA286-330C-4697-BDF3-37B618C9D54D}" srcOrd="1" destOrd="0" parTransId="{0B0EB74B-4227-4174-BB6B-AB0C5BFBD22B}" sibTransId="{747A5BC6-CB3B-4B0E-8782-6EBBCF2502C9}"/>
    <dgm:cxn modelId="{70AED46F-DB21-43E0-B15F-F674A40E73FA}" type="presOf" srcId="{852E4B06-924D-4B74-A273-7AAE9CAE6598}" destId="{3EF6782B-BFDA-4949-93EF-369366FE0C2D}" srcOrd="0" destOrd="0" presId="urn:microsoft.com/office/officeart/2005/8/layout/hierarchy4"/>
    <dgm:cxn modelId="{278C9370-8C29-4CEB-BE07-99458864F2E3}" type="presOf" srcId="{F0807CA3-8798-469D-8EB5-D0B5F020B8F7}" destId="{EB47DDAF-0734-4EDC-802F-78398BCD9834}" srcOrd="0" destOrd="0" presId="urn:microsoft.com/office/officeart/2005/8/layout/hierarchy4"/>
    <dgm:cxn modelId="{48A87C81-9CAF-4C89-98CB-C552EB6BDF21}" srcId="{9C7E4052-63E5-455C-8CB3-01B193C24343}" destId="{F0807CA3-8798-469D-8EB5-D0B5F020B8F7}" srcOrd="0" destOrd="0" parTransId="{7B06A9DA-463F-4DF3-84AB-D3B4D6019A57}" sibTransId="{3A1411C3-B618-46E5-9FA9-5143FFE5A43A}"/>
    <dgm:cxn modelId="{6C51758F-D024-4C60-BCD7-542DC6F601EC}" srcId="{852E4B06-924D-4B74-A273-7AAE9CAE6598}" destId="{1F0319B3-5717-4926-A7E4-3A148D2EBE37}" srcOrd="0" destOrd="0" parTransId="{D6959831-54C2-4087-91AD-54652D301163}" sibTransId="{D3C32D83-C21B-4E99-9806-853D9AAC0E9A}"/>
    <dgm:cxn modelId="{73C3E8BE-8799-4DAC-872B-C852DD0D8FF9}" type="presOf" srcId="{F89A666A-8861-45F2-B9A9-6C3606D94A1B}" destId="{8B4B0E6E-53CF-44C1-886C-6A81B4812D87}" srcOrd="0" destOrd="0" presId="urn:microsoft.com/office/officeart/2005/8/layout/hierarchy4"/>
    <dgm:cxn modelId="{FBBEC7D7-60E0-453C-AAB7-8DC3FC5CC88D}" type="presOf" srcId="{4A9DA286-330C-4697-BDF3-37B618C9D54D}" destId="{5FE5A0FA-F06D-4F79-A706-1D5C35B82384}" srcOrd="0" destOrd="0" presId="urn:microsoft.com/office/officeart/2005/8/layout/hierarchy4"/>
    <dgm:cxn modelId="{94BF0DD8-3A80-4827-B1C7-575856A83ACB}" srcId="{F0807CA3-8798-469D-8EB5-D0B5F020B8F7}" destId="{852E4B06-924D-4B74-A273-7AAE9CAE6598}" srcOrd="0" destOrd="0" parTransId="{CE00A2AD-E49C-412B-BC02-9588B4972949}" sibTransId="{FE1F9AEF-6710-48F6-BC9E-AF14FC991CB0}"/>
    <dgm:cxn modelId="{853694F3-43BF-4F65-B7B4-BD7B8761383A}" type="presOf" srcId="{E9061EA3-2E63-4FE3-ADFA-4135BFBF8136}" destId="{6F496A9C-AB5A-4D6E-A8F1-01D2423519FF}" srcOrd="0" destOrd="0" presId="urn:microsoft.com/office/officeart/2005/8/layout/hierarchy4"/>
    <dgm:cxn modelId="{2CFFB059-C6A6-4AB7-882B-27A79E42085A}" type="presParOf" srcId="{FF1FF8C9-402D-463F-AD5E-9E4EA7805417}" destId="{6961CB49-4B80-45A3-A674-13AB015DAFAC}" srcOrd="0" destOrd="0" presId="urn:microsoft.com/office/officeart/2005/8/layout/hierarchy4"/>
    <dgm:cxn modelId="{AF4C9944-8481-407A-A22A-AFCF24E4B1A3}" type="presParOf" srcId="{6961CB49-4B80-45A3-A674-13AB015DAFAC}" destId="{EB47DDAF-0734-4EDC-802F-78398BCD9834}" srcOrd="0" destOrd="0" presId="urn:microsoft.com/office/officeart/2005/8/layout/hierarchy4"/>
    <dgm:cxn modelId="{F415CE1A-1697-49F0-AB53-D6F7EEC66C62}" type="presParOf" srcId="{6961CB49-4B80-45A3-A674-13AB015DAFAC}" destId="{EE399204-DC72-4D91-9E59-8EB9BEA2FA3A}" srcOrd="1" destOrd="0" presId="urn:microsoft.com/office/officeart/2005/8/layout/hierarchy4"/>
    <dgm:cxn modelId="{F175CF10-58AD-4DA2-8051-555D5215A7D0}" type="presParOf" srcId="{6961CB49-4B80-45A3-A674-13AB015DAFAC}" destId="{F9015234-FF0B-4CFE-813D-CB6A2CDA75FE}" srcOrd="2" destOrd="0" presId="urn:microsoft.com/office/officeart/2005/8/layout/hierarchy4"/>
    <dgm:cxn modelId="{3026FB1A-80BE-478E-A7A3-1525D3483945}" type="presParOf" srcId="{F9015234-FF0B-4CFE-813D-CB6A2CDA75FE}" destId="{9E145974-6149-4994-B22B-0FC3C8458D8A}" srcOrd="0" destOrd="0" presId="urn:microsoft.com/office/officeart/2005/8/layout/hierarchy4"/>
    <dgm:cxn modelId="{21D61F3A-E068-4C26-ABF8-8E5014183C21}" type="presParOf" srcId="{9E145974-6149-4994-B22B-0FC3C8458D8A}" destId="{3EF6782B-BFDA-4949-93EF-369366FE0C2D}" srcOrd="0" destOrd="0" presId="urn:microsoft.com/office/officeart/2005/8/layout/hierarchy4"/>
    <dgm:cxn modelId="{44414BD2-C8AA-4762-AE7F-7DDFADED7EF7}" type="presParOf" srcId="{9E145974-6149-4994-B22B-0FC3C8458D8A}" destId="{ABAED7D8-69A4-476C-AE6F-BACD8F7DD643}" srcOrd="1" destOrd="0" presId="urn:microsoft.com/office/officeart/2005/8/layout/hierarchy4"/>
    <dgm:cxn modelId="{3496D5E0-121E-497C-B5AC-952981959C31}" type="presParOf" srcId="{9E145974-6149-4994-B22B-0FC3C8458D8A}" destId="{B34DE53B-D8E0-4AE5-B0B5-CC04746D2C73}" srcOrd="2" destOrd="0" presId="urn:microsoft.com/office/officeart/2005/8/layout/hierarchy4"/>
    <dgm:cxn modelId="{F35F1089-3320-4642-84D7-60367F8FFCAE}" type="presParOf" srcId="{B34DE53B-D8E0-4AE5-B0B5-CC04746D2C73}" destId="{AA1BF209-974D-48F6-87EA-93E62D90CD9C}" srcOrd="0" destOrd="0" presId="urn:microsoft.com/office/officeart/2005/8/layout/hierarchy4"/>
    <dgm:cxn modelId="{10AEF828-9C56-4982-9F89-203FA449FB00}" type="presParOf" srcId="{AA1BF209-974D-48F6-87EA-93E62D90CD9C}" destId="{EF9D00CF-5154-4C55-833A-EC8A0BE63579}" srcOrd="0" destOrd="0" presId="urn:microsoft.com/office/officeart/2005/8/layout/hierarchy4"/>
    <dgm:cxn modelId="{7A107258-72C2-414B-9DE5-B337A74C0FD2}" type="presParOf" srcId="{AA1BF209-974D-48F6-87EA-93E62D90CD9C}" destId="{8460257A-8729-48B0-8CE2-42F047DF8C59}" srcOrd="1" destOrd="0" presId="urn:microsoft.com/office/officeart/2005/8/layout/hierarchy4"/>
    <dgm:cxn modelId="{5BF0C4BF-B97B-4A86-9613-8CA0DA7C3772}" type="presParOf" srcId="{B34DE53B-D8E0-4AE5-B0B5-CC04746D2C73}" destId="{66030AC9-DD19-4D28-9A45-9AC2F45F7250}" srcOrd="1" destOrd="0" presId="urn:microsoft.com/office/officeart/2005/8/layout/hierarchy4"/>
    <dgm:cxn modelId="{0994BF22-4074-4792-B7C9-BB7357FEF4E0}" type="presParOf" srcId="{B34DE53B-D8E0-4AE5-B0B5-CC04746D2C73}" destId="{25303B0A-D3BF-460B-A534-E97ABE4FE963}" srcOrd="2" destOrd="0" presId="urn:microsoft.com/office/officeart/2005/8/layout/hierarchy4"/>
    <dgm:cxn modelId="{5626DA6C-3D97-4DD9-BAE7-8FBCB96A1A5A}" type="presParOf" srcId="{25303B0A-D3BF-460B-A534-E97ABE4FE963}" destId="{6F496A9C-AB5A-4D6E-A8F1-01D2423519FF}" srcOrd="0" destOrd="0" presId="urn:microsoft.com/office/officeart/2005/8/layout/hierarchy4"/>
    <dgm:cxn modelId="{C931EC20-E065-46E6-B87F-B7C7F46AD47C}" type="presParOf" srcId="{25303B0A-D3BF-460B-A534-E97ABE4FE963}" destId="{2BA23B4E-2A37-47A0-A958-E9627E9443A2}" srcOrd="1" destOrd="0" presId="urn:microsoft.com/office/officeart/2005/8/layout/hierarchy4"/>
    <dgm:cxn modelId="{2FC33182-18E1-4161-9EDB-FB4BBCC6552D}" type="presParOf" srcId="{F9015234-FF0B-4CFE-813D-CB6A2CDA75FE}" destId="{6EC4AD21-11A3-4EB9-BBF3-516B97380FD1}" srcOrd="1" destOrd="0" presId="urn:microsoft.com/office/officeart/2005/8/layout/hierarchy4"/>
    <dgm:cxn modelId="{6FE438AB-DD8D-4A2A-9F8E-827510DD79B0}" type="presParOf" srcId="{F9015234-FF0B-4CFE-813D-CB6A2CDA75FE}" destId="{5710EF55-8602-426E-BD44-813B9767F5A8}" srcOrd="2" destOrd="0" presId="urn:microsoft.com/office/officeart/2005/8/layout/hierarchy4"/>
    <dgm:cxn modelId="{60ED76FC-8287-44C8-B64C-362153B532E4}" type="presParOf" srcId="{5710EF55-8602-426E-BD44-813B9767F5A8}" destId="{5FE5A0FA-F06D-4F79-A706-1D5C35B82384}" srcOrd="0" destOrd="0" presId="urn:microsoft.com/office/officeart/2005/8/layout/hierarchy4"/>
    <dgm:cxn modelId="{0F602063-81D7-4BDC-9860-D1663DCA24AD}" type="presParOf" srcId="{5710EF55-8602-426E-BD44-813B9767F5A8}" destId="{2F45EDA2-BE5A-4DDC-9FD6-96A54566F81F}" srcOrd="1" destOrd="0" presId="urn:microsoft.com/office/officeart/2005/8/layout/hierarchy4"/>
    <dgm:cxn modelId="{38A75D68-A631-4BFC-93A4-861FA41A0534}" type="presParOf" srcId="{5710EF55-8602-426E-BD44-813B9767F5A8}" destId="{14B5F66C-A136-409B-8E01-C5630EA486D7}" srcOrd="2" destOrd="0" presId="urn:microsoft.com/office/officeart/2005/8/layout/hierarchy4"/>
    <dgm:cxn modelId="{F1AC2C28-983D-47AE-B8DE-044C0EFD3545}" type="presParOf" srcId="{14B5F66C-A136-409B-8E01-C5630EA486D7}" destId="{CED4A0F3-6F17-4028-9910-1C753EA92746}" srcOrd="0" destOrd="0" presId="urn:microsoft.com/office/officeart/2005/8/layout/hierarchy4"/>
    <dgm:cxn modelId="{5521DDDA-06C6-402B-BAB6-45BBD8C9E532}" type="presParOf" srcId="{CED4A0F3-6F17-4028-9910-1C753EA92746}" destId="{8B4B0E6E-53CF-44C1-886C-6A81B4812D87}" srcOrd="0" destOrd="0" presId="urn:microsoft.com/office/officeart/2005/8/layout/hierarchy4"/>
    <dgm:cxn modelId="{3E1224F7-2119-4E22-A0DE-8869B5F19846}" type="presParOf" srcId="{CED4A0F3-6F17-4028-9910-1C753EA92746}" destId="{091BF01A-08E2-4326-97D0-19316B750E4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1B6EF887-192E-41AE-9041-01F17185D95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D066FC8-A9F8-480D-825D-62A37E560D9E}">
      <dgm:prSet phldrT="[Text]"/>
      <dgm:spPr>
        <a:blipFill>
          <a:blip xmlns:r="http://schemas.openxmlformats.org/officeDocument/2006/relationships" r:embed="rId1"/>
          <a:stretch>
            <a:fillRect l="-1013" b="-6195"/>
          </a:stretch>
        </a:blipFill>
      </dgm:spPr>
      <dgm:t>
        <a:bodyPr/>
        <a:lstStyle/>
        <a:p>
          <a:r>
            <a:rPr lang="en-US">
              <a:noFill/>
            </a:rPr>
            <a:t> </a:t>
          </a:r>
        </a:p>
      </dgm:t>
    </dgm:pt>
    <dgm:pt modelId="{3D8A2C3E-65E0-4AD6-82BA-75F62052B2F2}" type="parTrans" cxnId="{5B13C796-C297-4989-86AD-8CE7579F3AE0}">
      <dgm:prSet/>
      <dgm:spPr/>
      <dgm:t>
        <a:bodyPr/>
        <a:lstStyle/>
        <a:p>
          <a:endParaRPr lang="en-US"/>
        </a:p>
      </dgm:t>
    </dgm:pt>
    <dgm:pt modelId="{10CCD1AB-5332-491F-BBE0-49AE42FDBCC3}" type="sibTrans" cxnId="{5B13C796-C297-4989-86AD-8CE7579F3AE0}">
      <dgm:prSet/>
      <dgm:spPr>
        <a:solidFill>
          <a:srgbClr val="FFFF00">
            <a:alpha val="90000"/>
          </a:srgbClr>
        </a:solidFill>
      </dgm:spPr>
      <dgm:t>
        <a:bodyPr/>
        <a:lstStyle/>
        <a:p>
          <a:endParaRPr lang="en-US"/>
        </a:p>
      </dgm:t>
    </dgm:pt>
    <dgm:pt modelId="{3EE3A390-9086-4E79-9E86-C16C92D76B07}">
      <dgm:prSet phldrT="[Text]"/>
      <dgm:spPr>
        <a:blipFill>
          <a:blip xmlns:r="http://schemas.openxmlformats.org/officeDocument/2006/relationships" r:embed="rId2"/>
          <a:stretch>
            <a:fillRect l="-941" b="-7965"/>
          </a:stretch>
        </a:blipFill>
      </dgm:spPr>
      <dgm:t>
        <a:bodyPr/>
        <a:lstStyle/>
        <a:p>
          <a:r>
            <a:rPr lang="en-US">
              <a:noFill/>
            </a:rPr>
            <a:t> </a:t>
          </a:r>
        </a:p>
      </dgm:t>
    </dgm:pt>
    <dgm:pt modelId="{FB48C43F-34B6-46B7-853C-7B7497B9B392}" type="parTrans" cxnId="{4CB04D7A-9CA7-4BF3-B752-6E8C56E4CEC7}">
      <dgm:prSet/>
      <dgm:spPr/>
      <dgm:t>
        <a:bodyPr/>
        <a:lstStyle/>
        <a:p>
          <a:endParaRPr lang="en-US"/>
        </a:p>
      </dgm:t>
    </dgm:pt>
    <dgm:pt modelId="{7185D485-0AF7-459D-BA3E-453098CD25F1}" type="sibTrans" cxnId="{4CB04D7A-9CA7-4BF3-B752-6E8C56E4CEC7}">
      <dgm:prSet/>
      <dgm:spPr>
        <a:solidFill>
          <a:srgbClr val="FFFF00">
            <a:alpha val="90000"/>
          </a:srgbClr>
        </a:solidFill>
      </dgm:spPr>
      <dgm:t>
        <a:bodyPr/>
        <a:lstStyle/>
        <a:p>
          <a:endParaRPr lang="en-US"/>
        </a:p>
      </dgm:t>
    </dgm:pt>
    <dgm:pt modelId="{2656A6B1-B63B-4D7B-A5F5-4B7E20B8B122}">
      <dgm:prSet phldrT="[Text]"/>
      <dgm:spPr>
        <a:blipFill>
          <a:blip xmlns:r="http://schemas.openxmlformats.org/officeDocument/2006/relationships" r:embed="rId3"/>
          <a:stretch>
            <a:fillRect l="-941" b="-6195"/>
          </a:stretch>
        </a:blipFill>
      </dgm:spPr>
      <dgm:t>
        <a:bodyPr/>
        <a:lstStyle/>
        <a:p>
          <a:r>
            <a:rPr lang="en-US">
              <a:noFill/>
            </a:rPr>
            <a:t> </a:t>
          </a:r>
        </a:p>
      </dgm:t>
    </dgm:pt>
    <dgm:pt modelId="{2E0C7465-3C23-474D-A733-CE344B42C9F0}" type="parTrans" cxnId="{6CFE54E1-BC22-4C25-95E9-8A69DDAB4DA6}">
      <dgm:prSet/>
      <dgm:spPr/>
      <dgm:t>
        <a:bodyPr/>
        <a:lstStyle/>
        <a:p>
          <a:endParaRPr lang="en-US"/>
        </a:p>
      </dgm:t>
    </dgm:pt>
    <dgm:pt modelId="{AD97947A-223F-4F16-A93E-9E3B663BA36F}" type="sibTrans" cxnId="{6CFE54E1-BC22-4C25-95E9-8A69DDAB4DA6}">
      <dgm:prSet/>
      <dgm:spPr>
        <a:solidFill>
          <a:srgbClr val="FFFF00">
            <a:alpha val="90000"/>
          </a:srgbClr>
        </a:solidFill>
      </dgm:spPr>
      <dgm:t>
        <a:bodyPr/>
        <a:lstStyle/>
        <a:p>
          <a:endParaRPr lang="en-US"/>
        </a:p>
      </dgm:t>
    </dgm:pt>
    <dgm:pt modelId="{43905034-8A08-4C33-B3FC-7D6E9B494178}">
      <dgm:prSet/>
      <dgm:spPr>
        <a:blipFill>
          <a:blip xmlns:r="http://schemas.openxmlformats.org/officeDocument/2006/relationships" r:embed="rId4"/>
          <a:stretch>
            <a:fillRect l="-941" b="-7965"/>
          </a:stretch>
        </a:blipFill>
      </dgm:spPr>
      <dgm:t>
        <a:bodyPr/>
        <a:lstStyle/>
        <a:p>
          <a:r>
            <a:rPr lang="en-US">
              <a:noFill/>
            </a:rPr>
            <a:t> </a:t>
          </a:r>
        </a:p>
      </dgm:t>
    </dgm:pt>
    <dgm:pt modelId="{1C41C499-6E1C-4C61-B033-6CC76E84D4A2}" type="parTrans" cxnId="{ED76EF8D-FB03-4C0B-8631-0D5F9044F932}">
      <dgm:prSet/>
      <dgm:spPr/>
      <dgm:t>
        <a:bodyPr/>
        <a:lstStyle/>
        <a:p>
          <a:endParaRPr lang="en-US"/>
        </a:p>
      </dgm:t>
    </dgm:pt>
    <dgm:pt modelId="{0616B63C-FC93-445E-B5E6-DE546CE968B4}" type="sibTrans" cxnId="{ED76EF8D-FB03-4C0B-8631-0D5F9044F932}">
      <dgm:prSet/>
      <dgm:spPr/>
      <dgm:t>
        <a:bodyPr/>
        <a:lstStyle/>
        <a:p>
          <a:endParaRPr lang="en-US"/>
        </a:p>
      </dgm:t>
    </dgm:pt>
    <dgm:pt modelId="{D11A6D01-0E59-4504-9F5D-F8C832542AA8}" type="pres">
      <dgm:prSet presAssocID="{1B6EF887-192E-41AE-9041-01F17185D95A}" presName="outerComposite" presStyleCnt="0">
        <dgm:presLayoutVars>
          <dgm:chMax val="5"/>
          <dgm:dir/>
          <dgm:resizeHandles val="exact"/>
        </dgm:presLayoutVars>
      </dgm:prSet>
      <dgm:spPr/>
    </dgm:pt>
    <dgm:pt modelId="{B096C4DA-9AF0-4469-8631-DF140B5A1A79}" type="pres">
      <dgm:prSet presAssocID="{1B6EF887-192E-41AE-9041-01F17185D95A}" presName="dummyMaxCanvas" presStyleCnt="0">
        <dgm:presLayoutVars/>
      </dgm:prSet>
      <dgm:spPr/>
    </dgm:pt>
    <dgm:pt modelId="{1F0E4F96-37BA-45C0-9711-A18380858AD9}" type="pres">
      <dgm:prSet presAssocID="{1B6EF887-192E-41AE-9041-01F17185D95A}" presName="FourNodes_1" presStyleLbl="node1" presStyleIdx="0" presStyleCnt="4">
        <dgm:presLayoutVars>
          <dgm:bulletEnabled val="1"/>
        </dgm:presLayoutVars>
      </dgm:prSet>
      <dgm:spPr/>
    </dgm:pt>
    <dgm:pt modelId="{AD58E7ED-68AC-441F-9299-0CE77525535A}" type="pres">
      <dgm:prSet presAssocID="{1B6EF887-192E-41AE-9041-01F17185D95A}" presName="FourNodes_2" presStyleLbl="node1" presStyleIdx="1" presStyleCnt="4">
        <dgm:presLayoutVars>
          <dgm:bulletEnabled val="1"/>
        </dgm:presLayoutVars>
      </dgm:prSet>
      <dgm:spPr/>
    </dgm:pt>
    <dgm:pt modelId="{AC7AC0C0-4200-4F62-8AB5-B547396E96E5}" type="pres">
      <dgm:prSet presAssocID="{1B6EF887-192E-41AE-9041-01F17185D95A}" presName="FourNodes_3" presStyleLbl="node1" presStyleIdx="2" presStyleCnt="4">
        <dgm:presLayoutVars>
          <dgm:bulletEnabled val="1"/>
        </dgm:presLayoutVars>
      </dgm:prSet>
      <dgm:spPr/>
    </dgm:pt>
    <dgm:pt modelId="{989D5AC3-4237-42BD-873E-7FC14E05267D}" type="pres">
      <dgm:prSet presAssocID="{1B6EF887-192E-41AE-9041-01F17185D95A}" presName="FourNodes_4" presStyleLbl="node1" presStyleIdx="3" presStyleCnt="4">
        <dgm:presLayoutVars>
          <dgm:bulletEnabled val="1"/>
        </dgm:presLayoutVars>
      </dgm:prSet>
      <dgm:spPr/>
    </dgm:pt>
    <dgm:pt modelId="{AC446876-9099-4D47-8406-31CEA128F065}" type="pres">
      <dgm:prSet presAssocID="{1B6EF887-192E-41AE-9041-01F17185D95A}" presName="FourConn_1-2" presStyleLbl="fgAccFollowNode1" presStyleIdx="0" presStyleCnt="3">
        <dgm:presLayoutVars>
          <dgm:bulletEnabled val="1"/>
        </dgm:presLayoutVars>
      </dgm:prSet>
      <dgm:spPr/>
    </dgm:pt>
    <dgm:pt modelId="{0C3ED574-EFF1-47EB-B63E-44D33187AC29}" type="pres">
      <dgm:prSet presAssocID="{1B6EF887-192E-41AE-9041-01F17185D95A}" presName="FourConn_2-3" presStyleLbl="fgAccFollowNode1" presStyleIdx="1" presStyleCnt="3">
        <dgm:presLayoutVars>
          <dgm:bulletEnabled val="1"/>
        </dgm:presLayoutVars>
      </dgm:prSet>
      <dgm:spPr/>
    </dgm:pt>
    <dgm:pt modelId="{7B32996D-7CA2-4BB3-A229-B5AE5EC1C361}" type="pres">
      <dgm:prSet presAssocID="{1B6EF887-192E-41AE-9041-01F17185D95A}" presName="FourConn_3-4" presStyleLbl="fgAccFollowNode1" presStyleIdx="2" presStyleCnt="3">
        <dgm:presLayoutVars>
          <dgm:bulletEnabled val="1"/>
        </dgm:presLayoutVars>
      </dgm:prSet>
      <dgm:spPr/>
    </dgm:pt>
    <dgm:pt modelId="{24015B57-38FE-4A27-8E30-14D9AD6867A3}" type="pres">
      <dgm:prSet presAssocID="{1B6EF887-192E-41AE-9041-01F17185D95A}" presName="FourNodes_1_text" presStyleLbl="node1" presStyleIdx="3" presStyleCnt="4">
        <dgm:presLayoutVars>
          <dgm:bulletEnabled val="1"/>
        </dgm:presLayoutVars>
      </dgm:prSet>
      <dgm:spPr/>
    </dgm:pt>
    <dgm:pt modelId="{E9B1B2BE-AB0F-49CE-8416-8AF4462B20B9}" type="pres">
      <dgm:prSet presAssocID="{1B6EF887-192E-41AE-9041-01F17185D95A}" presName="FourNodes_2_text" presStyleLbl="node1" presStyleIdx="3" presStyleCnt="4">
        <dgm:presLayoutVars>
          <dgm:bulletEnabled val="1"/>
        </dgm:presLayoutVars>
      </dgm:prSet>
      <dgm:spPr/>
    </dgm:pt>
    <dgm:pt modelId="{16F4D006-D04C-488D-9261-5DD4D8ADB6B1}" type="pres">
      <dgm:prSet presAssocID="{1B6EF887-192E-41AE-9041-01F17185D95A}" presName="FourNodes_3_text" presStyleLbl="node1" presStyleIdx="3" presStyleCnt="4">
        <dgm:presLayoutVars>
          <dgm:bulletEnabled val="1"/>
        </dgm:presLayoutVars>
      </dgm:prSet>
      <dgm:spPr/>
    </dgm:pt>
    <dgm:pt modelId="{775359C7-146B-483C-A625-68AC49C4D677}" type="pres">
      <dgm:prSet presAssocID="{1B6EF887-192E-41AE-9041-01F17185D95A}" presName="FourNodes_4_text" presStyleLbl="node1" presStyleIdx="3" presStyleCnt="4">
        <dgm:presLayoutVars>
          <dgm:bulletEnabled val="1"/>
        </dgm:presLayoutVars>
      </dgm:prSet>
      <dgm:spPr/>
    </dgm:pt>
  </dgm:ptLst>
  <dgm:cxnLst>
    <dgm:cxn modelId="{536B7E02-B85F-4AA7-BEE1-5217012E3F55}" type="presOf" srcId="{AD97947A-223F-4F16-A93E-9E3B663BA36F}" destId="{7B32996D-7CA2-4BB3-A229-B5AE5EC1C361}" srcOrd="0" destOrd="0" presId="urn:microsoft.com/office/officeart/2005/8/layout/vProcess5"/>
    <dgm:cxn modelId="{95B7BA2B-2E5B-41BA-A9E8-ED0746E4FF69}" type="presOf" srcId="{7185D485-0AF7-459D-BA3E-453098CD25F1}" destId="{0C3ED574-EFF1-47EB-B63E-44D33187AC29}" srcOrd="0" destOrd="0" presId="urn:microsoft.com/office/officeart/2005/8/layout/vProcess5"/>
    <dgm:cxn modelId="{44CE7C34-1AF1-49D0-BF56-0DD00B2A2970}" type="presOf" srcId="{3EE3A390-9086-4E79-9E86-C16C92D76B07}" destId="{AD58E7ED-68AC-441F-9299-0CE77525535A}" srcOrd="0" destOrd="0" presId="urn:microsoft.com/office/officeart/2005/8/layout/vProcess5"/>
    <dgm:cxn modelId="{44F4255B-BBFE-4D01-8A5F-28201A12DEC6}" type="presOf" srcId="{2656A6B1-B63B-4D7B-A5F5-4B7E20B8B122}" destId="{AC7AC0C0-4200-4F62-8AB5-B547396E96E5}" srcOrd="0" destOrd="0" presId="urn:microsoft.com/office/officeart/2005/8/layout/vProcess5"/>
    <dgm:cxn modelId="{68C8D474-D4A2-4656-88B2-605EBE3E6D21}" type="presOf" srcId="{10CCD1AB-5332-491F-BBE0-49AE42FDBCC3}" destId="{AC446876-9099-4D47-8406-31CEA128F065}" srcOrd="0" destOrd="0" presId="urn:microsoft.com/office/officeart/2005/8/layout/vProcess5"/>
    <dgm:cxn modelId="{4CB04D7A-9CA7-4BF3-B752-6E8C56E4CEC7}" srcId="{1B6EF887-192E-41AE-9041-01F17185D95A}" destId="{3EE3A390-9086-4E79-9E86-C16C92D76B07}" srcOrd="1" destOrd="0" parTransId="{FB48C43F-34B6-46B7-853C-7B7497B9B392}" sibTransId="{7185D485-0AF7-459D-BA3E-453098CD25F1}"/>
    <dgm:cxn modelId="{BF988B80-AD12-4A84-B155-56C578845F84}" type="presOf" srcId="{1B6EF887-192E-41AE-9041-01F17185D95A}" destId="{D11A6D01-0E59-4504-9F5D-F8C832542AA8}" srcOrd="0" destOrd="0" presId="urn:microsoft.com/office/officeart/2005/8/layout/vProcess5"/>
    <dgm:cxn modelId="{ED76EF8D-FB03-4C0B-8631-0D5F9044F932}" srcId="{1B6EF887-192E-41AE-9041-01F17185D95A}" destId="{43905034-8A08-4C33-B3FC-7D6E9B494178}" srcOrd="3" destOrd="0" parTransId="{1C41C499-6E1C-4C61-B033-6CC76E84D4A2}" sibTransId="{0616B63C-FC93-445E-B5E6-DE546CE968B4}"/>
    <dgm:cxn modelId="{07AA158E-3D4A-424F-8AD4-116B034EC5AF}" type="presOf" srcId="{2656A6B1-B63B-4D7B-A5F5-4B7E20B8B122}" destId="{16F4D006-D04C-488D-9261-5DD4D8ADB6B1}" srcOrd="1" destOrd="0" presId="urn:microsoft.com/office/officeart/2005/8/layout/vProcess5"/>
    <dgm:cxn modelId="{5B13C796-C297-4989-86AD-8CE7579F3AE0}" srcId="{1B6EF887-192E-41AE-9041-01F17185D95A}" destId="{4D066FC8-A9F8-480D-825D-62A37E560D9E}" srcOrd="0" destOrd="0" parTransId="{3D8A2C3E-65E0-4AD6-82BA-75F62052B2F2}" sibTransId="{10CCD1AB-5332-491F-BBE0-49AE42FDBCC3}"/>
    <dgm:cxn modelId="{94B9C3AB-3AEA-4174-B81A-6542A4F3AC80}" type="presOf" srcId="{4D066FC8-A9F8-480D-825D-62A37E560D9E}" destId="{24015B57-38FE-4A27-8E30-14D9AD6867A3}" srcOrd="1" destOrd="0" presId="urn:microsoft.com/office/officeart/2005/8/layout/vProcess5"/>
    <dgm:cxn modelId="{862E92AD-C9EF-4767-8EE4-F79F9BA79094}" type="presOf" srcId="{4D066FC8-A9F8-480D-825D-62A37E560D9E}" destId="{1F0E4F96-37BA-45C0-9711-A18380858AD9}" srcOrd="0" destOrd="0" presId="urn:microsoft.com/office/officeart/2005/8/layout/vProcess5"/>
    <dgm:cxn modelId="{1C9910B0-CCDE-4A72-AF34-E888ECEC1934}" type="presOf" srcId="{43905034-8A08-4C33-B3FC-7D6E9B494178}" destId="{989D5AC3-4237-42BD-873E-7FC14E05267D}" srcOrd="0" destOrd="0" presId="urn:microsoft.com/office/officeart/2005/8/layout/vProcess5"/>
    <dgm:cxn modelId="{A41822B1-F4B6-420C-A4B3-2C806B6CC6CD}" type="presOf" srcId="{43905034-8A08-4C33-B3FC-7D6E9B494178}" destId="{775359C7-146B-483C-A625-68AC49C4D677}" srcOrd="1" destOrd="0" presId="urn:microsoft.com/office/officeart/2005/8/layout/vProcess5"/>
    <dgm:cxn modelId="{275E58C6-2BAE-446A-A236-2FFBA9911CBA}" type="presOf" srcId="{3EE3A390-9086-4E79-9E86-C16C92D76B07}" destId="{E9B1B2BE-AB0F-49CE-8416-8AF4462B20B9}" srcOrd="1" destOrd="0" presId="urn:microsoft.com/office/officeart/2005/8/layout/vProcess5"/>
    <dgm:cxn modelId="{6CFE54E1-BC22-4C25-95E9-8A69DDAB4DA6}" srcId="{1B6EF887-192E-41AE-9041-01F17185D95A}" destId="{2656A6B1-B63B-4D7B-A5F5-4B7E20B8B122}" srcOrd="2" destOrd="0" parTransId="{2E0C7465-3C23-474D-A733-CE344B42C9F0}" sibTransId="{AD97947A-223F-4F16-A93E-9E3B663BA36F}"/>
    <dgm:cxn modelId="{89575609-CDB2-4C54-B0C1-412CC2C0F9F9}" type="presParOf" srcId="{D11A6D01-0E59-4504-9F5D-F8C832542AA8}" destId="{B096C4DA-9AF0-4469-8631-DF140B5A1A79}" srcOrd="0" destOrd="0" presId="urn:microsoft.com/office/officeart/2005/8/layout/vProcess5"/>
    <dgm:cxn modelId="{93658195-344E-4E00-AFE2-0B2016148A29}" type="presParOf" srcId="{D11A6D01-0E59-4504-9F5D-F8C832542AA8}" destId="{1F0E4F96-37BA-45C0-9711-A18380858AD9}" srcOrd="1" destOrd="0" presId="urn:microsoft.com/office/officeart/2005/8/layout/vProcess5"/>
    <dgm:cxn modelId="{C75A920A-8435-4706-9279-D4702378D2BC}" type="presParOf" srcId="{D11A6D01-0E59-4504-9F5D-F8C832542AA8}" destId="{AD58E7ED-68AC-441F-9299-0CE77525535A}" srcOrd="2" destOrd="0" presId="urn:microsoft.com/office/officeart/2005/8/layout/vProcess5"/>
    <dgm:cxn modelId="{12AA822C-E47E-4511-82A8-2C0772126625}" type="presParOf" srcId="{D11A6D01-0E59-4504-9F5D-F8C832542AA8}" destId="{AC7AC0C0-4200-4F62-8AB5-B547396E96E5}" srcOrd="3" destOrd="0" presId="urn:microsoft.com/office/officeart/2005/8/layout/vProcess5"/>
    <dgm:cxn modelId="{5569034E-D759-4D4B-998C-C4AC4BD3CC15}" type="presParOf" srcId="{D11A6D01-0E59-4504-9F5D-F8C832542AA8}" destId="{989D5AC3-4237-42BD-873E-7FC14E05267D}" srcOrd="4" destOrd="0" presId="urn:microsoft.com/office/officeart/2005/8/layout/vProcess5"/>
    <dgm:cxn modelId="{4E8B3DC6-115F-4DE3-B969-1AD12596630D}" type="presParOf" srcId="{D11A6D01-0E59-4504-9F5D-F8C832542AA8}" destId="{AC446876-9099-4D47-8406-31CEA128F065}" srcOrd="5" destOrd="0" presId="urn:microsoft.com/office/officeart/2005/8/layout/vProcess5"/>
    <dgm:cxn modelId="{4B1A9F6F-FE1B-4C5C-9C9D-1712E9C7BEA4}" type="presParOf" srcId="{D11A6D01-0E59-4504-9F5D-F8C832542AA8}" destId="{0C3ED574-EFF1-47EB-B63E-44D33187AC29}" srcOrd="6" destOrd="0" presId="urn:microsoft.com/office/officeart/2005/8/layout/vProcess5"/>
    <dgm:cxn modelId="{C017FD12-4A01-4426-AC07-1ED9A422970F}" type="presParOf" srcId="{D11A6D01-0E59-4504-9F5D-F8C832542AA8}" destId="{7B32996D-7CA2-4BB3-A229-B5AE5EC1C361}" srcOrd="7" destOrd="0" presId="urn:microsoft.com/office/officeart/2005/8/layout/vProcess5"/>
    <dgm:cxn modelId="{4B4C2E7B-570D-48B0-9493-6896311ACE5D}" type="presParOf" srcId="{D11A6D01-0E59-4504-9F5D-F8C832542AA8}" destId="{24015B57-38FE-4A27-8E30-14D9AD6867A3}" srcOrd="8" destOrd="0" presId="urn:microsoft.com/office/officeart/2005/8/layout/vProcess5"/>
    <dgm:cxn modelId="{53D2A76E-ACDA-4545-B7A3-EA6DC5AA52A7}" type="presParOf" srcId="{D11A6D01-0E59-4504-9F5D-F8C832542AA8}" destId="{E9B1B2BE-AB0F-49CE-8416-8AF4462B20B9}" srcOrd="9" destOrd="0" presId="urn:microsoft.com/office/officeart/2005/8/layout/vProcess5"/>
    <dgm:cxn modelId="{C36B8499-08F3-47C6-8274-18A7B8DC1B12}" type="presParOf" srcId="{D11A6D01-0E59-4504-9F5D-F8C832542AA8}" destId="{16F4D006-D04C-488D-9261-5DD4D8ADB6B1}" srcOrd="10" destOrd="0" presId="urn:microsoft.com/office/officeart/2005/8/layout/vProcess5"/>
    <dgm:cxn modelId="{30CCF6A1-32D7-42C0-BD7A-D72B6674C548}" type="presParOf" srcId="{D11A6D01-0E59-4504-9F5D-F8C832542AA8}" destId="{775359C7-146B-483C-A625-68AC49C4D67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66122-AD3A-46C0-8A89-6E29D6D20BAB}">
      <dsp:nvSpPr>
        <dsp:cNvPr id="0" name=""/>
        <dsp:cNvSpPr/>
      </dsp:nvSpPr>
      <dsp:spPr>
        <a:xfrm>
          <a:off x="2353327" y="1503"/>
          <a:ext cx="6695354" cy="13058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Multinomial Logistic Regression</a:t>
          </a:r>
        </a:p>
      </dsp:txBody>
      <dsp:txXfrm>
        <a:off x="2353327" y="1503"/>
        <a:ext cx="6695354" cy="1305805"/>
      </dsp:txXfrm>
    </dsp:sp>
    <dsp:sp modelId="{5771DB36-DE7A-4B9A-B7AA-66C51A14289D}">
      <dsp:nvSpPr>
        <dsp:cNvPr id="0" name=""/>
        <dsp:cNvSpPr/>
      </dsp:nvSpPr>
      <dsp:spPr>
        <a:xfrm>
          <a:off x="1062088" y="1503"/>
          <a:ext cx="1292747" cy="1305805"/>
        </a:xfrm>
        <a:prstGeom prst="rect">
          <a:avLst/>
        </a:prstGeom>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C5668-5656-469F-B314-D99AB44B1D48}">
      <dsp:nvSpPr>
        <dsp:cNvPr id="0" name=""/>
        <dsp:cNvSpPr/>
      </dsp:nvSpPr>
      <dsp:spPr>
        <a:xfrm>
          <a:off x="1063643" y="1545004"/>
          <a:ext cx="6695354" cy="1305805"/>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Forward and Backward Selection </a:t>
          </a:r>
        </a:p>
      </dsp:txBody>
      <dsp:txXfrm>
        <a:off x="1063643" y="1545004"/>
        <a:ext cx="6695354" cy="1305805"/>
      </dsp:txXfrm>
    </dsp:sp>
    <dsp:sp modelId="{FB745ECC-3FA5-49FA-9765-47AA29FFC244}">
      <dsp:nvSpPr>
        <dsp:cNvPr id="0" name=""/>
        <dsp:cNvSpPr/>
      </dsp:nvSpPr>
      <dsp:spPr>
        <a:xfrm>
          <a:off x="7774799" y="1545004"/>
          <a:ext cx="1292747" cy="1305805"/>
        </a:xfrm>
        <a:prstGeom prst="rect">
          <a:avLst/>
        </a:prstGeom>
        <a:blipFill rotWithShape="1">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DD42E-A67A-4DD7-9C6E-3B9EBAFFA177}">
      <dsp:nvSpPr>
        <dsp:cNvPr id="0" name=""/>
        <dsp:cNvSpPr/>
      </dsp:nvSpPr>
      <dsp:spPr>
        <a:xfrm>
          <a:off x="2353327" y="3044029"/>
          <a:ext cx="6695354" cy="1305805"/>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All Possible Selection</a:t>
          </a:r>
        </a:p>
      </dsp:txBody>
      <dsp:txXfrm>
        <a:off x="2353327" y="3044029"/>
        <a:ext cx="6695354" cy="1305805"/>
      </dsp:txXfrm>
    </dsp:sp>
    <dsp:sp modelId="{F69601A0-7B05-4628-94B6-219AC1F9D25C}">
      <dsp:nvSpPr>
        <dsp:cNvPr id="0" name=""/>
        <dsp:cNvSpPr/>
      </dsp:nvSpPr>
      <dsp:spPr>
        <a:xfrm>
          <a:off x="1071409" y="3045532"/>
          <a:ext cx="1292747" cy="1305805"/>
        </a:xfrm>
        <a:prstGeom prst="rect">
          <a:avLst/>
        </a:prstGeom>
        <a:blipFill rotWithShape="1">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15669"/>
          <a:ext cx="10515600" cy="4320000"/>
        </a:xfrm>
        <a:prstGeom prst="rightArrow">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6080" rIns="0" bIns="386080" numCol="1" spcCol="1270" anchor="ctr" anchorCtr="0">
          <a:noAutofit/>
        </a:bodyPr>
        <a:lstStyle/>
        <a:p>
          <a:pPr marL="0" lvl="0" indent="0" algn="ctr" defTabSz="1689100">
            <a:lnSpc>
              <a:spcPct val="90000"/>
            </a:lnSpc>
            <a:spcBef>
              <a:spcPct val="0"/>
            </a:spcBef>
            <a:spcAft>
              <a:spcPct val="35000"/>
            </a:spcAft>
            <a:buNone/>
          </a:pPr>
          <a:r>
            <a:rPr lang="en-US" sz="3800" b="1" kern="1200" dirty="0"/>
            <a:t>Week 6 Cars Logistic.py</a:t>
          </a:r>
        </a:p>
      </dsp:txBody>
      <dsp:txXfrm>
        <a:off x="848231" y="1095669"/>
        <a:ext cx="8615808" cy="216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E4F96-37BA-45C0-9711-A18380858AD9}">
      <dsp:nvSpPr>
        <dsp:cNvPr id="0" name=""/>
        <dsp:cNvSpPr/>
      </dsp:nvSpPr>
      <dsp:spPr>
        <a:xfrm>
          <a:off x="0" y="0"/>
          <a:ext cx="8412480" cy="6771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Step 1: </a:t>
          </a:r>
          <a14:m xmlns:a14="http://schemas.microsoft.com/office/drawing/2010/main">
            <m:oMath xmlns:m="http://schemas.openxmlformats.org/officeDocument/2006/math">
              <m:sSub>
                <m:sSubPr>
                  <m:ctrlPr>
                    <a:rPr lang="en-US" sz="2700" i="1" kern="1200" smtClean="0">
                      <a:latin typeface="Cambria Math" panose="02040503050406030204" pitchFamily="18" charset="0"/>
                    </a:rPr>
                  </m:ctrlPr>
                </m:sSubPr>
                <m:e>
                  <m:r>
                    <a:rPr lang="en-US" sz="2700" b="0" i="1" kern="1200" smtClean="0">
                      <a:latin typeface="Cambria Math" panose="02040503050406030204" pitchFamily="18" charset="0"/>
                    </a:rPr>
                    <m:t>𝑎</m:t>
                  </m:r>
                </m:e>
                <m:sub>
                  <m:r>
                    <a:rPr lang="en-US" sz="2700" b="0" i="1" kern="1200" smtClean="0">
                      <a:latin typeface="Cambria Math" panose="02040503050406030204" pitchFamily="18" charset="0"/>
                    </a:rPr>
                    <m:t>𝑖𝑗</m:t>
                  </m:r>
                </m:sub>
              </m:sSub>
              <m:r>
                <a:rPr lang="en-US" sz="2700" i="1" kern="1200" smtClean="0">
                  <a:latin typeface="Cambria Math" panose="02040503050406030204" pitchFamily="18" charset="0"/>
                  <a:ea typeface="Cambria Math" panose="02040503050406030204" pitchFamily="18" charset="0"/>
                </a:rPr>
                <m:t>←</m:t>
              </m:r>
              <m:sSub>
                <m:sSubPr>
                  <m:ctrlPr>
                    <a:rPr lang="en-US" sz="270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𝑖𝑗</m:t>
                  </m:r>
                </m:sub>
              </m:sSub>
              <m:r>
                <a:rPr lang="en-US" sz="2700" b="0" i="1" kern="1200" smtClean="0">
                  <a:latin typeface="Cambria Math" panose="02040503050406030204" pitchFamily="18" charset="0"/>
                  <a:ea typeface="Cambria Math" panose="02040503050406030204" pitchFamily="18" charset="0"/>
                </a:rPr>
                <m:t>−</m:t>
              </m:r>
              <m:f>
                <m:fPr>
                  <m:type m:val="lin"/>
                  <m:ctrlPr>
                    <a:rPr lang="en-US" sz="2700" b="0" i="1" kern="1200" smtClean="0">
                      <a:latin typeface="Cambria Math" panose="02040503050406030204" pitchFamily="18" charset="0"/>
                      <a:ea typeface="Cambria Math" panose="02040503050406030204" pitchFamily="18" charset="0"/>
                    </a:rPr>
                  </m:ctrlPr>
                </m:fPr>
                <m:num>
                  <m:sSub>
                    <m:sSubPr>
                      <m:ctrlPr>
                        <a:rPr lang="en-US" sz="2700" b="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𝑖𝑘</m:t>
                      </m:r>
                    </m:sub>
                  </m:sSub>
                  <m:sSub>
                    <m:sSubPr>
                      <m:ctrlPr>
                        <a:rPr lang="en-US" sz="2700" b="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𝑘𝑗</m:t>
                      </m:r>
                    </m:sub>
                  </m:sSub>
                </m:num>
                <m:den>
                  <m:sSub>
                    <m:sSubPr>
                      <m:ctrlPr>
                        <a:rPr lang="en-US" sz="2700" b="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𝑘𝑘</m:t>
                      </m:r>
                    </m:sub>
                  </m:sSub>
                </m:den>
              </m:f>
            </m:oMath>
          </a14:m>
          <a:r>
            <a:rPr lang="en-US" sz="2700" b="0" kern="1200" dirty="0">
              <a:ea typeface="Cambria Math" panose="02040503050406030204" pitchFamily="18" charset="0"/>
            </a:rPr>
            <a:t> for </a:t>
          </a:r>
          <a14:m xmlns:a14="http://schemas.microsoft.com/office/drawing/2010/main">
            <m:oMath xmlns:m="http://schemas.openxmlformats.org/officeDocument/2006/math">
              <m:r>
                <a:rPr lang="en-US" sz="2700" b="0" i="1" kern="1200" smtClean="0">
                  <a:latin typeface="Cambria Math" panose="02040503050406030204" pitchFamily="18" charset="0"/>
                  <a:ea typeface="Cambria Math" panose="02040503050406030204" pitchFamily="18" charset="0"/>
                </a:rPr>
                <m:t>𝑖</m:t>
              </m:r>
              <m:r>
                <a:rPr lang="en-US" sz="2700" b="0" i="1" kern="1200" smtClean="0">
                  <a:latin typeface="Cambria Math" panose="02040503050406030204" pitchFamily="18" charset="0"/>
                  <a:ea typeface="Cambria Math" panose="02040503050406030204" pitchFamily="18" charset="0"/>
                </a:rPr>
                <m:t>≠</m:t>
              </m:r>
              <m:r>
                <a:rPr lang="en-US" sz="2700" b="0" i="1" kern="1200" smtClean="0">
                  <a:latin typeface="Cambria Math" panose="02040503050406030204" pitchFamily="18" charset="0"/>
                  <a:ea typeface="Cambria Math" panose="02040503050406030204" pitchFamily="18" charset="0"/>
                </a:rPr>
                <m:t>𝑘</m:t>
              </m:r>
            </m:oMath>
          </a14:m>
          <a:r>
            <a:rPr lang="en-US" sz="2700" b="0" kern="1200" dirty="0">
              <a:ea typeface="Cambria Math" panose="02040503050406030204" pitchFamily="18" charset="0"/>
            </a:rPr>
            <a:t> and </a:t>
          </a:r>
          <a14:m xmlns:a14="http://schemas.microsoft.com/office/drawing/2010/main">
            <m:oMath xmlns:m="http://schemas.openxmlformats.org/officeDocument/2006/math">
              <m:r>
                <a:rPr lang="en-US" sz="2700" b="0" i="1" kern="1200" smtClean="0">
                  <a:latin typeface="Cambria Math" panose="02040503050406030204" pitchFamily="18" charset="0"/>
                  <a:ea typeface="Cambria Math" panose="02040503050406030204" pitchFamily="18" charset="0"/>
                </a:rPr>
                <m:t>𝑗</m:t>
              </m:r>
              <m:r>
                <a:rPr lang="en-US" sz="2700" b="0" i="1" kern="1200" smtClean="0">
                  <a:latin typeface="Cambria Math" panose="02040503050406030204" pitchFamily="18" charset="0"/>
                  <a:ea typeface="Cambria Math" panose="02040503050406030204" pitchFamily="18" charset="0"/>
                </a:rPr>
                <m:t>≠</m:t>
              </m:r>
              <m:r>
                <a:rPr lang="en-US" sz="2700" b="0" i="1" kern="1200" smtClean="0">
                  <a:latin typeface="Cambria Math" panose="02040503050406030204" pitchFamily="18" charset="0"/>
                  <a:ea typeface="Cambria Math" panose="02040503050406030204" pitchFamily="18" charset="0"/>
                </a:rPr>
                <m:t>𝑘</m:t>
              </m:r>
            </m:oMath>
          </a14:m>
          <a:endParaRPr lang="en-US" sz="2700" kern="1200" dirty="0"/>
        </a:p>
      </dsp:txBody>
      <dsp:txXfrm>
        <a:off x="19833" y="19833"/>
        <a:ext cx="7624578" cy="637470"/>
      </dsp:txXfrm>
    </dsp:sp>
    <dsp:sp modelId="{AD58E7ED-68AC-441F-9299-0CE77525535A}">
      <dsp:nvSpPr>
        <dsp:cNvPr id="0" name=""/>
        <dsp:cNvSpPr/>
      </dsp:nvSpPr>
      <dsp:spPr>
        <a:xfrm>
          <a:off x="704545" y="800251"/>
          <a:ext cx="8412480" cy="6771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Step 2: </a:t>
          </a:r>
          <a14:m xmlns:a14="http://schemas.microsoft.com/office/drawing/2010/main">
            <m:oMath xmlns:m="http://schemas.openxmlformats.org/officeDocument/2006/math">
              <m:sSub>
                <m:sSubPr>
                  <m:ctrlPr>
                    <a:rPr lang="en-US" sz="2700" i="1" kern="1200" smtClean="0">
                      <a:latin typeface="Cambria Math" panose="02040503050406030204" pitchFamily="18" charset="0"/>
                    </a:rPr>
                  </m:ctrlPr>
                </m:sSubPr>
                <m:e>
                  <m:r>
                    <a:rPr lang="en-US" sz="2700" b="0" i="1" kern="1200" smtClean="0">
                      <a:latin typeface="Cambria Math" panose="02040503050406030204" pitchFamily="18" charset="0"/>
                    </a:rPr>
                    <m:t>𝑎</m:t>
                  </m:r>
                </m:e>
                <m:sub>
                  <m:r>
                    <a:rPr lang="en-US" sz="2700" b="0" i="1" kern="1200" smtClean="0">
                      <a:latin typeface="Cambria Math" panose="02040503050406030204" pitchFamily="18" charset="0"/>
                    </a:rPr>
                    <m:t>𝑖𝑘</m:t>
                  </m:r>
                </m:sub>
              </m:sSub>
              <m:r>
                <a:rPr lang="en-US" sz="2700" i="1" kern="1200" smtClean="0">
                  <a:latin typeface="Cambria Math" panose="02040503050406030204" pitchFamily="18" charset="0"/>
                  <a:ea typeface="Cambria Math" panose="02040503050406030204" pitchFamily="18" charset="0"/>
                </a:rPr>
                <m:t>←</m:t>
              </m:r>
              <m:f>
                <m:fPr>
                  <m:type m:val="lin"/>
                  <m:ctrlPr>
                    <a:rPr lang="en-US" sz="2700" i="1" kern="1200" smtClean="0">
                      <a:latin typeface="Cambria Math" panose="02040503050406030204" pitchFamily="18" charset="0"/>
                      <a:ea typeface="Cambria Math" panose="02040503050406030204" pitchFamily="18" charset="0"/>
                    </a:rPr>
                  </m:ctrlPr>
                </m:fPr>
                <m:num>
                  <m:sSub>
                    <m:sSubPr>
                      <m:ctrlPr>
                        <a:rPr lang="en-US" sz="270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𝑖𝑘</m:t>
                      </m:r>
                    </m:sub>
                  </m:sSub>
                </m:num>
                <m:den>
                  <m:d>
                    <m:dPr>
                      <m:begChr m:val="|"/>
                      <m:endChr m:val="|"/>
                      <m:ctrlPr>
                        <a:rPr lang="en-US" sz="2700" i="1" kern="1200" smtClean="0">
                          <a:latin typeface="Cambria Math" panose="02040503050406030204" pitchFamily="18" charset="0"/>
                          <a:ea typeface="Cambria Math" panose="02040503050406030204" pitchFamily="18" charset="0"/>
                        </a:rPr>
                      </m:ctrlPr>
                    </m:dPr>
                    <m:e>
                      <m:sSub>
                        <m:sSubPr>
                          <m:ctrlPr>
                            <a:rPr lang="en-US" sz="270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𝑘𝑘</m:t>
                          </m:r>
                        </m:sub>
                      </m:sSub>
                    </m:e>
                  </m:d>
                </m:den>
              </m:f>
            </m:oMath>
          </a14:m>
          <a:r>
            <a:rPr lang="en-US" sz="2700" kern="1200" dirty="0"/>
            <a:t> for </a:t>
          </a:r>
          <a14:m xmlns:a14="http://schemas.microsoft.com/office/drawing/2010/main">
            <m:oMath xmlns:m="http://schemas.openxmlformats.org/officeDocument/2006/math">
              <m:r>
                <a:rPr lang="en-US" sz="2700" i="1" kern="1200">
                  <a:latin typeface="Cambria Math" panose="02040503050406030204" pitchFamily="18" charset="0"/>
                  <a:ea typeface="Cambria Math" panose="02040503050406030204" pitchFamily="18" charset="0"/>
                </a:rPr>
                <m:t>𝑖</m:t>
              </m:r>
              <m:r>
                <a:rPr lang="en-US" sz="2700" i="1" kern="1200">
                  <a:latin typeface="Cambria Math" panose="02040503050406030204" pitchFamily="18" charset="0"/>
                  <a:ea typeface="Cambria Math" panose="02040503050406030204" pitchFamily="18" charset="0"/>
                </a:rPr>
                <m:t>≠</m:t>
              </m:r>
              <m:r>
                <a:rPr lang="en-US" sz="2700" i="1" kern="1200">
                  <a:latin typeface="Cambria Math" panose="02040503050406030204" pitchFamily="18" charset="0"/>
                  <a:ea typeface="Cambria Math" panose="02040503050406030204" pitchFamily="18" charset="0"/>
                </a:rPr>
                <m:t>𝑘</m:t>
              </m:r>
            </m:oMath>
          </a14:m>
          <a:endParaRPr lang="en-US" sz="2700" kern="1200" dirty="0"/>
        </a:p>
      </dsp:txBody>
      <dsp:txXfrm>
        <a:off x="724378" y="820084"/>
        <a:ext cx="7228130" cy="637470"/>
      </dsp:txXfrm>
    </dsp:sp>
    <dsp:sp modelId="{AC7AC0C0-4200-4F62-8AB5-B547396E96E5}">
      <dsp:nvSpPr>
        <dsp:cNvPr id="0" name=""/>
        <dsp:cNvSpPr/>
      </dsp:nvSpPr>
      <dsp:spPr>
        <a:xfrm>
          <a:off x="1398574" y="1600503"/>
          <a:ext cx="8412480" cy="6771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Step 3: </a:t>
          </a:r>
          <a14:m xmlns:a14="http://schemas.microsoft.com/office/drawing/2010/main">
            <m:oMath xmlns:m="http://schemas.openxmlformats.org/officeDocument/2006/math">
              <m:sSub>
                <m:sSubPr>
                  <m:ctrlPr>
                    <a:rPr lang="en-US" sz="2700" i="1" kern="1200" smtClean="0">
                      <a:latin typeface="Cambria Math" panose="02040503050406030204" pitchFamily="18" charset="0"/>
                    </a:rPr>
                  </m:ctrlPr>
                </m:sSubPr>
                <m:e>
                  <m:r>
                    <a:rPr lang="en-US" sz="2700" b="0" i="1" kern="1200" smtClean="0">
                      <a:latin typeface="Cambria Math" panose="02040503050406030204" pitchFamily="18" charset="0"/>
                    </a:rPr>
                    <m:t>𝑎</m:t>
                  </m:r>
                </m:e>
                <m:sub>
                  <m:r>
                    <a:rPr lang="en-US" sz="2700" b="0" i="1" kern="1200" smtClean="0">
                      <a:latin typeface="Cambria Math" panose="02040503050406030204" pitchFamily="18" charset="0"/>
                    </a:rPr>
                    <m:t>𝑘𝑗</m:t>
                  </m:r>
                </m:sub>
              </m:sSub>
              <m:r>
                <a:rPr lang="en-US" sz="2700" i="1" kern="1200" smtClean="0">
                  <a:latin typeface="Cambria Math" panose="02040503050406030204" pitchFamily="18" charset="0"/>
                  <a:ea typeface="Cambria Math" panose="02040503050406030204" pitchFamily="18" charset="0"/>
                </a:rPr>
                <m:t>←</m:t>
              </m:r>
              <m:f>
                <m:fPr>
                  <m:type m:val="lin"/>
                  <m:ctrlPr>
                    <a:rPr lang="en-US" sz="2700" i="1" kern="1200" smtClean="0">
                      <a:latin typeface="Cambria Math" panose="02040503050406030204" pitchFamily="18" charset="0"/>
                      <a:ea typeface="Cambria Math" panose="02040503050406030204" pitchFamily="18" charset="0"/>
                    </a:rPr>
                  </m:ctrlPr>
                </m:fPr>
                <m:num>
                  <m:sSub>
                    <m:sSubPr>
                      <m:ctrlPr>
                        <a:rPr lang="en-US" sz="270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𝑘𝑗</m:t>
                      </m:r>
                    </m:sub>
                  </m:sSub>
                </m:num>
                <m:den>
                  <m:d>
                    <m:dPr>
                      <m:begChr m:val="|"/>
                      <m:endChr m:val="|"/>
                      <m:ctrlPr>
                        <a:rPr lang="en-US" sz="2700" i="1" kern="1200" smtClean="0">
                          <a:latin typeface="Cambria Math" panose="02040503050406030204" pitchFamily="18" charset="0"/>
                          <a:ea typeface="Cambria Math" panose="02040503050406030204" pitchFamily="18" charset="0"/>
                        </a:rPr>
                      </m:ctrlPr>
                    </m:dPr>
                    <m:e>
                      <m:sSub>
                        <m:sSubPr>
                          <m:ctrlPr>
                            <a:rPr lang="en-US" sz="270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𝑘𝑘</m:t>
                          </m:r>
                        </m:sub>
                      </m:sSub>
                    </m:e>
                  </m:d>
                </m:den>
              </m:f>
            </m:oMath>
          </a14:m>
          <a:r>
            <a:rPr lang="en-US" sz="2700" kern="1200" dirty="0"/>
            <a:t> for </a:t>
          </a:r>
          <a14:m xmlns:a14="http://schemas.microsoft.com/office/drawing/2010/main">
            <m:oMath xmlns:m="http://schemas.openxmlformats.org/officeDocument/2006/math">
              <m:r>
                <a:rPr lang="en-US" sz="2700" b="0" i="1" kern="1200" smtClean="0">
                  <a:latin typeface="Cambria Math" panose="02040503050406030204" pitchFamily="18" charset="0"/>
                  <a:ea typeface="Cambria Math" panose="02040503050406030204" pitchFamily="18" charset="0"/>
                </a:rPr>
                <m:t>𝑗</m:t>
              </m:r>
              <m:r>
                <a:rPr lang="en-US" sz="2700" i="1" kern="1200">
                  <a:latin typeface="Cambria Math" panose="02040503050406030204" pitchFamily="18" charset="0"/>
                  <a:ea typeface="Cambria Math" panose="02040503050406030204" pitchFamily="18" charset="0"/>
                </a:rPr>
                <m:t>≠</m:t>
              </m:r>
              <m:r>
                <a:rPr lang="en-US" sz="2700" i="1" kern="1200">
                  <a:latin typeface="Cambria Math" panose="02040503050406030204" pitchFamily="18" charset="0"/>
                  <a:ea typeface="Cambria Math" panose="02040503050406030204" pitchFamily="18" charset="0"/>
                </a:rPr>
                <m:t>𝑘</m:t>
              </m:r>
            </m:oMath>
          </a14:m>
          <a:r>
            <a:rPr lang="en-US" sz="2700" kern="1200" dirty="0">
              <a:ea typeface="Cambria Math" panose="02040503050406030204" pitchFamily="18" charset="0"/>
            </a:rPr>
            <a:t> </a:t>
          </a:r>
          <a:endParaRPr lang="en-US" sz="2700" kern="1200" dirty="0"/>
        </a:p>
      </dsp:txBody>
      <dsp:txXfrm>
        <a:off x="1418407" y="1620336"/>
        <a:ext cx="7238645" cy="637470"/>
      </dsp:txXfrm>
    </dsp:sp>
    <dsp:sp modelId="{989D5AC3-4237-42BD-873E-7FC14E05267D}">
      <dsp:nvSpPr>
        <dsp:cNvPr id="0" name=""/>
        <dsp:cNvSpPr/>
      </dsp:nvSpPr>
      <dsp:spPr>
        <a:xfrm>
          <a:off x="2103119" y="2400755"/>
          <a:ext cx="8412480" cy="6771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Step 4: </a:t>
          </a:r>
          <a14:m xmlns:a14="http://schemas.microsoft.com/office/drawing/2010/main">
            <m:oMath xmlns:m="http://schemas.openxmlformats.org/officeDocument/2006/math">
              <m:sSub>
                <m:sSubPr>
                  <m:ctrlPr>
                    <a:rPr lang="en-US" sz="2700" i="1" kern="1200" smtClean="0">
                      <a:latin typeface="Cambria Math" panose="02040503050406030204" pitchFamily="18" charset="0"/>
                    </a:rPr>
                  </m:ctrlPr>
                </m:sSubPr>
                <m:e>
                  <m:r>
                    <a:rPr lang="en-US" sz="2700" b="0" i="1" kern="1200" smtClean="0">
                      <a:latin typeface="Cambria Math" panose="02040503050406030204" pitchFamily="18" charset="0"/>
                    </a:rPr>
                    <m:t>𝑎</m:t>
                  </m:r>
                </m:e>
                <m:sub>
                  <m:r>
                    <a:rPr lang="en-US" sz="2700" b="0" i="1" kern="1200" smtClean="0">
                      <a:latin typeface="Cambria Math" panose="02040503050406030204" pitchFamily="18" charset="0"/>
                    </a:rPr>
                    <m:t>𝑘𝑘</m:t>
                  </m:r>
                </m:sub>
              </m:sSub>
              <m:r>
                <a:rPr lang="en-US" sz="2700" i="1" kern="1200">
                  <a:latin typeface="Cambria Math" panose="02040503050406030204" pitchFamily="18" charset="0"/>
                  <a:ea typeface="Cambria Math" panose="02040503050406030204" pitchFamily="18" charset="0"/>
                </a:rPr>
                <m:t>←</m:t>
              </m:r>
              <m:r>
                <a:rPr lang="en-US" sz="2700" b="0" i="1" kern="1200" smtClean="0">
                  <a:latin typeface="Cambria Math" panose="02040503050406030204" pitchFamily="18" charset="0"/>
                  <a:ea typeface="Cambria Math" panose="02040503050406030204" pitchFamily="18" charset="0"/>
                </a:rPr>
                <m:t>−</m:t>
              </m:r>
              <m:f>
                <m:fPr>
                  <m:type m:val="lin"/>
                  <m:ctrlPr>
                    <a:rPr lang="en-US" sz="2700" b="0" i="1" kern="1200" smtClean="0">
                      <a:latin typeface="Cambria Math" panose="02040503050406030204" pitchFamily="18" charset="0"/>
                      <a:ea typeface="Cambria Math" panose="02040503050406030204" pitchFamily="18" charset="0"/>
                    </a:rPr>
                  </m:ctrlPr>
                </m:fPr>
                <m:num>
                  <m:r>
                    <a:rPr lang="en-US" sz="2700" b="0" i="1" kern="1200" smtClean="0">
                      <a:latin typeface="Cambria Math" panose="02040503050406030204" pitchFamily="18" charset="0"/>
                      <a:ea typeface="Cambria Math" panose="02040503050406030204" pitchFamily="18" charset="0"/>
                    </a:rPr>
                    <m:t>1</m:t>
                  </m:r>
                </m:num>
                <m:den>
                  <m:sSub>
                    <m:sSubPr>
                      <m:ctrlPr>
                        <a:rPr lang="en-US" sz="2700" b="0" i="1" kern="1200" smtClean="0">
                          <a:latin typeface="Cambria Math" panose="02040503050406030204" pitchFamily="18" charset="0"/>
                          <a:ea typeface="Cambria Math" panose="02040503050406030204" pitchFamily="18" charset="0"/>
                        </a:rPr>
                      </m:ctrlPr>
                    </m:sSubPr>
                    <m:e>
                      <m:r>
                        <a:rPr lang="en-US" sz="2700" b="0" i="1" kern="1200" smtClean="0">
                          <a:latin typeface="Cambria Math" panose="02040503050406030204" pitchFamily="18" charset="0"/>
                          <a:ea typeface="Cambria Math" panose="02040503050406030204" pitchFamily="18" charset="0"/>
                        </a:rPr>
                        <m:t>𝑎</m:t>
                      </m:r>
                    </m:e>
                    <m:sub>
                      <m:r>
                        <a:rPr lang="en-US" sz="2700" b="0" i="1" kern="1200" smtClean="0">
                          <a:latin typeface="Cambria Math" panose="02040503050406030204" pitchFamily="18" charset="0"/>
                          <a:ea typeface="Cambria Math" panose="02040503050406030204" pitchFamily="18" charset="0"/>
                        </a:rPr>
                        <m:t>𝑘𝑘</m:t>
                      </m:r>
                    </m:sub>
                  </m:sSub>
                </m:den>
              </m:f>
            </m:oMath>
          </a14:m>
          <a:endParaRPr lang="en-US" sz="2700" kern="1200" dirty="0"/>
        </a:p>
      </dsp:txBody>
      <dsp:txXfrm>
        <a:off x="2122952" y="2420588"/>
        <a:ext cx="7228130" cy="637470"/>
      </dsp:txXfrm>
    </dsp:sp>
    <dsp:sp modelId="{AC446876-9099-4D47-8406-31CEA128F065}">
      <dsp:nvSpPr>
        <dsp:cNvPr id="0" name=""/>
        <dsp:cNvSpPr/>
      </dsp:nvSpPr>
      <dsp:spPr>
        <a:xfrm>
          <a:off x="7972341" y="518624"/>
          <a:ext cx="440138" cy="440138"/>
        </a:xfrm>
        <a:prstGeom prst="downArrow">
          <a:avLst>
            <a:gd name="adj1" fmla="val 55000"/>
            <a:gd name="adj2" fmla="val 45000"/>
          </a:avLst>
        </a:prstGeom>
        <a:solidFill>
          <a:srgbClr val="FFFF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71372" y="518624"/>
        <a:ext cx="242076" cy="331204"/>
      </dsp:txXfrm>
    </dsp:sp>
    <dsp:sp modelId="{0C3ED574-EFF1-47EB-B63E-44D33187AC29}">
      <dsp:nvSpPr>
        <dsp:cNvPr id="0" name=""/>
        <dsp:cNvSpPr/>
      </dsp:nvSpPr>
      <dsp:spPr>
        <a:xfrm>
          <a:off x="8676886" y="1318876"/>
          <a:ext cx="440138" cy="440138"/>
        </a:xfrm>
        <a:prstGeom prst="downArrow">
          <a:avLst>
            <a:gd name="adj1" fmla="val 55000"/>
            <a:gd name="adj2" fmla="val 45000"/>
          </a:avLst>
        </a:prstGeom>
        <a:solidFill>
          <a:srgbClr val="FFFF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775917" y="1318876"/>
        <a:ext cx="242076" cy="331204"/>
      </dsp:txXfrm>
    </dsp:sp>
    <dsp:sp modelId="{7B32996D-7CA2-4BB3-A229-B5AE5EC1C361}">
      <dsp:nvSpPr>
        <dsp:cNvPr id="0" name=""/>
        <dsp:cNvSpPr/>
      </dsp:nvSpPr>
      <dsp:spPr>
        <a:xfrm>
          <a:off x="9370916" y="2119128"/>
          <a:ext cx="440138" cy="440138"/>
        </a:xfrm>
        <a:prstGeom prst="downArrow">
          <a:avLst>
            <a:gd name="adj1" fmla="val 55000"/>
            <a:gd name="adj2" fmla="val 45000"/>
          </a:avLst>
        </a:prstGeom>
        <a:solidFill>
          <a:srgbClr val="FFFF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469947" y="2119128"/>
        <a:ext cx="242076" cy="3312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15669"/>
          <a:ext cx="10515600" cy="4320000"/>
        </a:xfrm>
        <a:prstGeom prst="rightArrow">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6080" rIns="0" bIns="386080" numCol="1" spcCol="1270" anchor="ctr" anchorCtr="0">
          <a:noAutofit/>
        </a:bodyPr>
        <a:lstStyle/>
        <a:p>
          <a:pPr marL="0" lvl="0" indent="0" algn="ctr" defTabSz="1689100">
            <a:lnSpc>
              <a:spcPct val="90000"/>
            </a:lnSpc>
            <a:spcBef>
              <a:spcPct val="0"/>
            </a:spcBef>
            <a:spcAft>
              <a:spcPct val="35000"/>
            </a:spcAft>
            <a:buNone/>
          </a:pPr>
          <a:r>
            <a:rPr lang="en-US" sz="3800" b="1" kern="1200" dirty="0"/>
            <a:t>Utility.py</a:t>
          </a:r>
        </a:p>
      </dsp:txBody>
      <dsp:txXfrm>
        <a:off x="848231" y="1095669"/>
        <a:ext cx="8615808" cy="216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62C9F-D123-426A-8EC9-13DFA1E79D55}">
      <dsp:nvSpPr>
        <dsp:cNvPr id="0" name=""/>
        <dsp:cNvSpPr/>
      </dsp:nvSpPr>
      <dsp:spPr>
        <a:xfrm>
          <a:off x="5262" y="0"/>
          <a:ext cx="5062686"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t>Forward Selection</a:t>
          </a:r>
        </a:p>
      </dsp:txBody>
      <dsp:txXfrm>
        <a:off x="5262" y="0"/>
        <a:ext cx="5062686" cy="1305401"/>
      </dsp:txXfrm>
    </dsp:sp>
    <dsp:sp modelId="{C3374916-4E9D-423E-B84A-F2A6C0DAE95A}">
      <dsp:nvSpPr>
        <dsp:cNvPr id="0" name=""/>
        <dsp:cNvSpPr/>
      </dsp:nvSpPr>
      <dsp:spPr>
        <a:xfrm>
          <a:off x="511531" y="1305773"/>
          <a:ext cx="4050149" cy="8548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Start with a model</a:t>
          </a:r>
          <a:br>
            <a:rPr lang="en-US" sz="2000" kern="1200" dirty="0"/>
          </a:br>
          <a:r>
            <a:rPr lang="en-US" sz="2000" kern="1200" dirty="0"/>
            <a:t>without any predictor</a:t>
          </a:r>
        </a:p>
      </dsp:txBody>
      <dsp:txXfrm>
        <a:off x="536569" y="1330811"/>
        <a:ext cx="4000073" cy="804787"/>
      </dsp:txXfrm>
    </dsp:sp>
    <dsp:sp modelId="{22C78200-B61B-4E25-BA51-E0698BD002D6}">
      <dsp:nvSpPr>
        <dsp:cNvPr id="0" name=""/>
        <dsp:cNvSpPr/>
      </dsp:nvSpPr>
      <dsp:spPr>
        <a:xfrm>
          <a:off x="511531" y="2292154"/>
          <a:ext cx="4050149" cy="8548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Enter predictor into the model</a:t>
          </a:r>
          <a:br>
            <a:rPr lang="en-US" sz="2000" kern="1200" dirty="0"/>
          </a:br>
          <a:r>
            <a:rPr lang="en-US" sz="2000" kern="1200" dirty="0"/>
            <a:t>one at a time</a:t>
          </a:r>
        </a:p>
      </dsp:txBody>
      <dsp:txXfrm>
        <a:off x="536569" y="2317192"/>
        <a:ext cx="4000073" cy="804787"/>
      </dsp:txXfrm>
    </dsp:sp>
    <dsp:sp modelId="{E018CFC8-6683-464B-85C4-52393BCB1447}">
      <dsp:nvSpPr>
        <dsp:cNvPr id="0" name=""/>
        <dsp:cNvSpPr/>
      </dsp:nvSpPr>
      <dsp:spPr>
        <a:xfrm>
          <a:off x="511531" y="3278535"/>
          <a:ext cx="4050149" cy="8548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Test if adding the predictor will</a:t>
          </a:r>
          <a:br>
            <a:rPr lang="en-US" sz="2000" kern="1200" dirty="0"/>
          </a:br>
          <a:r>
            <a:rPr lang="en-US" sz="2000" kern="1200" dirty="0"/>
            <a:t>improve the model goodness-of-fit</a:t>
          </a:r>
        </a:p>
      </dsp:txBody>
      <dsp:txXfrm>
        <a:off x="536569" y="3303573"/>
        <a:ext cx="4000073" cy="804787"/>
      </dsp:txXfrm>
    </dsp:sp>
    <dsp:sp modelId="{878780AE-5F98-4FB8-A807-95B870A90BE7}">
      <dsp:nvSpPr>
        <dsp:cNvPr id="0" name=""/>
        <dsp:cNvSpPr/>
      </dsp:nvSpPr>
      <dsp:spPr>
        <a:xfrm>
          <a:off x="5447650" y="0"/>
          <a:ext cx="5062686"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t>Backward Selection</a:t>
          </a:r>
        </a:p>
      </dsp:txBody>
      <dsp:txXfrm>
        <a:off x="5447650" y="0"/>
        <a:ext cx="5062686" cy="1305401"/>
      </dsp:txXfrm>
    </dsp:sp>
    <dsp:sp modelId="{A825E8D4-4FD9-41DB-B4C2-3CB9E1186438}">
      <dsp:nvSpPr>
        <dsp:cNvPr id="0" name=""/>
        <dsp:cNvSpPr/>
      </dsp:nvSpPr>
      <dsp:spPr>
        <a:xfrm>
          <a:off x="5953919" y="1305773"/>
          <a:ext cx="4050149" cy="8548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Start with a model</a:t>
          </a:r>
          <a:br>
            <a:rPr lang="en-US" sz="2000" kern="1200" dirty="0"/>
          </a:br>
          <a:r>
            <a:rPr lang="en-US" sz="2000" kern="1200" dirty="0"/>
            <a:t>with ALL the predictors</a:t>
          </a:r>
        </a:p>
      </dsp:txBody>
      <dsp:txXfrm>
        <a:off x="5978957" y="1330811"/>
        <a:ext cx="4000073" cy="804787"/>
      </dsp:txXfrm>
    </dsp:sp>
    <dsp:sp modelId="{4B696794-82E2-4FBA-B6D3-79BD95C088C4}">
      <dsp:nvSpPr>
        <dsp:cNvPr id="0" name=""/>
        <dsp:cNvSpPr/>
      </dsp:nvSpPr>
      <dsp:spPr>
        <a:xfrm>
          <a:off x="5953919" y="2292154"/>
          <a:ext cx="4050149" cy="8548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Remove predictor from the model</a:t>
          </a:r>
          <a:br>
            <a:rPr lang="en-US" sz="2000" kern="1200" dirty="0"/>
          </a:br>
          <a:r>
            <a:rPr lang="en-US" sz="2000" kern="1200" dirty="0"/>
            <a:t>one at a time</a:t>
          </a:r>
        </a:p>
      </dsp:txBody>
      <dsp:txXfrm>
        <a:off x="5978957" y="2317192"/>
        <a:ext cx="4000073" cy="804787"/>
      </dsp:txXfrm>
    </dsp:sp>
    <dsp:sp modelId="{9F2ABA80-C69A-4717-830B-E90050F1D984}">
      <dsp:nvSpPr>
        <dsp:cNvPr id="0" name=""/>
        <dsp:cNvSpPr/>
      </dsp:nvSpPr>
      <dsp:spPr>
        <a:xfrm>
          <a:off x="5953919" y="3278535"/>
          <a:ext cx="4050149" cy="8548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Test if removing the predictor will</a:t>
          </a:r>
          <a:br>
            <a:rPr lang="en-US" sz="2000" kern="1200" dirty="0"/>
          </a:br>
          <a:r>
            <a:rPr lang="en-US" sz="2000" u="sng" kern="1200" dirty="0"/>
            <a:t>not</a:t>
          </a:r>
          <a:r>
            <a:rPr lang="en-US" sz="2000" kern="1200" dirty="0"/>
            <a:t> reduce the model goodness-of-fit</a:t>
          </a:r>
        </a:p>
      </dsp:txBody>
      <dsp:txXfrm>
        <a:off x="5978957" y="3303573"/>
        <a:ext cx="4000073" cy="8047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89836-DC3E-4093-8570-24D08A4279FE}">
      <dsp:nvSpPr>
        <dsp:cNvPr id="0" name=""/>
        <dsp:cNvSpPr/>
      </dsp:nvSpPr>
      <dsp:spPr>
        <a:xfrm>
          <a:off x="658593" y="190362"/>
          <a:ext cx="4114783" cy="4114783"/>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Model 1</a:t>
          </a:r>
          <a:r>
            <a:rPr lang="en-US" sz="2400" kern="1200" dirty="0"/>
            <a:t> </a:t>
          </a:r>
        </a:p>
      </dsp:txBody>
      <dsp:txXfrm>
        <a:off x="1635854" y="498971"/>
        <a:ext cx="2160261" cy="699513"/>
      </dsp:txXfrm>
    </dsp:sp>
    <dsp:sp modelId="{A2B0D391-91AF-452A-B17E-B4051899FF8A}">
      <dsp:nvSpPr>
        <dsp:cNvPr id="0" name=""/>
        <dsp:cNvSpPr/>
      </dsp:nvSpPr>
      <dsp:spPr>
        <a:xfrm>
          <a:off x="1534313" y="1723605"/>
          <a:ext cx="2363344" cy="2172173"/>
        </a:xfrm>
        <a:prstGeom prst="ellipse">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Model 0</a:t>
          </a:r>
        </a:p>
      </dsp:txBody>
      <dsp:txXfrm>
        <a:off x="1880416" y="2266649"/>
        <a:ext cx="1671137" cy="10860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89836-DC3E-4093-8570-24D08A4279FE}">
      <dsp:nvSpPr>
        <dsp:cNvPr id="0" name=""/>
        <dsp:cNvSpPr/>
      </dsp:nvSpPr>
      <dsp:spPr>
        <a:xfrm>
          <a:off x="658593" y="190362"/>
          <a:ext cx="4114783" cy="4114783"/>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Model 1</a:t>
          </a:r>
          <a:r>
            <a:rPr lang="en-US" sz="2400" kern="1200" dirty="0"/>
            <a:t> </a:t>
          </a:r>
        </a:p>
      </dsp:txBody>
      <dsp:txXfrm>
        <a:off x="1635854" y="498971"/>
        <a:ext cx="2160261" cy="699513"/>
      </dsp:txXfrm>
    </dsp:sp>
    <dsp:sp modelId="{A2B0D391-91AF-452A-B17E-B4051899FF8A}">
      <dsp:nvSpPr>
        <dsp:cNvPr id="0" name=""/>
        <dsp:cNvSpPr/>
      </dsp:nvSpPr>
      <dsp:spPr>
        <a:xfrm>
          <a:off x="1534313" y="1723605"/>
          <a:ext cx="2363344" cy="2172173"/>
        </a:xfrm>
        <a:prstGeom prst="ellipse">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Model 0</a:t>
          </a:r>
        </a:p>
      </dsp:txBody>
      <dsp:txXfrm>
        <a:off x="1880416" y="2266649"/>
        <a:ext cx="1671137" cy="10860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BF455-2CB8-4159-9028-28DEECC64F43}">
      <dsp:nvSpPr>
        <dsp:cNvPr id="0" name=""/>
        <dsp:cNvSpPr/>
      </dsp:nvSpPr>
      <dsp:spPr>
        <a:xfrm>
          <a:off x="0" y="0"/>
          <a:ext cx="5431972" cy="2001440"/>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B26260-4B03-40A9-A798-3C3245CCE4EB}">
      <dsp:nvSpPr>
        <dsp:cNvPr id="0" name=""/>
        <dsp:cNvSpPr/>
      </dsp:nvSpPr>
      <dsp:spPr>
        <a:xfrm>
          <a:off x="163582" y="266858"/>
          <a:ext cx="2430860" cy="1467722"/>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t="-33000" b="-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0865B9-C743-4EE4-A11D-784C5FB2F874}">
      <dsp:nvSpPr>
        <dsp:cNvPr id="0" name=""/>
        <dsp:cNvSpPr/>
      </dsp:nvSpPr>
      <dsp:spPr>
        <a:xfrm rot="10800000">
          <a:off x="163582" y="2001440"/>
          <a:ext cx="2430860" cy="2446204"/>
        </a:xfrm>
        <a:prstGeom prst="round2SameRect">
          <a:avLst>
            <a:gd name="adj1" fmla="val 10500"/>
            <a:gd name="adj2" fmla="val 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1. Model 1</a:t>
          </a:r>
        </a:p>
        <a:p>
          <a:pPr marL="0" lvl="0" indent="0" algn="ctr" defTabSz="1422400">
            <a:lnSpc>
              <a:spcPct val="90000"/>
            </a:lnSpc>
            <a:spcBef>
              <a:spcPct val="0"/>
            </a:spcBef>
            <a:spcAft>
              <a:spcPct val="35000"/>
            </a:spcAft>
            <a:buNone/>
          </a:pPr>
          <a:r>
            <a:rPr lang="en-US" sz="3200" kern="1200" dirty="0"/>
            <a:t>2. Model 0</a:t>
          </a:r>
        </a:p>
      </dsp:txBody>
      <dsp:txXfrm rot="10800000">
        <a:off x="238339" y="2001440"/>
        <a:ext cx="2281346" cy="2371447"/>
      </dsp:txXfrm>
    </dsp:sp>
    <dsp:sp modelId="{D0B7F456-C0C3-4B65-A021-728BA5C9C890}">
      <dsp:nvSpPr>
        <dsp:cNvPr id="0" name=""/>
        <dsp:cNvSpPr/>
      </dsp:nvSpPr>
      <dsp:spPr>
        <a:xfrm rot="10800000">
          <a:off x="2837529" y="266858"/>
          <a:ext cx="2430860" cy="1467722"/>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t="-33000" b="-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3222B3-76CF-4A5A-923C-EDD1A7093913}">
      <dsp:nvSpPr>
        <dsp:cNvPr id="0" name=""/>
        <dsp:cNvSpPr/>
      </dsp:nvSpPr>
      <dsp:spPr>
        <a:xfrm rot="10800000">
          <a:off x="2837529" y="2001440"/>
          <a:ext cx="2430860" cy="2446204"/>
        </a:xfrm>
        <a:prstGeom prst="round2SameRect">
          <a:avLst>
            <a:gd name="adj1" fmla="val 10500"/>
            <a:gd name="adj2" fmla="val 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1. Model 0</a:t>
          </a:r>
        </a:p>
        <a:p>
          <a:pPr marL="0" lvl="0" indent="0" algn="ctr" defTabSz="1422400">
            <a:lnSpc>
              <a:spcPct val="90000"/>
            </a:lnSpc>
            <a:spcBef>
              <a:spcPct val="0"/>
            </a:spcBef>
            <a:spcAft>
              <a:spcPct val="35000"/>
            </a:spcAft>
            <a:buNone/>
          </a:pPr>
          <a:r>
            <a:rPr lang="en-US" sz="3200" kern="1200" dirty="0"/>
            <a:t>2. Model 1</a:t>
          </a:r>
        </a:p>
      </dsp:txBody>
      <dsp:txXfrm rot="10800000">
        <a:off x="2912286" y="2001440"/>
        <a:ext cx="2281346" cy="23714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A406D-DFFC-4F9F-ACCF-A64B8F647204}">
      <dsp:nvSpPr>
        <dsp:cNvPr id="0" name=""/>
        <dsp:cNvSpPr/>
      </dsp:nvSpPr>
      <dsp:spPr>
        <a:xfrm>
          <a:off x="5225" y="0"/>
          <a:ext cx="5026998" cy="45365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t>Forward Selection</a:t>
          </a:r>
        </a:p>
      </dsp:txBody>
      <dsp:txXfrm>
        <a:off x="5225" y="0"/>
        <a:ext cx="5026998" cy="1360963"/>
      </dsp:txXfrm>
    </dsp:sp>
    <dsp:sp modelId="{AA36511D-9702-44D9-8F1A-4F6EE1A5031B}">
      <dsp:nvSpPr>
        <dsp:cNvPr id="0" name=""/>
        <dsp:cNvSpPr/>
      </dsp:nvSpPr>
      <dsp:spPr>
        <a:xfrm>
          <a:off x="507925" y="1362292"/>
          <a:ext cx="4021598" cy="1367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Consider only predictors whose significances are </a:t>
          </a:r>
          <a:r>
            <a:rPr lang="en-US" sz="2400" u="sng" kern="1200" dirty="0"/>
            <a:t>less</a:t>
          </a:r>
          <a:r>
            <a:rPr lang="en-US" sz="2400" kern="1200" dirty="0"/>
            <a:t> than 5%</a:t>
          </a:r>
        </a:p>
      </dsp:txBody>
      <dsp:txXfrm>
        <a:off x="547987" y="1402354"/>
        <a:ext cx="3941474" cy="1287706"/>
      </dsp:txXfrm>
    </dsp:sp>
    <dsp:sp modelId="{D868FCE1-307C-4323-A65B-9A53F275CBB4}">
      <dsp:nvSpPr>
        <dsp:cNvPr id="0" name=""/>
        <dsp:cNvSpPr/>
      </dsp:nvSpPr>
      <dsp:spPr>
        <a:xfrm>
          <a:off x="507925" y="2940558"/>
          <a:ext cx="4021598" cy="1367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Enter the predictor which has the </a:t>
          </a:r>
          <a:r>
            <a:rPr lang="en-US" sz="2400" u="sng" kern="1200" dirty="0"/>
            <a:t>lowest</a:t>
          </a:r>
          <a:r>
            <a:rPr lang="en-US" sz="2400" kern="1200" dirty="0"/>
            <a:t> significance value into the current model </a:t>
          </a:r>
          <a:endParaRPr lang="en-US" sz="2500" kern="1200" dirty="0"/>
        </a:p>
      </dsp:txBody>
      <dsp:txXfrm>
        <a:off x="547987" y="2980620"/>
        <a:ext cx="3941474" cy="1287706"/>
      </dsp:txXfrm>
    </dsp:sp>
    <dsp:sp modelId="{44256CF2-7986-4C8D-A345-E9C8FFE9733E}">
      <dsp:nvSpPr>
        <dsp:cNvPr id="0" name=""/>
        <dsp:cNvSpPr/>
      </dsp:nvSpPr>
      <dsp:spPr>
        <a:xfrm>
          <a:off x="5409248" y="0"/>
          <a:ext cx="5026998" cy="45365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t>Backward Selection</a:t>
          </a:r>
        </a:p>
      </dsp:txBody>
      <dsp:txXfrm>
        <a:off x="5409248" y="0"/>
        <a:ext cx="5026998" cy="1360963"/>
      </dsp:txXfrm>
    </dsp:sp>
    <dsp:sp modelId="{81F7FEEA-F250-43E0-BE2C-5BF4F985C3CB}">
      <dsp:nvSpPr>
        <dsp:cNvPr id="0" name=""/>
        <dsp:cNvSpPr/>
      </dsp:nvSpPr>
      <dsp:spPr>
        <a:xfrm>
          <a:off x="5911948" y="1362292"/>
          <a:ext cx="4021598" cy="1367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Consider only  predictors whose significances are </a:t>
          </a:r>
          <a:r>
            <a:rPr lang="en-US" sz="2400" u="sng" kern="1200" dirty="0"/>
            <a:t>greater</a:t>
          </a:r>
          <a:r>
            <a:rPr lang="en-US" sz="2400" kern="1200" dirty="0"/>
            <a:t> than 5%</a:t>
          </a:r>
        </a:p>
      </dsp:txBody>
      <dsp:txXfrm>
        <a:off x="5952010" y="1402354"/>
        <a:ext cx="3941474" cy="1287706"/>
      </dsp:txXfrm>
    </dsp:sp>
    <dsp:sp modelId="{930E8D5F-E692-4050-8697-585C8C1A5CA1}">
      <dsp:nvSpPr>
        <dsp:cNvPr id="0" name=""/>
        <dsp:cNvSpPr/>
      </dsp:nvSpPr>
      <dsp:spPr>
        <a:xfrm>
          <a:off x="5911948" y="2940558"/>
          <a:ext cx="4021598" cy="1367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Remove the predictor which has the </a:t>
          </a:r>
          <a:r>
            <a:rPr lang="en-US" sz="2400" u="sng" kern="1200" dirty="0"/>
            <a:t>highest</a:t>
          </a:r>
          <a:r>
            <a:rPr lang="en-US" sz="2400" kern="1200" dirty="0"/>
            <a:t> significance value from the current model </a:t>
          </a:r>
        </a:p>
      </dsp:txBody>
      <dsp:txXfrm>
        <a:off x="5952010" y="2980620"/>
        <a:ext cx="3941474" cy="128770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7B70D-1C7D-4604-ABFD-9FD98DBE502F}">
      <dsp:nvSpPr>
        <dsp:cNvPr id="0" name=""/>
        <dsp:cNvSpPr/>
      </dsp:nvSpPr>
      <dsp:spPr>
        <a:xfrm>
          <a:off x="0" y="358028"/>
          <a:ext cx="10515600"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Origin</a:t>
          </a:r>
          <a:r>
            <a:rPr lang="en-US" sz="1800" kern="1200" dirty="0"/>
            <a:t>: Manufacturer Origin.  Categories are </a:t>
          </a:r>
          <a:r>
            <a:rPr lang="en-US" sz="1800" i="1" kern="1200" dirty="0"/>
            <a:t>Asia</a:t>
          </a:r>
          <a:r>
            <a:rPr lang="en-US" sz="1800" kern="1200" dirty="0"/>
            <a:t>, </a:t>
          </a:r>
          <a:r>
            <a:rPr lang="en-US" sz="1800" i="1" kern="1200" dirty="0"/>
            <a:t>Europe</a:t>
          </a:r>
          <a:r>
            <a:rPr lang="en-US" sz="1800" kern="1200" dirty="0"/>
            <a:t>, and </a:t>
          </a:r>
          <a:r>
            <a:rPr lang="en-US" sz="1800" i="1" kern="1200" dirty="0"/>
            <a:t>USA</a:t>
          </a:r>
        </a:p>
      </dsp:txBody>
      <dsp:txXfrm>
        <a:off x="0" y="358028"/>
        <a:ext cx="10515600" cy="765450"/>
      </dsp:txXfrm>
    </dsp:sp>
    <dsp:sp modelId="{DACCAC84-E97F-479F-B03C-91AE2D8431DD}">
      <dsp:nvSpPr>
        <dsp:cNvPr id="0" name=""/>
        <dsp:cNvSpPr/>
      </dsp:nvSpPr>
      <dsp:spPr>
        <a:xfrm>
          <a:off x="525780" y="92348"/>
          <a:ext cx="73609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Nominal Target Variable</a:t>
          </a:r>
        </a:p>
      </dsp:txBody>
      <dsp:txXfrm>
        <a:off x="551719" y="118287"/>
        <a:ext cx="7309042" cy="479482"/>
      </dsp:txXfrm>
    </dsp:sp>
    <dsp:sp modelId="{97F80D0D-C4A7-41D7-B2F8-7A375F2A687E}">
      <dsp:nvSpPr>
        <dsp:cNvPr id="0" name=""/>
        <dsp:cNvSpPr/>
      </dsp:nvSpPr>
      <dsp:spPr>
        <a:xfrm>
          <a:off x="0" y="1486358"/>
          <a:ext cx="10515600"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err="1"/>
            <a:t>DriveTrain</a:t>
          </a:r>
          <a:r>
            <a:rPr lang="en-US" sz="1800" kern="1200" dirty="0"/>
            <a:t>: Type of Drive Train.</a:t>
          </a:r>
          <a:endParaRPr lang="en-US" sz="1800" i="1" kern="1200" dirty="0"/>
        </a:p>
      </dsp:txBody>
      <dsp:txXfrm>
        <a:off x="0" y="1486358"/>
        <a:ext cx="10515600" cy="765450"/>
      </dsp:txXfrm>
    </dsp:sp>
    <dsp:sp modelId="{0F9AA009-55D9-44E7-9674-38025E4D6743}">
      <dsp:nvSpPr>
        <dsp:cNvPr id="0" name=""/>
        <dsp:cNvSpPr/>
      </dsp:nvSpPr>
      <dsp:spPr>
        <a:xfrm>
          <a:off x="525780" y="1220678"/>
          <a:ext cx="73609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Categorical Predictor</a:t>
          </a:r>
        </a:p>
      </dsp:txBody>
      <dsp:txXfrm>
        <a:off x="551719" y="1246617"/>
        <a:ext cx="7309042" cy="479482"/>
      </dsp:txXfrm>
    </dsp:sp>
    <dsp:sp modelId="{35EC35D8-AD04-4AE5-ACB8-D539820A115F}">
      <dsp:nvSpPr>
        <dsp:cNvPr id="0" name=""/>
        <dsp:cNvSpPr/>
      </dsp:nvSpPr>
      <dsp:spPr>
        <a:xfrm>
          <a:off x="0" y="2614689"/>
          <a:ext cx="10515600"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err="1"/>
            <a:t>EngineSize</a:t>
          </a:r>
          <a:r>
            <a:rPr lang="en-US" sz="1800" kern="1200" dirty="0"/>
            <a:t>: Volume of Engine Cylinders in unit of liter.</a:t>
          </a:r>
        </a:p>
        <a:p>
          <a:pPr marL="171450" lvl="1" indent="-171450" algn="l" defTabSz="800100">
            <a:lnSpc>
              <a:spcPct val="90000"/>
            </a:lnSpc>
            <a:spcBef>
              <a:spcPct val="0"/>
            </a:spcBef>
            <a:spcAft>
              <a:spcPct val="15000"/>
            </a:spcAft>
            <a:buChar char="•"/>
          </a:pPr>
          <a:r>
            <a:rPr lang="en-US" sz="1800" b="1" kern="1200" dirty="0"/>
            <a:t>Horsepower</a:t>
          </a:r>
          <a:r>
            <a:rPr lang="en-US" sz="1800" kern="1200" dirty="0"/>
            <a:t>: Power of Engine output in unit of horsepower.</a:t>
          </a:r>
        </a:p>
        <a:p>
          <a:pPr marL="171450" lvl="1" indent="-171450" algn="l" defTabSz="800100">
            <a:lnSpc>
              <a:spcPct val="90000"/>
            </a:lnSpc>
            <a:spcBef>
              <a:spcPct val="0"/>
            </a:spcBef>
            <a:spcAft>
              <a:spcPct val="15000"/>
            </a:spcAft>
            <a:buChar char="•"/>
          </a:pPr>
          <a:r>
            <a:rPr lang="en-US" sz="1800" b="1" kern="1200" dirty="0"/>
            <a:t>Length</a:t>
          </a:r>
          <a:r>
            <a:rPr lang="en-US" sz="1800" kern="1200" dirty="0"/>
            <a:t>: Vehicle Length in unit of inches.</a:t>
          </a:r>
        </a:p>
        <a:p>
          <a:pPr marL="171450" lvl="1" indent="-171450" algn="l" defTabSz="800100">
            <a:lnSpc>
              <a:spcPct val="90000"/>
            </a:lnSpc>
            <a:spcBef>
              <a:spcPct val="0"/>
            </a:spcBef>
            <a:spcAft>
              <a:spcPct val="15000"/>
            </a:spcAft>
            <a:buChar char="•"/>
          </a:pPr>
          <a:r>
            <a:rPr lang="en-US" sz="1800" b="1" kern="1200" dirty="0"/>
            <a:t>Weight</a:t>
          </a:r>
          <a:r>
            <a:rPr lang="en-US" sz="1800" kern="1200" dirty="0"/>
            <a:t>: Vehicle Weight in unit of pounds.</a:t>
          </a:r>
        </a:p>
      </dsp:txBody>
      <dsp:txXfrm>
        <a:off x="0" y="2614689"/>
        <a:ext cx="10515600" cy="1644300"/>
      </dsp:txXfrm>
    </dsp:sp>
    <dsp:sp modelId="{D7142D25-6658-4126-A0FF-84E9667308E8}">
      <dsp:nvSpPr>
        <dsp:cNvPr id="0" name=""/>
        <dsp:cNvSpPr/>
      </dsp:nvSpPr>
      <dsp:spPr>
        <a:xfrm>
          <a:off x="525780" y="2349008"/>
          <a:ext cx="73609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Continuous Predictor</a:t>
          </a:r>
        </a:p>
      </dsp:txBody>
      <dsp:txXfrm>
        <a:off x="551719" y="2374947"/>
        <a:ext cx="7309042" cy="4794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15669"/>
          <a:ext cx="10515600" cy="4320000"/>
        </a:xfrm>
        <a:prstGeom prst="rightArrow">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6080" rIns="0" bIns="386080" numCol="1" spcCol="1270" anchor="ctr" anchorCtr="0">
          <a:noAutofit/>
        </a:bodyPr>
        <a:lstStyle/>
        <a:p>
          <a:pPr marL="0" lvl="0" indent="0" algn="ctr" defTabSz="1689100">
            <a:lnSpc>
              <a:spcPct val="90000"/>
            </a:lnSpc>
            <a:spcBef>
              <a:spcPct val="0"/>
            </a:spcBef>
            <a:spcAft>
              <a:spcPct val="35000"/>
            </a:spcAft>
            <a:buNone/>
          </a:pPr>
          <a:r>
            <a:rPr lang="en-US" sz="3800" b="1" kern="1200" dirty="0"/>
            <a:t>Week 6 Cars Logistic Forward Selection.py</a:t>
          </a:r>
        </a:p>
      </dsp:txBody>
      <dsp:txXfrm>
        <a:off x="848231" y="1095669"/>
        <a:ext cx="8615808" cy="216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3D7FE-CE45-4E53-8517-F41B99FFCB6B}">
      <dsp:nvSpPr>
        <dsp:cNvPr id="0" name=""/>
        <dsp:cNvSpPr/>
      </dsp:nvSpPr>
      <dsp:spPr>
        <a:xfrm>
          <a:off x="0" y="0"/>
          <a:ext cx="10515600" cy="207155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Decision Tree is a Rule-Based Model</a:t>
          </a:r>
        </a:p>
        <a:p>
          <a:pPr marL="228600" lvl="1" indent="-228600" algn="l" defTabSz="1066800">
            <a:lnSpc>
              <a:spcPct val="90000"/>
            </a:lnSpc>
            <a:spcBef>
              <a:spcPct val="0"/>
            </a:spcBef>
            <a:spcAft>
              <a:spcPct val="15000"/>
            </a:spcAft>
            <a:buChar char="•"/>
          </a:pPr>
          <a:r>
            <a:rPr lang="en-US" sz="2400" kern="1200" dirty="0"/>
            <a:t>Use rules to divide observations into disjoint segments</a:t>
          </a:r>
        </a:p>
        <a:p>
          <a:pPr marL="228600" lvl="1" indent="-228600" algn="l" defTabSz="1066800">
            <a:lnSpc>
              <a:spcPct val="90000"/>
            </a:lnSpc>
            <a:spcBef>
              <a:spcPct val="0"/>
            </a:spcBef>
            <a:spcAft>
              <a:spcPct val="15000"/>
            </a:spcAft>
            <a:buChar char="•"/>
          </a:pPr>
          <a:r>
            <a:rPr lang="en-US" sz="2400" kern="1200" dirty="0"/>
            <a:t>Use empirical proportions of the target categories as predicted probabilities</a:t>
          </a:r>
        </a:p>
      </dsp:txBody>
      <dsp:txXfrm>
        <a:off x="2310275" y="0"/>
        <a:ext cx="8205324" cy="2071559"/>
      </dsp:txXfrm>
    </dsp:sp>
    <dsp:sp modelId="{8E854BC9-9807-48AB-81BF-94B424C52913}">
      <dsp:nvSpPr>
        <dsp:cNvPr id="0" name=""/>
        <dsp:cNvSpPr/>
      </dsp:nvSpPr>
      <dsp:spPr>
        <a:xfrm>
          <a:off x="207155" y="207155"/>
          <a:ext cx="2103120" cy="1657247"/>
        </a:xfrm>
        <a:prstGeom prst="roundRect">
          <a:avLst>
            <a:gd name="adj" fmla="val 10000"/>
          </a:avLst>
        </a:prstGeom>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E463928-4AD1-44B1-9418-3E2698005018}">
      <dsp:nvSpPr>
        <dsp:cNvPr id="0" name=""/>
        <dsp:cNvSpPr/>
      </dsp:nvSpPr>
      <dsp:spPr>
        <a:xfrm>
          <a:off x="0" y="2278715"/>
          <a:ext cx="10515600" cy="2071559"/>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Logistic Regression is a Parametric Model</a:t>
          </a:r>
        </a:p>
        <a:p>
          <a:pPr marL="228600" lvl="1" indent="-228600" algn="l" defTabSz="1066800">
            <a:lnSpc>
              <a:spcPct val="90000"/>
            </a:lnSpc>
            <a:spcBef>
              <a:spcPct val="0"/>
            </a:spcBef>
            <a:spcAft>
              <a:spcPct val="15000"/>
            </a:spcAft>
            <a:buChar char="•"/>
          </a:pPr>
          <a:r>
            <a:rPr lang="en-US" sz="2400" kern="1200" dirty="0"/>
            <a:t>Use a formula to calculate the predicted probabilities</a:t>
          </a:r>
        </a:p>
        <a:p>
          <a:pPr marL="228600" lvl="1" indent="-228600" algn="l" defTabSz="1066800">
            <a:lnSpc>
              <a:spcPct val="90000"/>
            </a:lnSpc>
            <a:spcBef>
              <a:spcPct val="0"/>
            </a:spcBef>
            <a:spcAft>
              <a:spcPct val="15000"/>
            </a:spcAft>
            <a:buChar char="•"/>
          </a:pPr>
          <a:r>
            <a:rPr lang="en-US" sz="2400" kern="1200" dirty="0"/>
            <a:t>Can do sensitive study to understand impacts to model outcomes when a predictor change values</a:t>
          </a:r>
        </a:p>
      </dsp:txBody>
      <dsp:txXfrm>
        <a:off x="2310275" y="2278715"/>
        <a:ext cx="8205324" cy="2071559"/>
      </dsp:txXfrm>
    </dsp:sp>
    <dsp:sp modelId="{07D3FE32-30DB-44D8-90F7-14EAD655CB77}">
      <dsp:nvSpPr>
        <dsp:cNvPr id="0" name=""/>
        <dsp:cNvSpPr/>
      </dsp:nvSpPr>
      <dsp:spPr>
        <a:xfrm>
          <a:off x="207155" y="2485871"/>
          <a:ext cx="2103120" cy="1657247"/>
        </a:xfrm>
        <a:prstGeom prst="roundRect">
          <a:avLst>
            <a:gd name="adj" fmla="val 10000"/>
          </a:avLst>
        </a:prstGeom>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AE77E-8262-457E-913B-42E1D05F62D5}">
      <dsp:nvSpPr>
        <dsp:cNvPr id="0" name=""/>
        <dsp:cNvSpPr/>
      </dsp:nvSpPr>
      <dsp:spPr>
        <a:xfrm>
          <a:off x="1577339" y="0"/>
          <a:ext cx="8938260" cy="13054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Model 0: Origin = Intercept</a:t>
          </a:r>
        </a:p>
        <a:p>
          <a:pPr marL="0" lvl="0" indent="0" algn="l" defTabSz="1066800">
            <a:lnSpc>
              <a:spcPct val="90000"/>
            </a:lnSpc>
            <a:spcBef>
              <a:spcPct val="0"/>
            </a:spcBef>
            <a:spcAft>
              <a:spcPct val="35000"/>
            </a:spcAft>
            <a:buNone/>
          </a:pPr>
          <a:r>
            <a:rPr lang="en-US" sz="2400" kern="1200" dirty="0"/>
            <a:t>In other words, it is the Intercept Only model</a:t>
          </a:r>
        </a:p>
      </dsp:txBody>
      <dsp:txXfrm>
        <a:off x="2930765" y="38234"/>
        <a:ext cx="7546600" cy="1228933"/>
      </dsp:txXfrm>
    </dsp:sp>
    <dsp:sp modelId="{80AD429F-3734-42E2-B134-5E90F018E842}">
      <dsp:nvSpPr>
        <dsp:cNvPr id="0" name=""/>
        <dsp:cNvSpPr/>
      </dsp:nvSpPr>
      <dsp:spPr>
        <a:xfrm>
          <a:off x="788669" y="1522968"/>
          <a:ext cx="8938260" cy="1305401"/>
        </a:xfrm>
        <a:prstGeom prst="roundRect">
          <a:avLst>
            <a:gd name="adj" fmla="val 1000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Consider Model 1: Origin = Intercept + &lt;predictor&gt;</a:t>
          </a:r>
          <a:br>
            <a:rPr lang="en-US" sz="2400" kern="1200" dirty="0"/>
          </a:br>
          <a:r>
            <a:rPr lang="en-US" sz="2400" kern="1200" dirty="0"/>
            <a:t>&lt;predictor&gt; = DriveTrain, Weight</a:t>
          </a:r>
        </a:p>
      </dsp:txBody>
      <dsp:txXfrm>
        <a:off x="2464084" y="1561202"/>
        <a:ext cx="7224611" cy="1228933"/>
      </dsp:txXfrm>
    </dsp:sp>
    <dsp:sp modelId="{DFDF147B-7A50-4DA8-8DED-3156206D1882}">
      <dsp:nvSpPr>
        <dsp:cNvPr id="0" name=""/>
        <dsp:cNvSpPr/>
      </dsp:nvSpPr>
      <dsp:spPr>
        <a:xfrm>
          <a:off x="0" y="3045936"/>
          <a:ext cx="8938260" cy="1305401"/>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Calculate the Deviance test statistic and then use the Chi-square significance value to determine if the &lt;predictor&gt; will improve model goodness-of-fit</a:t>
          </a:r>
        </a:p>
      </dsp:txBody>
      <dsp:txXfrm>
        <a:off x="1675414" y="3084170"/>
        <a:ext cx="7224611" cy="1228933"/>
      </dsp:txXfrm>
    </dsp:sp>
    <dsp:sp modelId="{31E4C65A-9D11-4F89-8549-076ACF2EFF79}">
      <dsp:nvSpPr>
        <dsp:cNvPr id="0" name=""/>
        <dsp:cNvSpPr/>
      </dsp:nvSpPr>
      <dsp:spPr>
        <a:xfrm>
          <a:off x="1577339" y="989929"/>
          <a:ext cx="848510" cy="848510"/>
        </a:xfrm>
        <a:prstGeom prst="downArrow">
          <a:avLst>
            <a:gd name="adj1" fmla="val 55000"/>
            <a:gd name="adj2" fmla="val 45000"/>
          </a:avLst>
        </a:prstGeom>
        <a:solidFill>
          <a:srgbClr val="00B050">
            <a:alpha val="90000"/>
          </a:srgb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768254" y="989929"/>
        <a:ext cx="466680" cy="638504"/>
      </dsp:txXfrm>
    </dsp:sp>
    <dsp:sp modelId="{38B5AD26-B78B-4D4C-88B9-0C8BF1EA531F}">
      <dsp:nvSpPr>
        <dsp:cNvPr id="0" name=""/>
        <dsp:cNvSpPr/>
      </dsp:nvSpPr>
      <dsp:spPr>
        <a:xfrm>
          <a:off x="788669" y="2504195"/>
          <a:ext cx="848510" cy="848510"/>
        </a:xfrm>
        <a:prstGeom prst="downArrow">
          <a:avLst>
            <a:gd name="adj1" fmla="val 55000"/>
            <a:gd name="adj2" fmla="val 45000"/>
          </a:avLst>
        </a:prstGeom>
        <a:solidFill>
          <a:srgbClr val="00B050">
            <a:alpha val="90000"/>
          </a:srgb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9584" y="2504195"/>
        <a:ext cx="466680" cy="6385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15669"/>
          <a:ext cx="10515600" cy="4320000"/>
        </a:xfrm>
        <a:prstGeom prst="rightArrow">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6080" rIns="0" bIns="386080" numCol="1" spcCol="1270" anchor="ctr" anchorCtr="0">
          <a:noAutofit/>
        </a:bodyPr>
        <a:lstStyle/>
        <a:p>
          <a:pPr marL="0" lvl="0" indent="0" algn="ctr" defTabSz="1689100">
            <a:lnSpc>
              <a:spcPct val="90000"/>
            </a:lnSpc>
            <a:spcBef>
              <a:spcPct val="0"/>
            </a:spcBef>
            <a:spcAft>
              <a:spcPct val="35000"/>
            </a:spcAft>
            <a:buNone/>
          </a:pPr>
          <a:r>
            <a:rPr lang="en-US" sz="3800" b="1" kern="1200" dirty="0"/>
            <a:t>Utility.py</a:t>
          </a:r>
        </a:p>
      </dsp:txBody>
      <dsp:txXfrm>
        <a:off x="848231" y="1095669"/>
        <a:ext cx="8615808" cy="21600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AE77E-8262-457E-913B-42E1D05F62D5}">
      <dsp:nvSpPr>
        <dsp:cNvPr id="0" name=""/>
        <dsp:cNvSpPr/>
      </dsp:nvSpPr>
      <dsp:spPr>
        <a:xfrm>
          <a:off x="1577339" y="0"/>
          <a:ext cx="8938260" cy="13054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Model 0: Origin = Intercept + </a:t>
          </a:r>
          <a:r>
            <a:rPr lang="en-US" sz="2400" kern="1200" dirty="0" err="1"/>
            <a:t>DriveTrain</a:t>
          </a:r>
          <a:r>
            <a:rPr lang="en-US" sz="2400" kern="1200" dirty="0"/>
            <a:t> + </a:t>
          </a:r>
          <a:r>
            <a:rPr lang="en-US" sz="2400" kern="1200" dirty="0" err="1"/>
            <a:t>EngineSize</a:t>
          </a:r>
          <a:r>
            <a:rPr lang="en-US" sz="2400" kern="1200" dirty="0"/>
            <a:t> + Horsepower + Length + Weight (</a:t>
          </a:r>
          <a:r>
            <a:rPr lang="en-US" sz="2400" i="1" kern="1200" dirty="0"/>
            <a:t>Full Main Effect Model</a:t>
          </a:r>
          <a:r>
            <a:rPr lang="en-US" sz="2400" kern="1200" dirty="0"/>
            <a:t>)</a:t>
          </a:r>
        </a:p>
      </dsp:txBody>
      <dsp:txXfrm>
        <a:off x="2930765" y="38234"/>
        <a:ext cx="7546600" cy="1228933"/>
      </dsp:txXfrm>
    </dsp:sp>
    <dsp:sp modelId="{80AD429F-3734-42E2-B134-5E90F018E842}">
      <dsp:nvSpPr>
        <dsp:cNvPr id="0" name=""/>
        <dsp:cNvSpPr/>
      </dsp:nvSpPr>
      <dsp:spPr>
        <a:xfrm>
          <a:off x="788669" y="1522968"/>
          <a:ext cx="8938260" cy="13054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Consider Model 1: Remove &lt;predictor&gt; from Model 0</a:t>
          </a:r>
          <a:br>
            <a:rPr lang="en-US" sz="2400" kern="1200" dirty="0"/>
          </a:br>
          <a:r>
            <a:rPr lang="en-US" sz="2400" kern="1200" dirty="0"/>
            <a:t>&lt;predictor&gt; = </a:t>
          </a:r>
          <a:r>
            <a:rPr lang="en-US" sz="2400" kern="1200" dirty="0" err="1"/>
            <a:t>DriveTrain</a:t>
          </a:r>
          <a:r>
            <a:rPr lang="en-US" sz="2400" kern="1200" dirty="0"/>
            <a:t>, </a:t>
          </a:r>
          <a:r>
            <a:rPr lang="en-US" sz="2400" kern="1200" dirty="0" err="1"/>
            <a:t>EngineSize</a:t>
          </a:r>
          <a:r>
            <a:rPr lang="en-US" sz="2400" kern="1200" dirty="0"/>
            <a:t>, Horsepower, Length, and Weight </a:t>
          </a:r>
        </a:p>
      </dsp:txBody>
      <dsp:txXfrm>
        <a:off x="2464084" y="1561202"/>
        <a:ext cx="7224611" cy="1228933"/>
      </dsp:txXfrm>
    </dsp:sp>
    <dsp:sp modelId="{DFDF147B-7A50-4DA8-8DED-3156206D1882}">
      <dsp:nvSpPr>
        <dsp:cNvPr id="0" name=""/>
        <dsp:cNvSpPr/>
      </dsp:nvSpPr>
      <dsp:spPr>
        <a:xfrm>
          <a:off x="0" y="3045936"/>
          <a:ext cx="8938260" cy="13054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Calculate the Deviance test statistic and then use the Chi-square significance value to determine if the &lt;predictor&gt; </a:t>
          </a:r>
          <a:r>
            <a:rPr lang="en-US" sz="2400" kern="1200"/>
            <a:t>will decrease model </a:t>
          </a:r>
          <a:r>
            <a:rPr lang="en-US" sz="2400" kern="1200" dirty="0"/>
            <a:t>goodness-of-fit</a:t>
          </a:r>
        </a:p>
      </dsp:txBody>
      <dsp:txXfrm>
        <a:off x="1675414" y="3084170"/>
        <a:ext cx="7224611" cy="1228933"/>
      </dsp:txXfrm>
    </dsp:sp>
    <dsp:sp modelId="{31E4C65A-9D11-4F89-8549-076ACF2EFF79}">
      <dsp:nvSpPr>
        <dsp:cNvPr id="0" name=""/>
        <dsp:cNvSpPr/>
      </dsp:nvSpPr>
      <dsp:spPr>
        <a:xfrm>
          <a:off x="1577339" y="989929"/>
          <a:ext cx="848510" cy="848510"/>
        </a:xfrm>
        <a:prstGeom prst="downArrow">
          <a:avLst>
            <a:gd name="adj1" fmla="val 55000"/>
            <a:gd name="adj2" fmla="val 45000"/>
          </a:avLst>
        </a:prstGeom>
        <a:solidFill>
          <a:srgbClr val="002060">
            <a:alpha val="90000"/>
          </a:srgb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768254" y="989929"/>
        <a:ext cx="466680" cy="638504"/>
      </dsp:txXfrm>
    </dsp:sp>
    <dsp:sp modelId="{38B5AD26-B78B-4D4C-88B9-0C8BF1EA531F}">
      <dsp:nvSpPr>
        <dsp:cNvPr id="0" name=""/>
        <dsp:cNvSpPr/>
      </dsp:nvSpPr>
      <dsp:spPr>
        <a:xfrm>
          <a:off x="788669" y="2504195"/>
          <a:ext cx="848510" cy="848510"/>
        </a:xfrm>
        <a:prstGeom prst="downArrow">
          <a:avLst>
            <a:gd name="adj1" fmla="val 55000"/>
            <a:gd name="adj2" fmla="val 45000"/>
          </a:avLst>
        </a:prstGeom>
        <a:solidFill>
          <a:srgbClr val="002060">
            <a:alpha val="90000"/>
          </a:srgb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9584" y="2504195"/>
        <a:ext cx="466680" cy="63850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45358-C8B6-4984-B008-7886DF7495D9}">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15A35-4C08-4A88-A700-C4571EF3DFD8}">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Suppose we have plenty of computing resources and time is not an issue</a:t>
          </a:r>
        </a:p>
      </dsp:txBody>
      <dsp:txXfrm>
        <a:off x="441305" y="1390367"/>
        <a:ext cx="2984748" cy="1570603"/>
      </dsp:txXfrm>
    </dsp:sp>
    <dsp:sp modelId="{A6D9E713-3961-49DF-9375-E87426D26710}">
      <dsp:nvSpPr>
        <dsp:cNvPr id="0" name=""/>
        <dsp:cNvSpPr/>
      </dsp:nvSpPr>
      <dsp:spPr>
        <a:xfrm>
          <a:off x="3680460" y="1305401"/>
          <a:ext cx="3154680" cy="1740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Suppose we want a model with the best goodness-of-fit</a:t>
          </a:r>
        </a:p>
      </dsp:txBody>
      <dsp:txXfrm>
        <a:off x="3765426" y="1390367"/>
        <a:ext cx="2984748" cy="1570603"/>
      </dsp:txXfrm>
    </dsp:sp>
    <dsp:sp modelId="{2798CCDD-1003-4A8D-9A10-C531A53B8A9F}">
      <dsp:nvSpPr>
        <dsp:cNvPr id="0" name=""/>
        <dsp:cNvSpPr/>
      </dsp:nvSpPr>
      <dsp:spPr>
        <a:xfrm>
          <a:off x="7004580" y="1305401"/>
          <a:ext cx="3154680" cy="1740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Then we can consider the All-Possible Selection</a:t>
          </a:r>
        </a:p>
      </dsp:txBody>
      <dsp:txXfrm>
        <a:off x="7089546" y="1390367"/>
        <a:ext cx="2984748" cy="157060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15669"/>
          <a:ext cx="10515600" cy="4320000"/>
        </a:xfrm>
        <a:prstGeom prst="rightArrow">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6080" rIns="0" bIns="386080" numCol="1" spcCol="1270" anchor="ctr" anchorCtr="0">
          <a:noAutofit/>
        </a:bodyPr>
        <a:lstStyle/>
        <a:p>
          <a:pPr marL="0" lvl="0" indent="0" algn="ctr" defTabSz="1689100">
            <a:lnSpc>
              <a:spcPct val="90000"/>
            </a:lnSpc>
            <a:spcBef>
              <a:spcPct val="0"/>
            </a:spcBef>
            <a:spcAft>
              <a:spcPct val="35000"/>
            </a:spcAft>
            <a:buNone/>
          </a:pPr>
          <a:r>
            <a:rPr lang="en-US" sz="3800" b="1" kern="1200" dirty="0"/>
            <a:t>Week 6 Cars Logistic All Possible.py</a:t>
          </a:r>
        </a:p>
      </dsp:txBody>
      <dsp:txXfrm>
        <a:off x="848231" y="1095669"/>
        <a:ext cx="8615808" cy="21600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24D1D-5CB7-43AF-B7A2-983DD82C88C7}">
      <dsp:nvSpPr>
        <dsp:cNvPr id="0" name=""/>
        <dsp:cNvSpPr/>
      </dsp:nvSpPr>
      <dsp:spPr>
        <a:xfrm>
          <a:off x="0" y="0"/>
          <a:ext cx="8412480" cy="957294"/>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Introduced multinomial logistic regression algorithm </a:t>
          </a:r>
          <a:r>
            <a:rPr lang="en-US" sz="3200" kern="1200" dirty="0">
              <a:sym typeface="Wingdings" panose="05000000000000000000" pitchFamily="2" charset="2"/>
            </a:rPr>
            <a:t></a:t>
          </a:r>
          <a:endParaRPr lang="en-US" sz="3200" kern="1200" dirty="0"/>
        </a:p>
      </dsp:txBody>
      <dsp:txXfrm>
        <a:off x="28038" y="28038"/>
        <a:ext cx="7298593" cy="901218"/>
      </dsp:txXfrm>
    </dsp:sp>
    <dsp:sp modelId="{3BE066B9-F9DC-4320-92C7-53535C3D838F}">
      <dsp:nvSpPr>
        <dsp:cNvPr id="0" name=""/>
        <dsp:cNvSpPr/>
      </dsp:nvSpPr>
      <dsp:spPr>
        <a:xfrm>
          <a:off x="704545" y="1131347"/>
          <a:ext cx="8412480" cy="957294"/>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 Estimated using maximum likelihood method </a:t>
          </a:r>
          <a:r>
            <a:rPr lang="en-US" sz="3200" kern="1200" dirty="0">
              <a:sym typeface="Wingdings" panose="05000000000000000000" pitchFamily="2" charset="2"/>
            </a:rPr>
            <a:t></a:t>
          </a:r>
          <a:endParaRPr lang="en-US" sz="3200" b="0" kern="1200" dirty="0"/>
        </a:p>
      </dsp:txBody>
      <dsp:txXfrm>
        <a:off x="732583" y="1159385"/>
        <a:ext cx="7029617" cy="901218"/>
      </dsp:txXfrm>
    </dsp:sp>
    <dsp:sp modelId="{352BB662-CEFF-4565-AD60-444C6E20B952}">
      <dsp:nvSpPr>
        <dsp:cNvPr id="0" name=""/>
        <dsp:cNvSpPr/>
      </dsp:nvSpPr>
      <dsp:spPr>
        <a:xfrm>
          <a:off x="1398574" y="2262695"/>
          <a:ext cx="8412480" cy="957294"/>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Trained a model using Python </a:t>
          </a:r>
          <a:r>
            <a:rPr lang="en-US" sz="2400" b="0" kern="1200" dirty="0" err="1"/>
            <a:t>statsmodels</a:t>
          </a:r>
          <a:r>
            <a:rPr lang="en-US" sz="2800" b="1" kern="1200" dirty="0"/>
            <a:t> </a:t>
          </a:r>
          <a:r>
            <a:rPr lang="en-US" sz="3200" kern="1200" dirty="0">
              <a:sym typeface="Wingdings" panose="05000000000000000000" pitchFamily="2" charset="2"/>
            </a:rPr>
            <a:t></a:t>
          </a:r>
          <a:endParaRPr lang="en-US" sz="3200" b="1" kern="1200" dirty="0"/>
        </a:p>
      </dsp:txBody>
      <dsp:txXfrm>
        <a:off x="1426612" y="2290733"/>
        <a:ext cx="7040133" cy="901218"/>
      </dsp:txXfrm>
    </dsp:sp>
    <dsp:sp modelId="{412F9832-53B2-4B83-9E5E-EBFA8831349B}">
      <dsp:nvSpPr>
        <dsp:cNvPr id="0" name=""/>
        <dsp:cNvSpPr/>
      </dsp:nvSpPr>
      <dsp:spPr>
        <a:xfrm>
          <a:off x="2103119" y="3394043"/>
          <a:ext cx="8412480" cy="957294"/>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Forward, Backward, All-Possible Model Selection </a:t>
          </a:r>
          <a:r>
            <a:rPr lang="en-US" sz="2400" kern="1200" dirty="0">
              <a:sym typeface="Wingdings" panose="05000000000000000000" pitchFamily="2" charset="2"/>
            </a:rPr>
            <a:t></a:t>
          </a:r>
          <a:endParaRPr lang="en-US" sz="2400" b="0" kern="1200" dirty="0"/>
        </a:p>
      </dsp:txBody>
      <dsp:txXfrm>
        <a:off x="2131157" y="3422081"/>
        <a:ext cx="7029617" cy="901218"/>
      </dsp:txXfrm>
    </dsp:sp>
    <dsp:sp modelId="{8B4451C6-A094-4125-B47B-874447DF1F53}">
      <dsp:nvSpPr>
        <dsp:cNvPr id="0" name=""/>
        <dsp:cNvSpPr/>
      </dsp:nvSpPr>
      <dsp:spPr>
        <a:xfrm>
          <a:off x="7790238" y="733200"/>
          <a:ext cx="622241" cy="622241"/>
        </a:xfrm>
        <a:prstGeom prst="downArrow">
          <a:avLst>
            <a:gd name="adj1" fmla="val 55000"/>
            <a:gd name="adj2" fmla="val 45000"/>
          </a:avLst>
        </a:prstGeom>
        <a:solidFill>
          <a:srgbClr val="0070C0">
            <a:alpha val="90000"/>
          </a:srgb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FF0000"/>
            </a:solidFill>
            <a:highlight>
              <a:srgbClr val="FF0000"/>
            </a:highlight>
          </a:endParaRPr>
        </a:p>
      </dsp:txBody>
      <dsp:txXfrm>
        <a:off x="7930242" y="733200"/>
        <a:ext cx="342233" cy="468236"/>
      </dsp:txXfrm>
    </dsp:sp>
    <dsp:sp modelId="{423FABA1-49B7-47CF-9C1A-E827F657851E}">
      <dsp:nvSpPr>
        <dsp:cNvPr id="0" name=""/>
        <dsp:cNvSpPr/>
      </dsp:nvSpPr>
      <dsp:spPr>
        <a:xfrm>
          <a:off x="8494783" y="1864548"/>
          <a:ext cx="622241" cy="622241"/>
        </a:xfrm>
        <a:prstGeom prst="downArrow">
          <a:avLst>
            <a:gd name="adj1" fmla="val 55000"/>
            <a:gd name="adj2" fmla="val 45000"/>
          </a:avLst>
        </a:prstGeom>
        <a:solidFill>
          <a:srgbClr val="0070C0">
            <a:alpha val="90000"/>
          </a:srgb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52F3FEB1-4320-4178-A424-594989DD55AF}">
      <dsp:nvSpPr>
        <dsp:cNvPr id="0" name=""/>
        <dsp:cNvSpPr/>
      </dsp:nvSpPr>
      <dsp:spPr>
        <a:xfrm>
          <a:off x="9188813" y="2995896"/>
          <a:ext cx="622241" cy="622241"/>
        </a:xfrm>
        <a:prstGeom prst="downArrow">
          <a:avLst>
            <a:gd name="adj1" fmla="val 55000"/>
            <a:gd name="adj2" fmla="val 45000"/>
          </a:avLst>
        </a:prstGeom>
        <a:solidFill>
          <a:srgbClr val="0070C0">
            <a:alpha val="90000"/>
          </a:srgb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D6A51-653F-46F8-AB55-7B8D61E6916D}">
      <dsp:nvSpPr>
        <dsp:cNvPr id="0" name=""/>
        <dsp:cNvSpPr/>
      </dsp:nvSpPr>
      <dsp:spPr>
        <a:xfrm>
          <a:off x="1206" y="600"/>
          <a:ext cx="10513186" cy="13300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 a nutshell, a logistic model relates the probability that a target category will occur as a linear function of the predictors</a:t>
          </a:r>
        </a:p>
      </dsp:txBody>
      <dsp:txXfrm>
        <a:off x="40162" y="39556"/>
        <a:ext cx="10435274" cy="1252135"/>
      </dsp:txXfrm>
    </dsp:sp>
    <dsp:sp modelId="{DFDD0F1F-F3BD-4ADA-9840-2F939F43ECB0}">
      <dsp:nvSpPr>
        <dsp:cNvPr id="0" name=""/>
        <dsp:cNvSpPr/>
      </dsp:nvSpPr>
      <dsp:spPr>
        <a:xfrm>
          <a:off x="1206" y="1510645"/>
          <a:ext cx="6867539"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 xmlns:m="http://schemas.openxmlformats.org/officeDocument/2006/math">
              <m:r>
                <m:rPr>
                  <m:sty m:val="p"/>
                </m:rPr>
                <a:rPr lang="en-US" sz="2600" b="0" i="0" kern="1200" smtClean="0">
                  <a:latin typeface="Cambria Math" panose="02040503050406030204" pitchFamily="18" charset="0"/>
                </a:rPr>
                <m:t>Pr</m:t>
              </m:r>
              <m:d>
                <m:dPr>
                  <m:ctrlPr>
                    <a:rPr lang="en-US" sz="2600" b="0" i="1" kern="1200" smtClean="0">
                      <a:latin typeface="Cambria Math" panose="02040503050406030204" pitchFamily="18" charset="0"/>
                    </a:rPr>
                  </m:ctrlPr>
                </m:dPr>
                <m:e>
                  <m:r>
                    <a:rPr lang="en-US" sz="2600" b="0" i="1" kern="1200" smtClean="0">
                      <a:latin typeface="Cambria Math" panose="02040503050406030204" pitchFamily="18" charset="0"/>
                    </a:rPr>
                    <m:t>𝑌</m:t>
                  </m:r>
                  <m:r>
                    <a:rPr lang="en-US" sz="2600" b="0" i="1" kern="1200" smtClean="0">
                      <a:latin typeface="Cambria Math" panose="02040503050406030204" pitchFamily="18" charset="0"/>
                    </a:rPr>
                    <m:t>=</m:t>
                  </m:r>
                  <m:r>
                    <a:rPr lang="en-US" sz="2600" b="0" i="1" kern="1200" smtClean="0">
                      <a:latin typeface="Cambria Math" panose="02040503050406030204" pitchFamily="18" charset="0"/>
                    </a:rPr>
                    <m:t>𝑦</m:t>
                  </m:r>
                </m:e>
              </m:d>
              <m:r>
                <a:rPr lang="en-US" sz="2600" b="0" i="1" kern="1200" smtClean="0">
                  <a:latin typeface="Cambria Math" panose="02040503050406030204" pitchFamily="18" charset="0"/>
                </a:rPr>
                <m:t>=</m:t>
              </m:r>
              <m:r>
                <a:rPr lang="en-US" sz="2600" b="0" i="1" kern="1200" smtClean="0">
                  <a:latin typeface="Cambria Math" panose="02040503050406030204" pitchFamily="18" charset="0"/>
                </a:rPr>
                <m:t>𝑓</m:t>
              </m:r>
              <m:d>
                <m:dPr>
                  <m:ctrlPr>
                    <a:rPr lang="en-US" sz="2600" b="0" i="1" kern="1200" smtClean="0">
                      <a:latin typeface="Cambria Math" panose="02040503050406030204" pitchFamily="18" charset="0"/>
                    </a:rPr>
                  </m:ctrlPr>
                </m:dPr>
                <m:e>
                  <m:r>
                    <a:rPr lang="en-US" sz="2600" b="0" i="1" kern="1200" smtClean="0">
                      <a:latin typeface="Cambria Math" panose="02040503050406030204" pitchFamily="18" charset="0"/>
                    </a:rPr>
                    <m:t>𝑢</m:t>
                  </m:r>
                </m:e>
              </m:d>
            </m:oMath>
          </a14:m>
          <a:r>
            <a:rPr lang="en-US" sz="2600" kern="1200" dirty="0"/>
            <a:t> </a:t>
          </a:r>
        </a:p>
      </dsp:txBody>
      <dsp:txXfrm>
        <a:off x="40162" y="1549601"/>
        <a:ext cx="6789627" cy="1252135"/>
      </dsp:txXfrm>
    </dsp:sp>
    <dsp:sp modelId="{079D6445-19D7-4FC5-AEFD-8991FF57E19D}">
      <dsp:nvSpPr>
        <dsp:cNvPr id="0" name=""/>
        <dsp:cNvSpPr/>
      </dsp:nvSpPr>
      <dsp:spPr>
        <a:xfrm>
          <a:off x="1206" y="3020690"/>
          <a:ext cx="3363143" cy="13300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Domain: </a:t>
          </a:r>
          <a14:m xmlns:a14="http://schemas.microsoft.com/office/drawing/2010/main">
            <m:oMath xmlns:m="http://schemas.openxmlformats.org/officeDocument/2006/math">
              <m:r>
                <a:rPr lang="en-US" sz="2500" b="0" i="1" kern="1200" smtClean="0">
                  <a:latin typeface="Cambria Math" panose="02040503050406030204" pitchFamily="18" charset="0"/>
                </a:rPr>
                <m:t>𝑢</m:t>
              </m:r>
              <m:r>
                <a:rPr lang="en-US" sz="2500" b="0" i="1" kern="1200" smtClean="0">
                  <a:latin typeface="Cambria Math" panose="02040503050406030204" pitchFamily="18" charset="0"/>
                  <a:ea typeface="Cambria Math" panose="02040503050406030204" pitchFamily="18" charset="0"/>
                </a:rPr>
                <m:t>∈</m:t>
              </m:r>
              <m:r>
                <a:rPr lang="en-US" sz="2500" b="0" i="1" kern="1200" smtClean="0">
                  <a:latin typeface="Cambria Math" panose="02040503050406030204" pitchFamily="18" charset="0"/>
                  <a:ea typeface="Cambria Math" panose="02040503050406030204" pitchFamily="18" charset="0"/>
                </a:rPr>
                <m:t>ℝ</m:t>
              </m:r>
            </m:oMath>
          </a14:m>
          <a:r>
            <a:rPr lang="en-US" sz="2500" kern="1200" dirty="0"/>
            <a:t> (the real number line)</a:t>
          </a:r>
        </a:p>
      </dsp:txBody>
      <dsp:txXfrm>
        <a:off x="40162" y="3059646"/>
        <a:ext cx="3285231" cy="1252135"/>
      </dsp:txXfrm>
    </dsp:sp>
    <dsp:sp modelId="{35CF368E-C7F9-4D92-8B0F-B64EF07F2A3C}">
      <dsp:nvSpPr>
        <dsp:cNvPr id="0" name=""/>
        <dsp:cNvSpPr/>
      </dsp:nvSpPr>
      <dsp:spPr>
        <a:xfrm>
          <a:off x="3505602" y="3020690"/>
          <a:ext cx="3363143" cy="13300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 Range: </a:t>
          </a:r>
          <a14:m xmlns:a14="http://schemas.microsoft.com/office/drawing/2010/main">
            <m:oMath xmlns:m="http://schemas.openxmlformats.org/officeDocument/2006/math">
              <m:r>
                <a:rPr lang="en-US" sz="2500" b="0" i="0" kern="1200" smtClean="0">
                  <a:latin typeface="Cambria Math" panose="02040503050406030204" pitchFamily="18" charset="0"/>
                </a:rPr>
                <m:t>0</m:t>
              </m:r>
              <m:r>
                <a:rPr lang="en-US" sz="2500" b="0" i="1" kern="1200" smtClean="0">
                  <a:latin typeface="Cambria Math" panose="02040503050406030204" pitchFamily="18" charset="0"/>
                  <a:ea typeface="Cambria Math" panose="02040503050406030204" pitchFamily="18" charset="0"/>
                </a:rPr>
                <m:t>≤</m:t>
              </m:r>
              <m:r>
                <a:rPr lang="en-US" sz="2500" b="0" i="1" kern="1200" smtClean="0">
                  <a:latin typeface="Cambria Math" panose="02040503050406030204" pitchFamily="18" charset="0"/>
                </a:rPr>
                <m:t>𝑓</m:t>
              </m:r>
              <m:d>
                <m:dPr>
                  <m:ctrlPr>
                    <a:rPr lang="en-US" sz="2500" b="0" i="1" kern="1200" smtClean="0">
                      <a:latin typeface="Cambria Math" panose="02040503050406030204" pitchFamily="18" charset="0"/>
                    </a:rPr>
                  </m:ctrlPr>
                </m:dPr>
                <m:e>
                  <m:r>
                    <a:rPr lang="en-US" sz="2500" b="0" i="1" kern="1200" smtClean="0">
                      <a:latin typeface="Cambria Math" panose="02040503050406030204" pitchFamily="18" charset="0"/>
                    </a:rPr>
                    <m:t>𝑢</m:t>
                  </m:r>
                </m:e>
              </m:d>
              <m:r>
                <a:rPr lang="en-US" sz="2500" b="0" i="1" kern="1200" smtClean="0">
                  <a:latin typeface="Cambria Math" panose="02040503050406030204" pitchFamily="18" charset="0"/>
                  <a:ea typeface="Cambria Math" panose="02040503050406030204" pitchFamily="18" charset="0"/>
                </a:rPr>
                <m:t>≤1</m:t>
              </m:r>
            </m:oMath>
          </a14:m>
          <a:endParaRPr lang="en-US" sz="2500" kern="1200" dirty="0"/>
        </a:p>
      </dsp:txBody>
      <dsp:txXfrm>
        <a:off x="3544558" y="3059646"/>
        <a:ext cx="3285231" cy="1252135"/>
      </dsp:txXfrm>
    </dsp:sp>
    <dsp:sp modelId="{66534064-F5CF-4732-8208-D9D92E835D84}">
      <dsp:nvSpPr>
        <dsp:cNvPr id="0" name=""/>
        <dsp:cNvSpPr/>
      </dsp:nvSpPr>
      <dsp:spPr>
        <a:xfrm>
          <a:off x="7151249" y="1510645"/>
          <a:ext cx="3363143"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600" b="0" i="1" kern="1200" smtClean="0">
                    <a:latin typeface="Cambria Math" panose="02040503050406030204" pitchFamily="18" charset="0"/>
                  </a:rPr>
                  <m:t>𝑢</m:t>
                </m:r>
                <m:r>
                  <a:rPr lang="en-US" sz="2600" b="0" i="1" kern="1200" smtClean="0">
                    <a:latin typeface="Cambria Math" panose="02040503050406030204" pitchFamily="18" charset="0"/>
                  </a:rPr>
                  <m:t>=</m:t>
                </m:r>
                <m:sSub>
                  <m:sSubPr>
                    <m:ctrlPr>
                      <a:rPr lang="en-US" sz="2600" b="0" i="1" kern="1200" smtClean="0">
                        <a:latin typeface="Cambria Math" panose="02040503050406030204" pitchFamily="18" charset="0"/>
                      </a:rPr>
                    </m:ctrlPr>
                  </m:sSubPr>
                  <m:e>
                    <m:r>
                      <a:rPr lang="en-US" sz="2600" b="0" i="1" kern="1200" smtClean="0">
                        <a:latin typeface="Cambria Math" panose="02040503050406030204" pitchFamily="18" charset="0"/>
                      </a:rPr>
                      <m:t>𝑏</m:t>
                    </m:r>
                  </m:e>
                  <m:sub>
                    <m:r>
                      <a:rPr lang="en-US" sz="2600" b="0" i="1" kern="1200" smtClean="0">
                        <a:latin typeface="Cambria Math" panose="02040503050406030204" pitchFamily="18" charset="0"/>
                      </a:rPr>
                      <m:t>0</m:t>
                    </m:r>
                  </m:sub>
                </m:sSub>
                <m:r>
                  <a:rPr lang="en-US" sz="2600" b="0" i="1" kern="1200" smtClean="0">
                    <a:latin typeface="Cambria Math" panose="02040503050406030204" pitchFamily="18" charset="0"/>
                  </a:rPr>
                  <m:t>+</m:t>
                </m:r>
                <m:nary>
                  <m:naryPr>
                    <m:chr m:val="∑"/>
                    <m:limLoc m:val="subSup"/>
                    <m:ctrlPr>
                      <a:rPr lang="en-US" sz="2600" b="0" i="1" kern="1200" smtClean="0">
                        <a:latin typeface="Cambria Math" panose="02040503050406030204" pitchFamily="18" charset="0"/>
                      </a:rPr>
                    </m:ctrlPr>
                  </m:naryPr>
                  <m:sub>
                    <m:r>
                      <m:rPr>
                        <m:brk m:alnAt="25"/>
                      </m:rPr>
                      <a:rPr lang="en-US" sz="2600" b="0" i="1" kern="1200" smtClean="0">
                        <a:latin typeface="Cambria Math" panose="02040503050406030204" pitchFamily="18" charset="0"/>
                      </a:rPr>
                      <m:t>𝑖</m:t>
                    </m:r>
                    <m:r>
                      <a:rPr lang="en-US" sz="2600" b="0" i="1" kern="1200" smtClean="0">
                        <a:latin typeface="Cambria Math" panose="02040503050406030204" pitchFamily="18" charset="0"/>
                      </a:rPr>
                      <m:t>=1</m:t>
                    </m:r>
                  </m:sub>
                  <m:sup>
                    <m:r>
                      <a:rPr lang="en-US" sz="2600" b="0" i="1" kern="1200" smtClean="0">
                        <a:latin typeface="Cambria Math" panose="02040503050406030204" pitchFamily="18" charset="0"/>
                      </a:rPr>
                      <m:t>𝑘</m:t>
                    </m:r>
                  </m:sup>
                  <m:e>
                    <m:sSub>
                      <m:sSubPr>
                        <m:ctrlPr>
                          <a:rPr lang="en-US" sz="2600" b="0" i="1" kern="1200" smtClean="0">
                            <a:latin typeface="Cambria Math" panose="02040503050406030204" pitchFamily="18" charset="0"/>
                          </a:rPr>
                        </m:ctrlPr>
                      </m:sSubPr>
                      <m:e>
                        <m:r>
                          <a:rPr lang="en-US" sz="2600" b="0" i="1" kern="1200" smtClean="0">
                            <a:latin typeface="Cambria Math" panose="02040503050406030204" pitchFamily="18" charset="0"/>
                          </a:rPr>
                          <m:t>𝑏</m:t>
                        </m:r>
                      </m:e>
                      <m:sub>
                        <m:r>
                          <a:rPr lang="en-US" sz="2600" b="0" i="1" kern="1200" smtClean="0">
                            <a:latin typeface="Cambria Math" panose="02040503050406030204" pitchFamily="18" charset="0"/>
                          </a:rPr>
                          <m:t>𝑖</m:t>
                        </m:r>
                      </m:sub>
                    </m:sSub>
                    <m:sSub>
                      <m:sSubPr>
                        <m:ctrlPr>
                          <a:rPr lang="en-US" sz="2600" b="0" i="1" kern="1200" smtClean="0">
                            <a:latin typeface="Cambria Math" panose="02040503050406030204" pitchFamily="18" charset="0"/>
                          </a:rPr>
                        </m:ctrlPr>
                      </m:sSubPr>
                      <m:e>
                        <m:r>
                          <a:rPr lang="en-US" sz="2600" b="0" i="1" kern="1200" smtClean="0">
                            <a:latin typeface="Cambria Math" panose="02040503050406030204" pitchFamily="18" charset="0"/>
                          </a:rPr>
                          <m:t>𝑥</m:t>
                        </m:r>
                      </m:e>
                      <m:sub>
                        <m:r>
                          <a:rPr lang="en-US" sz="2600" b="0" i="1" kern="1200" smtClean="0">
                            <a:latin typeface="Cambria Math" panose="02040503050406030204" pitchFamily="18" charset="0"/>
                          </a:rPr>
                          <m:t>𝑖</m:t>
                        </m:r>
                      </m:sub>
                    </m:sSub>
                  </m:e>
                </m:nary>
              </m:oMath>
            </m:oMathPara>
          </a14:m>
          <a:endParaRPr lang="en-US" sz="2600" kern="1200" dirty="0"/>
        </a:p>
      </dsp:txBody>
      <dsp:txXfrm>
        <a:off x="7190205" y="1549601"/>
        <a:ext cx="3285231" cy="1252135"/>
      </dsp:txXfrm>
    </dsp:sp>
    <dsp:sp modelId="{BDEBD8D5-35E0-4A62-83EF-439AD168AEE3}">
      <dsp:nvSpPr>
        <dsp:cNvPr id="0" name=""/>
        <dsp:cNvSpPr/>
      </dsp:nvSpPr>
      <dsp:spPr>
        <a:xfrm>
          <a:off x="7151249" y="3020690"/>
          <a:ext cx="3363143" cy="13300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Trend: when </a:t>
          </a:r>
          <a14:m xmlns:a14="http://schemas.microsoft.com/office/drawing/2010/main">
            <m:oMath xmlns:m="http://schemas.openxmlformats.org/officeDocument/2006/math">
              <m:r>
                <a:rPr lang="en-US" sz="2500" b="0" i="1" kern="1200" smtClean="0">
                  <a:latin typeface="Cambria Math" panose="02040503050406030204" pitchFamily="18" charset="0"/>
                </a:rPr>
                <m:t>𝑢</m:t>
              </m:r>
            </m:oMath>
          </a14:m>
          <a:r>
            <a:rPr lang="en-US" sz="2500" kern="1200" dirty="0"/>
            <a:t> increases, so does </a:t>
          </a:r>
          <a14:m xmlns:a14="http://schemas.microsoft.com/office/drawing/2010/main">
            <m:oMath xmlns:m="http://schemas.openxmlformats.org/officeDocument/2006/math">
              <m:r>
                <a:rPr lang="en-US" sz="2500" b="0" i="1" kern="1200" smtClean="0">
                  <a:latin typeface="Cambria Math" panose="02040503050406030204" pitchFamily="18" charset="0"/>
                </a:rPr>
                <m:t>𝑓</m:t>
              </m:r>
              <m:d>
                <m:dPr>
                  <m:ctrlPr>
                    <a:rPr lang="en-US" sz="2500" b="0" i="1" kern="1200" smtClean="0">
                      <a:latin typeface="Cambria Math" panose="02040503050406030204" pitchFamily="18" charset="0"/>
                    </a:rPr>
                  </m:ctrlPr>
                </m:dPr>
                <m:e>
                  <m:r>
                    <a:rPr lang="en-US" sz="2500" b="0" i="1" kern="1200" smtClean="0">
                      <a:latin typeface="Cambria Math" panose="02040503050406030204" pitchFamily="18" charset="0"/>
                    </a:rPr>
                    <m:t>𝑢</m:t>
                  </m:r>
                </m:e>
              </m:d>
            </m:oMath>
          </a14:m>
          <a:endParaRPr lang="en-US" sz="2500" kern="1200" dirty="0"/>
        </a:p>
      </dsp:txBody>
      <dsp:txXfrm>
        <a:off x="7190205" y="3059646"/>
        <a:ext cx="3285231" cy="12521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7DD86-CDDB-4435-A43A-F043E2847C17}">
      <dsp:nvSpPr>
        <dsp:cNvPr id="0" name=""/>
        <dsp:cNvSpPr/>
      </dsp:nvSpPr>
      <dsp:spPr>
        <a:xfrm>
          <a:off x="291761" y="141766"/>
          <a:ext cx="3240863" cy="188186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983"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Since BAD is 0 or 1, how can I see the proportion of a BAD loan?</a:t>
          </a:r>
        </a:p>
      </dsp:txBody>
      <dsp:txXfrm>
        <a:off x="291761" y="141766"/>
        <a:ext cx="3240863" cy="1881868"/>
      </dsp:txXfrm>
    </dsp:sp>
    <dsp:sp modelId="{CAD285CA-444C-49E1-9457-4F609F1D56CA}">
      <dsp:nvSpPr>
        <dsp:cNvPr id="0" name=""/>
        <dsp:cNvSpPr/>
      </dsp:nvSpPr>
      <dsp:spPr>
        <a:xfrm>
          <a:off x="0" y="155550"/>
          <a:ext cx="708938" cy="1063408"/>
        </a:xfrm>
        <a:prstGeom prst="rect">
          <a:avLst/>
        </a:prstGeom>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ADE230-0071-4CE5-B2CF-A1797A2F51FC}">
      <dsp:nvSpPr>
        <dsp:cNvPr id="0" name=""/>
        <dsp:cNvSpPr/>
      </dsp:nvSpPr>
      <dsp:spPr>
        <a:xfrm>
          <a:off x="291761" y="2139540"/>
          <a:ext cx="3240863" cy="207003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983"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Let us look at segments of observations by predictor values!</a:t>
          </a:r>
        </a:p>
      </dsp:txBody>
      <dsp:txXfrm>
        <a:off x="291761" y="2139540"/>
        <a:ext cx="3240863" cy="2070030"/>
      </dsp:txXfrm>
    </dsp:sp>
    <dsp:sp modelId="{A983A40C-7A63-4078-8579-FB47E1089E20}">
      <dsp:nvSpPr>
        <dsp:cNvPr id="0" name=""/>
        <dsp:cNvSpPr/>
      </dsp:nvSpPr>
      <dsp:spPr>
        <a:xfrm>
          <a:off x="0" y="2176646"/>
          <a:ext cx="708938" cy="1063408"/>
        </a:xfrm>
        <a:prstGeom prst="rect">
          <a:avLst/>
        </a:prstGeom>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4E1E5-4B0C-444E-AFD1-7D205064D724}">
      <dsp:nvSpPr>
        <dsp:cNvPr id="0" name=""/>
        <dsp:cNvSpPr/>
      </dsp:nvSpPr>
      <dsp:spPr>
        <a:xfrm>
          <a:off x="1577339" y="0"/>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Create observation segments defined by unique values of the predictors</a:t>
          </a:r>
        </a:p>
      </dsp:txBody>
      <dsp:txXfrm>
        <a:off x="2930765" y="38234"/>
        <a:ext cx="7546600" cy="1228933"/>
      </dsp:txXfrm>
    </dsp:sp>
    <dsp:sp modelId="{9D825B01-F274-4E42-8F59-90C56B35BAAC}">
      <dsp:nvSpPr>
        <dsp:cNvPr id="0" name=""/>
        <dsp:cNvSpPr/>
      </dsp:nvSpPr>
      <dsp:spPr>
        <a:xfrm>
          <a:off x="779374" y="1522968"/>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Count the occurrences (i.e., the frequencies) of the target categories in each group</a:t>
          </a:r>
        </a:p>
      </dsp:txBody>
      <dsp:txXfrm>
        <a:off x="2454789" y="1561202"/>
        <a:ext cx="7224611" cy="1228933"/>
      </dsp:txXfrm>
    </dsp:sp>
    <dsp:sp modelId="{74ADF6F3-7C52-487D-9FB8-FDED739A6EF0}">
      <dsp:nvSpPr>
        <dsp:cNvPr id="0" name=""/>
        <dsp:cNvSpPr/>
      </dsp:nvSpPr>
      <dsp:spPr>
        <a:xfrm>
          <a:off x="0" y="3045936"/>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Analyze how the predictor values influence the relative frequencies of the target categories  </a:t>
          </a:r>
        </a:p>
      </dsp:txBody>
      <dsp:txXfrm>
        <a:off x="1675414" y="3084170"/>
        <a:ext cx="7224611" cy="1228933"/>
      </dsp:txXfrm>
    </dsp:sp>
    <dsp:sp modelId="{536B2450-8004-41BF-B4FD-77A1E24A5E36}">
      <dsp:nvSpPr>
        <dsp:cNvPr id="0" name=""/>
        <dsp:cNvSpPr/>
      </dsp:nvSpPr>
      <dsp:spPr>
        <a:xfrm>
          <a:off x="1577339" y="989929"/>
          <a:ext cx="848510" cy="848510"/>
        </a:xfrm>
        <a:prstGeom prst="downArrow">
          <a:avLst>
            <a:gd name="adj1" fmla="val 55000"/>
            <a:gd name="adj2" fmla="val 45000"/>
          </a:avLst>
        </a:prstGeom>
        <a:solidFill>
          <a:schemeClr val="bg1">
            <a:alpha val="9000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768254" y="989929"/>
        <a:ext cx="466680" cy="638504"/>
      </dsp:txXfrm>
    </dsp:sp>
    <dsp:sp modelId="{8DC663A5-FE1B-4559-979D-56A21D58D441}">
      <dsp:nvSpPr>
        <dsp:cNvPr id="0" name=""/>
        <dsp:cNvSpPr/>
      </dsp:nvSpPr>
      <dsp:spPr>
        <a:xfrm>
          <a:off x="788669" y="2504195"/>
          <a:ext cx="848510" cy="848510"/>
        </a:xfrm>
        <a:prstGeom prst="downArrow">
          <a:avLst>
            <a:gd name="adj1" fmla="val 55000"/>
            <a:gd name="adj2" fmla="val 45000"/>
          </a:avLst>
        </a:prstGeom>
        <a:solidFill>
          <a:schemeClr val="bg1">
            <a:alpha val="9000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9584" y="2504195"/>
        <a:ext cx="466680" cy="638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15669"/>
          <a:ext cx="10515600" cy="4320000"/>
        </a:xfrm>
        <a:prstGeom prst="rightArrow">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86080" rIns="0" bIns="386080" numCol="1" spcCol="1270" anchor="ctr" anchorCtr="0">
          <a:noAutofit/>
        </a:bodyPr>
        <a:lstStyle/>
        <a:p>
          <a:pPr marL="0" lvl="0" indent="0" algn="ctr" defTabSz="1689100">
            <a:lnSpc>
              <a:spcPct val="90000"/>
            </a:lnSpc>
            <a:spcBef>
              <a:spcPct val="0"/>
            </a:spcBef>
            <a:spcAft>
              <a:spcPct val="35000"/>
            </a:spcAft>
            <a:buNone/>
          </a:pPr>
          <a:r>
            <a:rPr lang="en-US" sz="3800" b="1" kern="1200" dirty="0"/>
            <a:t>Week 6 HMEQ Feature Segment.py</a:t>
          </a:r>
        </a:p>
      </dsp:txBody>
      <dsp:txXfrm>
        <a:off x="848231" y="1095669"/>
        <a:ext cx="8615808" cy="216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7DD86-CDDB-4435-A43A-F043E2847C17}">
      <dsp:nvSpPr>
        <dsp:cNvPr id="0" name=""/>
        <dsp:cNvSpPr/>
      </dsp:nvSpPr>
      <dsp:spPr>
        <a:xfrm>
          <a:off x="223256" y="73222"/>
          <a:ext cx="5411556" cy="194528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9101"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How should we handle the interval predictors?</a:t>
          </a:r>
        </a:p>
      </dsp:txBody>
      <dsp:txXfrm>
        <a:off x="223256" y="73222"/>
        <a:ext cx="5411556" cy="1945288"/>
      </dsp:txXfrm>
    </dsp:sp>
    <dsp:sp modelId="{CAD285CA-444C-49E1-9457-4F609F1D56CA}">
      <dsp:nvSpPr>
        <dsp:cNvPr id="0" name=""/>
        <dsp:cNvSpPr/>
      </dsp:nvSpPr>
      <dsp:spPr>
        <a:xfrm>
          <a:off x="0" y="3"/>
          <a:ext cx="732830" cy="1099246"/>
        </a:xfrm>
        <a:prstGeom prst="rect">
          <a:avLst/>
        </a:prstGeom>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ADE230-0071-4CE5-B2CF-A1797A2F51FC}">
      <dsp:nvSpPr>
        <dsp:cNvPr id="0" name=""/>
        <dsp:cNvSpPr/>
      </dsp:nvSpPr>
      <dsp:spPr>
        <a:xfrm>
          <a:off x="154629" y="2138323"/>
          <a:ext cx="5548809" cy="213979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9101"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Although DEROG is an interval variable, it is treated as a categorical variable </a:t>
          </a:r>
          <a:r>
            <a:rPr lang="en-US" sz="3000" u="sng" kern="1200" dirty="0"/>
            <a:t>only</a:t>
          </a:r>
          <a:r>
            <a:rPr lang="en-US" sz="3000" kern="1200" dirty="0"/>
            <a:t> for the purpose of aggregation</a:t>
          </a:r>
        </a:p>
      </dsp:txBody>
      <dsp:txXfrm>
        <a:off x="154629" y="2138323"/>
        <a:ext cx="5548809" cy="2139792"/>
      </dsp:txXfrm>
    </dsp:sp>
    <dsp:sp modelId="{A983A40C-7A63-4078-8579-FB47E1089E20}">
      <dsp:nvSpPr>
        <dsp:cNvPr id="0" name=""/>
        <dsp:cNvSpPr/>
      </dsp:nvSpPr>
      <dsp:spPr>
        <a:xfrm>
          <a:off x="0" y="1990071"/>
          <a:ext cx="732830" cy="1099246"/>
        </a:xfrm>
        <a:prstGeom prst="rect">
          <a:avLst/>
        </a:prstGeom>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1E945-3005-47B6-8023-2DC1B0DA5CCF}">
      <dsp:nvSpPr>
        <dsp:cNvPr id="0" name=""/>
        <dsp:cNvSpPr/>
      </dsp:nvSpPr>
      <dsp:spPr>
        <a:xfrm>
          <a:off x="1206" y="3020690"/>
          <a:ext cx="10513186" cy="1330047"/>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When we observed the </a:t>
          </a:r>
          <a14:m xmlns:a14="http://schemas.microsoft.com/office/drawing/2010/main">
            <m:oMath xmlns:m="http://schemas.openxmlformats.org/officeDocument/2006/math">
              <m:sSup>
                <m:sSupPr>
                  <m:ctrlPr>
                    <a:rPr lang="en-US" sz="2300" i="1" kern="1200" smtClean="0">
                      <a:latin typeface="Cambria Math" panose="02040503050406030204" pitchFamily="18" charset="0"/>
                    </a:rPr>
                  </m:ctrlPr>
                </m:sSupPr>
                <m:e>
                  <m:r>
                    <a:rPr lang="en-US" sz="2300" b="0" i="1" kern="1200" smtClean="0">
                      <a:latin typeface="Cambria Math" panose="02040503050406030204" pitchFamily="18" charset="0"/>
                    </a:rPr>
                    <m:t>𝑖</m:t>
                  </m:r>
                </m:e>
                <m:sup>
                  <m:r>
                    <a:rPr lang="en-US" sz="2300" b="0" i="1" kern="1200" smtClean="0">
                      <a:latin typeface="Cambria Math" panose="02040503050406030204" pitchFamily="18" charset="0"/>
                    </a:rPr>
                    <m:t>𝑡h</m:t>
                  </m:r>
                </m:sup>
              </m:sSup>
            </m:oMath>
          </a14:m>
          <a:r>
            <a:rPr lang="en-US" sz="2300" kern="1200" dirty="0"/>
            <a:t> Feature Segment, then we must observe some categories of the target variable.  Thus, we can assume that </a:t>
          </a:r>
          <a14:m xmlns:a14="http://schemas.microsoft.com/office/drawing/2010/main">
            <m:oMath xmlns:m="http://schemas.openxmlformats.org/officeDocument/2006/math">
              <m:sSub>
                <m:sSubPr>
                  <m:ctrlPr>
                    <a:rPr lang="en-US" sz="2300" i="1" kern="1200">
                      <a:latin typeface="Cambria Math" panose="02040503050406030204" pitchFamily="18" charset="0"/>
                    </a:rPr>
                  </m:ctrlPr>
                </m:sSubPr>
                <m:e>
                  <m:r>
                    <a:rPr lang="en-US" sz="2300" i="1" kern="1200">
                      <a:latin typeface="Cambria Math" panose="02040503050406030204" pitchFamily="18" charset="0"/>
                      <a:ea typeface="Cambria Math" panose="02040503050406030204" pitchFamily="18" charset="0"/>
                    </a:rPr>
                    <m:t>𝜋</m:t>
                  </m:r>
                </m:e>
                <m:sub>
                  <m:r>
                    <a:rPr lang="en-US" sz="2300" i="1" kern="1200">
                      <a:latin typeface="Cambria Math" panose="02040503050406030204" pitchFamily="18" charset="0"/>
                    </a:rPr>
                    <m:t>𝑖𝑗</m:t>
                  </m:r>
                </m:sub>
              </m:sSub>
              <m:r>
                <a:rPr lang="en-US" sz="2300" i="1" kern="1200">
                  <a:latin typeface="Cambria Math" panose="02040503050406030204" pitchFamily="18" charset="0"/>
                </a:rPr>
                <m:t>&gt;</m:t>
              </m:r>
              <m:r>
                <a:rPr lang="en-US" sz="2300" i="1" kern="1200">
                  <a:latin typeface="Cambria Math" panose="02040503050406030204" pitchFamily="18" charset="0"/>
                  <a:ea typeface="Cambria Math" panose="02040503050406030204" pitchFamily="18" charset="0"/>
                </a:rPr>
                <m:t>0</m:t>
              </m:r>
            </m:oMath>
          </a14:m>
          <a:r>
            <a:rPr lang="en-US" sz="2300" kern="1200" dirty="0"/>
            <a:t> for some </a:t>
          </a:r>
          <a14:m xmlns:a14="http://schemas.microsoft.com/office/drawing/2010/main">
            <m:oMath xmlns:m="http://schemas.openxmlformats.org/officeDocument/2006/math">
              <m:r>
                <a:rPr lang="en-US" sz="2300" b="0" i="1" kern="1200" smtClean="0">
                  <a:latin typeface="Cambria Math" panose="02040503050406030204" pitchFamily="18" charset="0"/>
                </a:rPr>
                <m:t>1</m:t>
              </m:r>
              <m:r>
                <a:rPr lang="en-US" sz="2300" b="0" i="1" kern="1200" smtClean="0">
                  <a:latin typeface="Cambria Math" panose="02040503050406030204" pitchFamily="18" charset="0"/>
                  <a:ea typeface="Cambria Math" panose="02040503050406030204" pitchFamily="18" charset="0"/>
                </a:rPr>
                <m:t>≤</m:t>
              </m:r>
              <m:r>
                <a:rPr lang="en-US" sz="2300" b="0" i="1" kern="1200" smtClean="0">
                  <a:latin typeface="Cambria Math" panose="02040503050406030204" pitchFamily="18" charset="0"/>
                  <a:ea typeface="Cambria Math" panose="02040503050406030204" pitchFamily="18" charset="0"/>
                </a:rPr>
                <m:t>𝑗</m:t>
              </m:r>
              <m:r>
                <a:rPr lang="en-US" sz="2300" b="0" i="1" kern="1200" smtClean="0">
                  <a:latin typeface="Cambria Math" panose="02040503050406030204" pitchFamily="18" charset="0"/>
                  <a:ea typeface="Cambria Math" panose="02040503050406030204" pitchFamily="18" charset="0"/>
                </a:rPr>
                <m:t>≤</m:t>
              </m:r>
              <m:r>
                <a:rPr lang="en-US" sz="2300" b="0" i="1" kern="1200" smtClean="0">
                  <a:latin typeface="Cambria Math" panose="02040503050406030204" pitchFamily="18" charset="0"/>
                  <a:ea typeface="Cambria Math" panose="02040503050406030204" pitchFamily="18" charset="0"/>
                </a:rPr>
                <m:t>𝐾</m:t>
              </m:r>
            </m:oMath>
          </a14:m>
          <a:r>
            <a:rPr lang="en-US" sz="2300" kern="1200" dirty="0"/>
            <a:t>.</a:t>
          </a:r>
        </a:p>
      </dsp:txBody>
      <dsp:txXfrm>
        <a:off x="40162" y="3059646"/>
        <a:ext cx="10435274" cy="1252135"/>
      </dsp:txXfrm>
    </dsp:sp>
    <dsp:sp modelId="{E137F625-41CE-4936-A4E9-34E17CFC4DDB}">
      <dsp:nvSpPr>
        <dsp:cNvPr id="0" name=""/>
        <dsp:cNvSpPr/>
      </dsp:nvSpPr>
      <dsp:spPr>
        <a:xfrm>
          <a:off x="1206" y="1510645"/>
          <a:ext cx="6867539"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Let </a:t>
          </a:r>
          <a14:m xmlns:a14="http://schemas.microsoft.com/office/drawing/2010/main">
            <m:oMath xmlns:m="http://schemas.openxmlformats.org/officeDocument/2006/math">
              <m:sSub>
                <m:sSubPr>
                  <m:ctrlPr>
                    <a:rPr lang="en-US" sz="2300" i="1" kern="1200" smtClean="0">
                      <a:latin typeface="Cambria Math" panose="02040503050406030204" pitchFamily="18" charset="0"/>
                    </a:rPr>
                  </m:ctrlPr>
                </m:sSubPr>
                <m:e>
                  <m:r>
                    <a:rPr lang="en-US" sz="2300" b="0" i="1" kern="1200" smtClean="0">
                      <a:latin typeface="Cambria Math" panose="02040503050406030204" pitchFamily="18" charset="0"/>
                    </a:rPr>
                    <m:t>0</m:t>
                  </m:r>
                  <m:r>
                    <a:rPr lang="en-US" sz="2300" b="0" i="1" kern="1200" smtClean="0">
                      <a:latin typeface="Cambria Math" panose="02040503050406030204" pitchFamily="18" charset="0"/>
                      <a:ea typeface="Cambria Math" panose="02040503050406030204" pitchFamily="18" charset="0"/>
                    </a:rPr>
                    <m:t>≤</m:t>
                  </m:r>
                  <m:r>
                    <a:rPr lang="en-US" sz="2300" i="1" kern="1200" smtClean="0">
                      <a:latin typeface="Cambria Math" panose="02040503050406030204" pitchFamily="18" charset="0"/>
                      <a:ea typeface="Cambria Math" panose="02040503050406030204" pitchFamily="18" charset="0"/>
                    </a:rPr>
                    <m:t>𝜋</m:t>
                  </m:r>
                </m:e>
                <m:sub>
                  <m:r>
                    <a:rPr lang="en-US" sz="2300" b="0" i="1" kern="1200" smtClean="0">
                      <a:latin typeface="Cambria Math" panose="02040503050406030204" pitchFamily="18" charset="0"/>
                    </a:rPr>
                    <m:t>𝑖𝑗</m:t>
                  </m:r>
                </m:sub>
              </m:sSub>
              <m:r>
                <a:rPr lang="en-US" sz="2300" b="0" i="1" kern="1200" smtClean="0">
                  <a:latin typeface="Cambria Math" panose="02040503050406030204" pitchFamily="18" charset="0"/>
                  <a:ea typeface="Cambria Math" panose="02040503050406030204" pitchFamily="18" charset="0"/>
                </a:rPr>
                <m:t>≤1</m:t>
              </m:r>
            </m:oMath>
          </a14:m>
          <a:r>
            <a:rPr lang="en-US" sz="2300" kern="1200" dirty="0"/>
            <a:t> be the probability that</a:t>
          </a:r>
          <a:br>
            <a:rPr lang="en-US" sz="2300" kern="1200" dirty="0"/>
          </a:br>
          <a:r>
            <a:rPr lang="en-US" sz="2300" kern="1200" dirty="0"/>
            <a:t> the </a:t>
          </a:r>
          <a14:m xmlns:a14="http://schemas.microsoft.com/office/drawing/2010/main">
            <m:oMath xmlns:m="http://schemas.openxmlformats.org/officeDocument/2006/math">
              <m:sSup>
                <m:sSupPr>
                  <m:ctrlPr>
                    <a:rPr lang="en-US" sz="2300" i="1" kern="1200" smtClean="0">
                      <a:latin typeface="Cambria Math" panose="02040503050406030204" pitchFamily="18" charset="0"/>
                    </a:rPr>
                  </m:ctrlPr>
                </m:sSupPr>
                <m:e>
                  <m:r>
                    <a:rPr lang="en-US" sz="2300" b="0" i="1" kern="1200" smtClean="0">
                      <a:latin typeface="Cambria Math" panose="02040503050406030204" pitchFamily="18" charset="0"/>
                    </a:rPr>
                    <m:t>𝑗</m:t>
                  </m:r>
                </m:e>
                <m:sup>
                  <m:r>
                    <a:rPr lang="en-US" sz="2300" b="0" i="1" kern="1200" smtClean="0">
                      <a:latin typeface="Cambria Math" panose="02040503050406030204" pitchFamily="18" charset="0"/>
                    </a:rPr>
                    <m:t>𝑡h</m:t>
                  </m:r>
                </m:sup>
              </m:sSup>
            </m:oMath>
          </a14:m>
          <a:r>
            <a:rPr lang="en-US" sz="2300" kern="1200" dirty="0"/>
            <a:t> category of the target variable </a:t>
          </a:r>
          <a:br>
            <a:rPr lang="en-US" sz="2300" kern="1200" dirty="0"/>
          </a:br>
          <a:r>
            <a:rPr lang="en-US" sz="2300" kern="1200" dirty="0"/>
            <a:t>will be observed in the </a:t>
          </a:r>
          <a14:m xmlns:a14="http://schemas.microsoft.com/office/drawing/2010/main">
            <m:oMath xmlns:m="http://schemas.openxmlformats.org/officeDocument/2006/math">
              <m:sSup>
                <m:sSupPr>
                  <m:ctrlPr>
                    <a:rPr lang="en-US" sz="2300" i="1" kern="1200" smtClean="0">
                      <a:latin typeface="Cambria Math" panose="02040503050406030204" pitchFamily="18" charset="0"/>
                    </a:rPr>
                  </m:ctrlPr>
                </m:sSupPr>
                <m:e>
                  <m:r>
                    <a:rPr lang="en-US" sz="2300" b="0" i="1" kern="1200" smtClean="0">
                      <a:latin typeface="Cambria Math" panose="02040503050406030204" pitchFamily="18" charset="0"/>
                    </a:rPr>
                    <m:t>𝑖</m:t>
                  </m:r>
                </m:e>
                <m:sup>
                  <m:r>
                    <a:rPr lang="en-US" sz="2300" b="0" i="1" kern="1200" smtClean="0">
                      <a:latin typeface="Cambria Math" panose="02040503050406030204" pitchFamily="18" charset="0"/>
                    </a:rPr>
                    <m:t>𝑡h</m:t>
                  </m:r>
                </m:sup>
              </m:sSup>
            </m:oMath>
          </a14:m>
          <a:r>
            <a:rPr lang="en-US" sz="2300" kern="1200" dirty="0"/>
            <a:t> Feature Segment</a:t>
          </a:r>
        </a:p>
      </dsp:txBody>
      <dsp:txXfrm>
        <a:off x="40162" y="1549601"/>
        <a:ext cx="6789627" cy="1252135"/>
      </dsp:txXfrm>
    </dsp:sp>
    <dsp:sp modelId="{41F02CF3-789C-43BB-A285-31FB79ADA295}">
      <dsp:nvSpPr>
        <dsp:cNvPr id="0" name=""/>
        <dsp:cNvSpPr/>
      </dsp:nvSpPr>
      <dsp:spPr>
        <a:xfrm>
          <a:off x="1206" y="600"/>
          <a:ext cx="3363143" cy="13300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Let </a:t>
          </a:r>
          <a14:m xmlns:a14="http://schemas.microsoft.com/office/drawing/2010/main">
            <m:oMath xmlns:m="http://schemas.openxmlformats.org/officeDocument/2006/math">
              <m:r>
                <a:rPr lang="en-US" sz="2000" b="0" i="1" kern="1200" smtClean="0">
                  <a:latin typeface="Cambria Math" panose="02040503050406030204" pitchFamily="18" charset="0"/>
                </a:rPr>
                <m:t>𝐾</m:t>
              </m:r>
            </m:oMath>
          </a14:m>
          <a:r>
            <a:rPr lang="en-US" sz="2000" kern="1200" dirty="0"/>
            <a:t> denotes number of target categories (</a:t>
          </a:r>
          <a14:m xmlns:a14="http://schemas.microsoft.com/office/drawing/2010/main">
            <m:oMath xmlns:m="http://schemas.openxmlformats.org/officeDocument/2006/math">
              <m:r>
                <a:rPr lang="en-US" sz="2000" b="0" i="1" kern="1200" smtClean="0">
                  <a:latin typeface="Cambria Math" panose="02040503050406030204" pitchFamily="18" charset="0"/>
                </a:rPr>
                <m:t>𝐾</m:t>
              </m:r>
              <m:r>
                <a:rPr lang="en-US" sz="2000" b="0" i="1" kern="1200" smtClean="0">
                  <a:latin typeface="Cambria Math" panose="02040503050406030204" pitchFamily="18" charset="0"/>
                  <a:ea typeface="Cambria Math" panose="02040503050406030204" pitchFamily="18" charset="0"/>
                </a:rPr>
                <m:t>≥2</m:t>
              </m:r>
            </m:oMath>
          </a14:m>
          <a:r>
            <a:rPr lang="en-US" sz="2000" kern="1200" dirty="0"/>
            <a:t>)</a:t>
          </a:r>
        </a:p>
      </dsp:txBody>
      <dsp:txXfrm>
        <a:off x="40162" y="39556"/>
        <a:ext cx="3285231" cy="1252135"/>
      </dsp:txXfrm>
    </dsp:sp>
    <dsp:sp modelId="{93956C45-7FCE-4B29-8EAF-318E0ACED89D}">
      <dsp:nvSpPr>
        <dsp:cNvPr id="0" name=""/>
        <dsp:cNvSpPr/>
      </dsp:nvSpPr>
      <dsp:spPr>
        <a:xfrm>
          <a:off x="3505602" y="600"/>
          <a:ext cx="3363143" cy="13300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Occurrences of the categories in each subpopulation follow a multinomial distribution</a:t>
          </a:r>
        </a:p>
      </dsp:txBody>
      <dsp:txXfrm>
        <a:off x="3544558" y="39556"/>
        <a:ext cx="3285231" cy="1252135"/>
      </dsp:txXfrm>
    </dsp:sp>
    <dsp:sp modelId="{07E9C108-C5D8-4D84-89B7-12C662730BD6}">
      <dsp:nvSpPr>
        <dsp:cNvPr id="0" name=""/>
        <dsp:cNvSpPr/>
      </dsp:nvSpPr>
      <dsp:spPr>
        <a:xfrm>
          <a:off x="7151249" y="1510645"/>
          <a:ext cx="3363143"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Restriction</a:t>
          </a:r>
          <a:br>
            <a:rPr lang="en-US" sz="2300" kern="1200" dirty="0"/>
          </a:br>
          <a:r>
            <a:rPr lang="en-US" sz="2300" kern="1200" dirty="0"/>
            <a:t> </a:t>
          </a:r>
          <a14:m xmlns:a14="http://schemas.microsoft.com/office/drawing/2010/main">
            <m:oMath xmlns:m="http://schemas.openxmlformats.org/officeDocument/2006/math">
              <m:nary>
                <m:naryPr>
                  <m:chr m:val="∑"/>
                  <m:ctrlPr>
                    <a:rPr lang="en-US" sz="2300" i="1" kern="1200">
                      <a:latin typeface="Cambria Math" panose="02040503050406030204" pitchFamily="18" charset="0"/>
                    </a:rPr>
                  </m:ctrlPr>
                </m:naryPr>
                <m:sub>
                  <m:r>
                    <m:rPr>
                      <m:brk m:alnAt="23"/>
                    </m:rPr>
                    <a:rPr lang="en-US" sz="2300" i="1" kern="1200">
                      <a:latin typeface="Cambria Math" panose="02040503050406030204" pitchFamily="18" charset="0"/>
                    </a:rPr>
                    <m:t>𝑗</m:t>
                  </m:r>
                  <m:r>
                    <a:rPr lang="en-US" sz="2300" i="1" kern="1200">
                      <a:latin typeface="Cambria Math" panose="02040503050406030204" pitchFamily="18" charset="0"/>
                    </a:rPr>
                    <m:t>=1</m:t>
                  </m:r>
                </m:sub>
                <m:sup>
                  <m:r>
                    <a:rPr lang="en-US" sz="2300" i="1" kern="1200">
                      <a:latin typeface="Cambria Math" panose="02040503050406030204" pitchFamily="18" charset="0"/>
                    </a:rPr>
                    <m:t>𝐾</m:t>
                  </m:r>
                </m:sup>
                <m:e>
                  <m:sSub>
                    <m:sSubPr>
                      <m:ctrlPr>
                        <a:rPr lang="en-US" sz="2300" i="1" kern="1200">
                          <a:latin typeface="Cambria Math" panose="02040503050406030204" pitchFamily="18" charset="0"/>
                        </a:rPr>
                      </m:ctrlPr>
                    </m:sSubPr>
                    <m:e>
                      <m:r>
                        <a:rPr lang="en-US" sz="2300" i="1" kern="1200">
                          <a:latin typeface="Cambria Math" panose="02040503050406030204" pitchFamily="18" charset="0"/>
                          <a:ea typeface="Cambria Math" panose="02040503050406030204" pitchFamily="18" charset="0"/>
                        </a:rPr>
                        <m:t>𝜋</m:t>
                      </m:r>
                    </m:e>
                    <m:sub>
                      <m:r>
                        <a:rPr lang="en-US" sz="2300" i="1" kern="1200">
                          <a:latin typeface="Cambria Math" panose="02040503050406030204" pitchFamily="18" charset="0"/>
                        </a:rPr>
                        <m:t>𝑖𝑗</m:t>
                      </m:r>
                    </m:sub>
                  </m:sSub>
                </m:e>
              </m:nary>
              <m:r>
                <a:rPr lang="en-US" sz="2300" i="1" kern="1200">
                  <a:latin typeface="Cambria Math" panose="02040503050406030204" pitchFamily="18" charset="0"/>
                </a:rPr>
                <m:t>=1</m:t>
              </m:r>
            </m:oMath>
          </a14:m>
          <a:endParaRPr lang="en-US" sz="2300" kern="1200" dirty="0"/>
        </a:p>
      </dsp:txBody>
      <dsp:txXfrm>
        <a:off x="7190205" y="1549601"/>
        <a:ext cx="3285231" cy="1252135"/>
      </dsp:txXfrm>
    </dsp:sp>
    <dsp:sp modelId="{E18BD064-E596-427F-AFB4-052CE51F854C}">
      <dsp:nvSpPr>
        <dsp:cNvPr id="0" name=""/>
        <dsp:cNvSpPr/>
      </dsp:nvSpPr>
      <dsp:spPr>
        <a:xfrm>
          <a:off x="7151249" y="600"/>
          <a:ext cx="3363143" cy="13300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Distributions across Feature Segments are independent</a:t>
          </a:r>
        </a:p>
      </dsp:txBody>
      <dsp:txXfrm>
        <a:off x="7190205" y="39556"/>
        <a:ext cx="3285231" cy="12521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7DDAF-0734-4EDC-802F-78398BCD9834}">
      <dsp:nvSpPr>
        <dsp:cNvPr id="0" name=""/>
        <dsp:cNvSpPr/>
      </dsp:nvSpPr>
      <dsp:spPr>
        <a:xfrm>
          <a:off x="1206" y="600"/>
          <a:ext cx="10513186" cy="1330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Let </a:t>
          </a:r>
          <a14:m xmlns:a14="http://schemas.microsoft.com/office/drawing/2010/main">
            <m:oMath xmlns:m="http://schemas.openxmlformats.org/officeDocument/2006/math">
              <m:sSub>
                <m:sSubPr>
                  <m:ctrlPr>
                    <a:rPr lang="en-US" sz="2300" i="1" kern="1200" smtClean="0">
                      <a:latin typeface="Cambria Math" panose="02040503050406030204" pitchFamily="18" charset="0"/>
                    </a:rPr>
                  </m:ctrlPr>
                </m:sSubPr>
                <m:e>
                  <m:r>
                    <a:rPr lang="en-US" sz="2300" b="1" i="0" kern="1200" smtClean="0">
                      <a:latin typeface="Cambria Math" panose="02040503050406030204" pitchFamily="18" charset="0"/>
                      <a:ea typeface="Cambria Math" panose="02040503050406030204" pitchFamily="18" charset="0"/>
                    </a:rPr>
                    <m:t>𝛃</m:t>
                  </m:r>
                </m:e>
                <m:sub>
                  <m:r>
                    <a:rPr lang="en-US" sz="2300" b="0" i="1" kern="1200" smtClean="0">
                      <a:latin typeface="Cambria Math" panose="02040503050406030204" pitchFamily="18" charset="0"/>
                    </a:rPr>
                    <m:t>𝑗</m:t>
                  </m:r>
                </m:sub>
              </m:sSub>
            </m:oMath>
          </a14:m>
          <a:r>
            <a:rPr lang="en-US" sz="2300" kern="1200" dirty="0"/>
            <a:t> be the </a:t>
          </a:r>
          <a14:m xmlns:a14="http://schemas.microsoft.com/office/drawing/2010/main">
            <m:oMath xmlns:m="http://schemas.openxmlformats.org/officeDocument/2006/math">
              <m:r>
                <a:rPr lang="en-US" sz="2300" i="1" kern="1200">
                  <a:latin typeface="Cambria Math" panose="02040503050406030204" pitchFamily="18" charset="0"/>
                </a:rPr>
                <m:t>𝑝</m:t>
              </m:r>
              <m:r>
                <a:rPr lang="en-US" sz="2300" i="1" kern="1200">
                  <a:latin typeface="Cambria Math" panose="02040503050406030204" pitchFamily="18" charset="0"/>
                  <a:ea typeface="Cambria Math" panose="02040503050406030204" pitchFamily="18" charset="0"/>
                </a:rPr>
                <m:t>×1</m:t>
              </m:r>
            </m:oMath>
          </a14:m>
          <a:r>
            <a:rPr lang="en-US" sz="2300" kern="1200" dirty="0"/>
            <a:t> column vector of parameters.  Parameters are defined by [categories of] the predictors. One </a:t>
          </a:r>
          <a14:m xmlns:a14="http://schemas.microsoft.com/office/drawing/2010/main">
            <m:oMath xmlns:m="http://schemas.openxmlformats.org/officeDocument/2006/math">
              <m:sSub>
                <m:sSubPr>
                  <m:ctrlPr>
                    <a:rPr lang="en-US" sz="2300" i="1" kern="1200">
                      <a:latin typeface="Cambria Math" panose="02040503050406030204" pitchFamily="18" charset="0"/>
                    </a:rPr>
                  </m:ctrlPr>
                </m:sSubPr>
                <m:e>
                  <m:r>
                    <a:rPr lang="en-US" sz="2300" b="1" i="0" kern="1200">
                      <a:latin typeface="Cambria Math" panose="02040503050406030204" pitchFamily="18" charset="0"/>
                      <a:ea typeface="Cambria Math" panose="02040503050406030204" pitchFamily="18" charset="0"/>
                    </a:rPr>
                    <m:t>𝛃</m:t>
                  </m:r>
                </m:e>
                <m:sub>
                  <m:r>
                    <a:rPr lang="en-US" sz="2300" i="1" kern="1200">
                      <a:latin typeface="Cambria Math" panose="02040503050406030204" pitchFamily="18" charset="0"/>
                    </a:rPr>
                    <m:t>𝑗</m:t>
                  </m:r>
                </m:sub>
              </m:sSub>
            </m:oMath>
          </a14:m>
          <a:r>
            <a:rPr lang="en-US" sz="2300" kern="1200" dirty="0"/>
            <a:t> for each category of the target variable</a:t>
          </a:r>
        </a:p>
      </dsp:txBody>
      <dsp:txXfrm>
        <a:off x="40162" y="39556"/>
        <a:ext cx="10435274" cy="1252135"/>
      </dsp:txXfrm>
    </dsp:sp>
    <dsp:sp modelId="{3EF6782B-BFDA-4949-93EF-369366FE0C2D}">
      <dsp:nvSpPr>
        <dsp:cNvPr id="0" name=""/>
        <dsp:cNvSpPr/>
      </dsp:nvSpPr>
      <dsp:spPr>
        <a:xfrm>
          <a:off x="3646854" y="1510645"/>
          <a:ext cx="6867539" cy="13300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Therefore, we arbitrarily set </a:t>
          </a:r>
          <a14:m xmlns:a14="http://schemas.microsoft.com/office/drawing/2010/main">
            <m:oMath xmlns:m="http://schemas.openxmlformats.org/officeDocument/2006/math">
              <m:sSub>
                <m:sSubPr>
                  <m:ctrlPr>
                    <a:rPr lang="en-US" sz="2300" i="1" kern="1200">
                      <a:latin typeface="Cambria Math" panose="02040503050406030204" pitchFamily="18" charset="0"/>
                    </a:rPr>
                  </m:ctrlPr>
                </m:sSubPr>
                <m:e>
                  <m:r>
                    <a:rPr lang="en-US" sz="2300" b="1" i="0" kern="1200">
                      <a:latin typeface="Cambria Math" panose="02040503050406030204" pitchFamily="18" charset="0"/>
                      <a:ea typeface="Cambria Math" panose="02040503050406030204" pitchFamily="18" charset="0"/>
                    </a:rPr>
                    <m:t>𝛃</m:t>
                  </m:r>
                </m:e>
                <m:sub>
                  <m:r>
                    <a:rPr lang="en-US" sz="2300" b="0" i="1" kern="1200" smtClean="0">
                      <a:latin typeface="Cambria Math" panose="02040503050406030204" pitchFamily="18" charset="0"/>
                      <a:ea typeface="Cambria Math" panose="02040503050406030204" pitchFamily="18" charset="0"/>
                    </a:rPr>
                    <m:t>𝐽</m:t>
                  </m:r>
                </m:sub>
              </m:sSub>
              <m:r>
                <a:rPr lang="en-US" sz="2300" b="0" i="1" kern="1200" smtClean="0">
                  <a:latin typeface="Cambria Math" panose="02040503050406030204" pitchFamily="18" charset="0"/>
                </a:rPr>
                <m:t>=0</m:t>
              </m:r>
            </m:oMath>
          </a14:m>
          <a:r>
            <a:rPr lang="en-US" sz="2300" kern="1200" dirty="0"/>
            <a:t> for the </a:t>
          </a:r>
          <a14:m xmlns:a14="http://schemas.microsoft.com/office/drawing/2010/main">
            <m:oMath xmlns:m="http://schemas.openxmlformats.org/officeDocument/2006/math">
              <m:sSup>
                <m:sSupPr>
                  <m:ctrlPr>
                    <a:rPr lang="en-US" sz="2300" i="1" kern="1200">
                      <a:latin typeface="Cambria Math" panose="02040503050406030204" pitchFamily="18" charset="0"/>
                    </a:rPr>
                  </m:ctrlPr>
                </m:sSupPr>
                <m:e>
                  <m:r>
                    <a:rPr lang="en-US" sz="2300" i="1" kern="1200">
                      <a:latin typeface="Cambria Math" panose="02040503050406030204" pitchFamily="18" charset="0"/>
                    </a:rPr>
                    <m:t>𝐽</m:t>
                  </m:r>
                </m:e>
                <m:sup>
                  <m:r>
                    <m:rPr>
                      <m:sty m:val="p"/>
                    </m:rPr>
                    <a:rPr lang="en-US" sz="2300" kern="1200">
                      <a:latin typeface="Cambria Math" panose="02040503050406030204" pitchFamily="18" charset="0"/>
                    </a:rPr>
                    <m:t>th</m:t>
                  </m:r>
                </m:sup>
              </m:sSup>
            </m:oMath>
          </a14:m>
          <a:r>
            <a:rPr lang="en-US" sz="2300" kern="1200" dirty="0"/>
            <a:t> category (a.k.a. the reference category) of the target variable</a:t>
          </a:r>
        </a:p>
      </dsp:txBody>
      <dsp:txXfrm>
        <a:off x="3685810" y="1549601"/>
        <a:ext cx="6789627" cy="1252135"/>
      </dsp:txXfrm>
    </dsp:sp>
    <dsp:sp modelId="{EF9D00CF-5154-4C55-833A-EC8A0BE63579}">
      <dsp:nvSpPr>
        <dsp:cNvPr id="0" name=""/>
        <dsp:cNvSpPr/>
      </dsp:nvSpPr>
      <dsp:spPr>
        <a:xfrm>
          <a:off x="7151249" y="3020690"/>
          <a:ext cx="3363143" cy="13300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preferred choice is the MODE category (greatest number of observations)</a:t>
          </a:r>
        </a:p>
      </dsp:txBody>
      <dsp:txXfrm>
        <a:off x="7190205" y="3059646"/>
        <a:ext cx="3285231" cy="1252135"/>
      </dsp:txXfrm>
    </dsp:sp>
    <dsp:sp modelId="{6F496A9C-AB5A-4D6E-A8F1-01D2423519FF}">
      <dsp:nvSpPr>
        <dsp:cNvPr id="0" name=""/>
        <dsp:cNvSpPr/>
      </dsp:nvSpPr>
      <dsp:spPr>
        <a:xfrm>
          <a:off x="3646854" y="3020690"/>
          <a:ext cx="3363143" cy="13300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 common choice is the LAST category (highest lexical order)</a:t>
          </a:r>
        </a:p>
      </dsp:txBody>
      <dsp:txXfrm>
        <a:off x="3685810" y="3059646"/>
        <a:ext cx="3285231" cy="1252135"/>
      </dsp:txXfrm>
    </dsp:sp>
    <dsp:sp modelId="{5FE5A0FA-F06D-4F79-A706-1D5C35B82384}">
      <dsp:nvSpPr>
        <dsp:cNvPr id="0" name=""/>
        <dsp:cNvSpPr/>
      </dsp:nvSpPr>
      <dsp:spPr>
        <a:xfrm>
          <a:off x="1206" y="1510645"/>
          <a:ext cx="3363143" cy="13300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Since </a:t>
          </a:r>
          <a14:m xmlns:a14="http://schemas.microsoft.com/office/drawing/2010/main">
            <m:oMath xmlns:m="http://schemas.openxmlformats.org/officeDocument/2006/math">
              <m:nary>
                <m:naryPr>
                  <m:chr m:val="∑"/>
                  <m:ctrlPr>
                    <a:rPr lang="en-US" sz="2300" i="1" kern="1200">
                      <a:latin typeface="Cambria Math" panose="02040503050406030204" pitchFamily="18" charset="0"/>
                    </a:rPr>
                  </m:ctrlPr>
                </m:naryPr>
                <m:sub>
                  <m:r>
                    <m:rPr>
                      <m:brk m:alnAt="23"/>
                    </m:rPr>
                    <a:rPr lang="en-US" sz="2300" i="1" kern="1200">
                      <a:latin typeface="Cambria Math" panose="02040503050406030204" pitchFamily="18" charset="0"/>
                    </a:rPr>
                    <m:t>𝑗</m:t>
                  </m:r>
                  <m:r>
                    <a:rPr lang="en-US" sz="2300" i="1" kern="1200">
                      <a:latin typeface="Cambria Math" panose="02040503050406030204" pitchFamily="18" charset="0"/>
                    </a:rPr>
                    <m:t>=1</m:t>
                  </m:r>
                </m:sub>
                <m:sup>
                  <m:r>
                    <a:rPr lang="en-US" sz="2300" i="1" kern="1200">
                      <a:latin typeface="Cambria Math" panose="02040503050406030204" pitchFamily="18" charset="0"/>
                    </a:rPr>
                    <m:t>𝐾</m:t>
                  </m:r>
                </m:sup>
                <m:e>
                  <m:sSub>
                    <m:sSubPr>
                      <m:ctrlPr>
                        <a:rPr lang="en-US" sz="2300" i="1" kern="1200">
                          <a:latin typeface="Cambria Math" panose="02040503050406030204" pitchFamily="18" charset="0"/>
                        </a:rPr>
                      </m:ctrlPr>
                    </m:sSubPr>
                    <m:e>
                      <m:r>
                        <a:rPr lang="en-US" sz="2300" i="1" kern="1200">
                          <a:latin typeface="Cambria Math" panose="02040503050406030204" pitchFamily="18" charset="0"/>
                          <a:ea typeface="Cambria Math" panose="02040503050406030204" pitchFamily="18" charset="0"/>
                        </a:rPr>
                        <m:t>𝜋</m:t>
                      </m:r>
                    </m:e>
                    <m:sub>
                      <m:r>
                        <a:rPr lang="en-US" sz="2300" i="1" kern="1200">
                          <a:latin typeface="Cambria Math" panose="02040503050406030204" pitchFamily="18" charset="0"/>
                        </a:rPr>
                        <m:t>𝑖𝑗</m:t>
                      </m:r>
                    </m:sub>
                  </m:sSub>
                </m:e>
              </m:nary>
              <m:r>
                <a:rPr lang="en-US" sz="2300" i="1" kern="1200">
                  <a:latin typeface="Cambria Math" panose="02040503050406030204" pitchFamily="18" charset="0"/>
                </a:rPr>
                <m:t>=1</m:t>
              </m:r>
            </m:oMath>
          </a14:m>
          <a:r>
            <a:rPr lang="en-US" sz="2300" kern="1200" dirty="0"/>
            <a:t>, we only need </a:t>
          </a:r>
          <a14:m xmlns:a14="http://schemas.microsoft.com/office/drawing/2010/main">
            <m:oMath xmlns:m="http://schemas.openxmlformats.org/officeDocument/2006/math">
              <m:r>
                <a:rPr lang="en-US" sz="2300" b="0" i="1" kern="1200" smtClean="0">
                  <a:latin typeface="Cambria Math" panose="02040503050406030204" pitchFamily="18" charset="0"/>
                </a:rPr>
                <m:t>𝐾</m:t>
              </m:r>
              <m:r>
                <a:rPr lang="en-US" sz="2300" b="0" i="1" kern="1200" smtClean="0">
                  <a:latin typeface="Cambria Math" panose="02040503050406030204" pitchFamily="18" charset="0"/>
                </a:rPr>
                <m:t>−1</m:t>
              </m:r>
            </m:oMath>
          </a14:m>
          <a:r>
            <a:rPr lang="en-US" sz="2300" kern="1200" dirty="0"/>
            <a:t> parameter vectors</a:t>
          </a:r>
        </a:p>
      </dsp:txBody>
      <dsp:txXfrm>
        <a:off x="40162" y="1549601"/>
        <a:ext cx="3285231" cy="1252135"/>
      </dsp:txXfrm>
    </dsp:sp>
    <dsp:sp modelId="{8B4B0E6E-53CF-44C1-886C-6A81B4812D87}">
      <dsp:nvSpPr>
        <dsp:cNvPr id="0" name=""/>
        <dsp:cNvSpPr/>
      </dsp:nvSpPr>
      <dsp:spPr>
        <a:xfrm>
          <a:off x="1206" y="3020690"/>
          <a:ext cx="3363143" cy="13300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Choice of reference target category does not affect model goodness-of-fit</a:t>
          </a:r>
        </a:p>
      </dsp:txBody>
      <dsp:txXfrm>
        <a:off x="40162" y="3059646"/>
        <a:ext cx="3285231" cy="12521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10/4/2022</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2632732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850895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79836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03528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79451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385536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289259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1835242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976450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3449355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19223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648627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207624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3178391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4108939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138057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187392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919261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93643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569896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4294320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275110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4047665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581828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426778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297709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515281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1402486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3676952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3000970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3354122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382671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266115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10100699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25859743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559883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4273909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170117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893524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636444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864186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2839220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1506703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216323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595005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753891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22554873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35034076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61828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313437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031017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10564530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1318030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6343746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150203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10176255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2680844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3726406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16474971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1596155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11284377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75</a:t>
            </a:fld>
            <a:endParaRPr lang="en-US" dirty="0"/>
          </a:p>
        </p:txBody>
      </p:sp>
    </p:spTree>
    <p:extLst>
      <p:ext uri="{BB962C8B-B14F-4D97-AF65-F5344CB8AC3E}">
        <p14:creationId xmlns:p14="http://schemas.microsoft.com/office/powerpoint/2010/main" val="39136500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76</a:t>
            </a:fld>
            <a:endParaRPr lang="en-US" dirty="0"/>
          </a:p>
        </p:txBody>
      </p:sp>
    </p:spTree>
    <p:extLst>
      <p:ext uri="{BB962C8B-B14F-4D97-AF65-F5344CB8AC3E}">
        <p14:creationId xmlns:p14="http://schemas.microsoft.com/office/powerpoint/2010/main" val="25521108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77</a:t>
            </a:fld>
            <a:endParaRPr lang="en-US" dirty="0"/>
          </a:p>
        </p:txBody>
      </p:sp>
    </p:spTree>
    <p:extLst>
      <p:ext uri="{BB962C8B-B14F-4D97-AF65-F5344CB8AC3E}">
        <p14:creationId xmlns:p14="http://schemas.microsoft.com/office/powerpoint/2010/main" val="3542650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78</a:t>
            </a:fld>
            <a:endParaRPr lang="en-US" dirty="0"/>
          </a:p>
        </p:txBody>
      </p:sp>
    </p:spTree>
    <p:extLst>
      <p:ext uri="{BB962C8B-B14F-4D97-AF65-F5344CB8AC3E}">
        <p14:creationId xmlns:p14="http://schemas.microsoft.com/office/powerpoint/2010/main" val="7201652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79</a:t>
            </a:fld>
            <a:endParaRPr lang="en-US" dirty="0"/>
          </a:p>
        </p:txBody>
      </p:sp>
    </p:spTree>
    <p:extLst>
      <p:ext uri="{BB962C8B-B14F-4D97-AF65-F5344CB8AC3E}">
        <p14:creationId xmlns:p14="http://schemas.microsoft.com/office/powerpoint/2010/main" val="3191389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9057329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80</a:t>
            </a:fld>
            <a:endParaRPr lang="en-US" dirty="0"/>
          </a:p>
        </p:txBody>
      </p:sp>
    </p:spTree>
    <p:extLst>
      <p:ext uri="{BB962C8B-B14F-4D97-AF65-F5344CB8AC3E}">
        <p14:creationId xmlns:p14="http://schemas.microsoft.com/office/powerpoint/2010/main" val="29659455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81</a:t>
            </a:fld>
            <a:endParaRPr lang="en-US" dirty="0"/>
          </a:p>
        </p:txBody>
      </p:sp>
    </p:spTree>
    <p:extLst>
      <p:ext uri="{BB962C8B-B14F-4D97-AF65-F5344CB8AC3E}">
        <p14:creationId xmlns:p14="http://schemas.microsoft.com/office/powerpoint/2010/main" val="19875556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82</a:t>
            </a:fld>
            <a:endParaRPr lang="en-US" dirty="0"/>
          </a:p>
        </p:txBody>
      </p:sp>
    </p:spTree>
    <p:extLst>
      <p:ext uri="{BB962C8B-B14F-4D97-AF65-F5344CB8AC3E}">
        <p14:creationId xmlns:p14="http://schemas.microsoft.com/office/powerpoint/2010/main" val="13271504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83</a:t>
            </a:fld>
            <a:endParaRPr lang="en-US" dirty="0"/>
          </a:p>
        </p:txBody>
      </p:sp>
    </p:spTree>
    <p:extLst>
      <p:ext uri="{BB962C8B-B14F-4D97-AF65-F5344CB8AC3E}">
        <p14:creationId xmlns:p14="http://schemas.microsoft.com/office/powerpoint/2010/main" val="9391787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84</a:t>
            </a:fld>
            <a:endParaRPr lang="en-US" dirty="0"/>
          </a:p>
        </p:txBody>
      </p:sp>
    </p:spTree>
    <p:extLst>
      <p:ext uri="{BB962C8B-B14F-4D97-AF65-F5344CB8AC3E}">
        <p14:creationId xmlns:p14="http://schemas.microsoft.com/office/powerpoint/2010/main" val="9445995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85</a:t>
            </a:fld>
            <a:endParaRPr lang="en-US" dirty="0"/>
          </a:p>
        </p:txBody>
      </p:sp>
    </p:spTree>
    <p:extLst>
      <p:ext uri="{BB962C8B-B14F-4D97-AF65-F5344CB8AC3E}">
        <p14:creationId xmlns:p14="http://schemas.microsoft.com/office/powerpoint/2010/main" val="7869015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86</a:t>
            </a:fld>
            <a:endParaRPr lang="en-US" dirty="0"/>
          </a:p>
        </p:txBody>
      </p:sp>
    </p:spTree>
    <p:extLst>
      <p:ext uri="{BB962C8B-B14F-4D97-AF65-F5344CB8AC3E}">
        <p14:creationId xmlns:p14="http://schemas.microsoft.com/office/powerpoint/2010/main" val="21245149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87</a:t>
            </a:fld>
            <a:endParaRPr lang="en-US" dirty="0"/>
          </a:p>
        </p:txBody>
      </p:sp>
    </p:spTree>
    <p:extLst>
      <p:ext uri="{BB962C8B-B14F-4D97-AF65-F5344CB8AC3E}">
        <p14:creationId xmlns:p14="http://schemas.microsoft.com/office/powerpoint/2010/main" val="34511524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88</a:t>
            </a:fld>
            <a:endParaRPr lang="en-US" dirty="0"/>
          </a:p>
        </p:txBody>
      </p:sp>
    </p:spTree>
    <p:extLst>
      <p:ext uri="{BB962C8B-B14F-4D97-AF65-F5344CB8AC3E}">
        <p14:creationId xmlns:p14="http://schemas.microsoft.com/office/powerpoint/2010/main" val="7672327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89</a:t>
            </a:fld>
            <a:endParaRPr lang="en-US" dirty="0"/>
          </a:p>
        </p:txBody>
      </p:sp>
    </p:spTree>
    <p:extLst>
      <p:ext uri="{BB962C8B-B14F-4D97-AF65-F5344CB8AC3E}">
        <p14:creationId xmlns:p14="http://schemas.microsoft.com/office/powerpoint/2010/main" val="404523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42739135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90</a:t>
            </a:fld>
            <a:endParaRPr lang="en-US" dirty="0"/>
          </a:p>
        </p:txBody>
      </p:sp>
    </p:spTree>
    <p:extLst>
      <p:ext uri="{BB962C8B-B14F-4D97-AF65-F5344CB8AC3E}">
        <p14:creationId xmlns:p14="http://schemas.microsoft.com/office/powerpoint/2010/main" val="24314348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91</a:t>
            </a:fld>
            <a:endParaRPr lang="en-US" dirty="0"/>
          </a:p>
        </p:txBody>
      </p:sp>
    </p:spTree>
    <p:extLst>
      <p:ext uri="{BB962C8B-B14F-4D97-AF65-F5344CB8AC3E}">
        <p14:creationId xmlns:p14="http://schemas.microsoft.com/office/powerpoint/2010/main" val="12851449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92</a:t>
            </a:fld>
            <a:endParaRPr lang="en-US" dirty="0"/>
          </a:p>
        </p:txBody>
      </p:sp>
    </p:spTree>
    <p:extLst>
      <p:ext uri="{BB962C8B-B14F-4D97-AF65-F5344CB8AC3E}">
        <p14:creationId xmlns:p14="http://schemas.microsoft.com/office/powerpoint/2010/main" val="10324886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93</a:t>
            </a:fld>
            <a:endParaRPr lang="en-US" dirty="0"/>
          </a:p>
        </p:txBody>
      </p:sp>
    </p:spTree>
    <p:extLst>
      <p:ext uri="{BB962C8B-B14F-4D97-AF65-F5344CB8AC3E}">
        <p14:creationId xmlns:p14="http://schemas.microsoft.com/office/powerpoint/2010/main" val="1206362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94</a:t>
            </a:fld>
            <a:endParaRPr lang="en-US" dirty="0"/>
          </a:p>
        </p:txBody>
      </p:sp>
    </p:spTree>
    <p:extLst>
      <p:ext uri="{BB962C8B-B14F-4D97-AF65-F5344CB8AC3E}">
        <p14:creationId xmlns:p14="http://schemas.microsoft.com/office/powerpoint/2010/main" val="36192163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95</a:t>
            </a:fld>
            <a:endParaRPr lang="en-US" dirty="0"/>
          </a:p>
        </p:txBody>
      </p:sp>
    </p:spTree>
    <p:extLst>
      <p:ext uri="{BB962C8B-B14F-4D97-AF65-F5344CB8AC3E}">
        <p14:creationId xmlns:p14="http://schemas.microsoft.com/office/powerpoint/2010/main" val="41719731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96</a:t>
            </a:fld>
            <a:endParaRPr lang="en-US" dirty="0"/>
          </a:p>
        </p:txBody>
      </p:sp>
    </p:spTree>
    <p:extLst>
      <p:ext uri="{BB962C8B-B14F-4D97-AF65-F5344CB8AC3E}">
        <p14:creationId xmlns:p14="http://schemas.microsoft.com/office/powerpoint/2010/main" val="15538019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97</a:t>
            </a:fld>
            <a:endParaRPr lang="en-US" dirty="0"/>
          </a:p>
        </p:txBody>
      </p:sp>
    </p:spTree>
    <p:extLst>
      <p:ext uri="{BB962C8B-B14F-4D97-AF65-F5344CB8AC3E}">
        <p14:creationId xmlns:p14="http://schemas.microsoft.com/office/powerpoint/2010/main" val="14571575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98</a:t>
            </a:fld>
            <a:endParaRPr lang="en-US" dirty="0"/>
          </a:p>
        </p:txBody>
      </p:sp>
    </p:spTree>
    <p:extLst>
      <p:ext uri="{BB962C8B-B14F-4D97-AF65-F5344CB8AC3E}">
        <p14:creationId xmlns:p14="http://schemas.microsoft.com/office/powerpoint/2010/main" val="36216309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104</a:t>
            </a:fld>
            <a:endParaRPr lang="en-US" dirty="0"/>
          </a:p>
        </p:txBody>
      </p:sp>
    </p:spTree>
    <p:extLst>
      <p:ext uri="{BB962C8B-B14F-4D97-AF65-F5344CB8AC3E}">
        <p14:creationId xmlns:p14="http://schemas.microsoft.com/office/powerpoint/2010/main" val="20109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21241268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105</a:t>
            </a:fld>
            <a:endParaRPr lang="en-US" dirty="0"/>
          </a:p>
        </p:txBody>
      </p:sp>
    </p:spTree>
    <p:extLst>
      <p:ext uri="{BB962C8B-B14F-4D97-AF65-F5344CB8AC3E}">
        <p14:creationId xmlns:p14="http://schemas.microsoft.com/office/powerpoint/2010/main" val="13359102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106</a:t>
            </a:fld>
            <a:endParaRPr lang="en-US" dirty="0"/>
          </a:p>
        </p:txBody>
      </p:sp>
    </p:spTree>
    <p:extLst>
      <p:ext uri="{BB962C8B-B14F-4D97-AF65-F5344CB8AC3E}">
        <p14:creationId xmlns:p14="http://schemas.microsoft.com/office/powerpoint/2010/main" val="39559469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107</a:t>
            </a:fld>
            <a:endParaRPr lang="en-US" dirty="0"/>
          </a:p>
        </p:txBody>
      </p:sp>
    </p:spTree>
    <p:extLst>
      <p:ext uri="{BB962C8B-B14F-4D97-AF65-F5344CB8AC3E}">
        <p14:creationId xmlns:p14="http://schemas.microsoft.com/office/powerpoint/2010/main" val="17724078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109</a:t>
            </a:fld>
            <a:endParaRPr lang="en-US" dirty="0"/>
          </a:p>
        </p:txBody>
      </p:sp>
    </p:spTree>
    <p:extLst>
      <p:ext uri="{BB962C8B-B14F-4D97-AF65-F5344CB8AC3E}">
        <p14:creationId xmlns:p14="http://schemas.microsoft.com/office/powerpoint/2010/main" val="18943624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110</a:t>
            </a:fld>
            <a:endParaRPr lang="en-US" dirty="0"/>
          </a:p>
        </p:txBody>
      </p:sp>
    </p:spTree>
    <p:extLst>
      <p:ext uri="{BB962C8B-B14F-4D97-AF65-F5344CB8AC3E}">
        <p14:creationId xmlns:p14="http://schemas.microsoft.com/office/powerpoint/2010/main" val="67285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FA0E18-DC6F-49B7-917F-5AFA3730B2DC}" type="datetime1">
              <a:rPr lang="en-US" smtClean="0"/>
              <a:t>10/4/2022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F0BCE-18F4-4BFD-8F56-22B5C11C7C34}" type="datetime1">
              <a:rPr lang="en-US" smtClean="0"/>
              <a:t>10/4/2022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6C1623-B954-4C79-B6EC-E77B8FB90D83}" type="datetime1">
              <a:rPr lang="en-US" smtClean="0"/>
              <a:t>10/4/2022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3931" t="29788" r="-675" b="13289"/>
          <a:stretch/>
        </p:blipFill>
        <p:spPr>
          <a:xfrm>
            <a:off x="0" y="0"/>
            <a:ext cx="8229600" cy="6858000"/>
          </a:xfrm>
          <a:prstGeom prst="rect">
            <a:avLst/>
          </a:prstGeom>
        </p:spPr>
      </p:pic>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0D6254E1-FF33-4DA6-820F-D375E8B9EA6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643796" y="4928473"/>
            <a:ext cx="10843768" cy="1634900"/>
          </a:xfrm>
          <a:prstGeom prst="rect">
            <a:avLst/>
          </a:prstGeom>
        </p:spPr>
      </p:pic>
      <p:pic>
        <p:nvPicPr>
          <p:cNvPr id="1026" name="Picture 2">
            <a:extLst>
              <a:ext uri="{FF2B5EF4-FFF2-40B4-BE49-F238E27FC236}">
                <a16:creationId xmlns:a16="http://schemas.microsoft.com/office/drawing/2014/main" id="{048FB233-ED68-4B00-AFE4-A8AA9E8E8F80}"/>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829147" y="1351875"/>
            <a:ext cx="489532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6097"/>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EB2FD-9E8C-4506-8B61-133EA1E7DD52}" type="datetime1">
              <a:rPr lang="en-US" smtClean="0"/>
              <a:t>10/4/2022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65CA5-6F81-4B94-A6F8-A69DC509B62C}" type="datetime1">
              <a:rPr lang="en-US" smtClean="0"/>
              <a:t>10/4/2022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1F7C5D-4626-4D09-95BB-3714D7FC9ED1}" type="datetime1">
              <a:rPr lang="en-US" smtClean="0"/>
              <a:t>10/4/2022</a:t>
            </a:fld>
            <a:endParaRPr lang="en-US" dirty="0"/>
          </a:p>
        </p:txBody>
      </p:sp>
      <p:sp>
        <p:nvSpPr>
          <p:cNvPr id="6" name="Footer Placeholder 5"/>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5D6A66-E6C7-451A-BDA1-82BDADD876AD}" type="datetime1">
              <a:rPr lang="en-US" smtClean="0"/>
              <a:t>10/4/2022</a:t>
            </a:fld>
            <a:endParaRPr lang="en-US" dirty="0"/>
          </a:p>
        </p:txBody>
      </p:sp>
      <p:sp>
        <p:nvSpPr>
          <p:cNvPr id="8" name="Footer Placeholder 7"/>
          <p:cNvSpPr>
            <a:spLocks noGrp="1"/>
          </p:cNvSpPr>
          <p:nvPr>
            <p:ph type="ftr" sz="quarter" idx="11"/>
          </p:nvPr>
        </p:nvSpPr>
        <p:spPr/>
        <p:txBody>
          <a:bodyPr/>
          <a:lstStyle/>
          <a:p>
            <a:r>
              <a:rPr lang="en-US"/>
              <a:t>Copyright © 2022 by Ming-Long Lam, Ph.D.</a:t>
            </a:r>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484B26-1649-4B06-8B60-C3DC7B9BCBA0}" type="datetime1">
              <a:rPr lang="en-US" smtClean="0"/>
              <a:t>10/4/2022</a:t>
            </a:fld>
            <a:endParaRPr lang="en-US" dirty="0"/>
          </a:p>
        </p:txBody>
      </p:sp>
      <p:sp>
        <p:nvSpPr>
          <p:cNvPr id="4" name="Footer Placeholder 3"/>
          <p:cNvSpPr>
            <a:spLocks noGrp="1"/>
          </p:cNvSpPr>
          <p:nvPr>
            <p:ph type="ftr" sz="quarter" idx="11"/>
          </p:nvPr>
        </p:nvSpPr>
        <p:spPr/>
        <p:txBody>
          <a:bodyPr/>
          <a:lstStyle/>
          <a:p>
            <a:r>
              <a:rPr lang="en-US"/>
              <a:t>Copyright © 2022 by Ming-Long Lam, Ph.D.</a:t>
            </a:r>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AD860-7F9F-4D35-8862-00AC2199ECAD}" type="datetime1">
              <a:rPr lang="en-US" smtClean="0"/>
              <a:t>10/4/2022</a:t>
            </a:fld>
            <a:endParaRPr lang="en-US" dirty="0"/>
          </a:p>
        </p:txBody>
      </p:sp>
      <p:sp>
        <p:nvSpPr>
          <p:cNvPr id="3" name="Footer Placeholder 2"/>
          <p:cNvSpPr>
            <a:spLocks noGrp="1"/>
          </p:cNvSpPr>
          <p:nvPr>
            <p:ph type="ftr" sz="quarter" idx="11"/>
          </p:nvPr>
        </p:nvSpPr>
        <p:spPr/>
        <p:txBody>
          <a:bodyPr/>
          <a:lstStyle/>
          <a:p>
            <a:r>
              <a:rPr lang="en-US"/>
              <a:t>Copyright © 2022 by Ming-Long Lam, Ph.D.</a:t>
            </a:r>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2A896-A159-4320-A232-5534E877456F}" type="datetime1">
              <a:rPr lang="en-US" smtClean="0"/>
              <a:t>10/4/2022</a:t>
            </a:fld>
            <a:endParaRPr lang="en-US" dirty="0"/>
          </a:p>
        </p:txBody>
      </p:sp>
      <p:sp>
        <p:nvSpPr>
          <p:cNvPr id="6" name="Footer Placeholder 5"/>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42AE20-2B8D-4D3A-9CCE-60AD02D2DBC5}" type="datetime1">
              <a:rPr lang="en-US" smtClean="0"/>
              <a:t>10/4/2022</a:t>
            </a:fld>
            <a:endParaRPr lang="en-US" dirty="0"/>
          </a:p>
        </p:txBody>
      </p:sp>
      <p:sp>
        <p:nvSpPr>
          <p:cNvPr id="6" name="Footer Placeholder 5"/>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B7BA0-571F-4B9A-BDF1-E1EB7F47707E}" type="datetime1">
              <a:rPr lang="en-US" smtClean="0"/>
              <a:t>10/4/2022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by Ming-Long Lam, Ph.D.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pic>
        <p:nvPicPr>
          <p:cNvPr id="12" name="Picture 11" descr="A picture containing chart&#10;&#10;Description automatically generated">
            <a:extLst>
              <a:ext uri="{FF2B5EF4-FFF2-40B4-BE49-F238E27FC236}">
                <a16:creationId xmlns:a16="http://schemas.microsoft.com/office/drawing/2014/main" id="{A732BFD9-F1B5-489A-9F85-1F59C7D08220}"/>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983581" y="6400800"/>
            <a:ext cx="3208419" cy="457200"/>
          </a:xfrm>
          <a:prstGeom prst="rect">
            <a:avLst/>
          </a:prstGeom>
        </p:spPr>
      </p:pic>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ather.gov/safety/lightning-odd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80.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8" Type="http://schemas.openxmlformats.org/officeDocument/2006/relationships/diagramData" Target="NUL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NULL"/><Relationship Id="rId5" Type="http://schemas.openxmlformats.org/officeDocument/2006/relationships/diagramQuickStyle" Target="../diagrams/quickStyle9.xml"/><Relationship Id="rId10" Type="http://schemas.openxmlformats.org/officeDocument/2006/relationships/diagramQuickStyle" Target="NULL"/><Relationship Id="rId4" Type="http://schemas.openxmlformats.org/officeDocument/2006/relationships/diagramLayout" Target="../diagrams/layout9.xml"/><Relationship Id="rId9" Type="http://schemas.openxmlformats.org/officeDocument/2006/relationships/diagramLayout" Target="NUL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160.png"/></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8" Type="http://schemas.openxmlformats.org/officeDocument/2006/relationships/diagramData" Target="../diagrams/data90.xm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60.xml"/><Relationship Id="rId5" Type="http://schemas.openxmlformats.org/officeDocument/2006/relationships/diagramQuickStyle" Target="../diagrams/quickStyle11.xml"/><Relationship Id="rId10" Type="http://schemas.openxmlformats.org/officeDocument/2006/relationships/diagramQuickStyle" Target="../diagrams/quickStyle60.xml"/><Relationship Id="rId4" Type="http://schemas.openxmlformats.org/officeDocument/2006/relationships/diagramLayout" Target="../diagrams/layout11.xml"/><Relationship Id="rId9" Type="http://schemas.openxmlformats.org/officeDocument/2006/relationships/diagramLayout" Target="../diagrams/layout60.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9.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diagramData" Target="NUL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NULL"/><Relationship Id="rId5" Type="http://schemas.openxmlformats.org/officeDocument/2006/relationships/diagramQuickStyle" Target="../diagrams/quickStyle3.xml"/><Relationship Id="rId10" Type="http://schemas.openxmlformats.org/officeDocument/2006/relationships/diagramQuickStyle" Target="NULL"/><Relationship Id="rId4" Type="http://schemas.openxmlformats.org/officeDocument/2006/relationships/diagramLayout" Target="../diagrams/layout3.xml"/><Relationship Id="rId9" Type="http://schemas.openxmlformats.org/officeDocument/2006/relationships/diagramLayout" Target="NUL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9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NUL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811505" y="422209"/>
            <a:ext cx="6747934" cy="275953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5400" dirty="0">
                <a:solidFill>
                  <a:srgbClr val="C00000"/>
                </a:solidFill>
                <a:latin typeface="Arial" panose="020B0604020202020204" pitchFamily="34" charset="0"/>
                <a:cs typeface="Arial" panose="020B0604020202020204" pitchFamily="34" charset="0"/>
              </a:rPr>
              <a:t>CS 484</a:t>
            </a:r>
          </a:p>
          <a:p>
            <a:pPr marL="9144" algn="l"/>
            <a:r>
              <a:rPr lang="en-US" sz="5400" b="0" dirty="0">
                <a:solidFill>
                  <a:srgbClr val="C00000"/>
                </a:solidFill>
                <a:latin typeface="Arial" panose="020B0604020202020204" pitchFamily="34" charset="0"/>
                <a:cs typeface="Arial" panose="020B0604020202020204" pitchFamily="34" charset="0"/>
              </a:rPr>
              <a:t>Introduction to Machine Learning</a:t>
            </a:r>
            <a:endParaRPr lang="en-US" sz="5400" b="0" i="0" dirty="0">
              <a:solidFill>
                <a:srgbClr val="C00000"/>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Week 6, October 3, 2022</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dirty="0">
                <a:solidFill>
                  <a:schemeClr val="accent1"/>
                </a:solidFill>
                <a:latin typeface="Adobe Garamond Pro" panose="02020502060506020403" pitchFamily="18" charset="77"/>
                <a:cs typeface="Gotham Bold" pitchFamily="2" charset="0"/>
              </a:rPr>
              <a:t>Fall</a:t>
            </a:r>
            <a:r>
              <a:rPr lang="en-US" sz="1800" b="0" i="0" kern="1200" dirty="0">
                <a:solidFill>
                  <a:schemeClr val="accent1"/>
                </a:solidFill>
                <a:latin typeface="Adobe Garamond Pro" panose="02020502060506020403" pitchFamily="18" charset="77"/>
                <a:ea typeface="+mn-ea"/>
                <a:cs typeface="Gotham Bold" pitchFamily="2" charset="0"/>
              </a:rPr>
              <a:t> Semester 2022</a:t>
            </a:r>
          </a:p>
        </p:txBody>
      </p:sp>
    </p:spTree>
    <p:extLst>
      <p:ext uri="{BB962C8B-B14F-4D97-AF65-F5344CB8AC3E}">
        <p14:creationId xmlns:p14="http://schemas.microsoft.com/office/powerpoint/2010/main" val="208496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M</a:t>
            </a:r>
            <a:r>
              <a:rPr lang="en-US" b="1" dirty="0">
                <a:solidFill>
                  <a:schemeClr val="bg1"/>
                </a:solidFill>
              </a:rPr>
              <a:t>ulti</a:t>
            </a:r>
            <a:r>
              <a:rPr lang="en-US" b="1" u="sng" dirty="0">
                <a:solidFill>
                  <a:schemeClr val="bg1"/>
                </a:solidFill>
              </a:rPr>
              <a:t>n</a:t>
            </a:r>
            <a:r>
              <a:rPr lang="en-US" b="1" dirty="0">
                <a:solidFill>
                  <a:schemeClr val="bg1"/>
                </a:solidFill>
              </a:rPr>
              <a:t>omial </a:t>
            </a:r>
            <a:r>
              <a:rPr lang="en-US" b="1" u="sng" dirty="0">
                <a:solidFill>
                  <a:schemeClr val="bg1"/>
                </a:solidFill>
              </a:rPr>
              <a:t>L</a:t>
            </a:r>
            <a:r>
              <a:rPr lang="en-US" b="1" dirty="0">
                <a:solidFill>
                  <a:schemeClr val="bg1"/>
                </a:solidFill>
              </a:rPr>
              <a:t>ogistic (MNL): Data</a:t>
            </a:r>
          </a:p>
        </p:txBody>
      </p:sp>
      <p:graphicFrame>
        <p:nvGraphicFramePr>
          <p:cNvPr id="4" name="Content Placeholder 3">
            <a:extLst>
              <a:ext uri="{FF2B5EF4-FFF2-40B4-BE49-F238E27FC236}">
                <a16:creationId xmlns:a16="http://schemas.microsoft.com/office/drawing/2014/main" id="{FC31EBCE-DAE1-40EB-9136-4B509246F53B}"/>
              </a:ext>
            </a:extLst>
          </p:cNvPr>
          <p:cNvGraphicFramePr>
            <a:graphicFrameLocks noGrp="1"/>
          </p:cNvGraphicFramePr>
          <p:nvPr>
            <p:ph idx="1"/>
            <p:extLst>
              <p:ext uri="{D42A27DB-BD31-4B8C-83A1-F6EECF244321}">
                <p14:modId xmlns:p14="http://schemas.microsoft.com/office/powerpoint/2010/main" val="1006051578"/>
              </p:ext>
            </p:extLst>
          </p:nvPr>
        </p:nvGraphicFramePr>
        <p:xfrm>
          <a:off x="838200" y="1825625"/>
          <a:ext cx="36893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8" name="Picture 7">
            <a:extLst>
              <a:ext uri="{FF2B5EF4-FFF2-40B4-BE49-F238E27FC236}">
                <a16:creationId xmlns:a16="http://schemas.microsoft.com/office/drawing/2014/main" id="{3935B4F9-205C-4F1E-AF4F-C81040D0DD30}"/>
              </a:ext>
            </a:extLst>
          </p:cNvPr>
          <p:cNvPicPr>
            <a:picLocks noChangeAspect="1"/>
          </p:cNvPicPr>
          <p:nvPr/>
        </p:nvPicPr>
        <p:blipFill>
          <a:blip r:embed="rId8"/>
          <a:stretch>
            <a:fillRect/>
          </a:stretch>
        </p:blipFill>
        <p:spPr>
          <a:xfrm>
            <a:off x="4690603" y="1825625"/>
            <a:ext cx="7305675" cy="4152900"/>
          </a:xfrm>
          <a:prstGeom prst="rect">
            <a:avLst/>
          </a:prstGeom>
        </p:spPr>
      </p:pic>
      <p:sp>
        <p:nvSpPr>
          <p:cNvPr id="3" name="Footer Placeholder 2">
            <a:extLst>
              <a:ext uri="{FF2B5EF4-FFF2-40B4-BE49-F238E27FC236}">
                <a16:creationId xmlns:a16="http://schemas.microsoft.com/office/drawing/2014/main" id="{0F7C639B-40FE-480C-BFAE-1CE1B4A126A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4532664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Choose Between Non-Nested Models </a:t>
            </a:r>
            <a:endParaRPr lang="en-US" dirty="0">
              <a:solidFill>
                <a:schemeClr val="bg1"/>
              </a:solidFill>
            </a:endParaRPr>
          </a:p>
        </p:txBody>
      </p:sp>
      <p:sp>
        <p:nvSpPr>
          <p:cNvPr id="3" name="内容占位符 2"/>
          <p:cNvSpPr>
            <a:spLocks noGrp="1"/>
          </p:cNvSpPr>
          <p:nvPr>
            <p:ph idx="1"/>
          </p:nvPr>
        </p:nvSpPr>
        <p:spPr/>
        <p:txBody>
          <a:bodyPr>
            <a:normAutofit/>
          </a:bodyPr>
          <a:lstStyle/>
          <a:p>
            <a:r>
              <a:rPr lang="en-US" dirty="0"/>
              <a:t>Suppose we need to choose between two models that are not nested, can we choose the model that has a higher log-likelihood value?</a:t>
            </a:r>
          </a:p>
          <a:p>
            <a:r>
              <a:rPr lang="en-US" dirty="0"/>
              <a:t>It is known that the more parameters (or higher degree of freedom) in a model, the higher the model’s log-likelihood value.</a:t>
            </a:r>
          </a:p>
          <a:p>
            <a:r>
              <a:rPr lang="en-US" dirty="0"/>
              <a:t>If we choose the model that has a higher log-likelihood, then we will always choose the model that also has more parameters.</a:t>
            </a:r>
          </a:p>
          <a:p>
            <a:r>
              <a:rPr lang="en-US" dirty="0"/>
              <a:t>Do we have other alternatives?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100</a:t>
            </a:fld>
            <a:endParaRPr lang="zh-CN" altLang="en-US"/>
          </a:p>
        </p:txBody>
      </p:sp>
      <p:sp>
        <p:nvSpPr>
          <p:cNvPr id="6" name="Footer Placeholder 5">
            <a:extLst>
              <a:ext uri="{FF2B5EF4-FFF2-40B4-BE49-F238E27FC236}">
                <a16:creationId xmlns:a16="http://schemas.microsoft.com/office/drawing/2014/main" id="{3C34C97B-014D-4F9F-AD4B-62B1E2C763A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4690870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a:solidFill>
                  <a:schemeClr val="bg1"/>
                </a:solidFill>
              </a:rPr>
              <a:t>Akaike Information Criterion </a:t>
            </a:r>
            <a:endParaRPr 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7643327" cy="4351338"/>
              </a:xfrm>
            </p:spPr>
            <p:txBody>
              <a:bodyPr>
                <a:normAutofit fontScale="92500"/>
              </a:bodyPr>
              <a:lstStyle/>
              <a:p>
                <a:r>
                  <a:rPr lang="en-US" dirty="0"/>
                  <a:t>An alternative is to add a penalty to the log-likelihood for having many parameters in a model.</a:t>
                </a:r>
              </a:p>
              <a:p>
                <a:r>
                  <a:rPr lang="en-US" dirty="0"/>
                  <a:t>The more parameters in a model, the bigger the penalty.</a:t>
                </a:r>
              </a:p>
              <a:p>
                <a:r>
                  <a:rPr lang="en-US" dirty="0"/>
                  <a:t>Japanese statistician </a:t>
                </a:r>
                <a:r>
                  <a:rPr lang="en-US" dirty="0" err="1"/>
                  <a:t>Hirotugu</a:t>
                </a:r>
                <a:r>
                  <a:rPr lang="en-US" dirty="0"/>
                  <a:t> Akaike (1927 – 2009) suggested the Akaike Information Criterion (AIC).</a:t>
                </a:r>
              </a:p>
              <a:p>
                <a14:m>
                  <m:oMath xmlns:m="http://schemas.openxmlformats.org/officeDocument/2006/math">
                    <m:r>
                      <a:rPr lang="en-US" b="0" i="1" smtClean="0">
                        <a:latin typeface="Cambria Math" panose="02040503050406030204" pitchFamily="18" charset="0"/>
                      </a:rPr>
                      <m:t>𝐴𝐼𝐶</m:t>
                    </m:r>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m:t>
                        </m:r>
                      </m:e>
                    </m:acc>
                    <m:r>
                      <a:rPr lang="en-US" b="0" i="1" smtClean="0">
                        <a:latin typeface="Cambria Math" panose="02040503050406030204" pitchFamily="18" charset="0"/>
                      </a:rPr>
                      <m:t>+2</m:t>
                    </m:r>
                    <m:r>
                      <a:rPr lang="en-US" b="0" i="1" smtClean="0">
                        <a:latin typeface="Cambria Math" panose="02040503050406030204" pitchFamily="18" charset="0"/>
                      </a:rPr>
                      <m:t>𝑝</m:t>
                    </m:r>
                  </m:oMath>
                </a14:m>
                <a:r>
                  <a:rPr lang="en-US" dirty="0"/>
                  <a:t> where</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𝑙</m:t>
                        </m:r>
                      </m:e>
                    </m:acc>
                  </m:oMath>
                </a14:m>
                <a:r>
                  <a:rPr lang="en-US" dirty="0"/>
                  <a:t> is the maximized log-likelihood value of the model</a:t>
                </a:r>
              </a:p>
              <a:p>
                <a:pPr lvl="1"/>
                <a14:m>
                  <m:oMath xmlns:m="http://schemas.openxmlformats.org/officeDocument/2006/math">
                    <m:r>
                      <a:rPr lang="en-US" i="1" dirty="0" smtClean="0">
                        <a:latin typeface="Cambria Math" panose="02040503050406030204" pitchFamily="18" charset="0"/>
                      </a:rPr>
                      <m:t>𝑝</m:t>
                    </m:r>
                  </m:oMath>
                </a14:m>
                <a:r>
                  <a:rPr lang="en-US" dirty="0"/>
                  <a:t> is the number of non-aliased parameters in the model.</a:t>
                </a:r>
              </a:p>
              <a:p>
                <a:r>
                  <a:rPr lang="en-US" dirty="0"/>
                  <a:t>Prefer a model that has a lower AIC value.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7643327" cy="4351338"/>
              </a:xfrm>
              <a:blipFill>
                <a:blip r:embed="rId2"/>
                <a:stretch>
                  <a:fillRect l="-1196" t="-2101" r="-1754" b="-700"/>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101</a:t>
            </a:fld>
            <a:endParaRPr lang="zh-CN" altLang="en-US"/>
          </a:p>
        </p:txBody>
      </p:sp>
      <p:sp>
        <p:nvSpPr>
          <p:cNvPr id="6" name="Footer Placeholder 5">
            <a:extLst>
              <a:ext uri="{FF2B5EF4-FFF2-40B4-BE49-F238E27FC236}">
                <a16:creationId xmlns:a16="http://schemas.microsoft.com/office/drawing/2014/main" id="{3C34C97B-014D-4F9F-AD4B-62B1E2C763AC}"/>
              </a:ext>
            </a:extLst>
          </p:cNvPr>
          <p:cNvSpPr>
            <a:spLocks noGrp="1"/>
          </p:cNvSpPr>
          <p:nvPr>
            <p:ph type="ftr" sz="quarter" idx="11"/>
          </p:nvPr>
        </p:nvSpPr>
        <p:spPr/>
        <p:txBody>
          <a:bodyPr/>
          <a:lstStyle/>
          <a:p>
            <a:r>
              <a:rPr lang="en-US"/>
              <a:t>Copyright © 2022 by Ming-Long Lam, Ph.D.</a:t>
            </a:r>
            <a:endParaRPr lang="en-US" dirty="0"/>
          </a:p>
        </p:txBody>
      </p:sp>
      <p:pic>
        <p:nvPicPr>
          <p:cNvPr id="5" name="Picture 4">
            <a:extLst>
              <a:ext uri="{FF2B5EF4-FFF2-40B4-BE49-F238E27FC236}">
                <a16:creationId xmlns:a16="http://schemas.microsoft.com/office/drawing/2014/main" id="{D8955DB8-19FE-4F53-AF53-8096FBAE0C75}"/>
              </a:ext>
            </a:extLst>
          </p:cNvPr>
          <p:cNvPicPr>
            <a:picLocks noChangeAspect="1"/>
          </p:cNvPicPr>
          <p:nvPr/>
        </p:nvPicPr>
        <p:blipFill>
          <a:blip r:embed="rId3"/>
          <a:stretch>
            <a:fillRect/>
          </a:stretch>
        </p:blipFill>
        <p:spPr>
          <a:xfrm>
            <a:off x="8610600" y="1825625"/>
            <a:ext cx="2743200" cy="2944678"/>
          </a:xfrm>
          <a:prstGeom prst="rect">
            <a:avLst/>
          </a:prstGeom>
        </p:spPr>
      </p:pic>
    </p:spTree>
    <p:extLst>
      <p:ext uri="{BB962C8B-B14F-4D97-AF65-F5344CB8AC3E}">
        <p14:creationId xmlns:p14="http://schemas.microsoft.com/office/powerpoint/2010/main" val="10643258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Bayesian Information Criterion </a:t>
            </a:r>
            <a:endParaRPr 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Gideon E. Schwarz (1933 – 2007) suggested the Bayesian Information Criterion (BIC).</a:t>
                </a:r>
              </a:p>
              <a:p>
                <a14:m>
                  <m:oMath xmlns:m="http://schemas.openxmlformats.org/officeDocument/2006/math">
                    <m:r>
                      <a:rPr lang="en-US" b="0" i="1" smtClean="0">
                        <a:latin typeface="Cambria Math" panose="02040503050406030204" pitchFamily="18" charset="0"/>
                      </a:rPr>
                      <m:t>𝐵𝐼𝐶</m:t>
                    </m:r>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m:t>
                        </m:r>
                      </m:e>
                    </m:acc>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func>
                  </m:oMath>
                </a14:m>
                <a:r>
                  <a:rPr lang="en-US" dirty="0"/>
                  <a:t> where</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𝑙</m:t>
                        </m:r>
                      </m:e>
                    </m:acc>
                  </m:oMath>
                </a14:m>
                <a:r>
                  <a:rPr lang="en-US" dirty="0"/>
                  <a:t> is the maximized log-likelihood value of the model</a:t>
                </a:r>
              </a:p>
              <a:p>
                <a:pPr lvl="1"/>
                <a14:m>
                  <m:oMath xmlns:m="http://schemas.openxmlformats.org/officeDocument/2006/math">
                    <m:r>
                      <a:rPr lang="en-US" i="1" dirty="0" smtClean="0">
                        <a:latin typeface="Cambria Math" panose="02040503050406030204" pitchFamily="18" charset="0"/>
                      </a:rPr>
                      <m:t>𝑝</m:t>
                    </m:r>
                  </m:oMath>
                </a14:m>
                <a:r>
                  <a:rPr lang="en-US" dirty="0"/>
                  <a:t> is the number of non-aliased parameters in the model</a:t>
                </a:r>
              </a:p>
              <a:p>
                <a:pPr lvl="1"/>
                <a14:m>
                  <m:oMath xmlns:m="http://schemas.openxmlformats.org/officeDocument/2006/math">
                    <m:r>
                      <a:rPr lang="en-US" i="1" dirty="0" smtClean="0">
                        <a:latin typeface="Cambria Math" panose="02040503050406030204" pitchFamily="18" charset="0"/>
                      </a:rPr>
                      <m:t>𝑛</m:t>
                    </m:r>
                  </m:oMath>
                </a14:m>
                <a:r>
                  <a:rPr lang="en-US" dirty="0"/>
                  <a:t> is the number of observations used in training the model</a:t>
                </a:r>
              </a:p>
              <a:p>
                <a:r>
                  <a:rPr lang="en-US" dirty="0"/>
                  <a:t>Handle situations when the models are trained on data with different number of observations.</a:t>
                </a:r>
              </a:p>
              <a:p>
                <a:r>
                  <a:rPr lang="en-US" dirty="0"/>
                  <a:t>Prefer a model that has a lower BIC value.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102</a:t>
            </a:fld>
            <a:endParaRPr lang="zh-CN" altLang="en-US"/>
          </a:p>
        </p:txBody>
      </p:sp>
      <p:sp>
        <p:nvSpPr>
          <p:cNvPr id="6" name="Footer Placeholder 5">
            <a:extLst>
              <a:ext uri="{FF2B5EF4-FFF2-40B4-BE49-F238E27FC236}">
                <a16:creationId xmlns:a16="http://schemas.microsoft.com/office/drawing/2014/main" id="{3C34C97B-014D-4F9F-AD4B-62B1E2C763A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6078532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All Possible Subsets Selection</a:t>
            </a:r>
            <a:endParaRPr lang="en-US" dirty="0">
              <a:solidFill>
                <a:schemeClr val="bg1"/>
              </a:solidFill>
            </a:endParaRPr>
          </a:p>
        </p:txBody>
      </p:sp>
      <p:sp>
        <p:nvSpPr>
          <p:cNvPr id="3" name="内容占位符 2"/>
          <p:cNvSpPr>
            <a:spLocks noGrp="1"/>
          </p:cNvSpPr>
          <p:nvPr>
            <p:ph idx="1"/>
          </p:nvPr>
        </p:nvSpPr>
        <p:spPr>
          <a:xfrm>
            <a:off x="223935" y="1474237"/>
            <a:ext cx="11784563" cy="4767943"/>
          </a:xfrm>
          <a:solidFill>
            <a:schemeClr val="accent2">
              <a:lumMod val="20000"/>
              <a:lumOff val="80000"/>
            </a:schemeClr>
          </a:solidFill>
          <a:ln w="19050">
            <a:solidFill>
              <a:schemeClr val="tx1"/>
            </a:solidFill>
          </a:ln>
        </p:spPr>
        <p:txBody>
          <a:bodyPr numCol="2" anchor="ctr">
            <a:noAutofit/>
          </a:bodyPr>
          <a:lstStyle/>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startTime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time.time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maxIter</a:t>
            </a:r>
            <a:r>
              <a:rPr lang="en-US" sz="1200" b="1" dirty="0">
                <a:latin typeface="Courier New" panose="02070309020205020404" pitchFamily="49" charset="0"/>
                <a:cs typeface="Courier New" panose="02070309020205020404" pitchFamily="49" charset="0"/>
              </a:rPr>
              <a:t> = 20</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tolS</a:t>
            </a:r>
            <a:r>
              <a:rPr lang="en-US" sz="1200" b="1" dirty="0">
                <a:latin typeface="Courier New" panose="02070309020205020404" pitchFamily="49" charset="0"/>
                <a:cs typeface="Courier New" panose="02070309020205020404" pitchFamily="49" charset="0"/>
              </a:rPr>
              <a:t> = 1e-7</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nComb</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allComb</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r in range(</a:t>
            </a:r>
            <a:r>
              <a:rPr lang="en-US" sz="1200" b="1" dirty="0" err="1">
                <a:latin typeface="Courier New" panose="02070309020205020404" pitchFamily="49" charset="0"/>
                <a:cs typeface="Courier New" panose="02070309020205020404" pitchFamily="49" charset="0"/>
              </a:rPr>
              <a:t>nComb</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modelTerm</a:t>
            </a:r>
            <a:r>
              <a:rPr lang="en-US" sz="1200" b="1" dirty="0">
                <a:latin typeface="Courier New" panose="02070309020205020404" pitchFamily="49" charset="0"/>
                <a:cs typeface="Courier New" panose="02070309020205020404" pitchFamily="49" charset="0"/>
              </a:rPr>
              <a:t> = list(</a:t>
            </a:r>
            <a:r>
              <a:rPr lang="en-US" sz="1200" b="1" dirty="0" err="1">
                <a:latin typeface="Courier New" panose="02070309020205020404" pitchFamily="49" charset="0"/>
                <a:cs typeface="Courier New" panose="02070309020205020404" pitchFamily="49" charset="0"/>
              </a:rPr>
              <a:t>allComb</a:t>
            </a:r>
            <a:r>
              <a:rPr lang="en-US" sz="1200" b="1" dirty="0">
                <a:latin typeface="Courier New" panose="02070309020205020404" pitchFamily="49" charset="0"/>
                <a:cs typeface="Courier New" panose="02070309020205020404" pitchFamily="49" charset="0"/>
              </a:rPr>
              <a:t>[r])</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trainData</a:t>
            </a:r>
            <a:r>
              <a:rPr lang="en-US" sz="1200" b="1" dirty="0">
                <a:latin typeface="Courier New" panose="02070309020205020404" pitchFamily="49" charset="0"/>
                <a:cs typeface="Courier New" panose="02070309020205020404" pitchFamily="49" charset="0"/>
              </a:rPr>
              <a:t> = cars[[</a:t>
            </a:r>
            <a:r>
              <a:rPr lang="en-US" sz="1200" b="1" dirty="0" err="1">
                <a:latin typeface="Courier New" panose="02070309020205020404" pitchFamily="49" charset="0"/>
                <a:cs typeface="Courier New" panose="02070309020205020404" pitchFamily="49" charset="0"/>
              </a:rPr>
              <a:t>yName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modelTerm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dropna</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n_sample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trainData.shape</a:t>
            </a:r>
            <a:r>
              <a:rPr lang="en-US" sz="1200" b="1" dirty="0">
                <a:latin typeface="Courier New" panose="02070309020205020404" pitchFamily="49" charset="0"/>
                <a:cs typeface="Courier New" panose="02070309020205020404" pitchFamily="49" charset="0"/>
              </a:rPr>
              <a:t>[0]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X_train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trainData</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yName</a:t>
            </a:r>
            <a:r>
              <a:rPr lang="en-US" sz="1200" b="1" dirty="0">
                <a:latin typeface="Courier New" panose="02070309020205020404" pitchFamily="49" charset="0"/>
                <a:cs typeface="Courier New" panose="02070309020205020404" pitchFamily="49" charset="0"/>
              </a:rPr>
              <a:t>]].copy()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X_train.insert</a:t>
            </a:r>
            <a:r>
              <a:rPr lang="en-US" sz="1200" b="1" dirty="0">
                <a:latin typeface="Courier New" panose="02070309020205020404" pitchFamily="49" charset="0"/>
                <a:cs typeface="Courier New" panose="02070309020205020404" pitchFamily="49" charset="0"/>
              </a:rPr>
              <a:t>(0, 'Intercept',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X_train.drop</a:t>
            </a:r>
            <a:r>
              <a:rPr lang="en-US" sz="1200" b="1" dirty="0">
                <a:latin typeface="Courier New" panose="02070309020205020404" pitchFamily="49" charset="0"/>
                <a:cs typeface="Courier New" panose="02070309020205020404" pitchFamily="49" charset="0"/>
              </a:rPr>
              <a:t>(columns = [</a:t>
            </a:r>
            <a:r>
              <a:rPr lang="en-US" sz="1200" b="1" dirty="0" err="1">
                <a:latin typeface="Courier New" panose="02070309020205020404" pitchFamily="49" charset="0"/>
                <a:cs typeface="Courier New" panose="02070309020205020404" pitchFamily="49" charset="0"/>
              </a:rPr>
              <a:t>yName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inplace</a:t>
            </a:r>
            <a:r>
              <a:rPr lang="en-US" sz="1200" b="1" dirty="0">
                <a:latin typeface="Courier New" panose="02070309020205020404" pitchFamily="49" charset="0"/>
                <a:cs typeface="Courier New" panose="02070309020205020404" pitchFamily="49" charset="0"/>
              </a:rPr>
              <a:t> = True)</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y_train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trainData</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yName</a:t>
            </a:r>
            <a:r>
              <a:rPr lang="en-US" sz="1200" b="1" dirty="0">
                <a:latin typeface="Courier New" panose="02070309020205020404" pitchFamily="49" charset="0"/>
                <a:cs typeface="Courier New" panose="02070309020205020404" pitchFamily="49" charset="0"/>
              </a:rPr>
              <a:t>].copy()</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pred in </a:t>
            </a:r>
            <a:r>
              <a:rPr lang="en-US" sz="1200" b="1" dirty="0" err="1">
                <a:latin typeface="Courier New" panose="02070309020205020404" pitchFamily="49" charset="0"/>
                <a:cs typeface="Courier New" panose="02070309020205020404" pitchFamily="49" charset="0"/>
              </a:rPr>
              <a:t>modelTerm</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if (pred in </a:t>
            </a:r>
            <a:r>
              <a:rPr lang="en-US" sz="1200" b="1" dirty="0" err="1">
                <a:latin typeface="Courier New" panose="02070309020205020404" pitchFamily="49" charset="0"/>
                <a:cs typeface="Courier New" panose="02070309020205020404" pitchFamily="49" charset="0"/>
              </a:rPr>
              <a:t>catName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X_train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X_train.join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pandas.get_dummies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trainData</a:t>
            </a:r>
            <a:r>
              <a:rPr lang="en-US" sz="1200" b="1" dirty="0">
                <a:latin typeface="Courier New" panose="02070309020205020404" pitchFamily="49" charset="0"/>
                <a:cs typeface="Courier New" panose="02070309020205020404" pitchFamily="49" charset="0"/>
              </a:rPr>
              <a:t>[pred].</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astype</a:t>
            </a:r>
            <a:r>
              <a:rPr lang="en-US" sz="1200" b="1" dirty="0">
                <a:latin typeface="Courier New" panose="02070309020205020404" pitchFamily="49" charset="0"/>
                <a:cs typeface="Courier New" panose="02070309020205020404" pitchFamily="49" charset="0"/>
              </a:rPr>
              <a:t>('category')))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elif</a:t>
            </a:r>
            <a:r>
              <a:rPr lang="en-US" sz="1200" b="1" dirty="0">
                <a:latin typeface="Courier New" panose="02070309020205020404" pitchFamily="49" charset="0"/>
                <a:cs typeface="Courier New" panose="02070309020205020404" pitchFamily="49" charset="0"/>
              </a:rPr>
              <a:t> (pred in </a:t>
            </a:r>
            <a:r>
              <a:rPr lang="en-US" sz="1200" b="1" dirty="0" err="1">
                <a:latin typeface="Courier New" panose="02070309020205020404" pitchFamily="49" charset="0"/>
                <a:cs typeface="Courier New" panose="02070309020205020404" pitchFamily="49" charset="0"/>
              </a:rPr>
              <a:t>intName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X_train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X_train.join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trainData</a:t>
            </a:r>
            <a:r>
              <a:rPr lang="en-US" sz="1200" b="1" dirty="0">
                <a:latin typeface="Courier New" panose="02070309020205020404" pitchFamily="49" charset="0"/>
                <a:cs typeface="Courier New" panose="02070309020205020404" pitchFamily="49" charset="0"/>
              </a:rPr>
              <a:t>[pred])</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resultList</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Utility.MNLogisticModel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X_train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y_train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maxIter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maxIter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tolSweep</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tolS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modelLLK</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resultList</a:t>
            </a:r>
            <a:r>
              <a:rPr lang="en-US" sz="1200" b="1" dirty="0">
                <a:latin typeface="Courier New" panose="02070309020205020404" pitchFamily="49" charset="0"/>
                <a:cs typeface="Courier New" panose="02070309020205020404" pitchFamily="49" charset="0"/>
              </a:rPr>
              <a:t>[1]</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modelDF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resultList</a:t>
            </a:r>
            <a:r>
              <a:rPr lang="en-US" sz="1200" b="1" dirty="0">
                <a:latin typeface="Courier New" panose="02070309020205020404" pitchFamily="49" charset="0"/>
                <a:cs typeface="Courier New" panose="02070309020205020404" pitchFamily="49" charset="0"/>
              </a:rPr>
              <a:t>[2]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del </a:t>
            </a:r>
            <a:r>
              <a:rPr lang="en-US" sz="1200" b="1" dirty="0" err="1">
                <a:latin typeface="Courier New" panose="02070309020205020404" pitchFamily="49" charset="0"/>
                <a:cs typeface="Courier New" panose="02070309020205020404" pitchFamily="49" charset="0"/>
              </a:rPr>
              <a:t>resultList</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AIC = 2.0 * </a:t>
            </a:r>
            <a:r>
              <a:rPr lang="en-US" sz="1200" b="1" dirty="0" err="1">
                <a:latin typeface="Courier New" panose="02070309020205020404" pitchFamily="49" charset="0"/>
                <a:cs typeface="Courier New" panose="02070309020205020404" pitchFamily="49" charset="0"/>
              </a:rPr>
              <a:t>modelDF</a:t>
            </a:r>
            <a:r>
              <a:rPr lang="en-US" sz="1200" b="1" dirty="0">
                <a:latin typeface="Courier New" panose="02070309020205020404" pitchFamily="49" charset="0"/>
                <a:cs typeface="Courier New" panose="02070309020205020404" pitchFamily="49" charset="0"/>
              </a:rPr>
              <a:t> - 2.0 * </a:t>
            </a:r>
            <a:r>
              <a:rPr lang="en-US" sz="1200" b="1" dirty="0" err="1">
                <a:latin typeface="Courier New" panose="02070309020205020404" pitchFamily="49" charset="0"/>
                <a:cs typeface="Courier New" panose="02070309020205020404" pitchFamily="49" charset="0"/>
              </a:rPr>
              <a:t>modelLLK</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BIC = </a:t>
            </a:r>
            <a:r>
              <a:rPr lang="en-US" sz="1200" b="1" dirty="0" err="1">
                <a:latin typeface="Courier New" panose="02070309020205020404" pitchFamily="49" charset="0"/>
                <a:cs typeface="Courier New" panose="02070309020205020404" pitchFamily="49" charset="0"/>
              </a:rPr>
              <a:t>modelDF</a:t>
            </a:r>
            <a:r>
              <a:rPr lang="en-US" sz="1200" b="1" dirty="0">
                <a:latin typeface="Courier New" panose="02070309020205020404" pitchFamily="49" charset="0"/>
                <a:cs typeface="Courier New" panose="02070309020205020404" pitchFamily="49" charset="0"/>
              </a:rPr>
              <a:t> * numpy.log(</a:t>
            </a:r>
            <a:r>
              <a:rPr lang="en-US" sz="1200" b="1" dirty="0" err="1">
                <a:latin typeface="Courier New" panose="02070309020205020404" pitchFamily="49" charset="0"/>
                <a:cs typeface="Courier New" panose="02070309020205020404" pitchFamily="49" charset="0"/>
              </a:rPr>
              <a:t>n_sample</a:t>
            </a:r>
            <a:r>
              <a:rPr lang="en-US" sz="1200" b="1" dirty="0">
                <a:latin typeface="Courier New" panose="02070309020205020404" pitchFamily="49" charset="0"/>
                <a:cs typeface="Courier New" panose="02070309020205020404" pitchFamily="49" charset="0"/>
              </a:rPr>
              <a:t>) - 2.0 * </a:t>
            </a:r>
            <a:r>
              <a:rPr lang="en-US" sz="1200" b="1" dirty="0" err="1">
                <a:latin typeface="Courier New" panose="02070309020205020404" pitchFamily="49" charset="0"/>
                <a:cs typeface="Courier New" panose="02070309020205020404" pitchFamily="49" charset="0"/>
              </a:rPr>
              <a:t>modelLLK</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allCombResult</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allCombResult.append</a:t>
            </a:r>
            <a:r>
              <a:rPr lang="en-US" sz="1200" b="1" dirty="0">
                <a:latin typeface="Courier New" panose="02070309020205020404" pitchFamily="49" charset="0"/>
                <a:cs typeface="Courier New" panose="02070309020205020404" pitchFamily="49" charset="0"/>
              </a:rPr>
              <a:t>([[r, </a:t>
            </a:r>
            <a:r>
              <a:rPr lang="en-US" sz="1200" b="1" dirty="0" err="1">
                <a:latin typeface="Courier New" panose="02070309020205020404" pitchFamily="49" charset="0"/>
                <a:cs typeface="Courier New" panose="02070309020205020404" pitchFamily="49" charset="0"/>
              </a:rPr>
              <a:t>modelTerm</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modelTerm</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modelLLK</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modelDF</a:t>
            </a:r>
            <a:r>
              <a:rPr lang="en-US" sz="1200" b="1" dirty="0">
                <a:latin typeface="Courier New" panose="02070309020205020404" pitchFamily="49" charset="0"/>
                <a:cs typeface="Courier New" panose="02070309020205020404" pitchFamily="49" charset="0"/>
              </a:rPr>
              <a:t>, AIC, BIC, </a:t>
            </a:r>
            <a:r>
              <a:rPr lang="en-US" sz="1200" b="1" dirty="0" err="1">
                <a:latin typeface="Courier New" panose="02070309020205020404" pitchFamily="49" charset="0"/>
                <a:cs typeface="Courier New" panose="02070309020205020404" pitchFamily="49" charset="0"/>
              </a:rPr>
              <a:t>n_sample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ignore_index</a:t>
            </a:r>
            <a:r>
              <a:rPr lang="en-US" sz="1200" b="1" dirty="0">
                <a:latin typeface="Courier New" panose="02070309020205020404" pitchFamily="49" charset="0"/>
                <a:cs typeface="Courier New" panose="02070309020205020404" pitchFamily="49" charset="0"/>
              </a:rPr>
              <a:t> = True)</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endTime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time.time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allCombResult</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allCombResult.rename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columns = {0: 'Step', 1: 'Model Term', 2: 'Number of Terms',</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3: 'Log-Likelihood', 4: 'Model Degree of Freedom',</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 'Akaike Information Criterion', 6: 'Bayesian Information Criterion',</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7: 'Sample Size'})</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elapsedTime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endTime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startTime</a:t>
            </a:r>
            <a:endParaRPr lang="en-US" sz="12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103</a:t>
            </a:fld>
            <a:endParaRPr lang="zh-CN" altLang="en-US"/>
          </a:p>
        </p:txBody>
      </p:sp>
      <p:sp>
        <p:nvSpPr>
          <p:cNvPr id="6" name="Footer Placeholder 5">
            <a:extLst>
              <a:ext uri="{FF2B5EF4-FFF2-40B4-BE49-F238E27FC236}">
                <a16:creationId xmlns:a16="http://schemas.microsoft.com/office/drawing/2014/main" id="{3C34C97B-014D-4F9F-AD4B-62B1E2C763A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5558602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2004 Cars Data: All Possible Subsets</a:t>
            </a:r>
          </a:p>
        </p:txBody>
      </p:sp>
      <p:sp>
        <p:nvSpPr>
          <p:cNvPr id="7" name="Slide Number Placeholder 6"/>
          <p:cNvSpPr>
            <a:spLocks noGrp="1"/>
          </p:cNvSpPr>
          <p:nvPr>
            <p:ph type="sldNum" sz="quarter" idx="12"/>
          </p:nvPr>
        </p:nvSpPr>
        <p:spPr/>
        <p:txBody>
          <a:bodyPr/>
          <a:lstStyle/>
          <a:p>
            <a:fld id="{1C20BA80-1909-427C-B3BD-3DD8AEAFD5BE}" type="slidenum">
              <a:rPr lang="en-US" smtClean="0"/>
              <a:t>104</a:t>
            </a:fld>
            <a:endParaRPr lang="en-US" dirty="0"/>
          </a:p>
        </p:txBody>
      </p:sp>
      <p:sp>
        <p:nvSpPr>
          <p:cNvPr id="5" name="Footer Placeholder 4">
            <a:extLst>
              <a:ext uri="{FF2B5EF4-FFF2-40B4-BE49-F238E27FC236}">
                <a16:creationId xmlns:a16="http://schemas.microsoft.com/office/drawing/2014/main" id="{7126CA74-2B4E-41D7-9153-ADC1BC86A321}"/>
              </a:ext>
            </a:extLst>
          </p:cNvPr>
          <p:cNvSpPr>
            <a:spLocks noGrp="1"/>
          </p:cNvSpPr>
          <p:nvPr>
            <p:ph type="ftr" sz="quarter" idx="11"/>
          </p:nvPr>
        </p:nvSpPr>
        <p:spPr/>
        <p:txBody>
          <a:bodyPr/>
          <a:lstStyle/>
          <a:p>
            <a:r>
              <a:rPr lang="en-US"/>
              <a:t>Copyright © 2022 by Ming-Long Lam, Ph.D.</a:t>
            </a:r>
            <a:endParaRPr lang="en-US" dirty="0"/>
          </a:p>
        </p:txBody>
      </p:sp>
      <p:sp>
        <p:nvSpPr>
          <p:cNvPr id="17" name="Content Placeholder 16">
            <a:extLst>
              <a:ext uri="{FF2B5EF4-FFF2-40B4-BE49-F238E27FC236}">
                <a16:creationId xmlns:a16="http://schemas.microsoft.com/office/drawing/2014/main" id="{D22C1223-7D37-4785-AE2B-8AF9DDC048F6}"/>
              </a:ext>
            </a:extLst>
          </p:cNvPr>
          <p:cNvSpPr>
            <a:spLocks noGrp="1"/>
          </p:cNvSpPr>
          <p:nvPr>
            <p:ph idx="1"/>
          </p:nvPr>
        </p:nvSpPr>
        <p:spPr>
          <a:xfrm>
            <a:off x="1040878" y="1989836"/>
            <a:ext cx="10312922" cy="1705086"/>
          </a:xfrm>
          <a:solidFill>
            <a:schemeClr val="accent6">
              <a:lumMod val="20000"/>
              <a:lumOff val="80000"/>
            </a:schemeClr>
          </a:solidFill>
          <a:ln w="19050">
            <a:solidFill>
              <a:schemeClr val="tx1"/>
            </a:solidFill>
          </a:ln>
        </p:spPr>
        <p:txBody>
          <a:bodyPr anchor="ctr">
            <a:normAutofit fontScale="62500" lnSpcReduction="20000"/>
          </a:bodyPr>
          <a:lstStyle/>
          <a:p>
            <a:pPr>
              <a:lnSpc>
                <a:spcPct val="130000"/>
              </a:lnSpc>
              <a:spcBef>
                <a:spcPts val="0"/>
              </a:spcBef>
            </a:pPr>
            <a:r>
              <a:rPr lang="en-US" sz="4400" b="1" dirty="0"/>
              <a:t>Target Variable</a:t>
            </a:r>
            <a:r>
              <a:rPr lang="en-US" sz="4400" dirty="0"/>
              <a:t>: Origin</a:t>
            </a:r>
          </a:p>
          <a:p>
            <a:pPr>
              <a:lnSpc>
                <a:spcPct val="130000"/>
              </a:lnSpc>
              <a:spcBef>
                <a:spcPts val="0"/>
              </a:spcBef>
            </a:pPr>
            <a:r>
              <a:rPr lang="en-US" sz="4400" b="1" dirty="0"/>
              <a:t>Nominal Predictors</a:t>
            </a:r>
            <a:r>
              <a:rPr lang="en-US" sz="4400" dirty="0"/>
              <a:t>: </a:t>
            </a:r>
            <a:r>
              <a:rPr lang="en-US" sz="4400" dirty="0" err="1"/>
              <a:t>DriveTrain</a:t>
            </a:r>
            <a:endParaRPr lang="en-US" sz="4400" dirty="0"/>
          </a:p>
          <a:p>
            <a:pPr>
              <a:lnSpc>
                <a:spcPct val="130000"/>
              </a:lnSpc>
              <a:spcBef>
                <a:spcPts val="0"/>
              </a:spcBef>
            </a:pPr>
            <a:r>
              <a:rPr lang="en-US" sz="4400" b="1" dirty="0"/>
              <a:t>Interval Predictors</a:t>
            </a:r>
            <a:r>
              <a:rPr lang="en-US" sz="4400" dirty="0"/>
              <a:t>: </a:t>
            </a:r>
            <a:r>
              <a:rPr lang="en-US" sz="4400" dirty="0" err="1"/>
              <a:t>EngineSize</a:t>
            </a:r>
            <a:r>
              <a:rPr lang="en-US" sz="4400" dirty="0"/>
              <a:t>, Horsepower, Length, and Weight</a:t>
            </a:r>
            <a:r>
              <a:rPr lang="en-US" sz="2400" dirty="0"/>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A69BA0-D6BD-412F-8523-A480065E67EA}"/>
                  </a:ext>
                </a:extLst>
              </p:cNvPr>
              <p:cNvSpPr txBox="1"/>
              <p:nvPr/>
            </p:nvSpPr>
            <p:spPr>
              <a:xfrm>
                <a:off x="1063690" y="3881351"/>
                <a:ext cx="10290110" cy="1563377"/>
              </a:xfrm>
              <a:prstGeom prst="rect">
                <a:avLst/>
              </a:prstGeom>
              <a:solidFill>
                <a:schemeClr val="accent2">
                  <a:lumMod val="20000"/>
                  <a:lumOff val="80000"/>
                </a:schemeClr>
              </a:solidFill>
              <a:ln w="19050">
                <a:solidFill>
                  <a:schemeClr val="tx1"/>
                </a:solidFill>
              </a:ln>
            </p:spPr>
            <p:txBody>
              <a:bodyPr wrap="square" rtlCol="0">
                <a:spAutoFit/>
              </a:bodyPr>
              <a:lstStyle/>
              <a:p>
                <a:pPr algn="ctr">
                  <a:lnSpc>
                    <a:spcPct val="150000"/>
                  </a:lnSpc>
                </a:pPr>
                <a:r>
                  <a:rPr lang="en-US" sz="2200" dirty="0"/>
                  <a:t>Total Number of Predictors = 5</a:t>
                </a:r>
              </a:p>
              <a:p>
                <a:pPr algn="ctr">
                  <a:lnSpc>
                    <a:spcPct val="150000"/>
                  </a:lnSpc>
                </a:pPr>
                <a:r>
                  <a:rPr lang="en-US" sz="2200" dirty="0"/>
                  <a:t>Total Number of Models =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2</m:t>
                        </m:r>
                      </m:e>
                      <m:sup>
                        <m:r>
                          <a:rPr lang="en-US" sz="2200" b="0" i="1" smtClean="0">
                            <a:latin typeface="Cambria Math" panose="02040503050406030204" pitchFamily="18" charset="0"/>
                          </a:rPr>
                          <m:t>5</m:t>
                        </m:r>
                      </m:sup>
                    </m:sSup>
                    <m:r>
                      <a:rPr lang="en-US" sz="2200" b="0" i="1" smtClean="0">
                        <a:latin typeface="Cambria Math" panose="02040503050406030204" pitchFamily="18" charset="0"/>
                      </a:rPr>
                      <m:t>=32</m:t>
                    </m:r>
                  </m:oMath>
                </a14:m>
                <a:endParaRPr lang="en-US" sz="2200" dirty="0"/>
              </a:p>
              <a:p>
                <a:pPr algn="ctr">
                  <a:lnSpc>
                    <a:spcPct val="150000"/>
                  </a:lnSpc>
                </a:pPr>
                <a:r>
                  <a:rPr lang="en-US" sz="2200" dirty="0"/>
                  <a:t>Total Elapsed Time = 0.55 seconds</a:t>
                </a:r>
              </a:p>
            </p:txBody>
          </p:sp>
        </mc:Choice>
        <mc:Fallback xmlns="">
          <p:sp>
            <p:nvSpPr>
              <p:cNvPr id="3" name="TextBox 2">
                <a:extLst>
                  <a:ext uri="{FF2B5EF4-FFF2-40B4-BE49-F238E27FC236}">
                    <a16:creationId xmlns:a16="http://schemas.microsoft.com/office/drawing/2014/main" id="{EDA69BA0-D6BD-412F-8523-A480065E67EA}"/>
                  </a:ext>
                </a:extLst>
              </p:cNvPr>
              <p:cNvSpPr txBox="1">
                <a:spLocks noRot="1" noChangeAspect="1" noMove="1" noResize="1" noEditPoints="1" noAdjustHandles="1" noChangeArrowheads="1" noChangeShapeType="1" noTextEdit="1"/>
              </p:cNvSpPr>
              <p:nvPr/>
            </p:nvSpPr>
            <p:spPr>
              <a:xfrm>
                <a:off x="1063690" y="3881351"/>
                <a:ext cx="10290110" cy="1563377"/>
              </a:xfrm>
              <a:prstGeom prst="rect">
                <a:avLst/>
              </a:prstGeom>
              <a:blipFill>
                <a:blip r:embed="rId3"/>
                <a:stretch>
                  <a:fillRect b="-6564"/>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986184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Thirty-Two Possible Subsets</a:t>
            </a:r>
          </a:p>
        </p:txBody>
      </p:sp>
      <p:sp>
        <p:nvSpPr>
          <p:cNvPr id="3" name="Footer Placeholder 2">
            <a:extLst>
              <a:ext uri="{FF2B5EF4-FFF2-40B4-BE49-F238E27FC236}">
                <a16:creationId xmlns:a16="http://schemas.microsoft.com/office/drawing/2014/main" id="{49433371-2B26-4F96-8C40-B4F618DF8E08}"/>
              </a:ext>
            </a:extLst>
          </p:cNvPr>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105</a:t>
            </a:fld>
            <a:endParaRPr lang="en-US" dirty="0"/>
          </a:p>
        </p:txBody>
      </p:sp>
      <p:graphicFrame>
        <p:nvGraphicFramePr>
          <p:cNvPr id="4" name="Table 3">
            <a:extLst>
              <a:ext uri="{FF2B5EF4-FFF2-40B4-BE49-F238E27FC236}">
                <a16:creationId xmlns:a16="http://schemas.microsoft.com/office/drawing/2014/main" id="{1FEB5437-80E4-4B8F-A9F6-AD477778307C}"/>
              </a:ext>
            </a:extLst>
          </p:cNvPr>
          <p:cNvGraphicFramePr>
            <a:graphicFrameLocks noGrp="1"/>
          </p:cNvGraphicFramePr>
          <p:nvPr>
            <p:extLst>
              <p:ext uri="{D42A27DB-BD31-4B8C-83A1-F6EECF244321}">
                <p14:modId xmlns:p14="http://schemas.microsoft.com/office/powerpoint/2010/main" val="1284544391"/>
              </p:ext>
            </p:extLst>
          </p:nvPr>
        </p:nvGraphicFramePr>
        <p:xfrm>
          <a:off x="838200" y="1543472"/>
          <a:ext cx="10515600" cy="4721547"/>
        </p:xfrm>
        <a:graphic>
          <a:graphicData uri="http://schemas.openxmlformats.org/drawingml/2006/table">
            <a:tbl>
              <a:tblPr firstRow="1" bandRow="1">
                <a:tableStyleId>{B301B821-A1FF-4177-AEE7-76D212191A09}</a:tableStyleId>
              </a:tblPr>
              <a:tblGrid>
                <a:gridCol w="603892">
                  <a:extLst>
                    <a:ext uri="{9D8B030D-6E8A-4147-A177-3AD203B41FA5}">
                      <a16:colId xmlns:a16="http://schemas.microsoft.com/office/drawing/2014/main" val="2740933368"/>
                    </a:ext>
                  </a:extLst>
                </a:gridCol>
                <a:gridCol w="3610226">
                  <a:extLst>
                    <a:ext uri="{9D8B030D-6E8A-4147-A177-3AD203B41FA5}">
                      <a16:colId xmlns:a16="http://schemas.microsoft.com/office/drawing/2014/main" val="2467117057"/>
                    </a:ext>
                  </a:extLst>
                </a:gridCol>
                <a:gridCol w="1050247">
                  <a:extLst>
                    <a:ext uri="{9D8B030D-6E8A-4147-A177-3AD203B41FA5}">
                      <a16:colId xmlns:a16="http://schemas.microsoft.com/office/drawing/2014/main" val="1360247990"/>
                    </a:ext>
                  </a:extLst>
                </a:gridCol>
                <a:gridCol w="1050247">
                  <a:extLst>
                    <a:ext uri="{9D8B030D-6E8A-4147-A177-3AD203B41FA5}">
                      <a16:colId xmlns:a16="http://schemas.microsoft.com/office/drawing/2014/main" val="4182716152"/>
                    </a:ext>
                  </a:extLst>
                </a:gridCol>
                <a:gridCol w="1050247">
                  <a:extLst>
                    <a:ext uri="{9D8B030D-6E8A-4147-A177-3AD203B41FA5}">
                      <a16:colId xmlns:a16="http://schemas.microsoft.com/office/drawing/2014/main" val="3549232279"/>
                    </a:ext>
                  </a:extLst>
                </a:gridCol>
                <a:gridCol w="1050247">
                  <a:extLst>
                    <a:ext uri="{9D8B030D-6E8A-4147-A177-3AD203B41FA5}">
                      <a16:colId xmlns:a16="http://schemas.microsoft.com/office/drawing/2014/main" val="66770190"/>
                    </a:ext>
                  </a:extLst>
                </a:gridCol>
                <a:gridCol w="1050247">
                  <a:extLst>
                    <a:ext uri="{9D8B030D-6E8A-4147-A177-3AD203B41FA5}">
                      <a16:colId xmlns:a16="http://schemas.microsoft.com/office/drawing/2014/main" val="447902336"/>
                    </a:ext>
                  </a:extLst>
                </a:gridCol>
                <a:gridCol w="1050247">
                  <a:extLst>
                    <a:ext uri="{9D8B030D-6E8A-4147-A177-3AD203B41FA5}">
                      <a16:colId xmlns:a16="http://schemas.microsoft.com/office/drawing/2014/main" val="1579840651"/>
                    </a:ext>
                  </a:extLst>
                </a:gridCol>
              </a:tblGrid>
              <a:tr h="374338">
                <a:tc>
                  <a:txBody>
                    <a:bodyPr/>
                    <a:lstStyle/>
                    <a:p>
                      <a:pPr algn="ctr" fontAlgn="b"/>
                      <a:r>
                        <a:rPr lang="en-US" sz="1600" b="1" u="none" strike="noStrike" dirty="0">
                          <a:solidFill>
                            <a:schemeClr val="bg1"/>
                          </a:solidFill>
                          <a:effectLst/>
                        </a:rPr>
                        <a:t>Step</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l" fontAlgn="b"/>
                      <a:r>
                        <a:rPr lang="en-US" sz="1600" b="1" u="none" strike="noStrike" dirty="0">
                          <a:solidFill>
                            <a:schemeClr val="bg1"/>
                          </a:solidFill>
                          <a:effectLst/>
                        </a:rPr>
                        <a:t>Model Term</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Number of Terms</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Log-Likelihood</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Model Degree of Freedom</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Akaike Information Criterion</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Bayesian Information Criterion</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Sample Size</a:t>
                      </a:r>
                      <a:endParaRPr lang="en-US" sz="1600" b="1" i="0" u="none" strike="noStrike" dirty="0">
                        <a:solidFill>
                          <a:schemeClr val="bg1"/>
                        </a:solidFill>
                        <a:effectLst/>
                        <a:latin typeface="Calibri" panose="020F0502020204030204" pitchFamily="34" charset="0"/>
                      </a:endParaRPr>
                    </a:p>
                  </a:txBody>
                  <a:tcPr marL="5211" marR="5211" marT="5211" marB="0" anchor="b"/>
                </a:tc>
                <a:extLst>
                  <a:ext uri="{0D108BD9-81ED-4DB2-BD59-A6C34878D82A}">
                    <a16:rowId xmlns:a16="http://schemas.microsoft.com/office/drawing/2014/main" val="3257766941"/>
                  </a:ext>
                </a:extLst>
              </a:tr>
              <a:tr h="136303">
                <a:tc>
                  <a:txBody>
                    <a:bodyPr/>
                    <a:lstStyle/>
                    <a:p>
                      <a:pPr algn="ctr" fontAlgn="b"/>
                      <a:r>
                        <a:rPr lang="en-US" sz="1600" b="0" u="none" strike="noStrike">
                          <a:solidFill>
                            <a:srgbClr val="000000"/>
                          </a:solidFill>
                          <a:effectLst/>
                        </a:rPr>
                        <a:t>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-467.9224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939.8449</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947.9631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639919208"/>
                  </a:ext>
                </a:extLst>
              </a:tr>
              <a:tr h="136303">
                <a:tc>
                  <a:txBody>
                    <a:bodyPr/>
                    <a:lstStyle/>
                    <a:p>
                      <a:pPr algn="ctr" fontAlgn="b"/>
                      <a:r>
                        <a:rPr lang="en-US" sz="1600" b="0" u="none" strike="noStrike" dirty="0">
                          <a:solidFill>
                            <a:srgbClr val="000000"/>
                          </a:solidFill>
                          <a:effectLst/>
                        </a:rPr>
                        <a:t>1</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-447.1785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906.3570</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930.7117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4069048385"/>
                  </a:ext>
                </a:extLst>
              </a:tr>
              <a:tr h="136303">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['EngineSize']</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-442.9454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893.8908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910.1273</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525699834"/>
                  </a:ext>
                </a:extLst>
              </a:tr>
              <a:tr h="136303">
                <a:tc>
                  <a:txBody>
                    <a:bodyPr/>
                    <a:lstStyle/>
                    <a:p>
                      <a:pPr algn="ctr" fontAlgn="b"/>
                      <a:r>
                        <a:rPr lang="en-US" sz="1600" b="0" u="none" strike="noStrike" dirty="0">
                          <a:solidFill>
                            <a:srgbClr val="000000"/>
                          </a:solidFill>
                          <a:effectLst/>
                        </a:rPr>
                        <a:t>3</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['Horsepower']</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-441.4329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890.8657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907.1022</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437356502"/>
                  </a:ext>
                </a:extLst>
              </a:tr>
              <a:tr h="136303">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['Length']</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-433.7876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875.5753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891.8118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089932527"/>
                  </a:ext>
                </a:extLst>
              </a:tr>
              <a:tr h="136303">
                <a:tc>
                  <a:txBody>
                    <a:bodyPr/>
                    <a:lstStyle/>
                    <a:p>
                      <a:pPr algn="ctr" fontAlgn="b"/>
                      <a:r>
                        <a:rPr lang="en-US" sz="1600" b="0" u="none" strike="noStrike" dirty="0">
                          <a:solidFill>
                            <a:srgbClr val="000000"/>
                          </a:solidFill>
                          <a:effectLst/>
                        </a:rPr>
                        <a:t>5</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-451.4704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910.9408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927.1773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360602550"/>
                  </a:ext>
                </a:extLst>
              </a:tr>
              <a:tr h="136303">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'EngineSize']</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-414.6593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845.3186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877.7915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504455441"/>
                  </a:ext>
                </a:extLst>
              </a:tr>
              <a:tr h="136303">
                <a:tc>
                  <a:txBody>
                    <a:bodyPr/>
                    <a:lstStyle/>
                    <a:p>
                      <a:pPr algn="ctr" fontAlgn="b"/>
                      <a:r>
                        <a:rPr lang="en-US" sz="1600" b="0" u="none" strike="noStrike" dirty="0">
                          <a:solidFill>
                            <a:srgbClr val="000000"/>
                          </a:solidFill>
                          <a:effectLst/>
                        </a:rPr>
                        <a:t>7</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'Horsepower']</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-432.9187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881.8374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914.3104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195052444"/>
                  </a:ext>
                </a:extLst>
              </a:tr>
              <a:tr h="136303">
                <a:tc>
                  <a:txBody>
                    <a:bodyPr/>
                    <a:lstStyle/>
                    <a:p>
                      <a:pPr algn="ctr" fontAlgn="b"/>
                      <a:r>
                        <a:rPr lang="en-US" sz="1600" b="0" u="none" strike="noStrike">
                          <a:solidFill>
                            <a:srgbClr val="000000"/>
                          </a:solidFill>
                          <a:effectLst/>
                        </a:rPr>
                        <a:t>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'Length']</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-409.0631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834.1262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866.5992</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459840192"/>
                  </a:ext>
                </a:extLst>
              </a:tr>
              <a:tr h="136303">
                <a:tc>
                  <a:txBody>
                    <a:bodyPr/>
                    <a:lstStyle/>
                    <a:p>
                      <a:pPr algn="ctr" fontAlgn="b"/>
                      <a:r>
                        <a:rPr lang="en-US" sz="1600" b="0" u="none" strike="noStrike">
                          <a:solidFill>
                            <a:srgbClr val="000000"/>
                          </a:solidFill>
                          <a:effectLst/>
                        </a:rPr>
                        <a:t>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-426.7579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869.5158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901.9888</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948658008"/>
                  </a:ext>
                </a:extLst>
              </a:tr>
              <a:tr h="136303">
                <a:tc>
                  <a:txBody>
                    <a:bodyPr/>
                    <a:lstStyle/>
                    <a:p>
                      <a:pPr algn="ctr" fontAlgn="b"/>
                      <a:r>
                        <a:rPr lang="en-US" sz="1600" b="0" u="none" strike="noStrike" dirty="0">
                          <a:solidFill>
                            <a:srgbClr val="000000"/>
                          </a:solidFill>
                          <a:effectLst/>
                        </a:rPr>
                        <a:t>10</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EngineSize</a:t>
                      </a:r>
                      <a:r>
                        <a:rPr lang="en-US" sz="1600" b="0" u="none" strike="noStrike" dirty="0">
                          <a:solidFill>
                            <a:srgbClr val="000000"/>
                          </a:solidFill>
                          <a:effectLst/>
                        </a:rPr>
                        <a:t>', 'Horsepower']</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-364.1252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740.2504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764.6051</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893445293"/>
                  </a:ext>
                </a:extLst>
              </a:tr>
              <a:tr h="136303">
                <a:tc>
                  <a:txBody>
                    <a:bodyPr/>
                    <a:lstStyle/>
                    <a:p>
                      <a:pPr algn="ctr" fontAlgn="b"/>
                      <a:r>
                        <a:rPr lang="en-US" sz="1600" b="0" u="none" strike="noStrike">
                          <a:solidFill>
                            <a:srgbClr val="000000"/>
                          </a:solidFill>
                          <a:effectLst/>
                        </a:rPr>
                        <a:t>11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['EngineSize', 'Length']</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-421.6898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855.3796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879.7344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62942745"/>
                  </a:ext>
                </a:extLst>
              </a:tr>
              <a:tr h="136303">
                <a:tc>
                  <a:txBody>
                    <a:bodyPr/>
                    <a:lstStyle/>
                    <a:p>
                      <a:pPr algn="ctr" fontAlgn="b"/>
                      <a:r>
                        <a:rPr lang="en-US" sz="1600" b="0" u="none" strike="noStrike">
                          <a:solidFill>
                            <a:srgbClr val="000000"/>
                          </a:solidFill>
                          <a:effectLst/>
                        </a:rPr>
                        <a:t>12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['EngineSize',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-438.7476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889.4952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913.8499</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4166323995"/>
                  </a:ext>
                </a:extLst>
              </a:tr>
              <a:tr h="136303">
                <a:tc>
                  <a:txBody>
                    <a:bodyPr/>
                    <a:lstStyle/>
                    <a:p>
                      <a:pPr algn="ctr" fontAlgn="b"/>
                      <a:r>
                        <a:rPr lang="en-US" sz="1600" b="0" u="none" strike="noStrike" dirty="0">
                          <a:solidFill>
                            <a:srgbClr val="000000"/>
                          </a:solidFill>
                          <a:effectLst/>
                        </a:rPr>
                        <a:t>13</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['Horsepower', 'Length']</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-392.8172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797.6345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821.9892</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265652367"/>
                  </a:ext>
                </a:extLst>
              </a:tr>
              <a:tr h="136303">
                <a:tc>
                  <a:txBody>
                    <a:bodyPr/>
                    <a:lstStyle/>
                    <a:p>
                      <a:pPr algn="ctr" fontAlgn="b"/>
                      <a:r>
                        <a:rPr lang="en-US" sz="1600" b="0" u="none" strike="noStrike" dirty="0">
                          <a:solidFill>
                            <a:srgbClr val="000000"/>
                          </a:solidFill>
                          <a:effectLst/>
                        </a:rPr>
                        <a:t>14</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['Horsepower',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-428.3282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868.6564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893.0111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268412059"/>
                  </a:ext>
                </a:extLst>
              </a:tr>
              <a:tr h="136303">
                <a:tc>
                  <a:txBody>
                    <a:bodyPr/>
                    <a:lstStyle/>
                    <a:p>
                      <a:pPr algn="ctr" fontAlgn="b"/>
                      <a:r>
                        <a:rPr lang="en-US" sz="1600" b="0" u="none" strike="noStrike" dirty="0">
                          <a:solidFill>
                            <a:srgbClr val="000000"/>
                          </a:solidFill>
                          <a:effectLst/>
                        </a:rPr>
                        <a:t>15</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['Length',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-410.8899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833.7797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858.1345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813367284"/>
                  </a:ext>
                </a:extLst>
              </a:tr>
            </a:tbl>
          </a:graphicData>
        </a:graphic>
      </p:graphicFrame>
    </p:spTree>
    <p:extLst>
      <p:ext uri="{BB962C8B-B14F-4D97-AF65-F5344CB8AC3E}">
        <p14:creationId xmlns:p14="http://schemas.microsoft.com/office/powerpoint/2010/main" val="23573509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Thirty-Two Possible Subsets</a:t>
            </a:r>
          </a:p>
        </p:txBody>
      </p:sp>
      <p:sp>
        <p:nvSpPr>
          <p:cNvPr id="3" name="Footer Placeholder 2">
            <a:extLst>
              <a:ext uri="{FF2B5EF4-FFF2-40B4-BE49-F238E27FC236}">
                <a16:creationId xmlns:a16="http://schemas.microsoft.com/office/drawing/2014/main" id="{49433371-2B26-4F96-8C40-B4F618DF8E08}"/>
              </a:ext>
            </a:extLst>
          </p:cNvPr>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106</a:t>
            </a:fld>
            <a:endParaRPr lang="en-US" dirty="0"/>
          </a:p>
        </p:txBody>
      </p:sp>
      <p:graphicFrame>
        <p:nvGraphicFramePr>
          <p:cNvPr id="4" name="Table 3">
            <a:extLst>
              <a:ext uri="{FF2B5EF4-FFF2-40B4-BE49-F238E27FC236}">
                <a16:creationId xmlns:a16="http://schemas.microsoft.com/office/drawing/2014/main" id="{1FEB5437-80E4-4B8F-A9F6-AD477778307C}"/>
              </a:ext>
            </a:extLst>
          </p:cNvPr>
          <p:cNvGraphicFramePr>
            <a:graphicFrameLocks noGrp="1"/>
          </p:cNvGraphicFramePr>
          <p:nvPr>
            <p:extLst>
              <p:ext uri="{D42A27DB-BD31-4B8C-83A1-F6EECF244321}">
                <p14:modId xmlns:p14="http://schemas.microsoft.com/office/powerpoint/2010/main" val="500947393"/>
              </p:ext>
            </p:extLst>
          </p:nvPr>
        </p:nvGraphicFramePr>
        <p:xfrm>
          <a:off x="335902" y="1543472"/>
          <a:ext cx="11495313" cy="4721547"/>
        </p:xfrm>
        <a:graphic>
          <a:graphicData uri="http://schemas.openxmlformats.org/drawingml/2006/table">
            <a:tbl>
              <a:tblPr firstRow="1" bandRow="1">
                <a:tableStyleId>{B301B821-A1FF-4177-AEE7-76D212191A09}</a:tableStyleId>
              </a:tblPr>
              <a:tblGrid>
                <a:gridCol w="419878">
                  <a:extLst>
                    <a:ext uri="{9D8B030D-6E8A-4147-A177-3AD203B41FA5}">
                      <a16:colId xmlns:a16="http://schemas.microsoft.com/office/drawing/2014/main" val="2740933368"/>
                    </a:ext>
                  </a:extLst>
                </a:gridCol>
                <a:gridCol w="4935893">
                  <a:extLst>
                    <a:ext uri="{9D8B030D-6E8A-4147-A177-3AD203B41FA5}">
                      <a16:colId xmlns:a16="http://schemas.microsoft.com/office/drawing/2014/main" val="2467117057"/>
                    </a:ext>
                  </a:extLst>
                </a:gridCol>
                <a:gridCol w="1101013">
                  <a:extLst>
                    <a:ext uri="{9D8B030D-6E8A-4147-A177-3AD203B41FA5}">
                      <a16:colId xmlns:a16="http://schemas.microsoft.com/office/drawing/2014/main" val="1360247990"/>
                    </a:ext>
                  </a:extLst>
                </a:gridCol>
                <a:gridCol w="1203649">
                  <a:extLst>
                    <a:ext uri="{9D8B030D-6E8A-4147-A177-3AD203B41FA5}">
                      <a16:colId xmlns:a16="http://schemas.microsoft.com/office/drawing/2014/main" val="4182716152"/>
                    </a:ext>
                  </a:extLst>
                </a:gridCol>
                <a:gridCol w="942392">
                  <a:extLst>
                    <a:ext uri="{9D8B030D-6E8A-4147-A177-3AD203B41FA5}">
                      <a16:colId xmlns:a16="http://schemas.microsoft.com/office/drawing/2014/main" val="3549232279"/>
                    </a:ext>
                  </a:extLst>
                </a:gridCol>
                <a:gridCol w="1063689">
                  <a:extLst>
                    <a:ext uri="{9D8B030D-6E8A-4147-A177-3AD203B41FA5}">
                      <a16:colId xmlns:a16="http://schemas.microsoft.com/office/drawing/2014/main" val="66770190"/>
                    </a:ext>
                  </a:extLst>
                </a:gridCol>
                <a:gridCol w="1091682">
                  <a:extLst>
                    <a:ext uri="{9D8B030D-6E8A-4147-A177-3AD203B41FA5}">
                      <a16:colId xmlns:a16="http://schemas.microsoft.com/office/drawing/2014/main" val="447902336"/>
                    </a:ext>
                  </a:extLst>
                </a:gridCol>
                <a:gridCol w="737117">
                  <a:extLst>
                    <a:ext uri="{9D8B030D-6E8A-4147-A177-3AD203B41FA5}">
                      <a16:colId xmlns:a16="http://schemas.microsoft.com/office/drawing/2014/main" val="1579840651"/>
                    </a:ext>
                  </a:extLst>
                </a:gridCol>
              </a:tblGrid>
              <a:tr h="374338">
                <a:tc>
                  <a:txBody>
                    <a:bodyPr/>
                    <a:lstStyle/>
                    <a:p>
                      <a:pPr algn="ctr" fontAlgn="b"/>
                      <a:r>
                        <a:rPr lang="en-US" sz="1600" b="1" u="none" strike="noStrike" dirty="0">
                          <a:solidFill>
                            <a:schemeClr val="bg1"/>
                          </a:solidFill>
                          <a:effectLst/>
                        </a:rPr>
                        <a:t>Step</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l" fontAlgn="b"/>
                      <a:r>
                        <a:rPr lang="en-US" sz="1600" b="1" u="none" strike="noStrike" dirty="0">
                          <a:solidFill>
                            <a:schemeClr val="bg1"/>
                          </a:solidFill>
                          <a:effectLst/>
                        </a:rPr>
                        <a:t>Model Term</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Number of Terms</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Log-Likelihood</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Model Degree of Freedom</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Akaike Information Criterion</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Bayesian Information Criterion</a:t>
                      </a:r>
                      <a:endParaRPr lang="en-US" sz="1600" b="1" i="0" u="none" strike="noStrike" dirty="0">
                        <a:solidFill>
                          <a:schemeClr val="bg1"/>
                        </a:solidFill>
                        <a:effectLst/>
                        <a:latin typeface="Calibri" panose="020F0502020204030204" pitchFamily="34" charset="0"/>
                      </a:endParaRPr>
                    </a:p>
                  </a:txBody>
                  <a:tcPr marL="5211" marR="5211" marT="5211" marB="0" anchor="b"/>
                </a:tc>
                <a:tc>
                  <a:txBody>
                    <a:bodyPr/>
                    <a:lstStyle/>
                    <a:p>
                      <a:pPr algn="ctr" fontAlgn="b"/>
                      <a:r>
                        <a:rPr lang="en-US" sz="1600" b="1" u="none" strike="noStrike" dirty="0">
                          <a:solidFill>
                            <a:schemeClr val="bg1"/>
                          </a:solidFill>
                          <a:effectLst/>
                        </a:rPr>
                        <a:t>Sample Size</a:t>
                      </a:r>
                      <a:endParaRPr lang="en-US" sz="1600" b="1" i="0" u="none" strike="noStrike" dirty="0">
                        <a:solidFill>
                          <a:schemeClr val="bg1"/>
                        </a:solidFill>
                        <a:effectLst/>
                        <a:latin typeface="Calibri" panose="020F0502020204030204" pitchFamily="34" charset="0"/>
                      </a:endParaRPr>
                    </a:p>
                  </a:txBody>
                  <a:tcPr marL="5211" marR="5211" marT="5211" marB="0" anchor="b"/>
                </a:tc>
                <a:extLst>
                  <a:ext uri="{0D108BD9-81ED-4DB2-BD59-A6C34878D82A}">
                    <a16:rowId xmlns:a16="http://schemas.microsoft.com/office/drawing/2014/main" val="3257766941"/>
                  </a:ext>
                </a:extLst>
              </a:tr>
              <a:tr h="136303">
                <a:tc>
                  <a:txBody>
                    <a:bodyPr/>
                    <a:lstStyle/>
                    <a:p>
                      <a:pPr algn="ctr" fontAlgn="b"/>
                      <a:r>
                        <a:rPr lang="en-US" sz="1600" b="0" u="none" strike="noStrike">
                          <a:solidFill>
                            <a:srgbClr val="000000"/>
                          </a:solidFill>
                          <a:effectLst/>
                        </a:rPr>
                        <a:t>16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a:t>
                      </a:r>
                      <a:r>
                        <a:rPr lang="en-US" sz="1600" b="0" u="none" strike="noStrike" dirty="0" err="1">
                          <a:solidFill>
                            <a:srgbClr val="000000"/>
                          </a:solidFill>
                          <a:effectLst/>
                        </a:rPr>
                        <a:t>EngineSize</a:t>
                      </a:r>
                      <a:r>
                        <a:rPr lang="en-US" sz="1600" b="0" u="none" strike="noStrike" dirty="0">
                          <a:solidFill>
                            <a:srgbClr val="000000"/>
                          </a:solidFill>
                          <a:effectLst/>
                        </a:rPr>
                        <a:t>', 'Horsepower']</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3</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-345.7487</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10</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711.4973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752.0886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372128599"/>
                  </a:ext>
                </a:extLst>
              </a:tr>
              <a:tr h="136303">
                <a:tc>
                  <a:txBody>
                    <a:bodyPr/>
                    <a:lstStyle/>
                    <a:p>
                      <a:pPr algn="ctr" fontAlgn="b"/>
                      <a:r>
                        <a:rPr lang="en-US" sz="1600" b="0" u="none" strike="noStrike">
                          <a:solidFill>
                            <a:srgbClr val="000000"/>
                          </a:solidFill>
                          <a:effectLst/>
                        </a:rPr>
                        <a:t>17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'EngineSize', 'Length']</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-401.3614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822.7227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863.3139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3808318"/>
                  </a:ext>
                </a:extLst>
              </a:tr>
              <a:tr h="136303">
                <a:tc>
                  <a:txBody>
                    <a:bodyPr/>
                    <a:lstStyle/>
                    <a:p>
                      <a:pPr algn="ctr" fontAlgn="b"/>
                      <a:r>
                        <a:rPr lang="en-US" sz="1600" b="0" u="none" strike="noStrike">
                          <a:solidFill>
                            <a:srgbClr val="000000"/>
                          </a:solidFill>
                          <a:effectLst/>
                        </a:rPr>
                        <a:t>18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a:t>
                      </a:r>
                      <a:r>
                        <a:rPr lang="en-US" sz="1600" b="0" u="none" strike="noStrike" dirty="0" err="1">
                          <a:solidFill>
                            <a:srgbClr val="000000"/>
                          </a:solidFill>
                          <a:effectLst/>
                        </a:rPr>
                        <a:t>EngineSize</a:t>
                      </a:r>
                      <a:r>
                        <a:rPr lang="en-US" sz="1600" b="0" u="none" strike="noStrike" dirty="0">
                          <a:solidFill>
                            <a:srgbClr val="000000"/>
                          </a:solidFill>
                          <a:effectLst/>
                        </a:rPr>
                        <a:t>',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3</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-410.2127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840.4254</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881.0167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633393147"/>
                  </a:ext>
                </a:extLst>
              </a:tr>
              <a:tr h="136303">
                <a:tc>
                  <a:txBody>
                    <a:bodyPr/>
                    <a:lstStyle/>
                    <a:p>
                      <a:pPr algn="ctr" fontAlgn="b"/>
                      <a:r>
                        <a:rPr lang="en-US" sz="1600" b="0" u="none" strike="noStrike">
                          <a:solidFill>
                            <a:srgbClr val="000000"/>
                          </a:solidFill>
                          <a:effectLst/>
                        </a:rPr>
                        <a:t>19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'Horsepower', 'Length']</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-386.5124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793.0248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833.6161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4117915479"/>
                  </a:ext>
                </a:extLst>
              </a:tr>
              <a:tr h="136303">
                <a:tc>
                  <a:txBody>
                    <a:bodyPr/>
                    <a:lstStyle/>
                    <a:p>
                      <a:pPr algn="ctr" fontAlgn="b"/>
                      <a:r>
                        <a:rPr lang="en-US" sz="1600" b="0" u="none" strike="noStrike" dirty="0">
                          <a:solidFill>
                            <a:srgbClr val="000000"/>
                          </a:solidFill>
                          <a:effectLst/>
                        </a:rPr>
                        <a:t>20</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'Horsepower',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-409.6143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839.2287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879.8199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821813693"/>
                  </a:ext>
                </a:extLst>
              </a:tr>
              <a:tr h="136303">
                <a:tc>
                  <a:txBody>
                    <a:bodyPr/>
                    <a:lstStyle/>
                    <a:p>
                      <a:pPr algn="ctr" fontAlgn="b"/>
                      <a:r>
                        <a:rPr lang="en-US" sz="1600" b="0" u="none" strike="noStrike">
                          <a:solidFill>
                            <a:srgbClr val="000000"/>
                          </a:solidFill>
                          <a:effectLst/>
                        </a:rPr>
                        <a:t>21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'Length',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-396.1302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812.2604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852.8516</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418842816"/>
                  </a:ext>
                </a:extLst>
              </a:tr>
              <a:tr h="136303">
                <a:tc>
                  <a:txBody>
                    <a:bodyPr/>
                    <a:lstStyle/>
                    <a:p>
                      <a:pPr algn="ctr" fontAlgn="b"/>
                      <a:r>
                        <a:rPr lang="en-US" sz="1600" b="0" u="none" strike="noStrike">
                          <a:solidFill>
                            <a:srgbClr val="000000"/>
                          </a:solidFill>
                          <a:effectLst/>
                        </a:rPr>
                        <a:t>22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EngineSize</a:t>
                      </a:r>
                      <a:r>
                        <a:rPr lang="en-US" sz="1600" b="0" u="none" strike="noStrike" dirty="0">
                          <a:solidFill>
                            <a:srgbClr val="000000"/>
                          </a:solidFill>
                          <a:effectLst/>
                        </a:rPr>
                        <a:t>', 'Horsepower', 'Length']</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-354.6814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725.3628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757.8358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3356284008"/>
                  </a:ext>
                </a:extLst>
              </a:tr>
              <a:tr h="136303">
                <a:tc>
                  <a:txBody>
                    <a:bodyPr/>
                    <a:lstStyle/>
                    <a:p>
                      <a:pPr algn="ctr" fontAlgn="b"/>
                      <a:r>
                        <a:rPr lang="en-US" sz="1600" b="0" u="none" strike="noStrike">
                          <a:solidFill>
                            <a:srgbClr val="000000"/>
                          </a:solidFill>
                          <a:effectLst/>
                        </a:rPr>
                        <a:t>23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['EngineSize', 'Horsepower',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-357.6633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731.3266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763.7996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691619574"/>
                  </a:ext>
                </a:extLst>
              </a:tr>
              <a:tr h="136303">
                <a:tc>
                  <a:txBody>
                    <a:bodyPr/>
                    <a:lstStyle/>
                    <a:p>
                      <a:pPr algn="ctr" fontAlgn="b"/>
                      <a:r>
                        <a:rPr lang="en-US" sz="1600" b="0" u="none" strike="noStrike">
                          <a:solidFill>
                            <a:srgbClr val="000000"/>
                          </a:solidFill>
                          <a:effectLst/>
                        </a:rPr>
                        <a:t>24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EngineSize</a:t>
                      </a:r>
                      <a:r>
                        <a:rPr lang="en-US" sz="1600" b="0" u="none" strike="noStrike" dirty="0">
                          <a:solidFill>
                            <a:srgbClr val="000000"/>
                          </a:solidFill>
                          <a:effectLst/>
                        </a:rPr>
                        <a:t>', 'Length',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-403.4723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822.9446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855.4176</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352106475"/>
                  </a:ext>
                </a:extLst>
              </a:tr>
              <a:tr h="136303">
                <a:tc>
                  <a:txBody>
                    <a:bodyPr/>
                    <a:lstStyle/>
                    <a:p>
                      <a:pPr algn="ctr" fontAlgn="b"/>
                      <a:r>
                        <a:rPr lang="en-US" sz="1600" b="0" u="none" strike="noStrike" dirty="0">
                          <a:solidFill>
                            <a:srgbClr val="000000"/>
                          </a:solidFill>
                          <a:effectLst/>
                        </a:rPr>
                        <a:t>25</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['Horsepower', 'Length',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-389.5328</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795.0656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827.5385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344306958"/>
                  </a:ext>
                </a:extLst>
              </a:tr>
              <a:tr h="136303">
                <a:tc>
                  <a:txBody>
                    <a:bodyPr/>
                    <a:lstStyle/>
                    <a:p>
                      <a:pPr algn="ctr" fontAlgn="b"/>
                      <a:r>
                        <a:rPr lang="en-US" sz="1600" b="0" u="none" strike="noStrike">
                          <a:solidFill>
                            <a:srgbClr val="000000"/>
                          </a:solidFill>
                          <a:effectLst/>
                        </a:rPr>
                        <a:t>26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a:t>
                      </a:r>
                      <a:r>
                        <a:rPr lang="en-US" sz="1600" b="0" u="none" strike="noStrike" dirty="0" err="1">
                          <a:solidFill>
                            <a:srgbClr val="000000"/>
                          </a:solidFill>
                          <a:effectLst/>
                        </a:rPr>
                        <a:t>EngineSize</a:t>
                      </a:r>
                      <a:r>
                        <a:rPr lang="en-US" sz="1600" b="0" u="none" strike="noStrike" dirty="0">
                          <a:solidFill>
                            <a:srgbClr val="000000"/>
                          </a:solidFill>
                          <a:effectLst/>
                        </a:rPr>
                        <a:t>', 'Horsepower', 'Length']</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-339.3295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702.6589</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751.3684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300521839"/>
                  </a:ext>
                </a:extLst>
              </a:tr>
              <a:tr h="136303">
                <a:tc>
                  <a:txBody>
                    <a:bodyPr/>
                    <a:lstStyle/>
                    <a:p>
                      <a:pPr algn="ctr" fontAlgn="b"/>
                      <a:r>
                        <a:rPr lang="en-US" sz="1600" b="0" u="none" strike="noStrike">
                          <a:solidFill>
                            <a:srgbClr val="000000"/>
                          </a:solidFill>
                          <a:effectLst/>
                        </a:rPr>
                        <a:t>27</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a:t>
                      </a:r>
                      <a:r>
                        <a:rPr lang="en-US" sz="1600" b="0" u="none" strike="noStrike" dirty="0" err="1">
                          <a:solidFill>
                            <a:srgbClr val="000000"/>
                          </a:solidFill>
                          <a:effectLst/>
                        </a:rPr>
                        <a:t>EngineSize</a:t>
                      </a:r>
                      <a:r>
                        <a:rPr lang="en-US" sz="1600" b="0" u="none" strike="noStrike" dirty="0">
                          <a:solidFill>
                            <a:srgbClr val="000000"/>
                          </a:solidFill>
                          <a:effectLst/>
                        </a:rPr>
                        <a:t>', 'Horsepower',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-341.9740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707.9480</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756.6574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299073238"/>
                  </a:ext>
                </a:extLst>
              </a:tr>
              <a:tr h="136303">
                <a:tc>
                  <a:txBody>
                    <a:bodyPr/>
                    <a:lstStyle/>
                    <a:p>
                      <a:pPr algn="ctr" fontAlgn="b"/>
                      <a:r>
                        <a:rPr lang="en-US" sz="1600" b="0" u="none" strike="noStrike" dirty="0">
                          <a:solidFill>
                            <a:srgbClr val="000000"/>
                          </a:solidFill>
                          <a:effectLst/>
                        </a:rPr>
                        <a:t>28</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a:t>
                      </a:r>
                      <a:r>
                        <a:rPr lang="en-US" sz="1600" b="0" u="none" strike="noStrike" dirty="0" err="1">
                          <a:solidFill>
                            <a:srgbClr val="000000"/>
                          </a:solidFill>
                          <a:effectLst/>
                        </a:rPr>
                        <a:t>EngineSize</a:t>
                      </a:r>
                      <a:r>
                        <a:rPr lang="en-US" sz="1600" b="0" u="none" strike="noStrike" dirty="0">
                          <a:solidFill>
                            <a:srgbClr val="000000"/>
                          </a:solidFill>
                          <a:effectLst/>
                        </a:rPr>
                        <a:t>', 'Length',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-384.8286</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793.6572</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842.3667</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428</a:t>
                      </a:r>
                      <a:endParaRPr lang="en-US" sz="1600" b="0" i="0" u="none" strike="noStrike">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1936178989"/>
                  </a:ext>
                </a:extLst>
              </a:tr>
              <a:tr h="136303">
                <a:tc>
                  <a:txBody>
                    <a:bodyPr/>
                    <a:lstStyle/>
                    <a:p>
                      <a:pPr algn="ctr" fontAlgn="b"/>
                      <a:r>
                        <a:rPr lang="en-US" sz="1600" b="0" u="none" strike="noStrike">
                          <a:solidFill>
                            <a:srgbClr val="000000"/>
                          </a:solidFill>
                          <a:effectLst/>
                        </a:rPr>
                        <a:t>29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a:solidFill>
                            <a:srgbClr val="000000"/>
                          </a:solidFill>
                          <a:effectLst/>
                        </a:rPr>
                        <a:t>['DriveTrain', 'Horsepower', 'Length', 'Weight']</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-382.1252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12</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788.2504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836.9599</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490922"/>
                  </a:ext>
                </a:extLst>
              </a:tr>
              <a:tr h="136303">
                <a:tc>
                  <a:txBody>
                    <a:bodyPr/>
                    <a:lstStyle/>
                    <a:p>
                      <a:pPr algn="ctr" fontAlgn="b"/>
                      <a:r>
                        <a:rPr lang="en-US" sz="1600" b="0" u="none" strike="noStrike" dirty="0">
                          <a:solidFill>
                            <a:srgbClr val="000000"/>
                          </a:solidFill>
                          <a:effectLst/>
                        </a:rPr>
                        <a:t>30</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EngineSize</a:t>
                      </a:r>
                      <a:r>
                        <a:rPr lang="en-US" sz="1600" b="0" u="none" strike="noStrike" dirty="0">
                          <a:solidFill>
                            <a:srgbClr val="000000"/>
                          </a:solidFill>
                          <a:effectLst/>
                        </a:rPr>
                        <a:t>', 'Horsepower', 'Length',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-336.1841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692.3681</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732.9594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2590205278"/>
                  </a:ext>
                </a:extLst>
              </a:tr>
              <a:tr h="136303">
                <a:tc>
                  <a:txBody>
                    <a:bodyPr/>
                    <a:lstStyle/>
                    <a:p>
                      <a:pPr algn="ctr" fontAlgn="b"/>
                      <a:r>
                        <a:rPr lang="en-US" sz="1600" b="0" u="none" strike="noStrike" dirty="0">
                          <a:solidFill>
                            <a:srgbClr val="000000"/>
                          </a:solidFill>
                          <a:effectLst/>
                        </a:rPr>
                        <a:t>31</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l" fontAlgn="b"/>
                      <a:r>
                        <a:rPr lang="en-US" sz="1600" b="0" u="none" strike="noStrike" dirty="0">
                          <a:solidFill>
                            <a:srgbClr val="000000"/>
                          </a:solidFill>
                          <a:effectLst/>
                        </a:rPr>
                        <a:t>['</a:t>
                      </a:r>
                      <a:r>
                        <a:rPr lang="en-US" sz="1600" b="0" u="none" strike="noStrike" dirty="0" err="1">
                          <a:solidFill>
                            <a:srgbClr val="000000"/>
                          </a:solidFill>
                          <a:effectLst/>
                        </a:rPr>
                        <a:t>DriveTrain</a:t>
                      </a:r>
                      <a:r>
                        <a:rPr lang="en-US" sz="1600" b="0" u="none" strike="noStrike" dirty="0">
                          <a:solidFill>
                            <a:srgbClr val="000000"/>
                          </a:solidFill>
                          <a:effectLst/>
                        </a:rPr>
                        <a:t>', '</a:t>
                      </a:r>
                      <a:r>
                        <a:rPr lang="en-US" sz="1600" b="0" u="none" strike="noStrike" dirty="0" err="1">
                          <a:solidFill>
                            <a:srgbClr val="000000"/>
                          </a:solidFill>
                          <a:effectLst/>
                        </a:rPr>
                        <a:t>EngineSize</a:t>
                      </a:r>
                      <a:r>
                        <a:rPr lang="en-US" sz="1600" b="0" u="none" strike="noStrike" dirty="0">
                          <a:solidFill>
                            <a:srgbClr val="000000"/>
                          </a:solidFill>
                          <a:effectLst/>
                        </a:rPr>
                        <a:t>', 'Horsepower', 'Length', 'Weight']</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-327.6755</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14</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a:solidFill>
                            <a:srgbClr val="000000"/>
                          </a:solidFill>
                          <a:effectLst/>
                        </a:rPr>
                        <a:t>683.3510</a:t>
                      </a:r>
                      <a:endParaRPr lang="en-US" sz="1600" b="0" i="0" u="none" strike="noStrike">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740.1787</a:t>
                      </a:r>
                      <a:endParaRPr lang="en-US" sz="1600" b="0" i="0" u="none" strike="noStrike" dirty="0">
                        <a:solidFill>
                          <a:srgbClr val="000000"/>
                        </a:solidFill>
                        <a:effectLst/>
                        <a:latin typeface="Calibri" panose="020F0502020204030204" pitchFamily="34" charset="0"/>
                      </a:endParaRPr>
                    </a:p>
                  </a:txBody>
                  <a:tcPr marL="5211" marR="5211" marT="5211" marB="0" anchor="ctr"/>
                </a:tc>
                <a:tc>
                  <a:txBody>
                    <a:bodyPr/>
                    <a:lstStyle/>
                    <a:p>
                      <a:pPr algn="ctr" fontAlgn="b"/>
                      <a:r>
                        <a:rPr lang="en-US" sz="1600" b="0" u="none" strike="noStrike" dirty="0">
                          <a:solidFill>
                            <a:srgbClr val="000000"/>
                          </a:solidFill>
                          <a:effectLst/>
                        </a:rPr>
                        <a:t>428</a:t>
                      </a:r>
                      <a:endParaRPr lang="en-US" sz="1600" b="0" i="0" u="none" strike="noStrike" dirty="0">
                        <a:solidFill>
                          <a:srgbClr val="000000"/>
                        </a:solidFill>
                        <a:effectLst/>
                        <a:latin typeface="Calibri" panose="020F0502020204030204" pitchFamily="34" charset="0"/>
                      </a:endParaRPr>
                    </a:p>
                  </a:txBody>
                  <a:tcPr marL="5211" marR="5211" marT="5211" marB="0" anchor="ctr"/>
                </a:tc>
                <a:extLst>
                  <a:ext uri="{0D108BD9-81ED-4DB2-BD59-A6C34878D82A}">
                    <a16:rowId xmlns:a16="http://schemas.microsoft.com/office/drawing/2014/main" val="4173153460"/>
                  </a:ext>
                </a:extLst>
              </a:tr>
            </a:tbl>
          </a:graphicData>
        </a:graphic>
      </p:graphicFrame>
    </p:spTree>
    <p:extLst>
      <p:ext uri="{BB962C8B-B14F-4D97-AF65-F5344CB8AC3E}">
        <p14:creationId xmlns:p14="http://schemas.microsoft.com/office/powerpoint/2010/main" val="1738923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Training Summary</a:t>
            </a:r>
          </a:p>
        </p:txBody>
      </p:sp>
      <p:sp>
        <p:nvSpPr>
          <p:cNvPr id="3" name="Footer Placeholder 2">
            <a:extLst>
              <a:ext uri="{FF2B5EF4-FFF2-40B4-BE49-F238E27FC236}">
                <a16:creationId xmlns:a16="http://schemas.microsoft.com/office/drawing/2014/main" id="{49433371-2B26-4F96-8C40-B4F618DF8E08}"/>
              </a:ext>
            </a:extLst>
          </p:cNvPr>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107</a:t>
            </a:fld>
            <a:endParaRPr lang="en-US" dirty="0"/>
          </a:p>
        </p:txBody>
      </p:sp>
      <p:graphicFrame>
        <p:nvGraphicFramePr>
          <p:cNvPr id="13" name="Table 13">
            <a:extLst>
              <a:ext uri="{FF2B5EF4-FFF2-40B4-BE49-F238E27FC236}">
                <a16:creationId xmlns:a16="http://schemas.microsoft.com/office/drawing/2014/main" id="{1A8BED5A-A637-483C-95B6-ABBBE533DA71}"/>
              </a:ext>
            </a:extLst>
          </p:cNvPr>
          <p:cNvGraphicFramePr>
            <a:graphicFrameLocks noGrp="1"/>
          </p:cNvGraphicFramePr>
          <p:nvPr>
            <p:ph idx="1"/>
            <p:extLst>
              <p:ext uri="{D42A27DB-BD31-4B8C-83A1-F6EECF244321}">
                <p14:modId xmlns:p14="http://schemas.microsoft.com/office/powerpoint/2010/main" val="1203016267"/>
              </p:ext>
            </p:extLst>
          </p:nvPr>
        </p:nvGraphicFramePr>
        <p:xfrm>
          <a:off x="838198" y="1620351"/>
          <a:ext cx="10515601" cy="4369943"/>
        </p:xfrm>
        <a:graphic>
          <a:graphicData uri="http://schemas.openxmlformats.org/drawingml/2006/table">
            <a:tbl>
              <a:tblPr firstRow="1" bandRow="1">
                <a:tableStyleId>{5C22544A-7EE6-4342-B048-85BDC9FD1C3A}</a:tableStyleId>
              </a:tblPr>
              <a:tblGrid>
                <a:gridCol w="2987353">
                  <a:extLst>
                    <a:ext uri="{9D8B030D-6E8A-4147-A177-3AD203B41FA5}">
                      <a16:colId xmlns:a16="http://schemas.microsoft.com/office/drawing/2014/main" val="832093445"/>
                    </a:ext>
                  </a:extLst>
                </a:gridCol>
                <a:gridCol w="2509416">
                  <a:extLst>
                    <a:ext uri="{9D8B030D-6E8A-4147-A177-3AD203B41FA5}">
                      <a16:colId xmlns:a16="http://schemas.microsoft.com/office/drawing/2014/main" val="3225722700"/>
                    </a:ext>
                  </a:extLst>
                </a:gridCol>
                <a:gridCol w="2509416">
                  <a:extLst>
                    <a:ext uri="{9D8B030D-6E8A-4147-A177-3AD203B41FA5}">
                      <a16:colId xmlns:a16="http://schemas.microsoft.com/office/drawing/2014/main" val="1177000186"/>
                    </a:ext>
                  </a:extLst>
                </a:gridCol>
                <a:gridCol w="2509416">
                  <a:extLst>
                    <a:ext uri="{9D8B030D-6E8A-4147-A177-3AD203B41FA5}">
                      <a16:colId xmlns:a16="http://schemas.microsoft.com/office/drawing/2014/main" val="3677488194"/>
                    </a:ext>
                  </a:extLst>
                </a:gridCol>
              </a:tblGrid>
              <a:tr h="457200">
                <a:tc>
                  <a:txBody>
                    <a:bodyPr/>
                    <a:lstStyle/>
                    <a:p>
                      <a:pPr algn="l" fontAlgn="b">
                        <a:lnSpc>
                          <a:spcPct val="150000"/>
                        </a:lnSpc>
                      </a:pPr>
                      <a:r>
                        <a:rPr lang="en-US" sz="1800" b="1" i="0" u="none" strike="noStrike" dirty="0">
                          <a:solidFill>
                            <a:schemeClr val="bg1"/>
                          </a:solidFill>
                          <a:effectLst/>
                          <a:latin typeface="Calibri" panose="020F0502020204030204" pitchFamily="34" charset="0"/>
                        </a:rPr>
                        <a:t>Criterion</a:t>
                      </a:r>
                    </a:p>
                  </a:txBody>
                  <a:tcPr marL="7620" marR="7620" marT="7620" marB="0" anchor="ctr"/>
                </a:tc>
                <a:tc>
                  <a:txBody>
                    <a:bodyPr/>
                    <a:lstStyle/>
                    <a:p>
                      <a:pPr algn="ctr" fontAlgn="b">
                        <a:lnSpc>
                          <a:spcPct val="150000"/>
                        </a:lnSpc>
                      </a:pPr>
                      <a:r>
                        <a:rPr lang="en-US" sz="1800" b="1" i="0" u="none" strike="noStrike" dirty="0">
                          <a:solidFill>
                            <a:schemeClr val="bg1"/>
                          </a:solidFill>
                          <a:effectLst/>
                          <a:latin typeface="Calibri" panose="020F0502020204030204" pitchFamily="34" charset="0"/>
                        </a:rPr>
                        <a:t>Highest Log-Likelihood</a:t>
                      </a:r>
                    </a:p>
                  </a:txBody>
                  <a:tcPr marL="7620" marR="7620" marT="7620" marB="0" anchor="ctr"/>
                </a:tc>
                <a:tc>
                  <a:txBody>
                    <a:bodyPr/>
                    <a:lstStyle/>
                    <a:p>
                      <a:pPr algn="ctr" fontAlgn="b">
                        <a:lnSpc>
                          <a:spcPct val="150000"/>
                        </a:lnSpc>
                      </a:pPr>
                      <a:r>
                        <a:rPr lang="en-US" sz="1800" b="1" i="0" u="none" strike="noStrike" dirty="0">
                          <a:solidFill>
                            <a:schemeClr val="bg1"/>
                          </a:solidFill>
                          <a:effectLst/>
                          <a:latin typeface="Calibri" panose="020F0502020204030204" pitchFamily="34" charset="0"/>
                        </a:rPr>
                        <a:t>Lowest AIC</a:t>
                      </a:r>
                    </a:p>
                  </a:txBody>
                  <a:tcPr marL="7620" marR="7620" marT="7620" marB="0" anchor="ctr"/>
                </a:tc>
                <a:tc>
                  <a:txBody>
                    <a:bodyPr/>
                    <a:lstStyle/>
                    <a:p>
                      <a:pPr algn="ctr" fontAlgn="b">
                        <a:lnSpc>
                          <a:spcPct val="150000"/>
                        </a:lnSpc>
                      </a:pPr>
                      <a:r>
                        <a:rPr lang="en-US" sz="1800" b="1" i="0" u="none" strike="noStrike" dirty="0">
                          <a:solidFill>
                            <a:schemeClr val="bg1"/>
                          </a:solidFill>
                          <a:effectLst/>
                          <a:latin typeface="Calibri" panose="020F0502020204030204" pitchFamily="34" charset="0"/>
                        </a:rPr>
                        <a:t>Lowest BIC</a:t>
                      </a:r>
                    </a:p>
                  </a:txBody>
                  <a:tcPr marL="7620" marR="7620" marT="7620" marB="0" anchor="ctr"/>
                </a:tc>
                <a:extLst>
                  <a:ext uri="{0D108BD9-81ED-4DB2-BD59-A6C34878D82A}">
                    <a16:rowId xmlns:a16="http://schemas.microsoft.com/office/drawing/2014/main" val="916146192"/>
                  </a:ext>
                </a:extLst>
              </a:tr>
              <a:tr h="4572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Model Term</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DriveTrain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EngineSize</a:t>
                      </a:r>
                      <a:r>
                        <a:rPr lang="en-US" sz="1800" b="0" i="0" u="none" strike="noStrike" dirty="0">
                          <a:solidFill>
                            <a:srgbClr val="000000"/>
                          </a:solidFill>
                          <a:effectLst/>
                          <a:latin typeface="Calibri" panose="020F0502020204030204" pitchFamily="34" charset="0"/>
                        </a:rPr>
                        <a:t>', 'Horsepower', 'Length', 'Weight']</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DriveTrain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EngineSize</a:t>
                      </a:r>
                      <a:r>
                        <a:rPr lang="en-US" sz="1800" b="0" i="0" u="none" strike="noStrike" dirty="0">
                          <a:solidFill>
                            <a:srgbClr val="000000"/>
                          </a:solidFill>
                          <a:effectLst/>
                          <a:latin typeface="Calibri" panose="020F0502020204030204" pitchFamily="34" charset="0"/>
                        </a:rPr>
                        <a:t>', 'Horsepower', 'Length', 'Weight']</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EngineSize</a:t>
                      </a:r>
                      <a:r>
                        <a:rPr lang="en-US" sz="1800" b="0" i="0" u="none" strike="noStrike" dirty="0">
                          <a:solidFill>
                            <a:srgbClr val="000000"/>
                          </a:solidFill>
                          <a:effectLst/>
                          <a:latin typeface="Calibri" panose="020F0502020204030204" pitchFamily="34" charset="0"/>
                        </a:rPr>
                        <a:t>', 'Horsepower', 'Length', 'Weight']</a:t>
                      </a:r>
                    </a:p>
                  </a:txBody>
                  <a:tcPr marL="7620" marR="7620" marT="7620" marB="0" anchor="ctr"/>
                </a:tc>
                <a:extLst>
                  <a:ext uri="{0D108BD9-81ED-4DB2-BD59-A6C34878D82A}">
                    <a16:rowId xmlns:a16="http://schemas.microsoft.com/office/drawing/2014/main" val="2480318052"/>
                  </a:ext>
                </a:extLst>
              </a:tr>
              <a:tr h="457200">
                <a:tc>
                  <a:txBody>
                    <a:bodyPr/>
                    <a:lstStyle/>
                    <a:p>
                      <a:pPr algn="l" fontAlgn="b">
                        <a:lnSpc>
                          <a:spcPct val="150000"/>
                        </a:lnSpc>
                      </a:pPr>
                      <a:r>
                        <a:rPr lang="en-US" sz="1800" b="0" i="0" u="none" strike="noStrike">
                          <a:solidFill>
                            <a:srgbClr val="000000"/>
                          </a:solidFill>
                          <a:effectLst/>
                          <a:latin typeface="Calibri" panose="020F0502020204030204" pitchFamily="34" charset="0"/>
                        </a:rPr>
                        <a:t>Number of Terms</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5</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5</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617780260"/>
                  </a:ext>
                </a:extLst>
              </a:tr>
              <a:tr h="4572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Log-Likelihood</a:t>
                      </a:r>
                    </a:p>
                  </a:txBody>
                  <a:tcPr marL="7620" marR="7620" marT="7620" marB="0" anchor="ctr"/>
                </a:tc>
                <a:tc>
                  <a:txBody>
                    <a:bodyPr/>
                    <a:lstStyle/>
                    <a:p>
                      <a:pPr algn="ctr" fontAlgn="b">
                        <a:lnSpc>
                          <a:spcPct val="150000"/>
                        </a:lnSpc>
                      </a:pPr>
                      <a:r>
                        <a:rPr lang="en-US" sz="1800" b="1" i="0" u="none" strike="noStrike" dirty="0">
                          <a:solidFill>
                            <a:srgbClr val="000000"/>
                          </a:solidFill>
                          <a:effectLst/>
                          <a:latin typeface="Calibri" panose="020F0502020204030204" pitchFamily="34" charset="0"/>
                        </a:rPr>
                        <a:t>-327.6755</a:t>
                      </a:r>
                    </a:p>
                  </a:txBody>
                  <a:tcPr marL="7620" marR="7620" marT="7620" marB="0" anchor="ctr"/>
                </a:tc>
                <a:tc>
                  <a:txBody>
                    <a:bodyPr/>
                    <a:lstStyle/>
                    <a:p>
                      <a:pPr algn="ctr" fontAlgn="b">
                        <a:lnSpc>
                          <a:spcPct val="150000"/>
                        </a:lnSpc>
                      </a:pPr>
                      <a:r>
                        <a:rPr lang="en-US" sz="1800" b="1" i="0" u="none" strike="noStrike" dirty="0">
                          <a:solidFill>
                            <a:srgbClr val="000000"/>
                          </a:solidFill>
                          <a:effectLst/>
                          <a:latin typeface="Calibri" panose="020F0502020204030204" pitchFamily="34" charset="0"/>
                        </a:rPr>
                        <a:t>-327.6755</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-336.1841</a:t>
                      </a:r>
                    </a:p>
                  </a:txBody>
                  <a:tcPr marL="7620" marR="7620" marT="7620" marB="0" anchor="ctr"/>
                </a:tc>
                <a:extLst>
                  <a:ext uri="{0D108BD9-81ED-4DB2-BD59-A6C34878D82A}">
                    <a16:rowId xmlns:a16="http://schemas.microsoft.com/office/drawing/2014/main" val="1331825656"/>
                  </a:ext>
                </a:extLst>
              </a:tr>
              <a:tr h="4572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Model Degree of Freedom</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14</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14</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768385484"/>
                  </a:ext>
                </a:extLst>
              </a:tr>
              <a:tr h="4572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Akaike Information Criterion</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683.3510</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683.3510</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692.3681</a:t>
                      </a:r>
                    </a:p>
                  </a:txBody>
                  <a:tcPr marL="7620" marR="7620" marT="7620" marB="0" anchor="ctr"/>
                </a:tc>
                <a:extLst>
                  <a:ext uri="{0D108BD9-81ED-4DB2-BD59-A6C34878D82A}">
                    <a16:rowId xmlns:a16="http://schemas.microsoft.com/office/drawing/2014/main" val="4229417394"/>
                  </a:ext>
                </a:extLst>
              </a:tr>
              <a:tr h="4572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Bayesian Information Criterion</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740.1787</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740.1787</a:t>
                      </a:r>
                    </a:p>
                  </a:txBody>
                  <a:tcPr marL="7620" marR="7620" marT="7620" marB="0" anchor="ctr"/>
                </a:tc>
                <a:tc>
                  <a:txBody>
                    <a:bodyPr/>
                    <a:lstStyle/>
                    <a:p>
                      <a:pPr algn="ctr" fontAlgn="b">
                        <a:lnSpc>
                          <a:spcPct val="150000"/>
                        </a:lnSpc>
                      </a:pPr>
                      <a:r>
                        <a:rPr lang="en-US" sz="1800" b="1" i="0" u="none" strike="noStrike" dirty="0">
                          <a:solidFill>
                            <a:srgbClr val="000000"/>
                          </a:solidFill>
                          <a:effectLst/>
                          <a:latin typeface="Calibri" panose="020F0502020204030204" pitchFamily="34" charset="0"/>
                        </a:rPr>
                        <a:t>732.9594</a:t>
                      </a:r>
                    </a:p>
                  </a:txBody>
                  <a:tcPr marL="7620" marR="7620" marT="7620" marB="0" anchor="ctr"/>
                </a:tc>
                <a:extLst>
                  <a:ext uri="{0D108BD9-81ED-4DB2-BD59-A6C34878D82A}">
                    <a16:rowId xmlns:a16="http://schemas.microsoft.com/office/drawing/2014/main" val="2364408744"/>
                  </a:ext>
                </a:extLst>
              </a:tr>
              <a:tr h="4572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Sample Size</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428</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428</a:t>
                      </a:r>
                    </a:p>
                  </a:txBody>
                  <a:tcPr marL="7620" marR="7620" marT="7620" marB="0" anchor="ctr"/>
                </a:tc>
                <a:tc>
                  <a:txBody>
                    <a:bodyPr/>
                    <a:lstStyle/>
                    <a:p>
                      <a:pPr algn="ctr" fontAlgn="b">
                        <a:lnSpc>
                          <a:spcPct val="150000"/>
                        </a:lnSpc>
                      </a:pPr>
                      <a:r>
                        <a:rPr lang="en-US" sz="1800" b="0" i="0" u="none" strike="noStrike" dirty="0">
                          <a:solidFill>
                            <a:srgbClr val="000000"/>
                          </a:solidFill>
                          <a:effectLst/>
                          <a:latin typeface="Calibri" panose="020F0502020204030204" pitchFamily="34" charset="0"/>
                        </a:rPr>
                        <a:t>428</a:t>
                      </a:r>
                    </a:p>
                  </a:txBody>
                  <a:tcPr marL="7620" marR="7620" marT="7620" marB="0" anchor="ctr"/>
                </a:tc>
                <a:extLst>
                  <a:ext uri="{0D108BD9-81ED-4DB2-BD59-A6C34878D82A}">
                    <a16:rowId xmlns:a16="http://schemas.microsoft.com/office/drawing/2014/main" val="2182995917"/>
                  </a:ext>
                </a:extLst>
              </a:tr>
            </a:tbl>
          </a:graphicData>
        </a:graphic>
      </p:graphicFrame>
    </p:spTree>
    <p:extLst>
      <p:ext uri="{BB962C8B-B14F-4D97-AF65-F5344CB8AC3E}">
        <p14:creationId xmlns:p14="http://schemas.microsoft.com/office/powerpoint/2010/main" val="9642793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Lecture Recap</a:t>
            </a:r>
            <a:endParaRPr lang="en-US" dirty="0">
              <a:solidFill>
                <a:schemeClr val="bg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108</a:t>
            </a:fld>
            <a:endParaRPr lang="zh-CN" altLang="en-US"/>
          </a:p>
        </p:txBody>
      </p:sp>
      <p:graphicFrame>
        <p:nvGraphicFramePr>
          <p:cNvPr id="10" name="Content Placeholder 9">
            <a:extLst>
              <a:ext uri="{FF2B5EF4-FFF2-40B4-BE49-F238E27FC236}">
                <a16:creationId xmlns:a16="http://schemas.microsoft.com/office/drawing/2014/main" id="{D2DD67BF-44C1-4EB7-9A2B-789C28DC3890}"/>
              </a:ext>
            </a:extLst>
          </p:cNvPr>
          <p:cNvGraphicFramePr>
            <a:graphicFrameLocks noGrp="1"/>
          </p:cNvGraphicFramePr>
          <p:nvPr>
            <p:ph idx="1"/>
            <p:extLst>
              <p:ext uri="{D42A27DB-BD31-4B8C-83A1-F6EECF244321}">
                <p14:modId xmlns:p14="http://schemas.microsoft.com/office/powerpoint/2010/main" val="3870759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43614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6 Quiz Questions</a:t>
            </a:r>
          </a:p>
        </p:txBody>
      </p:sp>
      <p:sp>
        <p:nvSpPr>
          <p:cNvPr id="4" name="Content Placeholder 3">
            <a:extLst>
              <a:ext uri="{FF2B5EF4-FFF2-40B4-BE49-F238E27FC236}">
                <a16:creationId xmlns:a16="http://schemas.microsoft.com/office/drawing/2014/main" id="{11267438-D99A-4AC6-9A12-185ECD0F3C3E}"/>
              </a:ext>
            </a:extLst>
          </p:cNvPr>
          <p:cNvSpPr>
            <a:spLocks noGrp="1"/>
          </p:cNvSpPr>
          <p:nvPr>
            <p:ph idx="1"/>
          </p:nvPr>
        </p:nvSpPr>
        <p:spPr/>
        <p:txBody>
          <a:bodyPr>
            <a:normAutofit fontScale="85000" lnSpcReduction="20000"/>
          </a:bodyPr>
          <a:lstStyle/>
          <a:p>
            <a:r>
              <a:rPr lang="en-US" dirty="0"/>
              <a:t>A school cafeteria conducted a survey about 137 student’s preferences on having cheese on their lunch.  The cafeteria served two types of lunch, namely, ham sandwich and beef burger.  The preferences are Less, Same, and More.  The data is available in GotCheese.csv.</a:t>
            </a:r>
          </a:p>
          <a:p>
            <a:r>
              <a:rPr lang="en-US" dirty="0"/>
              <a:t>You will train a logistic regression using the first 100 observations (i.e., indices from 0 to 99).  Then, you will score your model on the remaining 37 observations (i.e., indices from 100 to 136).</a:t>
            </a:r>
          </a:p>
          <a:p>
            <a:r>
              <a:rPr lang="en-US" dirty="0"/>
              <a:t>The Label variable is Preference. The categorical predictors are Lunch and </a:t>
            </a:r>
            <a:r>
              <a:rPr lang="en-US" dirty="0" err="1"/>
              <a:t>HasCheese</a:t>
            </a:r>
            <a:r>
              <a:rPr lang="en-US" dirty="0"/>
              <a:t>.  The model specification is Intercept + Lunch + </a:t>
            </a:r>
            <a:r>
              <a:rPr lang="en-US" dirty="0" err="1"/>
              <a:t>HasCheese</a:t>
            </a:r>
            <a:r>
              <a:rPr lang="en-US" dirty="0"/>
              <a:t>.</a:t>
            </a:r>
          </a:p>
          <a:p>
            <a:r>
              <a:rPr lang="en-US" b="1" dirty="0"/>
              <a:t>Q1</a:t>
            </a:r>
            <a:r>
              <a:rPr lang="en-US" dirty="0"/>
              <a:t>. What is the log-likelihood value of the model?  Please round your answer up to the fifth decimal place.</a:t>
            </a:r>
          </a:p>
          <a:p>
            <a:r>
              <a:rPr lang="en-US" b="1" dirty="0"/>
              <a:t>Q2</a:t>
            </a:r>
            <a:r>
              <a:rPr lang="en-US" dirty="0"/>
              <a:t>. What is misclassification rate (in percent) when you applied the model to the remaining 37 observations?  Please round your answer up to the second decimal place.</a:t>
            </a:r>
          </a:p>
        </p:txBody>
      </p:sp>
      <p:sp>
        <p:nvSpPr>
          <p:cNvPr id="3" name="Footer Placeholder 2">
            <a:extLst>
              <a:ext uri="{FF2B5EF4-FFF2-40B4-BE49-F238E27FC236}">
                <a16:creationId xmlns:a16="http://schemas.microsoft.com/office/drawing/2014/main" id="{49433371-2B26-4F96-8C40-B4F618DF8E08}"/>
              </a:ext>
            </a:extLst>
          </p:cNvPr>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109</a:t>
            </a:fld>
            <a:endParaRPr lang="en-US" dirty="0"/>
          </a:p>
        </p:txBody>
      </p:sp>
    </p:spTree>
    <p:extLst>
      <p:ext uri="{BB962C8B-B14F-4D97-AF65-F5344CB8AC3E}">
        <p14:creationId xmlns:p14="http://schemas.microsoft.com/office/powerpoint/2010/main" val="254080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Multinomial Logistic (MNL): Strategy</a:t>
            </a:r>
          </a:p>
        </p:txBody>
      </p:sp>
      <p:graphicFrame>
        <p:nvGraphicFramePr>
          <p:cNvPr id="17" name="Content Placeholder 16">
            <a:extLst>
              <a:ext uri="{FF2B5EF4-FFF2-40B4-BE49-F238E27FC236}">
                <a16:creationId xmlns:a16="http://schemas.microsoft.com/office/drawing/2014/main" id="{A693D21F-0302-4279-A73B-9058B6ECF8F2}"/>
              </a:ext>
            </a:extLst>
          </p:cNvPr>
          <p:cNvGraphicFramePr>
            <a:graphicFrameLocks noGrp="1"/>
          </p:cNvGraphicFramePr>
          <p:nvPr>
            <p:ph idx="1"/>
            <p:extLst>
              <p:ext uri="{D42A27DB-BD31-4B8C-83A1-F6EECF244321}">
                <p14:modId xmlns:p14="http://schemas.microsoft.com/office/powerpoint/2010/main" val="29253056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sp>
        <p:nvSpPr>
          <p:cNvPr id="3" name="Footer Placeholder 2">
            <a:extLst>
              <a:ext uri="{FF2B5EF4-FFF2-40B4-BE49-F238E27FC236}">
                <a16:creationId xmlns:a16="http://schemas.microsoft.com/office/drawing/2014/main" id="{B32607B0-B9DA-4025-ADE7-B4635739834F}"/>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600031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dirty="0">
                <a:solidFill>
                  <a:schemeClr val="bg1"/>
                </a:solidFill>
              </a:rPr>
              <a:t>Assignment 3 Reminder</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670097" cy="3320668"/>
          </a:xfrm>
        </p:spPr>
        <p:txBody>
          <a:bodyPr>
            <a:noAutofit/>
          </a:bodyPr>
          <a:lstStyle/>
          <a:p>
            <a:pPr>
              <a:lnSpc>
                <a:spcPct val="125000"/>
              </a:lnSpc>
              <a:spcBef>
                <a:spcPts val="600"/>
              </a:spcBef>
            </a:pPr>
            <a:r>
              <a:rPr lang="en-US" sz="2000" dirty="0"/>
              <a:t>Due at 11:59 PM on October 11, 2022</a:t>
            </a:r>
          </a:p>
          <a:p>
            <a:pPr>
              <a:lnSpc>
                <a:spcPct val="125000"/>
              </a:lnSpc>
              <a:spcBef>
                <a:spcPts val="600"/>
              </a:spcBef>
            </a:pPr>
            <a:r>
              <a:rPr lang="en-US" sz="2000" dirty="0"/>
              <a:t>Submit your answers as a PDF file</a:t>
            </a:r>
          </a:p>
          <a:p>
            <a:pPr>
              <a:lnSpc>
                <a:spcPct val="125000"/>
              </a:lnSpc>
              <a:spcBef>
                <a:spcPts val="600"/>
              </a:spcBef>
            </a:pPr>
            <a:r>
              <a:rPr lang="en-US" sz="2000" dirty="0"/>
              <a:t>Submit your Python codes, otherwise liable for 50% deduction</a:t>
            </a:r>
          </a:p>
          <a:p>
            <a:pPr>
              <a:lnSpc>
                <a:spcPct val="125000"/>
              </a:lnSpc>
              <a:spcBef>
                <a:spcPts val="600"/>
              </a:spcBef>
            </a:pPr>
            <a:r>
              <a:rPr lang="en-US" sz="2000" dirty="0"/>
              <a:t>Maximum two attempts before due</a:t>
            </a:r>
          </a:p>
          <a:p>
            <a:pPr>
              <a:lnSpc>
                <a:spcPct val="125000"/>
              </a:lnSpc>
              <a:spcBef>
                <a:spcPts val="600"/>
              </a:spcBef>
            </a:pPr>
            <a:r>
              <a:rPr lang="en-US" sz="2000" dirty="0"/>
              <a:t>Only grade the most recently submitted answers</a:t>
            </a:r>
          </a:p>
        </p:txBody>
      </p:sp>
      <p:pic>
        <p:nvPicPr>
          <p:cNvPr id="8" name="Picture 7" descr="A black and white dog&#10;&#10;Description automatically generated">
            <a:extLst>
              <a:ext uri="{FF2B5EF4-FFF2-40B4-BE49-F238E27FC236}">
                <a16:creationId xmlns:a16="http://schemas.microsoft.com/office/drawing/2014/main" id="{4410592E-3312-4EA2-8736-4C2EAC5C2F4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13640" r="1" b="160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51380311-2BAA-4161-8467-042E4E82DBF1}"/>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Copyright © 2022 by Ming-Long Lam, Ph.D.</a:t>
            </a:r>
          </a:p>
        </p:txBody>
      </p:sp>
      <p:sp>
        <p:nvSpPr>
          <p:cNvPr id="7" name="Slide Number Placeholder 6"/>
          <p:cNvSpPr>
            <a:spLocks noGrp="1"/>
          </p:cNvSpPr>
          <p:nvPr>
            <p:ph type="sldNum" sz="quarter" idx="12"/>
          </p:nvPr>
        </p:nvSpPr>
        <p:spPr>
          <a:xfrm>
            <a:off x="10439400" y="6356350"/>
            <a:ext cx="914400" cy="365125"/>
          </a:xfrm>
        </p:spPr>
        <p:txBody>
          <a:bodyPr>
            <a:normAutofit/>
          </a:bodyPr>
          <a:lstStyle/>
          <a:p>
            <a:pPr>
              <a:spcAft>
                <a:spcPts val="600"/>
              </a:spcAft>
            </a:pPr>
            <a:fld id="{1C20BA80-1909-427C-B3BD-3DD8AEAFD5BE}" type="slidenum">
              <a:rPr lang="en-US">
                <a:solidFill>
                  <a:srgbClr val="FFFFFF"/>
                </a:solidFill>
              </a:rPr>
              <a:pPr>
                <a:spcAft>
                  <a:spcPts val="600"/>
                </a:spcAft>
              </a:pPr>
              <a:t>110</a:t>
            </a:fld>
            <a:endParaRPr lang="en-US">
              <a:solidFill>
                <a:srgbClr val="FFFFFF"/>
              </a:solidFill>
            </a:endParaRPr>
          </a:p>
        </p:txBody>
      </p:sp>
    </p:spTree>
    <p:extLst>
      <p:ext uri="{BB962C8B-B14F-4D97-AF65-F5344CB8AC3E}">
        <p14:creationId xmlns:p14="http://schemas.microsoft.com/office/powerpoint/2010/main" val="23844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(Plural Only)</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sp>
        <p:nvSpPr>
          <p:cNvPr id="3" name="Footer Placeholder 2">
            <a:extLst>
              <a:ext uri="{FF2B5EF4-FFF2-40B4-BE49-F238E27FC236}">
                <a16:creationId xmlns:a16="http://schemas.microsoft.com/office/drawing/2014/main" id="{B32607B0-B9DA-4025-ADE7-B4635739834F}"/>
              </a:ext>
            </a:extLst>
          </p:cNvPr>
          <p:cNvSpPr>
            <a:spLocks noGrp="1"/>
          </p:cNvSpPr>
          <p:nvPr>
            <p:ph type="ftr" sz="quarter" idx="11"/>
          </p:nvPr>
        </p:nvSpPr>
        <p:spPr/>
        <p:txBody>
          <a:bodyPr/>
          <a:lstStyle/>
          <a:p>
            <a:r>
              <a:rPr lang="en-US"/>
              <a:t>Copyright © 2022 by Ming-Long Lam, Ph.D.</a:t>
            </a:r>
            <a:endParaRPr lang="en-US" dirty="0"/>
          </a:p>
        </p:txBody>
      </p:sp>
      <p:sp>
        <p:nvSpPr>
          <p:cNvPr id="5" name="Content Placeholder 4">
            <a:extLst>
              <a:ext uri="{FF2B5EF4-FFF2-40B4-BE49-F238E27FC236}">
                <a16:creationId xmlns:a16="http://schemas.microsoft.com/office/drawing/2014/main" id="{76A30889-65B7-463A-B6FE-FF56E55E5222}"/>
              </a:ext>
            </a:extLst>
          </p:cNvPr>
          <p:cNvSpPr>
            <a:spLocks noGrp="1"/>
          </p:cNvSpPr>
          <p:nvPr>
            <p:ph idx="1"/>
          </p:nvPr>
        </p:nvSpPr>
        <p:spPr/>
        <p:txBody>
          <a:bodyPr>
            <a:normAutofit lnSpcReduction="10000"/>
          </a:bodyPr>
          <a:lstStyle/>
          <a:p>
            <a:pPr>
              <a:lnSpc>
                <a:spcPct val="125000"/>
              </a:lnSpc>
              <a:spcBef>
                <a:spcPts val="600"/>
              </a:spcBef>
            </a:pPr>
            <a:r>
              <a:rPr lang="en-US" dirty="0"/>
              <a:t>Odds are the likelihood of something happening or being the case.</a:t>
            </a:r>
          </a:p>
          <a:p>
            <a:pPr>
              <a:lnSpc>
                <a:spcPct val="125000"/>
              </a:lnSpc>
              <a:spcBef>
                <a:spcPts val="600"/>
              </a:spcBef>
            </a:pPr>
            <a:r>
              <a:rPr lang="en-US" dirty="0"/>
              <a:t>Odds are the ratios of two probabilities.</a:t>
            </a:r>
          </a:p>
          <a:p>
            <a:pPr>
              <a:lnSpc>
                <a:spcPct val="125000"/>
              </a:lnSpc>
              <a:spcBef>
                <a:spcPts val="600"/>
              </a:spcBef>
            </a:pPr>
            <a:r>
              <a:rPr lang="en-US" dirty="0"/>
              <a:t>For tossing a fair coin, Prob(Head on Top) = Prob(Tail on Top) = 0.5, the odds of Head versus Tail is 0.5 / 0.5 = 1.</a:t>
            </a:r>
          </a:p>
          <a:p>
            <a:pPr>
              <a:lnSpc>
                <a:spcPct val="125000"/>
              </a:lnSpc>
              <a:spcBef>
                <a:spcPts val="600"/>
              </a:spcBef>
            </a:pPr>
            <a:r>
              <a:rPr lang="en-US" dirty="0"/>
              <a:t>According to </a:t>
            </a:r>
            <a:r>
              <a:rPr lang="en-US" dirty="0">
                <a:hlinkClick r:id="rId3"/>
              </a:rPr>
              <a:t>https://www.weather.gov/safety/lightning-odds</a:t>
            </a:r>
            <a:r>
              <a:rPr lang="en-US" dirty="0"/>
              <a:t>, the odds of being struck by lightning in any given year is 1/1,222,000.</a:t>
            </a:r>
          </a:p>
          <a:p>
            <a:pPr>
              <a:lnSpc>
                <a:spcPct val="125000"/>
              </a:lnSpc>
              <a:spcBef>
                <a:spcPts val="600"/>
              </a:spcBef>
            </a:pPr>
            <a:r>
              <a:rPr lang="en-US" dirty="0"/>
              <a:t>Technically, Prob(A Person Struck by Lightning) / (1 - Prob(A Person Struck by Lightning)) = 1/1,222,000.</a:t>
            </a:r>
          </a:p>
        </p:txBody>
      </p:sp>
    </p:spTree>
    <p:extLst>
      <p:ext uri="{BB962C8B-B14F-4D97-AF65-F5344CB8AC3E}">
        <p14:creationId xmlns:p14="http://schemas.microsoft.com/office/powerpoint/2010/main" val="394780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50" y="284398"/>
            <a:ext cx="10515600" cy="1325563"/>
          </a:xfrm>
        </p:spPr>
        <p:txBody>
          <a:bodyPr/>
          <a:lstStyle/>
          <a:p>
            <a:r>
              <a:rPr lang="en-US" b="1" dirty="0">
                <a:solidFill>
                  <a:schemeClr val="bg1"/>
                </a:solidFill>
              </a:rPr>
              <a:t>Feature Segments</a:t>
            </a:r>
          </a:p>
        </p:txBody>
      </p:sp>
      <p:sp>
        <p:nvSpPr>
          <p:cNvPr id="3" name="Content Placeholder 2"/>
          <p:cNvSpPr>
            <a:spLocks noGrp="1"/>
          </p:cNvSpPr>
          <p:nvPr>
            <p:ph idx="1"/>
          </p:nvPr>
        </p:nvSpPr>
        <p:spPr/>
        <p:txBody>
          <a:bodyPr>
            <a:normAutofit fontScale="85000" lnSpcReduction="20000"/>
          </a:bodyPr>
          <a:lstStyle/>
          <a:p>
            <a:endParaRPr lang="en-US" dirty="0"/>
          </a:p>
          <a:p>
            <a:r>
              <a:rPr lang="en-US" sz="2600" dirty="0"/>
              <a:t>Home equity loan data: </a:t>
            </a:r>
            <a:r>
              <a:rPr lang="en-US" sz="2600" i="1" dirty="0"/>
              <a:t>hmeq.csv</a:t>
            </a:r>
          </a:p>
          <a:p>
            <a:endParaRPr lang="en-US" sz="2600" dirty="0"/>
          </a:p>
          <a:p>
            <a:endParaRPr lang="en-US" sz="2600" dirty="0"/>
          </a:p>
          <a:p>
            <a:r>
              <a:rPr lang="en-US" sz="2600" b="1" dirty="0"/>
              <a:t>BAD</a:t>
            </a:r>
            <a:r>
              <a:rPr lang="en-US" sz="2600" dirty="0"/>
              <a:t>: Loan in default (</a:t>
            </a:r>
            <a:r>
              <a:rPr lang="en-US" sz="2600" i="1" dirty="0"/>
              <a:t>0</a:t>
            </a:r>
            <a:r>
              <a:rPr lang="en-US" sz="2600" dirty="0"/>
              <a:t>=No, </a:t>
            </a:r>
            <a:r>
              <a:rPr lang="en-US" sz="2600" i="1" dirty="0"/>
              <a:t>1</a:t>
            </a:r>
            <a:r>
              <a:rPr lang="en-US" sz="2600" dirty="0"/>
              <a:t>=Yes), </a:t>
            </a:r>
            <a:r>
              <a:rPr lang="en-US" sz="2600" u="sng" dirty="0"/>
              <a:t>binary</a:t>
            </a:r>
          </a:p>
          <a:p>
            <a:endParaRPr lang="en-US" sz="2600" dirty="0"/>
          </a:p>
          <a:p>
            <a:endParaRPr lang="en-US" sz="2600" dirty="0"/>
          </a:p>
          <a:p>
            <a:r>
              <a:rPr lang="en-US" sz="2600" b="1" dirty="0"/>
              <a:t>REASON</a:t>
            </a:r>
            <a:r>
              <a:rPr lang="en-US" sz="2600" dirty="0"/>
              <a:t>: Reason for getting the loan, (</a:t>
            </a:r>
            <a:r>
              <a:rPr lang="en-US" sz="2600" i="1" dirty="0" err="1"/>
              <a:t>DebtCon</a:t>
            </a:r>
            <a:r>
              <a:rPr lang="en-US" sz="2600" dirty="0"/>
              <a:t>=debt consolidation, </a:t>
            </a:r>
            <a:r>
              <a:rPr lang="en-US" sz="2600" i="1" dirty="0" err="1"/>
              <a:t>HomeImp</a:t>
            </a:r>
            <a:r>
              <a:rPr lang="en-US" sz="2600" dirty="0"/>
              <a:t>=home improvement), </a:t>
            </a:r>
            <a:r>
              <a:rPr lang="en-US" sz="2600" u="sng" dirty="0"/>
              <a:t>categorical</a:t>
            </a:r>
          </a:p>
          <a:p>
            <a:r>
              <a:rPr lang="en-US" sz="2600" b="1" dirty="0"/>
              <a:t>JOB</a:t>
            </a:r>
            <a:r>
              <a:rPr lang="en-US" sz="2600" dirty="0"/>
              <a:t>: Job type (</a:t>
            </a:r>
            <a:r>
              <a:rPr lang="en-US" sz="2600" i="1" dirty="0" err="1"/>
              <a:t>Mgr</a:t>
            </a:r>
            <a:r>
              <a:rPr lang="en-US" sz="2600" dirty="0"/>
              <a:t>=manager, </a:t>
            </a:r>
            <a:r>
              <a:rPr lang="en-US" sz="2600" i="1" dirty="0"/>
              <a:t>Office</a:t>
            </a:r>
            <a:r>
              <a:rPr lang="en-US" sz="2600" dirty="0"/>
              <a:t>=office worker, </a:t>
            </a:r>
            <a:r>
              <a:rPr lang="en-US" sz="2600" i="1" dirty="0"/>
              <a:t>Other</a:t>
            </a:r>
            <a:r>
              <a:rPr lang="en-US" sz="2600" dirty="0"/>
              <a:t>=others, </a:t>
            </a:r>
            <a:r>
              <a:rPr lang="en-US" sz="2600" i="1" dirty="0" err="1"/>
              <a:t>ProfExe</a:t>
            </a:r>
            <a:r>
              <a:rPr lang="en-US" sz="2600" dirty="0"/>
              <a:t>=professional or executive, </a:t>
            </a:r>
            <a:r>
              <a:rPr lang="en-US" sz="2600" i="1" dirty="0"/>
              <a:t>Sales</a:t>
            </a:r>
            <a:r>
              <a:rPr lang="en-US" sz="2600" dirty="0"/>
              <a:t>=sales profession, </a:t>
            </a:r>
            <a:r>
              <a:rPr lang="en-US" sz="2600" i="1" dirty="0"/>
              <a:t>Self</a:t>
            </a:r>
            <a:r>
              <a:rPr lang="en-US" sz="2600" dirty="0"/>
              <a:t>=self employed), </a:t>
            </a:r>
            <a:r>
              <a:rPr lang="en-US" sz="2600" u="sng" dirty="0"/>
              <a:t>categorical</a:t>
            </a:r>
          </a:p>
          <a:p>
            <a:r>
              <a:rPr lang="en-US" sz="2600" b="1" dirty="0"/>
              <a:t>DEROG</a:t>
            </a:r>
            <a:r>
              <a:rPr lang="en-US" sz="2600" dirty="0"/>
              <a:t>: The number of derogatory inquiries (0+), </a:t>
            </a:r>
            <a:r>
              <a:rPr lang="en-US" sz="2600" u="sng" dirty="0"/>
              <a:t>interval</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grpSp>
        <p:nvGrpSpPr>
          <p:cNvPr id="8" name="Group 7">
            <a:extLst>
              <a:ext uri="{FF2B5EF4-FFF2-40B4-BE49-F238E27FC236}">
                <a16:creationId xmlns:a16="http://schemas.microsoft.com/office/drawing/2014/main" id="{DA27B976-F241-4A6B-879F-A1880BADC79B}"/>
              </a:ext>
            </a:extLst>
          </p:cNvPr>
          <p:cNvGrpSpPr/>
          <p:nvPr/>
        </p:nvGrpSpPr>
        <p:grpSpPr>
          <a:xfrm>
            <a:off x="861537" y="2653030"/>
            <a:ext cx="2734056" cy="478004"/>
            <a:chOff x="0" y="1458590"/>
            <a:chExt cx="2734056" cy="478004"/>
          </a:xfrm>
        </p:grpSpPr>
        <p:sp>
          <p:nvSpPr>
            <p:cNvPr id="9" name="Rectangle: Top Corners Rounded 8">
              <a:extLst>
                <a:ext uri="{FF2B5EF4-FFF2-40B4-BE49-F238E27FC236}">
                  <a16:creationId xmlns:a16="http://schemas.microsoft.com/office/drawing/2014/main" id="{ADAA0B14-A379-401A-830D-21F155E83103}"/>
                </a:ext>
              </a:extLst>
            </p:cNvPr>
            <p:cNvSpPr/>
            <p:nvPr/>
          </p:nvSpPr>
          <p:spPr>
            <a:xfrm>
              <a:off x="0" y="1458590"/>
              <a:ext cx="2734056" cy="478004"/>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Top Corners Rounded 4">
              <a:extLst>
                <a:ext uri="{FF2B5EF4-FFF2-40B4-BE49-F238E27FC236}">
                  <a16:creationId xmlns:a16="http://schemas.microsoft.com/office/drawing/2014/main" id="{5E3FF310-2517-43AF-82DD-5BBE4CE0515F}"/>
                </a:ext>
              </a:extLst>
            </p:cNvPr>
            <p:cNvSpPr txBox="1"/>
            <p:nvPr/>
          </p:nvSpPr>
          <p:spPr>
            <a:xfrm>
              <a:off x="23338" y="1481928"/>
              <a:ext cx="2687380" cy="4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Target</a:t>
              </a:r>
            </a:p>
          </p:txBody>
        </p:sp>
      </p:grpSp>
      <p:grpSp>
        <p:nvGrpSpPr>
          <p:cNvPr id="11" name="Group 10">
            <a:extLst>
              <a:ext uri="{FF2B5EF4-FFF2-40B4-BE49-F238E27FC236}">
                <a16:creationId xmlns:a16="http://schemas.microsoft.com/office/drawing/2014/main" id="{0773C625-4D7E-422C-994C-434812C00126}"/>
              </a:ext>
            </a:extLst>
          </p:cNvPr>
          <p:cNvGrpSpPr/>
          <p:nvPr/>
        </p:nvGrpSpPr>
        <p:grpSpPr>
          <a:xfrm>
            <a:off x="861537" y="3762292"/>
            <a:ext cx="2734056" cy="478004"/>
            <a:chOff x="0" y="1458590"/>
            <a:chExt cx="2734056" cy="478004"/>
          </a:xfrm>
        </p:grpSpPr>
        <p:sp>
          <p:nvSpPr>
            <p:cNvPr id="12" name="Rectangle: Top Corners Rounded 11">
              <a:extLst>
                <a:ext uri="{FF2B5EF4-FFF2-40B4-BE49-F238E27FC236}">
                  <a16:creationId xmlns:a16="http://schemas.microsoft.com/office/drawing/2014/main" id="{2457C02A-2089-478B-B080-2883B1391ADE}"/>
                </a:ext>
              </a:extLst>
            </p:cNvPr>
            <p:cNvSpPr/>
            <p:nvPr/>
          </p:nvSpPr>
          <p:spPr>
            <a:xfrm>
              <a:off x="0" y="1458590"/>
              <a:ext cx="2734056" cy="478004"/>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Top Corners Rounded 4">
              <a:extLst>
                <a:ext uri="{FF2B5EF4-FFF2-40B4-BE49-F238E27FC236}">
                  <a16:creationId xmlns:a16="http://schemas.microsoft.com/office/drawing/2014/main" id="{CFA5A1C7-9AA8-441F-8CA5-B44BF1A8E558}"/>
                </a:ext>
              </a:extLst>
            </p:cNvPr>
            <p:cNvSpPr txBox="1"/>
            <p:nvPr/>
          </p:nvSpPr>
          <p:spPr>
            <a:xfrm>
              <a:off x="23338" y="1481928"/>
              <a:ext cx="2687380" cy="4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Predictor</a:t>
              </a:r>
            </a:p>
          </p:txBody>
        </p:sp>
      </p:grpSp>
      <p:grpSp>
        <p:nvGrpSpPr>
          <p:cNvPr id="14" name="Group 13">
            <a:extLst>
              <a:ext uri="{FF2B5EF4-FFF2-40B4-BE49-F238E27FC236}">
                <a16:creationId xmlns:a16="http://schemas.microsoft.com/office/drawing/2014/main" id="{F5D35734-2D4D-4CC8-A62C-BAE2047FBEA7}"/>
              </a:ext>
            </a:extLst>
          </p:cNvPr>
          <p:cNvGrpSpPr/>
          <p:nvPr/>
        </p:nvGrpSpPr>
        <p:grpSpPr>
          <a:xfrm>
            <a:off x="838199" y="1609961"/>
            <a:ext cx="2734056" cy="478004"/>
            <a:chOff x="0" y="533"/>
            <a:chExt cx="2734056" cy="478004"/>
          </a:xfrm>
        </p:grpSpPr>
        <p:sp>
          <p:nvSpPr>
            <p:cNvPr id="15" name="Rectangle: Top Corners Rounded 14">
              <a:extLst>
                <a:ext uri="{FF2B5EF4-FFF2-40B4-BE49-F238E27FC236}">
                  <a16:creationId xmlns:a16="http://schemas.microsoft.com/office/drawing/2014/main" id="{EC6A3D9A-7438-4DC2-951E-4D0888FFD85F}"/>
                </a:ext>
              </a:extLst>
            </p:cNvPr>
            <p:cNvSpPr/>
            <p:nvPr/>
          </p:nvSpPr>
          <p:spPr>
            <a:xfrm>
              <a:off x="0" y="533"/>
              <a:ext cx="2734056" cy="478004"/>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Top Corners Rounded 4">
              <a:extLst>
                <a:ext uri="{FF2B5EF4-FFF2-40B4-BE49-F238E27FC236}">
                  <a16:creationId xmlns:a16="http://schemas.microsoft.com/office/drawing/2014/main" id="{0ED662A8-91D5-4464-B633-C5057BBF3874}"/>
                </a:ext>
              </a:extLst>
            </p:cNvPr>
            <p:cNvSpPr txBox="1"/>
            <p:nvPr/>
          </p:nvSpPr>
          <p:spPr>
            <a:xfrm>
              <a:off x="23338" y="23871"/>
              <a:ext cx="2687380" cy="4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Example</a:t>
              </a:r>
            </a:p>
          </p:txBody>
        </p:sp>
      </p:grpSp>
      <p:pic>
        <p:nvPicPr>
          <p:cNvPr id="17" name="Picture 16">
            <a:extLst>
              <a:ext uri="{FF2B5EF4-FFF2-40B4-BE49-F238E27FC236}">
                <a16:creationId xmlns:a16="http://schemas.microsoft.com/office/drawing/2014/main" id="{BA3AF18C-9C1D-4607-A780-332800114646}"/>
              </a:ext>
            </a:extLst>
          </p:cNvPr>
          <p:cNvPicPr>
            <a:picLocks noChangeAspect="1"/>
          </p:cNvPicPr>
          <p:nvPr/>
        </p:nvPicPr>
        <p:blipFill>
          <a:blip r:embed="rId3"/>
          <a:stretch>
            <a:fillRect/>
          </a:stretch>
        </p:blipFill>
        <p:spPr>
          <a:xfrm>
            <a:off x="6096000" y="1107213"/>
            <a:ext cx="5520833" cy="3138309"/>
          </a:xfrm>
          <a:prstGeom prst="rect">
            <a:avLst/>
          </a:prstGeom>
        </p:spPr>
      </p:pic>
      <p:sp>
        <p:nvSpPr>
          <p:cNvPr id="4" name="Footer Placeholder 3">
            <a:extLst>
              <a:ext uri="{FF2B5EF4-FFF2-40B4-BE49-F238E27FC236}">
                <a16:creationId xmlns:a16="http://schemas.microsoft.com/office/drawing/2014/main" id="{AD07675C-05CA-45DB-9FA4-1EB9DAC4D4C8}"/>
              </a:ext>
            </a:extLst>
          </p:cNvPr>
          <p:cNvSpPr>
            <a:spLocks noGrp="1"/>
          </p:cNvSpPr>
          <p:nvPr>
            <p:ph type="ftr" sz="quarter" idx="11"/>
          </p:nvPr>
        </p:nvSpPr>
        <p:spPr/>
        <p:txBody>
          <a:bodyPr/>
          <a:lstStyle/>
          <a:p>
            <a:r>
              <a:rPr lang="en-US"/>
              <a:t>Copyright © 2022 by Ming-Long Lam, Ph.D.</a:t>
            </a:r>
            <a:endParaRPr lang="en-US" dirty="0"/>
          </a:p>
        </p:txBody>
      </p:sp>
      <p:sp>
        <p:nvSpPr>
          <p:cNvPr id="18" name="TextBox 17">
            <a:extLst>
              <a:ext uri="{FF2B5EF4-FFF2-40B4-BE49-F238E27FC236}">
                <a16:creationId xmlns:a16="http://schemas.microsoft.com/office/drawing/2014/main" id="{48A4ABE2-0233-40C1-BB0E-52C7EBF9FC70}"/>
              </a:ext>
            </a:extLst>
          </p:cNvPr>
          <p:cNvSpPr txBox="1"/>
          <p:nvPr/>
        </p:nvSpPr>
        <p:spPr>
          <a:xfrm>
            <a:off x="9039252" y="5897325"/>
            <a:ext cx="2577581" cy="369332"/>
          </a:xfrm>
          <a:prstGeom prst="rect">
            <a:avLst/>
          </a:prstGeom>
          <a:noFill/>
        </p:spPr>
        <p:txBody>
          <a:bodyPr wrap="square">
            <a:spAutoFit/>
          </a:bodyPr>
          <a:lstStyle/>
          <a:p>
            <a:r>
              <a:rPr lang="en-US" dirty="0"/>
              <a:t>Week 6 HMEQ Logistic.py</a:t>
            </a:r>
          </a:p>
        </p:txBody>
      </p:sp>
    </p:spTree>
    <p:extLst>
      <p:ext uri="{BB962C8B-B14F-4D97-AF65-F5344CB8AC3E}">
        <p14:creationId xmlns:p14="http://schemas.microsoft.com/office/powerpoint/2010/main" val="90231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HMEQ Feature Segments</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extLst>
              <p:ext uri="{D42A27DB-BD31-4B8C-83A1-F6EECF244321}">
                <p14:modId xmlns:p14="http://schemas.microsoft.com/office/powerpoint/2010/main" val="20886566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C0F6CD4-0011-42C9-B4FB-5F092AB3CB7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77097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 by REASON</a:t>
            </a:r>
          </a:p>
        </p:txBody>
      </p:sp>
      <p:sp>
        <p:nvSpPr>
          <p:cNvPr id="3" name="Content Placeholder 2"/>
          <p:cNvSpPr>
            <a:spLocks noGrp="1"/>
          </p:cNvSpPr>
          <p:nvPr>
            <p:ph idx="1"/>
          </p:nvPr>
        </p:nvSpPr>
        <p:spPr>
          <a:xfrm>
            <a:off x="838201" y="1825625"/>
            <a:ext cx="10515598" cy="1981265"/>
          </a:xfrm>
        </p:spPr>
        <p:txBody>
          <a:bodyPr>
            <a:normAutofit lnSpcReduction="10000"/>
          </a:bodyPr>
          <a:lstStyle/>
          <a:p>
            <a:pPr marL="0" indent="0">
              <a:buNone/>
            </a:pPr>
            <a:r>
              <a:rPr lang="en-US" dirty="0"/>
              <a:t>Odds of BAD = 1 versus BAD = 0</a:t>
            </a:r>
          </a:p>
          <a:p>
            <a:r>
              <a:rPr lang="en-US" dirty="0"/>
              <a:t>The overall odds is 0.249836</a:t>
            </a:r>
          </a:p>
          <a:p>
            <a:r>
              <a:rPr lang="en-US" dirty="0"/>
              <a:t>REASON = </a:t>
            </a:r>
            <a:r>
              <a:rPr lang="en-US" i="1" dirty="0" err="1"/>
              <a:t>DebtCon</a:t>
            </a:r>
            <a:r>
              <a:rPr lang="en-US" dirty="0"/>
              <a:t>, the odds is 0.234056 (0.94 X Overall)</a:t>
            </a:r>
          </a:p>
          <a:p>
            <a:r>
              <a:rPr lang="en-US" dirty="0"/>
              <a:t>REASON = </a:t>
            </a:r>
            <a:r>
              <a:rPr lang="en-US" i="1" dirty="0" err="1"/>
              <a:t>HomeImp</a:t>
            </a:r>
            <a:r>
              <a:rPr lang="en-US" dirty="0"/>
              <a:t>, the odds is 0.286127 (1.15 X Overall)</a:t>
            </a:r>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11" name="Rectangle 10">
            <a:extLst>
              <a:ext uri="{FF2B5EF4-FFF2-40B4-BE49-F238E27FC236}">
                <a16:creationId xmlns:a16="http://schemas.microsoft.com/office/drawing/2014/main" id="{2129E359-699A-431A-AFBF-025DF35D4ECD}"/>
              </a:ext>
            </a:extLst>
          </p:cNvPr>
          <p:cNvSpPr/>
          <p:nvPr/>
        </p:nvSpPr>
        <p:spPr>
          <a:xfrm>
            <a:off x="548950" y="3806890"/>
            <a:ext cx="5627915" cy="2246769"/>
          </a:xfrm>
          <a:prstGeom prst="rect">
            <a:avLst/>
          </a:prstGeom>
          <a:solidFill>
            <a:schemeClr val="accent6">
              <a:lumMod val="20000"/>
              <a:lumOff val="80000"/>
            </a:schemeClr>
          </a:solidFill>
          <a:ln w="12700">
            <a:solidFill>
              <a:schemeClr val="tx1"/>
            </a:solidFill>
          </a:ln>
        </p:spPr>
        <p:txBody>
          <a:bodyPr wrap="square">
            <a:spAutoFit/>
          </a:bodyPr>
          <a:lstStyle/>
          <a:p>
            <a:r>
              <a:rPr lang="en-US" sz="2000" dirty="0">
                <a:latin typeface="Consolas" panose="020B0609020204030204" pitchFamily="49" charset="0"/>
                <a:cs typeface="Courier New" panose="02070309020205020404" pitchFamily="49" charset="0"/>
              </a:rPr>
              <a:t>Percent Table: </a:t>
            </a:r>
          </a:p>
          <a:p>
            <a:endParaRPr lang="en-US" sz="2000" dirty="0">
              <a:latin typeface="Consolas" panose="020B0609020204030204" pitchFamily="49" charset="0"/>
              <a:cs typeface="Courier New" panose="02070309020205020404" pitchFamily="49" charset="0"/>
            </a:endParaRPr>
          </a:p>
          <a:p>
            <a:r>
              <a:rPr lang="en-US" sz="2000" b="1" dirty="0">
                <a:latin typeface="Consolas" panose="020B0609020204030204" pitchFamily="49" charset="0"/>
                <a:cs typeface="Courier New" panose="02070309020205020404" pitchFamily="49" charset="0"/>
              </a:rPr>
              <a:t>BAD                0          1   All</a:t>
            </a:r>
          </a:p>
          <a:p>
            <a:r>
              <a:rPr lang="en-US" sz="2000" b="1" dirty="0">
                <a:latin typeface="Consolas" panose="020B0609020204030204" pitchFamily="49" charset="0"/>
                <a:cs typeface="Courier New" panose="02070309020205020404" pitchFamily="49" charset="0"/>
              </a:rPr>
              <a:t>REASON</a:t>
            </a:r>
          </a:p>
          <a:p>
            <a:r>
              <a:rPr lang="en-US" sz="2000" dirty="0" err="1">
                <a:latin typeface="Consolas" panose="020B0609020204030204" pitchFamily="49" charset="0"/>
                <a:cs typeface="Courier New" panose="02070309020205020404" pitchFamily="49" charset="0"/>
              </a:rPr>
              <a:t>DebtCon</a:t>
            </a:r>
            <a:r>
              <a:rPr lang="en-US" sz="2000" dirty="0">
                <a:latin typeface="Consolas" panose="020B0609020204030204" pitchFamily="49" charset="0"/>
                <a:cs typeface="Courier New" panose="02070309020205020404" pitchFamily="49" charset="0"/>
              </a:rPr>
              <a:t> 81.03360489 18.96639511 100.0</a:t>
            </a:r>
          </a:p>
          <a:p>
            <a:r>
              <a:rPr lang="en-US" sz="2000" dirty="0" err="1">
                <a:latin typeface="Consolas" panose="020B0609020204030204" pitchFamily="49" charset="0"/>
                <a:cs typeface="Courier New" panose="02070309020205020404" pitchFamily="49" charset="0"/>
              </a:rPr>
              <a:t>HomeImp</a:t>
            </a:r>
            <a:r>
              <a:rPr lang="en-US" sz="2000" dirty="0">
                <a:latin typeface="Consolas" panose="020B0609020204030204" pitchFamily="49" charset="0"/>
                <a:cs typeface="Courier New" panose="02070309020205020404" pitchFamily="49" charset="0"/>
              </a:rPr>
              <a:t> 77.75280899 22.24719101 100.0</a:t>
            </a:r>
          </a:p>
          <a:p>
            <a:r>
              <a:rPr lang="en-US" sz="2000" b="1" dirty="0">
                <a:latin typeface="Consolas" panose="020B0609020204030204" pitchFamily="49" charset="0"/>
                <a:cs typeface="Courier New" panose="02070309020205020404" pitchFamily="49" charset="0"/>
              </a:rPr>
              <a:t>All     80.01051156 19.98948844 100.0</a:t>
            </a:r>
          </a:p>
        </p:txBody>
      </p:sp>
      <p:sp>
        <p:nvSpPr>
          <p:cNvPr id="4" name="Footer Placeholder 3">
            <a:extLst>
              <a:ext uri="{FF2B5EF4-FFF2-40B4-BE49-F238E27FC236}">
                <a16:creationId xmlns:a16="http://schemas.microsoft.com/office/drawing/2014/main" id="{D6584408-1EA0-49AF-9B4C-BDF1A1593FBB}"/>
              </a:ext>
            </a:extLst>
          </p:cNvPr>
          <p:cNvSpPr>
            <a:spLocks noGrp="1"/>
          </p:cNvSpPr>
          <p:nvPr>
            <p:ph type="ftr" sz="quarter" idx="11"/>
          </p:nvPr>
        </p:nvSpPr>
        <p:spPr/>
        <p:txBody>
          <a:bodyPr/>
          <a:lstStyle/>
          <a:p>
            <a:r>
              <a:rPr lang="en-US"/>
              <a:t>Copyright © 2022 by Ming-Long Lam, Ph.D.</a:t>
            </a:r>
            <a:endParaRPr lang="en-US" dirty="0"/>
          </a:p>
        </p:txBody>
      </p:sp>
      <p:sp>
        <p:nvSpPr>
          <p:cNvPr id="8" name="Rectangle 7">
            <a:extLst>
              <a:ext uri="{FF2B5EF4-FFF2-40B4-BE49-F238E27FC236}">
                <a16:creationId xmlns:a16="http://schemas.microsoft.com/office/drawing/2014/main" id="{02220C44-593D-4EC5-8C24-7C7AF031CA47}"/>
              </a:ext>
            </a:extLst>
          </p:cNvPr>
          <p:cNvSpPr/>
          <p:nvPr/>
        </p:nvSpPr>
        <p:spPr>
          <a:xfrm>
            <a:off x="6466116" y="3806890"/>
            <a:ext cx="4960483" cy="2246769"/>
          </a:xfrm>
          <a:prstGeom prst="rect">
            <a:avLst/>
          </a:prstGeom>
          <a:solidFill>
            <a:schemeClr val="accent6">
              <a:lumMod val="20000"/>
              <a:lumOff val="80000"/>
            </a:schemeClr>
          </a:solidFill>
          <a:ln w="12700">
            <a:solidFill>
              <a:schemeClr val="tx1"/>
            </a:solidFill>
          </a:ln>
        </p:spPr>
        <p:txBody>
          <a:bodyPr wrap="square">
            <a:spAutoFit/>
          </a:bodyPr>
          <a:lstStyle/>
          <a:p>
            <a:r>
              <a:rPr lang="en-US" sz="2000" dirty="0">
                <a:latin typeface="Consolas" panose="020B0609020204030204" pitchFamily="49" charset="0"/>
                <a:cs typeface="Courier New" panose="02070309020205020404" pitchFamily="49" charset="0"/>
              </a:rPr>
              <a:t>Odds Table:</a:t>
            </a:r>
          </a:p>
          <a:p>
            <a:endParaRPr lang="en-US" sz="2000" dirty="0">
              <a:latin typeface="Consolas" panose="020B0609020204030204" pitchFamily="49" charset="0"/>
              <a:cs typeface="Courier New" panose="02070309020205020404" pitchFamily="49" charset="0"/>
            </a:endParaRPr>
          </a:p>
          <a:p>
            <a:endParaRPr lang="en-US" sz="2000" dirty="0">
              <a:latin typeface="Consolas" panose="020B0609020204030204" pitchFamily="49" charset="0"/>
              <a:cs typeface="Courier New" panose="02070309020205020404" pitchFamily="49" charset="0"/>
            </a:endParaRPr>
          </a:p>
          <a:p>
            <a:r>
              <a:rPr lang="en-US" sz="2000" b="1" dirty="0">
                <a:latin typeface="Consolas" panose="020B0609020204030204" pitchFamily="49" charset="0"/>
                <a:cs typeface="Courier New" panose="02070309020205020404" pitchFamily="49" charset="0"/>
              </a:rPr>
              <a:t>REASON          Odds        Ratio</a:t>
            </a:r>
          </a:p>
          <a:p>
            <a:r>
              <a:rPr lang="en-US" sz="2000" dirty="0" err="1">
                <a:latin typeface="Consolas" panose="020B0609020204030204" pitchFamily="49" charset="0"/>
                <a:cs typeface="Courier New" panose="02070309020205020404" pitchFamily="49" charset="0"/>
              </a:rPr>
              <a:t>DebtCon</a:t>
            </a:r>
            <a:r>
              <a:rPr lang="en-US" sz="2000" dirty="0">
                <a:latin typeface="Consolas" panose="020B0609020204030204" pitchFamily="49" charset="0"/>
                <a:cs typeface="Courier New" panose="02070309020205020404" pitchFamily="49" charset="0"/>
              </a:rPr>
              <a:t> 0.2340559221  0.936839085</a:t>
            </a:r>
          </a:p>
          <a:p>
            <a:r>
              <a:rPr lang="en-US" sz="2000" dirty="0" err="1">
                <a:latin typeface="Consolas" panose="020B0609020204030204" pitchFamily="49" charset="0"/>
                <a:cs typeface="Courier New" panose="02070309020205020404" pitchFamily="49" charset="0"/>
              </a:rPr>
              <a:t>HomeImp</a:t>
            </a:r>
            <a:r>
              <a:rPr lang="en-US" sz="2000" dirty="0">
                <a:latin typeface="Consolas" panose="020B0609020204030204" pitchFamily="49" charset="0"/>
                <a:cs typeface="Courier New" panose="02070309020205020404" pitchFamily="49" charset="0"/>
              </a:rPr>
              <a:t> 0.2861271676  </a:t>
            </a:r>
            <a:r>
              <a:rPr lang="en-US" sz="2000" dirty="0">
                <a:solidFill>
                  <a:srgbClr val="FF0000"/>
                </a:solidFill>
                <a:latin typeface="Consolas" panose="020B0609020204030204" pitchFamily="49" charset="0"/>
                <a:cs typeface="Courier New" panose="02070309020205020404" pitchFamily="49" charset="0"/>
              </a:rPr>
              <a:t>1.145260977</a:t>
            </a:r>
          </a:p>
          <a:p>
            <a:r>
              <a:rPr lang="en-US" sz="2000" b="1" dirty="0">
                <a:latin typeface="Consolas" panose="020B0609020204030204" pitchFamily="49" charset="0"/>
                <a:cs typeface="Courier New" panose="02070309020205020404" pitchFamily="49" charset="0"/>
              </a:rPr>
              <a:t>All     0.2498357784          1.0</a:t>
            </a:r>
          </a:p>
        </p:txBody>
      </p:sp>
    </p:spTree>
    <p:extLst>
      <p:ext uri="{BB962C8B-B14F-4D97-AF65-F5344CB8AC3E}">
        <p14:creationId xmlns:p14="http://schemas.microsoft.com/office/powerpoint/2010/main" val="317752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 by JOB</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11" name="Rectangle 10">
            <a:extLst>
              <a:ext uri="{FF2B5EF4-FFF2-40B4-BE49-F238E27FC236}">
                <a16:creationId xmlns:a16="http://schemas.microsoft.com/office/drawing/2014/main" id="{2129E359-699A-431A-AFBF-025DF35D4ECD}"/>
              </a:ext>
            </a:extLst>
          </p:cNvPr>
          <p:cNvSpPr/>
          <p:nvPr/>
        </p:nvSpPr>
        <p:spPr>
          <a:xfrm>
            <a:off x="381001" y="2055813"/>
            <a:ext cx="5795865" cy="3477875"/>
          </a:xfrm>
          <a:prstGeom prst="rect">
            <a:avLst/>
          </a:prstGeom>
          <a:solidFill>
            <a:schemeClr val="accent6">
              <a:lumMod val="20000"/>
              <a:lumOff val="80000"/>
            </a:schemeClr>
          </a:solidFill>
          <a:ln w="12700">
            <a:solidFill>
              <a:schemeClr val="tx1"/>
            </a:solidFill>
          </a:ln>
        </p:spPr>
        <p:txBody>
          <a:bodyPr wrap="square">
            <a:spAutoFit/>
          </a:bodyPr>
          <a:lstStyle/>
          <a:p>
            <a:r>
              <a:rPr lang="en-US" sz="2000" dirty="0">
                <a:latin typeface="Consolas" panose="020B0609020204030204" pitchFamily="49" charset="0"/>
                <a:cs typeface="Courier New" panose="02070309020205020404" pitchFamily="49" charset="0"/>
              </a:rPr>
              <a:t>Percent Table:</a:t>
            </a:r>
          </a:p>
          <a:p>
            <a:endParaRPr lang="en-US" sz="2000" dirty="0">
              <a:latin typeface="Consolas" panose="020B0609020204030204" pitchFamily="49" charset="0"/>
              <a:cs typeface="Courier New" panose="02070309020205020404" pitchFamily="49" charset="0"/>
            </a:endParaRPr>
          </a:p>
          <a:p>
            <a:r>
              <a:rPr lang="en-US" sz="2000" b="1" dirty="0">
                <a:latin typeface="Consolas" panose="020B0609020204030204" pitchFamily="49" charset="0"/>
                <a:cs typeface="Courier New" panose="02070309020205020404" pitchFamily="49" charset="0"/>
              </a:rPr>
              <a:t>BAD               0           1   All</a:t>
            </a:r>
          </a:p>
          <a:p>
            <a:r>
              <a:rPr lang="en-US" sz="2000" b="1" dirty="0">
                <a:latin typeface="Consolas" panose="020B0609020204030204" pitchFamily="49" charset="0"/>
                <a:cs typeface="Courier New" panose="02070309020205020404" pitchFamily="49" charset="0"/>
              </a:rPr>
              <a:t>JOB                                  </a:t>
            </a:r>
          </a:p>
          <a:p>
            <a:r>
              <a:rPr lang="en-US" sz="2000" dirty="0" err="1">
                <a:latin typeface="Consolas" panose="020B0609020204030204" pitchFamily="49" charset="0"/>
                <a:cs typeface="Courier New" panose="02070309020205020404" pitchFamily="49" charset="0"/>
              </a:rPr>
              <a:t>Mgr</a:t>
            </a:r>
            <a:r>
              <a:rPr lang="en-US" sz="2000" dirty="0">
                <a:latin typeface="Consolas" panose="020B0609020204030204" pitchFamily="49" charset="0"/>
                <a:cs typeface="Courier New" panose="02070309020205020404" pitchFamily="49" charset="0"/>
              </a:rPr>
              <a:t>     76.66232073 23.33767927 100.0</a:t>
            </a:r>
          </a:p>
          <a:p>
            <a:r>
              <a:rPr lang="en-US" sz="2000" dirty="0">
                <a:latin typeface="Consolas" panose="020B0609020204030204" pitchFamily="49" charset="0"/>
                <a:cs typeface="Courier New" panose="02070309020205020404" pitchFamily="49" charset="0"/>
              </a:rPr>
              <a:t>Office  86.81434599 13.18565401 100.0</a:t>
            </a:r>
          </a:p>
          <a:p>
            <a:r>
              <a:rPr lang="en-US" sz="2000" dirty="0">
                <a:latin typeface="Consolas" panose="020B0609020204030204" pitchFamily="49" charset="0"/>
                <a:cs typeface="Courier New" panose="02070309020205020404" pitchFamily="49" charset="0"/>
              </a:rPr>
              <a:t>Other   76.80067002 23.19932998 100.0</a:t>
            </a:r>
          </a:p>
          <a:p>
            <a:r>
              <a:rPr lang="en-US" sz="2000" dirty="0" err="1">
                <a:latin typeface="Consolas" panose="020B0609020204030204" pitchFamily="49" charset="0"/>
                <a:cs typeface="Courier New" panose="02070309020205020404" pitchFamily="49" charset="0"/>
              </a:rPr>
              <a:t>ProfExe</a:t>
            </a:r>
            <a:r>
              <a:rPr lang="en-US" sz="2000" dirty="0">
                <a:latin typeface="Consolas" panose="020B0609020204030204" pitchFamily="49" charset="0"/>
                <a:cs typeface="Courier New" panose="02070309020205020404" pitchFamily="49" charset="0"/>
              </a:rPr>
              <a:t> 83.38557994 16.61442006 100.0</a:t>
            </a:r>
          </a:p>
          <a:p>
            <a:r>
              <a:rPr lang="en-US" sz="2000" dirty="0">
                <a:latin typeface="Consolas" panose="020B0609020204030204" pitchFamily="49" charset="0"/>
                <a:cs typeface="Courier New" panose="02070309020205020404" pitchFamily="49" charset="0"/>
              </a:rPr>
              <a:t>Sales   65.13761468 34.86238532 100.0</a:t>
            </a:r>
          </a:p>
          <a:p>
            <a:r>
              <a:rPr lang="en-US" sz="2000" dirty="0">
                <a:latin typeface="Consolas" panose="020B0609020204030204" pitchFamily="49" charset="0"/>
                <a:cs typeface="Courier New" panose="02070309020205020404" pitchFamily="49" charset="0"/>
              </a:rPr>
              <a:t>Self    69.94818653 30.05181347 100.0</a:t>
            </a:r>
          </a:p>
          <a:p>
            <a:r>
              <a:rPr lang="en-US" sz="2000" b="1" dirty="0">
                <a:latin typeface="Consolas" panose="020B0609020204030204" pitchFamily="49" charset="0"/>
                <a:cs typeface="Courier New" panose="02070309020205020404" pitchFamily="49" charset="0"/>
              </a:rPr>
              <a:t>All     79.47544446 20.52455554 100.0</a:t>
            </a:r>
          </a:p>
        </p:txBody>
      </p:sp>
      <p:sp>
        <p:nvSpPr>
          <p:cNvPr id="4" name="Footer Placeholder 3">
            <a:extLst>
              <a:ext uri="{FF2B5EF4-FFF2-40B4-BE49-F238E27FC236}">
                <a16:creationId xmlns:a16="http://schemas.microsoft.com/office/drawing/2014/main" id="{D6584408-1EA0-49AF-9B4C-BDF1A1593FBB}"/>
              </a:ext>
            </a:extLst>
          </p:cNvPr>
          <p:cNvSpPr>
            <a:spLocks noGrp="1"/>
          </p:cNvSpPr>
          <p:nvPr>
            <p:ph type="ftr" sz="quarter" idx="11"/>
          </p:nvPr>
        </p:nvSpPr>
        <p:spPr/>
        <p:txBody>
          <a:bodyPr/>
          <a:lstStyle/>
          <a:p>
            <a:r>
              <a:rPr lang="en-US"/>
              <a:t>Copyright © 2022 by Ming-Long Lam, Ph.D.</a:t>
            </a:r>
            <a:endParaRPr lang="en-US" dirty="0"/>
          </a:p>
        </p:txBody>
      </p:sp>
      <p:sp>
        <p:nvSpPr>
          <p:cNvPr id="8" name="Rectangle 7">
            <a:extLst>
              <a:ext uri="{FF2B5EF4-FFF2-40B4-BE49-F238E27FC236}">
                <a16:creationId xmlns:a16="http://schemas.microsoft.com/office/drawing/2014/main" id="{02220C44-593D-4EC5-8C24-7C7AF031CA47}"/>
              </a:ext>
            </a:extLst>
          </p:cNvPr>
          <p:cNvSpPr/>
          <p:nvPr/>
        </p:nvSpPr>
        <p:spPr>
          <a:xfrm>
            <a:off x="6401092" y="2055813"/>
            <a:ext cx="5084892" cy="3477875"/>
          </a:xfrm>
          <a:prstGeom prst="rect">
            <a:avLst/>
          </a:prstGeom>
          <a:solidFill>
            <a:schemeClr val="accent6">
              <a:lumMod val="20000"/>
              <a:lumOff val="80000"/>
            </a:schemeClr>
          </a:solidFill>
          <a:ln w="12700">
            <a:solidFill>
              <a:schemeClr val="tx1"/>
            </a:solidFill>
          </a:ln>
        </p:spPr>
        <p:txBody>
          <a:bodyPr wrap="square">
            <a:spAutoFit/>
          </a:bodyPr>
          <a:lstStyle/>
          <a:p>
            <a:r>
              <a:rPr lang="en-US" sz="2000" dirty="0">
                <a:latin typeface="Consolas" panose="020B0609020204030204" pitchFamily="49" charset="0"/>
                <a:cs typeface="Courier New" panose="02070309020205020404" pitchFamily="49" charset="0"/>
              </a:rPr>
              <a:t>Odds Table:</a:t>
            </a:r>
          </a:p>
          <a:p>
            <a:endParaRPr lang="en-US" sz="2000" dirty="0">
              <a:latin typeface="Consolas" panose="020B0609020204030204" pitchFamily="49" charset="0"/>
              <a:cs typeface="Courier New" panose="02070309020205020404" pitchFamily="49" charset="0"/>
            </a:endParaRPr>
          </a:p>
          <a:p>
            <a:endParaRPr lang="en-US" sz="2000" dirty="0">
              <a:latin typeface="Consolas" panose="020B0609020204030204" pitchFamily="49" charset="0"/>
              <a:cs typeface="Courier New" panose="02070309020205020404" pitchFamily="49" charset="0"/>
            </a:endParaRPr>
          </a:p>
          <a:p>
            <a:r>
              <a:rPr lang="en-US" sz="2000" b="1" dirty="0">
                <a:latin typeface="Consolas" panose="020B0609020204030204" pitchFamily="49" charset="0"/>
                <a:cs typeface="Courier New" panose="02070309020205020404" pitchFamily="49" charset="0"/>
              </a:rPr>
              <a:t>JOB             Odds        Ratio</a:t>
            </a:r>
          </a:p>
          <a:p>
            <a:r>
              <a:rPr lang="en-US" sz="2000" dirty="0" err="1">
                <a:latin typeface="Consolas" panose="020B0609020204030204" pitchFamily="49" charset="0"/>
                <a:cs typeface="Courier New" panose="02070309020205020404" pitchFamily="49" charset="0"/>
              </a:rPr>
              <a:t>Mgr</a:t>
            </a:r>
            <a:r>
              <a:rPr lang="en-US" sz="2000" dirty="0">
                <a:latin typeface="Consolas" panose="020B0609020204030204" pitchFamily="49" charset="0"/>
                <a:cs typeface="Courier New" panose="02070309020205020404" pitchFamily="49" charset="0"/>
              </a:rPr>
              <a:t>     0.3044217687  </a:t>
            </a:r>
            <a:r>
              <a:rPr lang="en-US" sz="2000" dirty="0">
                <a:solidFill>
                  <a:srgbClr val="FF0000"/>
                </a:solidFill>
                <a:latin typeface="Consolas" panose="020B0609020204030204" pitchFamily="49" charset="0"/>
                <a:cs typeface="Courier New" panose="02070309020205020404" pitchFamily="49" charset="0"/>
              </a:rPr>
              <a:t>1.178785837</a:t>
            </a:r>
          </a:p>
          <a:p>
            <a:r>
              <a:rPr lang="en-US" sz="2000" dirty="0">
                <a:latin typeface="Consolas" panose="020B0609020204030204" pitchFamily="49" charset="0"/>
                <a:cs typeface="Courier New" panose="02070309020205020404" pitchFamily="49" charset="0"/>
              </a:rPr>
              <a:t>Office  0.1518833536  0.588124650</a:t>
            </a:r>
          </a:p>
          <a:p>
            <a:r>
              <a:rPr lang="en-US" sz="2000" dirty="0">
                <a:latin typeface="Consolas" panose="020B0609020204030204" pitchFamily="49" charset="0"/>
                <a:cs typeface="Courier New" panose="02070309020205020404" pitchFamily="49" charset="0"/>
              </a:rPr>
              <a:t>Other   0.3020719738  </a:t>
            </a:r>
            <a:r>
              <a:rPr lang="en-US" sz="2000" dirty="0">
                <a:solidFill>
                  <a:srgbClr val="FF0000"/>
                </a:solidFill>
                <a:latin typeface="Consolas" panose="020B0609020204030204" pitchFamily="49" charset="0"/>
                <a:cs typeface="Courier New" panose="02070309020205020404" pitchFamily="49" charset="0"/>
              </a:rPr>
              <a:t>1.169686931</a:t>
            </a:r>
          </a:p>
          <a:p>
            <a:r>
              <a:rPr lang="en-US" sz="2000" dirty="0" err="1">
                <a:latin typeface="Consolas" panose="020B0609020204030204" pitchFamily="49" charset="0"/>
                <a:cs typeface="Courier New" panose="02070309020205020404" pitchFamily="49" charset="0"/>
              </a:rPr>
              <a:t>ProfExe</a:t>
            </a:r>
            <a:r>
              <a:rPr lang="en-US" sz="2000" dirty="0">
                <a:latin typeface="Consolas" panose="020B0609020204030204" pitchFamily="49" charset="0"/>
                <a:cs typeface="Courier New" panose="02070309020205020404" pitchFamily="49" charset="0"/>
              </a:rPr>
              <a:t> 0.1992481203  0.771531100</a:t>
            </a:r>
          </a:p>
          <a:p>
            <a:r>
              <a:rPr lang="en-US" sz="2000" dirty="0">
                <a:latin typeface="Consolas" panose="020B0609020204030204" pitchFamily="49" charset="0"/>
                <a:cs typeface="Courier New" panose="02070309020205020404" pitchFamily="49" charset="0"/>
              </a:rPr>
              <a:t>Sales   0.5352112676  </a:t>
            </a:r>
            <a:r>
              <a:rPr lang="en-US" sz="2000" dirty="0">
                <a:solidFill>
                  <a:srgbClr val="FF0000"/>
                </a:solidFill>
                <a:latin typeface="Consolas" panose="020B0609020204030204" pitchFamily="49" charset="0"/>
                <a:cs typeface="Courier New" panose="02070309020205020404" pitchFamily="49" charset="0"/>
              </a:rPr>
              <a:t>2.072451864</a:t>
            </a:r>
          </a:p>
          <a:p>
            <a:r>
              <a:rPr lang="en-US" sz="2000" dirty="0">
                <a:latin typeface="Consolas" panose="020B0609020204030204" pitchFamily="49" charset="0"/>
                <a:cs typeface="Courier New" panose="02070309020205020404" pitchFamily="49" charset="0"/>
              </a:rPr>
              <a:t>Self    0.4296296296  </a:t>
            </a:r>
            <a:r>
              <a:rPr lang="en-US" sz="2000" dirty="0">
                <a:solidFill>
                  <a:srgbClr val="FF0000"/>
                </a:solidFill>
                <a:latin typeface="Consolas" panose="020B0609020204030204" pitchFamily="49" charset="0"/>
                <a:cs typeface="Courier New" panose="02070309020205020404" pitchFamily="49" charset="0"/>
              </a:rPr>
              <a:t>1.663617305</a:t>
            </a:r>
          </a:p>
          <a:p>
            <a:r>
              <a:rPr lang="en-US" sz="2000" b="1" dirty="0">
                <a:latin typeface="Consolas" panose="020B0609020204030204" pitchFamily="49" charset="0"/>
                <a:cs typeface="Courier New" panose="02070309020205020404" pitchFamily="49" charset="0"/>
              </a:rPr>
              <a:t>All     0.2582502769          1.0</a:t>
            </a:r>
          </a:p>
        </p:txBody>
      </p:sp>
    </p:spTree>
    <p:extLst>
      <p:ext uri="{BB962C8B-B14F-4D97-AF65-F5344CB8AC3E}">
        <p14:creationId xmlns:p14="http://schemas.microsoft.com/office/powerpoint/2010/main" val="276116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 Jointly by REASON and JOB</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6" name="Rectangle 5">
            <a:extLst>
              <a:ext uri="{FF2B5EF4-FFF2-40B4-BE49-F238E27FC236}">
                <a16:creationId xmlns:a16="http://schemas.microsoft.com/office/drawing/2014/main" id="{EB387663-8365-42C7-987A-DB38A7BE4307}"/>
              </a:ext>
            </a:extLst>
          </p:cNvPr>
          <p:cNvSpPr/>
          <p:nvPr/>
        </p:nvSpPr>
        <p:spPr>
          <a:xfrm>
            <a:off x="604935" y="1884472"/>
            <a:ext cx="5491065" cy="4278094"/>
          </a:xfrm>
          <a:prstGeom prst="rect">
            <a:avLst/>
          </a:prstGeom>
          <a:solidFill>
            <a:schemeClr val="accent6">
              <a:lumMod val="20000"/>
              <a:lumOff val="80000"/>
            </a:schemeClr>
          </a:solidFill>
          <a:ln w="12700">
            <a:solidFill>
              <a:schemeClr val="tx1"/>
            </a:solidFill>
          </a:ln>
        </p:spPr>
        <p:txBody>
          <a:bodyPr wrap="square">
            <a:spAutoFit/>
          </a:bodyPr>
          <a:lstStyle/>
          <a:p>
            <a:r>
              <a:rPr lang="en-US" sz="1600" dirty="0">
                <a:latin typeface="Consolas" panose="020B0609020204030204" pitchFamily="49" charset="0"/>
                <a:cs typeface="Courier New" panose="02070309020205020404" pitchFamily="49" charset="0"/>
              </a:rPr>
              <a:t>Percent Table:</a:t>
            </a:r>
          </a:p>
          <a:p>
            <a:endParaRPr lang="en-US" sz="1600" dirty="0">
              <a:latin typeface="Consolas" panose="020B0609020204030204" pitchFamily="49" charset="0"/>
              <a:cs typeface="Courier New" panose="02070309020205020404" pitchFamily="49" charset="0"/>
            </a:endParaRPr>
          </a:p>
          <a:p>
            <a:r>
              <a:rPr lang="en-US" sz="1600" b="1" dirty="0">
                <a:latin typeface="Consolas" panose="020B0609020204030204" pitchFamily="49" charset="0"/>
                <a:cs typeface="Courier New" panose="02070309020205020404" pitchFamily="49" charset="0"/>
              </a:rPr>
              <a:t>BAD                       0           1   All</a:t>
            </a:r>
          </a:p>
          <a:p>
            <a:r>
              <a:rPr lang="en-US" sz="1600" b="1" dirty="0">
                <a:latin typeface="Consolas" panose="020B0609020204030204" pitchFamily="49" charset="0"/>
                <a:cs typeface="Courier New" panose="02070309020205020404" pitchFamily="49" charset="0"/>
              </a:rPr>
              <a:t>REASON  JOB                                  </a:t>
            </a:r>
          </a:p>
          <a:p>
            <a:r>
              <a:rPr lang="en-US" sz="1600" dirty="0" err="1">
                <a:latin typeface="Consolas" panose="020B0609020204030204" pitchFamily="49" charset="0"/>
                <a:cs typeface="Courier New" panose="02070309020205020404" pitchFamily="49" charset="0"/>
              </a:rPr>
              <a:t>DebtCon</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Mgr</a:t>
            </a:r>
            <a:r>
              <a:rPr lang="en-US" sz="1600" dirty="0">
                <a:latin typeface="Consolas" panose="020B0609020204030204" pitchFamily="49" charset="0"/>
                <a:cs typeface="Courier New" panose="02070309020205020404" pitchFamily="49" charset="0"/>
              </a:rPr>
              <a:t>     79.72027972 20.27972028 100.0</a:t>
            </a:r>
          </a:p>
          <a:p>
            <a:r>
              <a:rPr lang="en-US" sz="1600" dirty="0">
                <a:latin typeface="Consolas" panose="020B0609020204030204" pitchFamily="49" charset="0"/>
                <a:cs typeface="Courier New" panose="02070309020205020404" pitchFamily="49" charset="0"/>
              </a:rPr>
              <a:t>        Office  85.16129032 14.83870968 100.0</a:t>
            </a:r>
          </a:p>
          <a:p>
            <a:r>
              <a:rPr lang="en-US" sz="1600" dirty="0">
                <a:latin typeface="Consolas" panose="020B0609020204030204" pitchFamily="49" charset="0"/>
                <a:cs typeface="Courier New" panose="02070309020205020404" pitchFamily="49" charset="0"/>
              </a:rPr>
              <a:t>        Other   79.23940150 20.76059850 100.0</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ProfExe</a:t>
            </a:r>
            <a:r>
              <a:rPr lang="en-US" sz="1600" dirty="0">
                <a:latin typeface="Consolas" panose="020B0609020204030204" pitchFamily="49" charset="0"/>
                <a:cs typeface="Courier New" panose="02070309020205020404" pitchFamily="49" charset="0"/>
              </a:rPr>
              <a:t> 84.76977568 15.23022432 100.0</a:t>
            </a:r>
          </a:p>
          <a:p>
            <a:r>
              <a:rPr lang="en-US" sz="1600" dirty="0">
                <a:latin typeface="Consolas" panose="020B0609020204030204" pitchFamily="49" charset="0"/>
                <a:cs typeface="Courier New" panose="02070309020205020404" pitchFamily="49" charset="0"/>
              </a:rPr>
              <a:t>        Sales   64.94845361 35.05154639 100.0</a:t>
            </a:r>
          </a:p>
          <a:p>
            <a:r>
              <a:rPr lang="en-US" sz="1600" dirty="0">
                <a:latin typeface="Consolas" panose="020B0609020204030204" pitchFamily="49" charset="0"/>
                <a:cs typeface="Courier New" panose="02070309020205020404" pitchFamily="49" charset="0"/>
              </a:rPr>
              <a:t>        Self    56.16438356 43.83561644 100.0</a:t>
            </a:r>
          </a:p>
          <a:p>
            <a:r>
              <a:rPr lang="en-US" sz="1600" dirty="0" err="1">
                <a:latin typeface="Consolas" panose="020B0609020204030204" pitchFamily="49" charset="0"/>
                <a:cs typeface="Courier New" panose="02070309020205020404" pitchFamily="49" charset="0"/>
              </a:rPr>
              <a:t>HomeImp</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Mgr</a:t>
            </a:r>
            <a:r>
              <a:rPr lang="en-US" sz="1600" dirty="0">
                <a:latin typeface="Consolas" panose="020B0609020204030204" pitchFamily="49" charset="0"/>
                <a:cs typeface="Courier New" panose="02070309020205020404" pitchFamily="49" charset="0"/>
              </a:rPr>
              <a:t>     67.81609195 32.18390805 100.0</a:t>
            </a:r>
          </a:p>
          <a:p>
            <a:r>
              <a:rPr lang="en-US" sz="1600" dirty="0">
                <a:latin typeface="Consolas" panose="020B0609020204030204" pitchFamily="49" charset="0"/>
                <a:cs typeface="Courier New" panose="02070309020205020404" pitchFamily="49" charset="0"/>
              </a:rPr>
              <a:t>        Office  89.03654485 10.96345515 100.0</a:t>
            </a:r>
          </a:p>
          <a:p>
            <a:r>
              <a:rPr lang="en-US" sz="1600" dirty="0">
                <a:latin typeface="Consolas" panose="020B0609020204030204" pitchFamily="49" charset="0"/>
                <a:cs typeface="Courier New" panose="02070309020205020404" pitchFamily="49" charset="0"/>
              </a:rPr>
              <a:t>        Other   71.36871508 28.63128492 100.0</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ProfExe</a:t>
            </a:r>
            <a:r>
              <a:rPr lang="en-US" sz="1600" dirty="0">
                <a:latin typeface="Consolas" panose="020B0609020204030204" pitchFamily="49" charset="0"/>
                <a:cs typeface="Courier New" panose="02070309020205020404" pitchFamily="49" charset="0"/>
              </a:rPr>
              <a:t> 81.97530864 18.02469136 100.0</a:t>
            </a:r>
          </a:p>
          <a:p>
            <a:r>
              <a:rPr lang="en-US" sz="1600" dirty="0">
                <a:latin typeface="Consolas" panose="020B0609020204030204" pitchFamily="49" charset="0"/>
                <a:cs typeface="Courier New" panose="02070309020205020404" pitchFamily="49" charset="0"/>
              </a:rPr>
              <a:t>        Sales   66.66666667 33.33333333 100.0</a:t>
            </a:r>
          </a:p>
          <a:p>
            <a:r>
              <a:rPr lang="en-US" sz="1600" dirty="0">
                <a:latin typeface="Consolas" panose="020B0609020204030204" pitchFamily="49" charset="0"/>
                <a:cs typeface="Courier New" panose="02070309020205020404" pitchFamily="49" charset="0"/>
              </a:rPr>
              <a:t>        Self    81.73913043 18.26086957 100.0</a:t>
            </a:r>
          </a:p>
          <a:p>
            <a:r>
              <a:rPr lang="en-US" sz="1600" b="1" dirty="0">
                <a:latin typeface="Consolas" panose="020B0609020204030204" pitchFamily="49" charset="0"/>
                <a:cs typeface="Courier New" panose="02070309020205020404" pitchFamily="49" charset="0"/>
              </a:rPr>
              <a:t>All             79.62427746 20.37572254 100.0</a:t>
            </a:r>
          </a:p>
        </p:txBody>
      </p:sp>
      <p:sp>
        <p:nvSpPr>
          <p:cNvPr id="4" name="Footer Placeholder 3">
            <a:extLst>
              <a:ext uri="{FF2B5EF4-FFF2-40B4-BE49-F238E27FC236}">
                <a16:creationId xmlns:a16="http://schemas.microsoft.com/office/drawing/2014/main" id="{DF24B511-6F56-4FC2-BF75-1759BE728259}"/>
              </a:ext>
            </a:extLst>
          </p:cNvPr>
          <p:cNvSpPr>
            <a:spLocks noGrp="1"/>
          </p:cNvSpPr>
          <p:nvPr>
            <p:ph type="ftr" sz="quarter" idx="11"/>
          </p:nvPr>
        </p:nvSpPr>
        <p:spPr/>
        <p:txBody>
          <a:bodyPr/>
          <a:lstStyle/>
          <a:p>
            <a:r>
              <a:rPr lang="en-US"/>
              <a:t>Copyright © 2022 by Ming-Long Lam, Ph.D.</a:t>
            </a:r>
            <a:endParaRPr lang="en-US" dirty="0"/>
          </a:p>
        </p:txBody>
      </p:sp>
      <p:sp>
        <p:nvSpPr>
          <p:cNvPr id="9" name="Rectangle 8">
            <a:extLst>
              <a:ext uri="{FF2B5EF4-FFF2-40B4-BE49-F238E27FC236}">
                <a16:creationId xmlns:a16="http://schemas.microsoft.com/office/drawing/2014/main" id="{209EB285-38DB-40B2-A109-21FD7C130246}"/>
              </a:ext>
            </a:extLst>
          </p:cNvPr>
          <p:cNvSpPr/>
          <p:nvPr/>
        </p:nvSpPr>
        <p:spPr>
          <a:xfrm>
            <a:off x="6334222" y="1884472"/>
            <a:ext cx="5019578" cy="4278094"/>
          </a:xfrm>
          <a:prstGeom prst="rect">
            <a:avLst/>
          </a:prstGeom>
          <a:solidFill>
            <a:schemeClr val="accent6">
              <a:lumMod val="20000"/>
              <a:lumOff val="80000"/>
            </a:schemeClr>
          </a:solidFill>
          <a:ln w="12700">
            <a:solidFill>
              <a:schemeClr val="tx1"/>
            </a:solidFill>
          </a:ln>
        </p:spPr>
        <p:txBody>
          <a:bodyPr wrap="square">
            <a:spAutoFit/>
          </a:bodyPr>
          <a:lstStyle/>
          <a:p>
            <a:r>
              <a:rPr lang="en-US" sz="1600" dirty="0">
                <a:latin typeface="Consolas" panose="020B0609020204030204" pitchFamily="49" charset="0"/>
                <a:cs typeface="Courier New" panose="02070309020205020404" pitchFamily="49" charset="0"/>
              </a:rPr>
              <a:t>Odds Table:</a:t>
            </a:r>
          </a:p>
          <a:p>
            <a:endParaRPr lang="en-US" sz="1600" dirty="0">
              <a:latin typeface="Consolas" panose="020B0609020204030204" pitchFamily="49" charset="0"/>
              <a:cs typeface="Courier New" panose="02070309020205020404" pitchFamily="49" charset="0"/>
            </a:endParaRPr>
          </a:p>
          <a:p>
            <a:endParaRPr lang="en-US" sz="1600" dirty="0">
              <a:latin typeface="Consolas" panose="020B0609020204030204" pitchFamily="49" charset="0"/>
              <a:cs typeface="Courier New" panose="02070309020205020404" pitchFamily="49" charset="0"/>
            </a:endParaRPr>
          </a:p>
          <a:p>
            <a:r>
              <a:rPr lang="en-US" sz="1600" b="1" dirty="0">
                <a:latin typeface="Consolas" panose="020B0609020204030204" pitchFamily="49" charset="0"/>
                <a:cs typeface="Courier New" panose="02070309020205020404" pitchFamily="49" charset="0"/>
              </a:rPr>
              <a:t>REASON  JOB             Odds        Ratio</a:t>
            </a:r>
          </a:p>
          <a:p>
            <a:r>
              <a:rPr lang="en-US" sz="1600" dirty="0" err="1">
                <a:latin typeface="Consolas" panose="020B0609020204030204" pitchFamily="49" charset="0"/>
                <a:cs typeface="Courier New" panose="02070309020205020404" pitchFamily="49" charset="0"/>
              </a:rPr>
              <a:t>DebtCon</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Mgr</a:t>
            </a:r>
            <a:r>
              <a:rPr lang="en-US" sz="1600" dirty="0">
                <a:latin typeface="Consolas" panose="020B0609020204030204" pitchFamily="49" charset="0"/>
                <a:cs typeface="Courier New" panose="02070309020205020404" pitchFamily="49" charset="0"/>
              </a:rPr>
              <a:t>     0.2543859649  0.994089835</a:t>
            </a:r>
          </a:p>
          <a:p>
            <a:r>
              <a:rPr lang="en-US" sz="1600" dirty="0">
                <a:latin typeface="Consolas" panose="020B0609020204030204" pitchFamily="49" charset="0"/>
                <a:cs typeface="Courier New" panose="02070309020205020404" pitchFamily="49" charset="0"/>
              </a:rPr>
              <a:t>        Office  0.1742424242  0.680904793</a:t>
            </a:r>
          </a:p>
          <a:p>
            <a:r>
              <a:rPr lang="en-US" sz="1600" dirty="0">
                <a:latin typeface="Consolas" panose="020B0609020204030204" pitchFamily="49" charset="0"/>
                <a:cs typeface="Courier New" panose="02070309020205020404" pitchFamily="49" charset="0"/>
              </a:rPr>
              <a:t>        Other   0.2619984264  </a:t>
            </a:r>
            <a:r>
              <a:rPr lang="en-US" sz="1600" dirty="0">
                <a:solidFill>
                  <a:srgbClr val="FF0000"/>
                </a:solidFill>
                <a:latin typeface="Consolas" panose="020B0609020204030204" pitchFamily="49" charset="0"/>
                <a:cs typeface="Courier New" panose="02070309020205020404" pitchFamily="49" charset="0"/>
              </a:rPr>
              <a:t>1.023837822</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ProfExe</a:t>
            </a:r>
            <a:r>
              <a:rPr lang="en-US" sz="1600" dirty="0">
                <a:latin typeface="Consolas" panose="020B0609020204030204" pitchFamily="49" charset="0"/>
                <a:cs typeface="Courier New" panose="02070309020205020404" pitchFamily="49" charset="0"/>
              </a:rPr>
              <a:t> 0.1796657382  0.702098026</a:t>
            </a:r>
          </a:p>
          <a:p>
            <a:r>
              <a:rPr lang="en-US" sz="1600" dirty="0">
                <a:latin typeface="Consolas" panose="020B0609020204030204" pitchFamily="49" charset="0"/>
                <a:cs typeface="Courier New" panose="02070309020205020404" pitchFamily="49" charset="0"/>
              </a:rPr>
              <a:t>        Sales   0.5396825397  </a:t>
            </a:r>
            <a:r>
              <a:rPr lang="en-US" sz="1600" dirty="0">
                <a:solidFill>
                  <a:srgbClr val="FF0000"/>
                </a:solidFill>
                <a:latin typeface="Consolas" panose="020B0609020204030204" pitchFamily="49" charset="0"/>
                <a:cs typeface="Courier New" panose="02070309020205020404" pitchFamily="49" charset="0"/>
              </a:rPr>
              <a:t>2.108972194</a:t>
            </a:r>
          </a:p>
          <a:p>
            <a:r>
              <a:rPr lang="en-US" sz="1600" dirty="0">
                <a:latin typeface="Consolas" panose="020B0609020204030204" pitchFamily="49" charset="0"/>
                <a:cs typeface="Courier New" panose="02070309020205020404" pitchFamily="49" charset="0"/>
              </a:rPr>
              <a:t>        Self    0.7804878049  </a:t>
            </a:r>
            <a:r>
              <a:rPr lang="en-US" sz="1600" dirty="0">
                <a:solidFill>
                  <a:srgbClr val="FF0000"/>
                </a:solidFill>
                <a:latin typeface="Consolas" panose="020B0609020204030204" pitchFamily="49" charset="0"/>
                <a:cs typeface="Courier New" panose="02070309020205020404" pitchFamily="49" charset="0"/>
              </a:rPr>
              <a:t>3.049991351</a:t>
            </a:r>
          </a:p>
          <a:p>
            <a:r>
              <a:rPr lang="en-US" sz="1600" dirty="0" err="1">
                <a:latin typeface="Consolas" panose="020B0609020204030204" pitchFamily="49" charset="0"/>
                <a:cs typeface="Courier New" panose="02070309020205020404" pitchFamily="49" charset="0"/>
              </a:rPr>
              <a:t>HomeImp</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Mgr</a:t>
            </a:r>
            <a:r>
              <a:rPr lang="en-US" sz="1600" dirty="0">
                <a:latin typeface="Consolas" panose="020B0609020204030204" pitchFamily="49" charset="0"/>
                <a:cs typeface="Courier New" panose="02070309020205020404" pitchFamily="49" charset="0"/>
              </a:rPr>
              <a:t>     0.4745762712  </a:t>
            </a:r>
            <a:r>
              <a:rPr lang="en-US" sz="1600" dirty="0">
                <a:solidFill>
                  <a:srgbClr val="FF0000"/>
                </a:solidFill>
                <a:latin typeface="Consolas" panose="020B0609020204030204" pitchFamily="49" charset="0"/>
                <a:cs typeface="Courier New" panose="02070309020205020404" pitchFamily="49" charset="0"/>
              </a:rPr>
              <a:t>1.854549826</a:t>
            </a:r>
          </a:p>
          <a:p>
            <a:r>
              <a:rPr lang="en-US" sz="1600" dirty="0">
                <a:latin typeface="Consolas" panose="020B0609020204030204" pitchFamily="49" charset="0"/>
                <a:cs typeface="Courier New" panose="02070309020205020404" pitchFamily="49" charset="0"/>
              </a:rPr>
              <a:t>        Office  0.1231343284  0.481184503</a:t>
            </a:r>
          </a:p>
          <a:p>
            <a:r>
              <a:rPr lang="en-US" sz="1600" dirty="0">
                <a:latin typeface="Consolas" panose="020B0609020204030204" pitchFamily="49" charset="0"/>
                <a:cs typeface="Courier New" panose="02070309020205020404" pitchFamily="49" charset="0"/>
              </a:rPr>
              <a:t>        Other   0.4011741683  </a:t>
            </a:r>
            <a:r>
              <a:rPr lang="en-US" sz="1600" dirty="0">
                <a:solidFill>
                  <a:srgbClr val="FF0000"/>
                </a:solidFill>
                <a:latin typeface="Consolas" panose="020B0609020204030204" pitchFamily="49" charset="0"/>
                <a:cs typeface="Courier New" panose="02070309020205020404" pitchFamily="49" charset="0"/>
              </a:rPr>
              <a:t>1.567708984</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ProfExe</a:t>
            </a:r>
            <a:r>
              <a:rPr lang="en-US" sz="1600" dirty="0">
                <a:latin typeface="Consolas" panose="020B0609020204030204" pitchFamily="49" charset="0"/>
                <a:cs typeface="Courier New" panose="02070309020205020404" pitchFamily="49" charset="0"/>
              </a:rPr>
              <a:t> 0.2198795181  0.859245493</a:t>
            </a:r>
          </a:p>
          <a:p>
            <a:r>
              <a:rPr lang="en-US" sz="1600" dirty="0">
                <a:latin typeface="Consolas" panose="020B0609020204030204" pitchFamily="49" charset="0"/>
                <a:cs typeface="Courier New" panose="02070309020205020404" pitchFamily="49" charset="0"/>
              </a:rPr>
              <a:t>        Sales            0.5  </a:t>
            </a:r>
            <a:r>
              <a:rPr lang="en-US" sz="1600" dirty="0">
                <a:solidFill>
                  <a:srgbClr val="FF0000"/>
                </a:solidFill>
                <a:latin typeface="Consolas" panose="020B0609020204030204" pitchFamily="49" charset="0"/>
                <a:cs typeface="Courier New" panose="02070309020205020404" pitchFamily="49" charset="0"/>
              </a:rPr>
              <a:t>1.953900709</a:t>
            </a:r>
          </a:p>
          <a:p>
            <a:r>
              <a:rPr lang="en-US" sz="1600" dirty="0">
                <a:latin typeface="Consolas" panose="020B0609020204030204" pitchFamily="49" charset="0"/>
                <a:cs typeface="Courier New" panose="02070309020205020404" pitchFamily="49" charset="0"/>
              </a:rPr>
              <a:t>        Self    0.2234042553  0.873019466</a:t>
            </a:r>
          </a:p>
          <a:p>
            <a:r>
              <a:rPr lang="en-US" sz="1600" b="1" dirty="0">
                <a:latin typeface="Consolas" panose="020B0609020204030204" pitchFamily="49" charset="0"/>
                <a:cs typeface="Courier New" panose="02070309020205020404" pitchFamily="49" charset="0"/>
              </a:rPr>
              <a:t>All             0.2558983666          1.0</a:t>
            </a:r>
          </a:p>
        </p:txBody>
      </p:sp>
    </p:spTree>
    <p:extLst>
      <p:ext uri="{BB962C8B-B14F-4D97-AF65-F5344CB8AC3E}">
        <p14:creationId xmlns:p14="http://schemas.microsoft.com/office/powerpoint/2010/main" val="157183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5" name="Rectangle 4">
            <a:extLst>
              <a:ext uri="{FF2B5EF4-FFF2-40B4-BE49-F238E27FC236}">
                <a16:creationId xmlns:a16="http://schemas.microsoft.com/office/drawing/2014/main" id="{BD041AE9-EFE9-4643-A491-20CDC6A650D5}"/>
              </a:ext>
            </a:extLst>
          </p:cNvPr>
          <p:cNvSpPr/>
          <p:nvPr/>
        </p:nvSpPr>
        <p:spPr>
          <a:xfrm>
            <a:off x="7050834" y="566877"/>
            <a:ext cx="4233706" cy="5632311"/>
          </a:xfrm>
          <a:prstGeom prst="rect">
            <a:avLst/>
          </a:prstGeom>
          <a:solidFill>
            <a:schemeClr val="accent6">
              <a:lumMod val="20000"/>
              <a:lumOff val="80000"/>
            </a:schemeClr>
          </a:solidFill>
          <a:ln w="12700">
            <a:solidFill>
              <a:schemeClr val="tx1"/>
            </a:solidFill>
          </a:ln>
        </p:spPr>
        <p:txBody>
          <a:bodyPr wrap="square" numCol="1">
            <a:spAutoFit/>
          </a:bodyPr>
          <a:lstStyle/>
          <a:p>
            <a:r>
              <a:rPr lang="en-US" sz="1000" dirty="0">
                <a:latin typeface="Courier New" panose="02070309020205020404" pitchFamily="49" charset="0"/>
                <a:cs typeface="Courier New" panose="02070309020205020404" pitchFamily="49" charset="0"/>
              </a:rPr>
              <a:t>Percent Table: </a:t>
            </a:r>
          </a:p>
          <a:p>
            <a:endParaRPr lang="en-US" sz="1000"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BAD                             0           1    All</a:t>
            </a:r>
          </a:p>
          <a:p>
            <a:r>
              <a:rPr lang="en-US" sz="1000" b="1" dirty="0">
                <a:latin typeface="Courier New" panose="02070309020205020404" pitchFamily="49" charset="0"/>
                <a:cs typeface="Courier New" panose="02070309020205020404" pitchFamily="49" charset="0"/>
              </a:rPr>
              <a:t>REASON  JOB     DEROG                               </a:t>
            </a:r>
          </a:p>
          <a:p>
            <a:r>
              <a:rPr lang="en-US" sz="1000" dirty="0" err="1">
                <a:latin typeface="Courier New" panose="02070309020205020404" pitchFamily="49" charset="0"/>
                <a:cs typeface="Courier New" panose="02070309020205020404" pitchFamily="49" charset="0"/>
              </a:rPr>
              <a:t>DebtCon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Mgr</a:t>
            </a:r>
            <a:r>
              <a:rPr lang="en-US" sz="1000" dirty="0">
                <a:latin typeface="Courier New" panose="02070309020205020404" pitchFamily="49" charset="0"/>
                <a:cs typeface="Courier New" panose="02070309020205020404" pitchFamily="49" charset="0"/>
              </a:rPr>
              <a:t>     0.0     82.425743   17.574257  100.0</a:t>
            </a:r>
          </a:p>
          <a:p>
            <a:r>
              <a:rPr lang="en-US" sz="1000" dirty="0">
                <a:latin typeface="Courier New" panose="02070309020205020404" pitchFamily="49" charset="0"/>
                <a:cs typeface="Courier New" panose="02070309020205020404" pitchFamily="49" charset="0"/>
              </a:rPr>
              <a:t>                1.0     68.965517   31.034483  100.0</a:t>
            </a:r>
          </a:p>
          <a:p>
            <a:r>
              <a:rPr lang="en-US" sz="1000" dirty="0">
                <a:latin typeface="Courier New" panose="02070309020205020404" pitchFamily="49" charset="0"/>
                <a:cs typeface="Courier New" panose="02070309020205020404" pitchFamily="49" charset="0"/>
              </a:rPr>
              <a:t>                2.0     40.909091   59.090909  100.0</a:t>
            </a:r>
          </a:p>
          <a:p>
            <a:r>
              <a:rPr lang="en-US" sz="1000" dirty="0">
                <a:latin typeface="Courier New" panose="02070309020205020404" pitchFamily="49" charset="0"/>
                <a:cs typeface="Courier New" panose="02070309020205020404" pitchFamily="49" charset="0"/>
              </a:rPr>
              <a:t>                3.0      0.000000  100.000000  100.0</a:t>
            </a:r>
          </a:p>
          <a:p>
            <a:r>
              <a:rPr lang="en-US" sz="1000" dirty="0">
                <a:latin typeface="Courier New" panose="02070309020205020404" pitchFamily="49" charset="0"/>
                <a:cs typeface="Courier New" panose="02070309020205020404" pitchFamily="49" charset="0"/>
              </a:rPr>
              <a:t>                4.0      0.000000  100.000000  100.0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8.0      0.000000  100.000000  100.0</a:t>
            </a:r>
          </a:p>
          <a:p>
            <a:r>
              <a:rPr lang="en-US" sz="1000" dirty="0">
                <a:latin typeface="Courier New" panose="02070309020205020404" pitchFamily="49" charset="0"/>
                <a:cs typeface="Courier New" panose="02070309020205020404" pitchFamily="49" charset="0"/>
              </a:rPr>
              <a:t>        Office  0.0     88.376754   11.623246  100.0</a:t>
            </a:r>
          </a:p>
          <a:p>
            <a:r>
              <a:rPr lang="en-US" sz="1000" dirty="0">
                <a:latin typeface="Courier New" panose="02070309020205020404" pitchFamily="49" charset="0"/>
                <a:cs typeface="Courier New" panose="02070309020205020404" pitchFamily="49" charset="0"/>
              </a:rPr>
              <a:t>                1.0     50.000000   50.000000  100.0</a:t>
            </a:r>
          </a:p>
          <a:p>
            <a:r>
              <a:rPr lang="en-US" sz="1000" dirty="0">
                <a:latin typeface="Courier New" panose="02070309020205020404" pitchFamily="49" charset="0"/>
                <a:cs typeface="Courier New" panose="02070309020205020404" pitchFamily="49" charset="0"/>
              </a:rPr>
              <a:t>                2.0     46.666667   53.333333  100.0</a:t>
            </a:r>
          </a:p>
          <a:p>
            <a:r>
              <a:rPr lang="en-US" sz="1000" dirty="0">
                <a:latin typeface="Courier New" panose="02070309020205020404" pitchFamily="49" charset="0"/>
                <a:cs typeface="Courier New" panose="02070309020205020404" pitchFamily="49" charset="0"/>
              </a:rPr>
              <a:t>                3.0      0.000000  100.000000  100.0</a:t>
            </a:r>
          </a:p>
          <a:p>
            <a:r>
              <a:rPr lang="en-US" sz="1000" dirty="0">
                <a:latin typeface="Courier New" panose="02070309020205020404" pitchFamily="49" charset="0"/>
                <a:cs typeface="Courier New" panose="02070309020205020404" pitchFamily="49" charset="0"/>
              </a:rPr>
              <a:t>        Other   0.0     81.712386   18.287614  100.0</a:t>
            </a:r>
          </a:p>
          <a:p>
            <a:r>
              <a:rPr lang="en-US" sz="1000" dirty="0">
                <a:latin typeface="Courier New" panose="02070309020205020404" pitchFamily="49" charset="0"/>
                <a:cs typeface="Courier New" panose="02070309020205020404" pitchFamily="49" charset="0"/>
              </a:rPr>
              <a:t>                1.0     57.692308   42.307692  100.0</a:t>
            </a:r>
          </a:p>
          <a:p>
            <a:r>
              <a:rPr lang="en-US" sz="1000" dirty="0">
                <a:latin typeface="Courier New" panose="02070309020205020404" pitchFamily="49" charset="0"/>
                <a:cs typeface="Courier New" panose="02070309020205020404" pitchFamily="49" charset="0"/>
              </a:rPr>
              <a:t>                2.0     65.957447   34.042553  100.0</a:t>
            </a:r>
          </a:p>
          <a:p>
            <a:r>
              <a:rPr lang="en-US" sz="1000" dirty="0">
                <a:latin typeface="Courier New" panose="02070309020205020404" pitchFamily="49" charset="0"/>
                <a:cs typeface="Courier New" panose="02070309020205020404" pitchFamily="49" charset="0"/>
              </a:rPr>
              <a:t>                3.0     50.000000   50.000000  100.0</a:t>
            </a:r>
          </a:p>
          <a:p>
            <a:r>
              <a:rPr lang="en-US" sz="1000" dirty="0">
                <a:latin typeface="Courier New" panose="02070309020205020404" pitchFamily="49" charset="0"/>
                <a:cs typeface="Courier New" panose="02070309020205020404" pitchFamily="49" charset="0"/>
              </a:rPr>
              <a:t>                4.0     71.428571   28.571429  100.0</a:t>
            </a:r>
          </a:p>
          <a:p>
            <a:r>
              <a:rPr lang="en-US" sz="1000" dirty="0">
                <a:latin typeface="Courier New" panose="02070309020205020404" pitchFamily="49" charset="0"/>
                <a:cs typeface="Courier New" panose="02070309020205020404" pitchFamily="49" charset="0"/>
              </a:rPr>
              <a:t>                5.0    100.000000    0.000000  100.0</a:t>
            </a:r>
          </a:p>
          <a:p>
            <a:r>
              <a:rPr lang="en-US" sz="1000" dirty="0">
                <a:latin typeface="Courier New" panose="02070309020205020404" pitchFamily="49" charset="0"/>
                <a:cs typeface="Courier New" panose="02070309020205020404" pitchFamily="49" charset="0"/>
              </a:rPr>
              <a:t>                6.0     62.500000   37.500000  100.0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8.0      0.000000  100.000000  100.0</a:t>
            </a:r>
          </a:p>
          <a:p>
            <a:r>
              <a:rPr lang="en-US" sz="1000" dirty="0">
                <a:latin typeface="Courier New" panose="02070309020205020404" pitchFamily="49" charset="0"/>
                <a:cs typeface="Courier New" panose="02070309020205020404" pitchFamily="49" charset="0"/>
              </a:rPr>
              <a:t>                9.0      0.000000  100.000000  100.0</a:t>
            </a:r>
          </a:p>
          <a:p>
            <a:r>
              <a:rPr lang="en-US" sz="1000" dirty="0">
                <a:latin typeface="Courier New" panose="02070309020205020404" pitchFamily="49" charset="0"/>
                <a:cs typeface="Courier New" panose="02070309020205020404" pitchFamily="49" charset="0"/>
              </a:rPr>
              <a:t>                10.0     0.000000  100.000000  100.0</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ProfExe</a:t>
            </a:r>
            <a:r>
              <a:rPr lang="en-US" sz="1000" dirty="0">
                <a:latin typeface="Courier New" panose="02070309020205020404" pitchFamily="49" charset="0"/>
                <a:cs typeface="Courier New" panose="02070309020205020404" pitchFamily="49" charset="0"/>
              </a:rPr>
              <a:t> 0.0     87.352941   12.647059  100.0</a:t>
            </a:r>
          </a:p>
          <a:p>
            <a:r>
              <a:rPr lang="en-US" sz="1000" dirty="0">
                <a:latin typeface="Courier New" panose="02070309020205020404" pitchFamily="49" charset="0"/>
                <a:cs typeface="Courier New" panose="02070309020205020404" pitchFamily="49" charset="0"/>
              </a:rPr>
              <a:t>                1.0     76.923077   23.076923  100.0</a:t>
            </a:r>
          </a:p>
          <a:p>
            <a:r>
              <a:rPr lang="en-US" sz="1000" dirty="0">
                <a:latin typeface="Courier New" panose="02070309020205020404" pitchFamily="49" charset="0"/>
                <a:cs typeface="Courier New" panose="02070309020205020404" pitchFamily="49" charset="0"/>
              </a:rPr>
              <a:t>                2.0     37.500000   62.500000  100.0</a:t>
            </a:r>
          </a:p>
          <a:p>
            <a:r>
              <a:rPr lang="en-US" sz="1000" dirty="0">
                <a:latin typeface="Courier New" panose="02070309020205020404" pitchFamily="49" charset="0"/>
                <a:cs typeface="Courier New" panose="02070309020205020404" pitchFamily="49" charset="0"/>
              </a:rPr>
              <a:t>                3.0     22.222222   77.777778  100.0</a:t>
            </a:r>
          </a:p>
          <a:p>
            <a:r>
              <a:rPr lang="en-US" sz="1000" dirty="0">
                <a:latin typeface="Courier New" panose="02070309020205020404" pitchFamily="49" charset="0"/>
                <a:cs typeface="Courier New" panose="02070309020205020404" pitchFamily="49" charset="0"/>
              </a:rPr>
              <a:t>                4.0      0.000000  100.000000  100.0</a:t>
            </a:r>
          </a:p>
          <a:p>
            <a:r>
              <a:rPr lang="en-US" sz="1000" dirty="0">
                <a:latin typeface="Courier New" panose="02070309020205020404" pitchFamily="49" charset="0"/>
                <a:cs typeface="Courier New" panose="02070309020205020404" pitchFamily="49" charset="0"/>
              </a:rPr>
              <a:t>                6.0      0.000000  100.000000  100.0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Sales   0.0     72.000000   28.000000  100.0</a:t>
            </a:r>
          </a:p>
          <a:p>
            <a:r>
              <a:rPr lang="en-US" sz="1000" dirty="0">
                <a:latin typeface="Courier New" panose="02070309020205020404" pitchFamily="49" charset="0"/>
                <a:cs typeface="Courier New" panose="02070309020205020404" pitchFamily="49" charset="0"/>
              </a:rPr>
              <a:t>                          ...         ...    ...</a:t>
            </a:r>
          </a:p>
          <a:p>
            <a:r>
              <a:rPr lang="en-US" sz="1000" dirty="0">
                <a:latin typeface="Courier New" panose="02070309020205020404" pitchFamily="49" charset="0"/>
                <a:cs typeface="Courier New" panose="02070309020205020404" pitchFamily="49" charset="0"/>
              </a:rPr>
              <a:t>All                     78.939972   21.060028  100.0</a:t>
            </a:r>
            <a:endParaRPr lang="en-US" sz="600" dirty="0">
              <a:latin typeface="Courier New" panose="02070309020205020404" pitchFamily="49" charset="0"/>
              <a:cs typeface="Courier New" panose="02070309020205020404" pitchFamily="49" charset="0"/>
            </a:endParaRPr>
          </a:p>
        </p:txBody>
      </p:sp>
      <p:graphicFrame>
        <p:nvGraphicFramePr>
          <p:cNvPr id="11" name="Content Placeholder 3">
            <a:extLst>
              <a:ext uri="{FF2B5EF4-FFF2-40B4-BE49-F238E27FC236}">
                <a16:creationId xmlns:a16="http://schemas.microsoft.com/office/drawing/2014/main" id="{CB311D04-1F46-48D7-9CFC-447B2C31D496}"/>
              </a:ext>
            </a:extLst>
          </p:cNvPr>
          <p:cNvGraphicFramePr>
            <a:graphicFrameLocks noGrp="1"/>
          </p:cNvGraphicFramePr>
          <p:nvPr>
            <p:ph idx="1"/>
          </p:nvPr>
        </p:nvGraphicFramePr>
        <p:xfrm>
          <a:off x="1027922" y="1690688"/>
          <a:ext cx="585806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7480480-613B-4C2E-BEF3-261D83AD2FD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38758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 by REASON, JOB, &amp; DEROG</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sp>
        <p:nvSpPr>
          <p:cNvPr id="4" name="Footer Placeholder 3">
            <a:extLst>
              <a:ext uri="{FF2B5EF4-FFF2-40B4-BE49-F238E27FC236}">
                <a16:creationId xmlns:a16="http://schemas.microsoft.com/office/drawing/2014/main" id="{DF24B511-6F56-4FC2-BF75-1759BE728259}"/>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3" name="Table 2">
            <a:extLst>
              <a:ext uri="{FF2B5EF4-FFF2-40B4-BE49-F238E27FC236}">
                <a16:creationId xmlns:a16="http://schemas.microsoft.com/office/drawing/2014/main" id="{BB66EB45-FA40-4FA7-A5C0-EFE94EFA394C}"/>
              </a:ext>
            </a:extLst>
          </p:cNvPr>
          <p:cNvGraphicFramePr>
            <a:graphicFrameLocks noGrp="1"/>
          </p:cNvGraphicFramePr>
          <p:nvPr>
            <p:extLst>
              <p:ext uri="{D42A27DB-BD31-4B8C-83A1-F6EECF244321}">
                <p14:modId xmlns:p14="http://schemas.microsoft.com/office/powerpoint/2010/main" val="215789096"/>
              </p:ext>
            </p:extLst>
          </p:nvPr>
        </p:nvGraphicFramePr>
        <p:xfrm>
          <a:off x="335280" y="1922246"/>
          <a:ext cx="11521440" cy="4206240"/>
        </p:xfrm>
        <a:graphic>
          <a:graphicData uri="http://schemas.openxmlformats.org/drawingml/2006/table">
            <a:tbl>
              <a:tblPr/>
              <a:tblGrid>
                <a:gridCol w="548640">
                  <a:extLst>
                    <a:ext uri="{9D8B030D-6E8A-4147-A177-3AD203B41FA5}">
                      <a16:colId xmlns:a16="http://schemas.microsoft.com/office/drawing/2014/main" val="257515671"/>
                    </a:ext>
                  </a:extLst>
                </a:gridCol>
                <a:gridCol w="548640">
                  <a:extLst>
                    <a:ext uri="{9D8B030D-6E8A-4147-A177-3AD203B41FA5}">
                      <a16:colId xmlns:a16="http://schemas.microsoft.com/office/drawing/2014/main" val="1094704316"/>
                    </a:ext>
                  </a:extLst>
                </a:gridCol>
                <a:gridCol w="548640">
                  <a:extLst>
                    <a:ext uri="{9D8B030D-6E8A-4147-A177-3AD203B41FA5}">
                      <a16:colId xmlns:a16="http://schemas.microsoft.com/office/drawing/2014/main" val="436151922"/>
                    </a:ext>
                  </a:extLst>
                </a:gridCol>
                <a:gridCol w="548640">
                  <a:extLst>
                    <a:ext uri="{9D8B030D-6E8A-4147-A177-3AD203B41FA5}">
                      <a16:colId xmlns:a16="http://schemas.microsoft.com/office/drawing/2014/main" val="825975031"/>
                    </a:ext>
                  </a:extLst>
                </a:gridCol>
                <a:gridCol w="548640">
                  <a:extLst>
                    <a:ext uri="{9D8B030D-6E8A-4147-A177-3AD203B41FA5}">
                      <a16:colId xmlns:a16="http://schemas.microsoft.com/office/drawing/2014/main" val="3196307270"/>
                    </a:ext>
                  </a:extLst>
                </a:gridCol>
                <a:gridCol w="182880">
                  <a:extLst>
                    <a:ext uri="{9D8B030D-6E8A-4147-A177-3AD203B41FA5}">
                      <a16:colId xmlns:a16="http://schemas.microsoft.com/office/drawing/2014/main" val="3891368764"/>
                    </a:ext>
                  </a:extLst>
                </a:gridCol>
                <a:gridCol w="548640">
                  <a:extLst>
                    <a:ext uri="{9D8B030D-6E8A-4147-A177-3AD203B41FA5}">
                      <a16:colId xmlns:a16="http://schemas.microsoft.com/office/drawing/2014/main" val="3804847746"/>
                    </a:ext>
                  </a:extLst>
                </a:gridCol>
                <a:gridCol w="548640">
                  <a:extLst>
                    <a:ext uri="{9D8B030D-6E8A-4147-A177-3AD203B41FA5}">
                      <a16:colId xmlns:a16="http://schemas.microsoft.com/office/drawing/2014/main" val="1434716521"/>
                    </a:ext>
                  </a:extLst>
                </a:gridCol>
                <a:gridCol w="548640">
                  <a:extLst>
                    <a:ext uri="{9D8B030D-6E8A-4147-A177-3AD203B41FA5}">
                      <a16:colId xmlns:a16="http://schemas.microsoft.com/office/drawing/2014/main" val="2180101784"/>
                    </a:ext>
                  </a:extLst>
                </a:gridCol>
                <a:gridCol w="548640">
                  <a:extLst>
                    <a:ext uri="{9D8B030D-6E8A-4147-A177-3AD203B41FA5}">
                      <a16:colId xmlns:a16="http://schemas.microsoft.com/office/drawing/2014/main" val="1972667236"/>
                    </a:ext>
                  </a:extLst>
                </a:gridCol>
                <a:gridCol w="548640">
                  <a:extLst>
                    <a:ext uri="{9D8B030D-6E8A-4147-A177-3AD203B41FA5}">
                      <a16:colId xmlns:a16="http://schemas.microsoft.com/office/drawing/2014/main" val="1441898694"/>
                    </a:ext>
                  </a:extLst>
                </a:gridCol>
                <a:gridCol w="182880">
                  <a:extLst>
                    <a:ext uri="{9D8B030D-6E8A-4147-A177-3AD203B41FA5}">
                      <a16:colId xmlns:a16="http://schemas.microsoft.com/office/drawing/2014/main" val="2553769696"/>
                    </a:ext>
                  </a:extLst>
                </a:gridCol>
                <a:gridCol w="548640">
                  <a:extLst>
                    <a:ext uri="{9D8B030D-6E8A-4147-A177-3AD203B41FA5}">
                      <a16:colId xmlns:a16="http://schemas.microsoft.com/office/drawing/2014/main" val="1785342976"/>
                    </a:ext>
                  </a:extLst>
                </a:gridCol>
                <a:gridCol w="548640">
                  <a:extLst>
                    <a:ext uri="{9D8B030D-6E8A-4147-A177-3AD203B41FA5}">
                      <a16:colId xmlns:a16="http://schemas.microsoft.com/office/drawing/2014/main" val="234646603"/>
                    </a:ext>
                  </a:extLst>
                </a:gridCol>
                <a:gridCol w="548640">
                  <a:extLst>
                    <a:ext uri="{9D8B030D-6E8A-4147-A177-3AD203B41FA5}">
                      <a16:colId xmlns:a16="http://schemas.microsoft.com/office/drawing/2014/main" val="2890611870"/>
                    </a:ext>
                  </a:extLst>
                </a:gridCol>
                <a:gridCol w="548640">
                  <a:extLst>
                    <a:ext uri="{9D8B030D-6E8A-4147-A177-3AD203B41FA5}">
                      <a16:colId xmlns:a16="http://schemas.microsoft.com/office/drawing/2014/main" val="669526004"/>
                    </a:ext>
                  </a:extLst>
                </a:gridCol>
                <a:gridCol w="548640">
                  <a:extLst>
                    <a:ext uri="{9D8B030D-6E8A-4147-A177-3AD203B41FA5}">
                      <a16:colId xmlns:a16="http://schemas.microsoft.com/office/drawing/2014/main" val="1989123908"/>
                    </a:ext>
                  </a:extLst>
                </a:gridCol>
                <a:gridCol w="182880">
                  <a:extLst>
                    <a:ext uri="{9D8B030D-6E8A-4147-A177-3AD203B41FA5}">
                      <a16:colId xmlns:a16="http://schemas.microsoft.com/office/drawing/2014/main" val="376421728"/>
                    </a:ext>
                  </a:extLst>
                </a:gridCol>
                <a:gridCol w="548640">
                  <a:extLst>
                    <a:ext uri="{9D8B030D-6E8A-4147-A177-3AD203B41FA5}">
                      <a16:colId xmlns:a16="http://schemas.microsoft.com/office/drawing/2014/main" val="1062857152"/>
                    </a:ext>
                  </a:extLst>
                </a:gridCol>
                <a:gridCol w="548640">
                  <a:extLst>
                    <a:ext uri="{9D8B030D-6E8A-4147-A177-3AD203B41FA5}">
                      <a16:colId xmlns:a16="http://schemas.microsoft.com/office/drawing/2014/main" val="1542259055"/>
                    </a:ext>
                  </a:extLst>
                </a:gridCol>
                <a:gridCol w="548640">
                  <a:extLst>
                    <a:ext uri="{9D8B030D-6E8A-4147-A177-3AD203B41FA5}">
                      <a16:colId xmlns:a16="http://schemas.microsoft.com/office/drawing/2014/main" val="3294865813"/>
                    </a:ext>
                  </a:extLst>
                </a:gridCol>
                <a:gridCol w="548640">
                  <a:extLst>
                    <a:ext uri="{9D8B030D-6E8A-4147-A177-3AD203B41FA5}">
                      <a16:colId xmlns:a16="http://schemas.microsoft.com/office/drawing/2014/main" val="290994139"/>
                    </a:ext>
                  </a:extLst>
                </a:gridCol>
                <a:gridCol w="548640">
                  <a:extLst>
                    <a:ext uri="{9D8B030D-6E8A-4147-A177-3AD203B41FA5}">
                      <a16:colId xmlns:a16="http://schemas.microsoft.com/office/drawing/2014/main" val="2643410953"/>
                    </a:ext>
                  </a:extLst>
                </a:gridCol>
              </a:tblGrid>
              <a:tr h="182880">
                <a:tc>
                  <a:txBody>
                    <a:bodyPr/>
                    <a:lstStyle/>
                    <a:p>
                      <a:pPr algn="ctr" fontAlgn="ctr"/>
                      <a:r>
                        <a:rPr lang="en-US" sz="900" b="1" i="0" u="none" strike="noStrike" dirty="0">
                          <a:solidFill>
                            <a:srgbClr val="000000"/>
                          </a:solidFill>
                          <a:effectLst/>
                          <a:latin typeface="Consolas" panose="020B0609020204030204" pitchFamily="49" charset="0"/>
                        </a:rPr>
                        <a:t>REASON</a:t>
                      </a:r>
                    </a:p>
                  </a:txBody>
                  <a:tcPr marL="5715" marR="5715" marT="571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JOB</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DEROG</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Odds</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Ratio</a:t>
                      </a:r>
                    </a:p>
                  </a:txBody>
                  <a:tcPr marL="5715" marR="5715" marT="571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Consolas" panose="020B0609020204030204" pitchFamily="49" charset="0"/>
                        </a:rPr>
                        <a:t>REASON</a:t>
                      </a:r>
                    </a:p>
                  </a:txBody>
                  <a:tcPr marL="5715" marR="5715" marT="571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JOB</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DEROG</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Odds</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Ratio</a:t>
                      </a:r>
                    </a:p>
                  </a:txBody>
                  <a:tcPr marL="5715" marR="5715" marT="571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Consolas" panose="020B0609020204030204" pitchFamily="49" charset="0"/>
                        </a:rPr>
                        <a:t>REASON</a:t>
                      </a:r>
                    </a:p>
                  </a:txBody>
                  <a:tcPr marL="5715" marR="5715" marT="571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JOB</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DEROG</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Odds</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Ratio</a:t>
                      </a:r>
                    </a:p>
                  </a:txBody>
                  <a:tcPr marL="5715" marR="5715" marT="571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Consolas" panose="020B0609020204030204" pitchFamily="49" charset="0"/>
                        </a:rPr>
                        <a:t>REASON</a:t>
                      </a:r>
                    </a:p>
                  </a:txBody>
                  <a:tcPr marL="5715" marR="5715" marT="571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JOB</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DEROG</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Odds</a:t>
                      </a: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Ratio</a:t>
                      </a:r>
                    </a:p>
                  </a:txBody>
                  <a:tcPr marL="5715" marR="5715" marT="571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extLst>
                  <a:ext uri="{0D108BD9-81ED-4DB2-BD59-A6C34878D82A}">
                    <a16:rowId xmlns:a16="http://schemas.microsoft.com/office/drawing/2014/main" val="1883018802"/>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0.2132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0.7992</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onsolas" panose="020B0609020204030204" pitchFamily="49" charset="0"/>
                        </a:rPr>
                        <a:t>DebtCon</a:t>
                      </a:r>
                      <a:endParaRPr lang="en-US" sz="900" b="0" i="0" u="none" strike="noStrike" dirty="0">
                        <a:solidFill>
                          <a:srgbClr val="000000"/>
                        </a:solidFill>
                        <a:effectLst/>
                        <a:latin typeface="Consolas" panose="020B0609020204030204" pitchFamily="49" charset="0"/>
                      </a:endParaRP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0.1448</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0.5427</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0.3978</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1.4913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0.1526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0.5722</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099528413"/>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0.4500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1.6867</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1.1245</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3.7483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2.6667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9.9956</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137346321"/>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1.4444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5.4143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1.6667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6.2472</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Mgr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687508231"/>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Mgr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13.1192</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272415876"/>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Mgr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ProfExe</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err="1">
                          <a:solidFill>
                            <a:srgbClr val="000000"/>
                          </a:solidFill>
                          <a:effectLst/>
                          <a:latin typeface="Consolas" panose="020B0609020204030204" pitchFamily="49" charset="0"/>
                        </a:rPr>
                        <a:t>Mgr</a:t>
                      </a: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663059526"/>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Mgr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Mgr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2056993540"/>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Mgr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8</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onsolas" panose="020B0609020204030204" pitchFamily="49" charset="0"/>
                        </a:rPr>
                        <a:t>HomeImp</a:t>
                      </a:r>
                      <a:endParaRPr lang="en-US" sz="900" b="0" i="0" u="none" strike="noStrike" dirty="0">
                        <a:solidFill>
                          <a:srgbClr val="000000"/>
                        </a:solidFill>
                        <a:effectLst/>
                        <a:latin typeface="Consolas" panose="020B0609020204030204" pitchFamily="49" charset="0"/>
                      </a:endParaRP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0.0526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0.1973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926966239"/>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0.1315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0.4930</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0.3889</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1.4577</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1.75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6.5596</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ProfExe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469031087"/>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1.0000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3.7483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11.2450</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7.4967</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598071046"/>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1.1429</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4.2838</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3.7483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0.6667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2.4989</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2065400332"/>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Office</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2893329697"/>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0.2238</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0.8389</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Sales</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0.3382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1.2677</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0.1646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0.6168</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978203031"/>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0.7333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2.7488</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0.4750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1.7805</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0.7097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2.6601</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0.2667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0.9996</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4166755315"/>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0.5161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1.9346</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18.7417</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0.7222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2.7071</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4006655478"/>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3.7483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2</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3</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Consolas" panose="020B0609020204030204" pitchFamily="49" charset="0"/>
                        </a:rPr>
                        <a:t>All</a:t>
                      </a:r>
                    </a:p>
                  </a:txBody>
                  <a:tcPr marL="5715" marR="5715" marT="571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1" i="0" u="none" strike="noStrike">
                          <a:solidFill>
                            <a:srgbClr val="000000"/>
                          </a:solidFill>
                          <a:effectLst/>
                          <a:latin typeface="Consolas" panose="020B0609020204030204" pitchFamily="49" charset="0"/>
                        </a:rPr>
                        <a:t> </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 </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0.2668</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1" i="0" u="none" strike="noStrike" dirty="0">
                          <a:solidFill>
                            <a:srgbClr val="000000"/>
                          </a:solidFill>
                          <a:effectLst/>
                          <a:latin typeface="Consolas" panose="020B0609020204030204" pitchFamily="49" charset="0"/>
                        </a:rPr>
                        <a:t>1</a:t>
                      </a:r>
                    </a:p>
                  </a:txBody>
                  <a:tcPr marL="5715" marR="5715" marT="571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148747198"/>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1.4993</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Self</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3</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4</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64725"/>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5</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extLst>
                  <a:ext uri="{0D108BD9-81ED-4DB2-BD59-A6C34878D82A}">
                    <a16:rowId xmlns:a16="http://schemas.microsoft.com/office/drawing/2014/main" val="4217487387"/>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0.6</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2.2490</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8</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extLst>
                  <a:ext uri="{0D108BD9-81ED-4DB2-BD59-A6C34878D82A}">
                    <a16:rowId xmlns:a16="http://schemas.microsoft.com/office/drawing/2014/main" val="2792839055"/>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7</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9</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extLst>
                  <a:ext uri="{0D108BD9-81ED-4DB2-BD59-A6C34878D82A}">
                    <a16:rowId xmlns:a16="http://schemas.microsoft.com/office/drawing/2014/main" val="119971654"/>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8</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onsolas" panose="020B0609020204030204" pitchFamily="49" charset="0"/>
                        </a:rPr>
                        <a:t>HomeImp</a:t>
                      </a:r>
                    </a:p>
                  </a:txBody>
                  <a:tcPr marL="5715" marR="5715" marT="571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10</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extLst>
                  <a:ext uri="{0D108BD9-81ED-4DB2-BD59-A6C34878D82A}">
                    <a16:rowId xmlns:a16="http://schemas.microsoft.com/office/drawing/2014/main" val="3882474256"/>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9</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inf</a:t>
                      </a:r>
                    </a:p>
                  </a:txBody>
                  <a:tcPr marL="5715" marR="5715" marT="5715" marB="0" anchor="ctr">
                    <a:lnL>
                      <a:noFill/>
                    </a:lnL>
                    <a:lnR>
                      <a:noFill/>
                    </a:lnR>
                    <a:lnT>
                      <a:noFill/>
                    </a:lnT>
                    <a:lnB>
                      <a:noFill/>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extLst>
                  <a:ext uri="{0D108BD9-81ED-4DB2-BD59-A6C34878D82A}">
                    <a16:rowId xmlns:a16="http://schemas.microsoft.com/office/drawing/2014/main" val="3270090840"/>
                  </a:ext>
                </a:extLst>
              </a:tr>
              <a:tr h="182880">
                <a:tc>
                  <a:txBody>
                    <a:bodyPr/>
                    <a:lstStyle/>
                    <a:p>
                      <a:pPr algn="ctr" fontAlgn="ctr"/>
                      <a:r>
                        <a:rPr lang="en-US" sz="900" b="0" i="0" u="none" strike="noStrike">
                          <a:solidFill>
                            <a:srgbClr val="000000"/>
                          </a:solidFill>
                          <a:effectLst/>
                          <a:latin typeface="Consolas" panose="020B0609020204030204" pitchFamily="49" charset="0"/>
                        </a:rPr>
                        <a:t>DebtCon</a:t>
                      </a:r>
                    </a:p>
                  </a:txBody>
                  <a:tcPr marL="5715" marR="5715" marT="571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Consolas" panose="020B0609020204030204" pitchFamily="49" charset="0"/>
                        </a:rPr>
                        <a:t>Other</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10</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Consolas" panose="020B0609020204030204" pitchFamily="49" charset="0"/>
                        </a:rPr>
                        <a:t>inf</a:t>
                      </a:r>
                    </a:p>
                  </a:txBody>
                  <a:tcPr marL="5715" marR="5715" marT="5715" marB="0" anchor="ctr">
                    <a:lnL>
                      <a:noFill/>
                    </a:lnL>
                    <a:lnR>
                      <a:noFill/>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FF0000"/>
                          </a:solidFill>
                          <a:effectLst/>
                          <a:latin typeface="Consolas" panose="020B0609020204030204" pitchFamily="49" charset="0"/>
                        </a:rPr>
                        <a:t>inf</a:t>
                      </a:r>
                    </a:p>
                  </a:txBody>
                  <a:tcPr marL="5715" marR="5715" marT="571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l" fontAlgn="b"/>
                      <a:endParaRPr lang="en-US" sz="900" b="0" i="0" u="none" strike="noStrike" dirty="0">
                        <a:solidFill>
                          <a:srgbClr val="000000"/>
                        </a:solidFill>
                        <a:effectLst/>
                        <a:latin typeface="Consolas" panose="020B0609020204030204" pitchFamily="49" charset="0"/>
                      </a:endParaRPr>
                    </a:p>
                  </a:txBody>
                  <a:tcPr marL="5715" marR="5715" marT="5715" marB="0" anchor="b">
                    <a:lnL>
                      <a:noFill/>
                    </a:lnL>
                    <a:lnR>
                      <a:noFill/>
                    </a:lnR>
                    <a:lnT>
                      <a:noFill/>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onsolas" panose="020B0609020204030204" pitchFamily="49" charset="0"/>
                      </a:endParaRPr>
                    </a:p>
                  </a:txBody>
                  <a:tcPr marL="5715" marR="5715" marT="5715" marB="0" anchor="ctr">
                    <a:lnL>
                      <a:noFill/>
                    </a:lnL>
                    <a:lnR>
                      <a:noFill/>
                    </a:lnR>
                    <a:lnT>
                      <a:noFill/>
                    </a:lnT>
                    <a:lnB>
                      <a:noFill/>
                    </a:lnB>
                  </a:tcPr>
                </a:tc>
                <a:extLst>
                  <a:ext uri="{0D108BD9-81ED-4DB2-BD59-A6C34878D82A}">
                    <a16:rowId xmlns:a16="http://schemas.microsoft.com/office/drawing/2014/main" val="2369360942"/>
                  </a:ext>
                </a:extLst>
              </a:tr>
            </a:tbl>
          </a:graphicData>
        </a:graphic>
      </p:graphicFrame>
    </p:spTree>
    <p:extLst>
      <p:ext uri="{BB962C8B-B14F-4D97-AF65-F5344CB8AC3E}">
        <p14:creationId xmlns:p14="http://schemas.microsoft.com/office/powerpoint/2010/main" val="268013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5 Quiz Review</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F1F4D0B-9810-476F-A33F-47F5D567C6AC}"/>
                  </a:ext>
                </a:extLst>
              </p:cNvPr>
              <p:cNvSpPr>
                <a:spLocks noGrp="1"/>
              </p:cNvSpPr>
              <p:nvPr>
                <p:ph idx="1"/>
              </p:nvPr>
            </p:nvSpPr>
            <p:spPr>
              <a:solidFill>
                <a:schemeClr val="accent6">
                  <a:lumMod val="20000"/>
                  <a:lumOff val="80000"/>
                </a:schemeClr>
              </a:solidFill>
            </p:spPr>
            <p:txBody>
              <a:bodyPr anchor="ctr"/>
              <a:lstStyle/>
              <a:p>
                <a:pPr>
                  <a:lnSpc>
                    <a:spcPct val="125000"/>
                  </a:lnSpc>
                  <a:spcBef>
                    <a:spcPts val="600"/>
                  </a:spcBef>
                </a:pPr>
                <a:r>
                  <a:rPr lang="en-US" b="1" dirty="0"/>
                  <a:t>Question 1</a:t>
                </a:r>
                <a:r>
                  <a:rPr lang="en-US" dirty="0"/>
                  <a:t>. Suppose we trained a classification tree on a nominal target field that has four categories.  What is the highest possible entropy value that we can see in any node?</a:t>
                </a:r>
              </a:p>
              <a:p>
                <a:pPr>
                  <a:lnSpc>
                    <a:spcPct val="125000"/>
                  </a:lnSpc>
                  <a:spcBef>
                    <a:spcPts val="600"/>
                  </a:spcBef>
                </a:pPr>
                <a:r>
                  <a:rPr lang="en-US" b="1" dirty="0"/>
                  <a:t>Answer</a:t>
                </a:r>
                <a:r>
                  <a:rPr lang="en-US" dirty="0"/>
                  <a:t>: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4</m:t>
                        </m:r>
                      </m:e>
                    </m:func>
                    <m:r>
                      <a:rPr lang="en-US" b="0" i="1" smtClean="0">
                        <a:latin typeface="Cambria Math" panose="02040503050406030204" pitchFamily="18" charset="0"/>
                      </a:rPr>
                      <m:t>=2</m:t>
                    </m:r>
                  </m:oMath>
                </a14:m>
                <a:endParaRPr lang="en-US" dirty="0"/>
              </a:p>
              <a:p>
                <a:endParaRPr lang="en-US" dirty="0"/>
              </a:p>
            </p:txBody>
          </p:sp>
        </mc:Choice>
        <mc:Fallback xmlns="">
          <p:sp>
            <p:nvSpPr>
              <p:cNvPr id="6" name="Content Placeholder 5">
                <a:extLst>
                  <a:ext uri="{FF2B5EF4-FFF2-40B4-BE49-F238E27FC236}">
                    <a16:creationId xmlns:a16="http://schemas.microsoft.com/office/drawing/2014/main" id="{1F1F4D0B-9810-476F-A33F-47F5D567C6AC}"/>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02823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a:t>
            </a:r>
          </a:p>
        </p:txBody>
      </p:sp>
      <p:sp>
        <p:nvSpPr>
          <p:cNvPr id="3" name="Content Placeholder 2"/>
          <p:cNvSpPr>
            <a:spLocks noGrp="1"/>
          </p:cNvSpPr>
          <p:nvPr>
            <p:ph idx="1"/>
          </p:nvPr>
        </p:nvSpPr>
        <p:spPr/>
        <p:txBody>
          <a:bodyPr>
            <a:normAutofit fontScale="92500" lnSpcReduction="10000"/>
          </a:bodyPr>
          <a:lstStyle/>
          <a:p>
            <a:pPr>
              <a:lnSpc>
                <a:spcPct val="135000"/>
              </a:lnSpc>
              <a:spcBef>
                <a:spcPts val="0"/>
              </a:spcBef>
              <a:spcAft>
                <a:spcPts val="600"/>
              </a:spcAft>
            </a:pPr>
            <a:r>
              <a:rPr lang="en-US" dirty="0"/>
              <a:t>Feature Segments are defined jointly by the </a:t>
            </a:r>
            <a:r>
              <a:rPr lang="en-US" u="sng" dirty="0"/>
              <a:t>observed</a:t>
            </a:r>
            <a:r>
              <a:rPr lang="en-US" dirty="0"/>
              <a:t> unique values of input features (a.k.a., predictors).</a:t>
            </a:r>
          </a:p>
          <a:p>
            <a:pPr>
              <a:lnSpc>
                <a:spcPct val="135000"/>
              </a:lnSpc>
              <a:spcBef>
                <a:spcPts val="0"/>
              </a:spcBef>
              <a:spcAft>
                <a:spcPts val="600"/>
              </a:spcAft>
            </a:pPr>
            <a:r>
              <a:rPr lang="en-US" dirty="0"/>
              <a:t>For example, if REASON (categorical), JOB (categorical), DEROG (interval) are predictors, then examples of segments are:</a:t>
            </a:r>
          </a:p>
          <a:p>
            <a:pPr lvl="1">
              <a:lnSpc>
                <a:spcPct val="135000"/>
              </a:lnSpc>
              <a:spcBef>
                <a:spcPts val="0"/>
              </a:spcBef>
              <a:spcAft>
                <a:spcPts val="600"/>
              </a:spcAft>
            </a:pPr>
            <a:r>
              <a:rPr lang="en-US" cap="all" dirty="0"/>
              <a:t>Reason</a:t>
            </a:r>
            <a:r>
              <a:rPr lang="en-US" dirty="0"/>
              <a:t> = DebtCon, JOB = Mgr, and DEROG=0</a:t>
            </a:r>
          </a:p>
          <a:p>
            <a:pPr lvl="1">
              <a:lnSpc>
                <a:spcPct val="135000"/>
              </a:lnSpc>
              <a:spcBef>
                <a:spcPts val="0"/>
              </a:spcBef>
              <a:spcAft>
                <a:spcPts val="600"/>
              </a:spcAft>
            </a:pPr>
            <a:r>
              <a:rPr lang="en-US" dirty="0"/>
              <a:t>REASON = DebtCon, JOB = ProfExe, and DEROG=6</a:t>
            </a:r>
          </a:p>
          <a:p>
            <a:pPr lvl="1">
              <a:lnSpc>
                <a:spcPct val="135000"/>
              </a:lnSpc>
              <a:spcBef>
                <a:spcPts val="0"/>
              </a:spcBef>
              <a:spcAft>
                <a:spcPts val="600"/>
              </a:spcAft>
            </a:pPr>
            <a:r>
              <a:rPr lang="en-US" dirty="0"/>
              <a:t>REASON = HomeImp, JOB = Office, DEROG=2</a:t>
            </a:r>
          </a:p>
          <a:p>
            <a:pPr>
              <a:lnSpc>
                <a:spcPct val="135000"/>
              </a:lnSpc>
              <a:spcBef>
                <a:spcPts val="0"/>
              </a:spcBef>
              <a:spcAft>
                <a:spcPts val="600"/>
              </a:spcAft>
            </a:pPr>
            <a:r>
              <a:rPr lang="en-US" dirty="0"/>
              <a:t>Each observation can belong to one and only one feature segment.</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sp>
        <p:nvSpPr>
          <p:cNvPr id="4" name="Footer Placeholder 3">
            <a:extLst>
              <a:ext uri="{FF2B5EF4-FFF2-40B4-BE49-F238E27FC236}">
                <a16:creationId xmlns:a16="http://schemas.microsoft.com/office/drawing/2014/main" id="{66EA0ADE-2DAE-4680-88B5-269459C443DA}"/>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9476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Feature Segments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nSpc>
                    <a:spcPct val="135000"/>
                  </a:lnSpc>
                  <a:spcBef>
                    <a:spcPts val="0"/>
                  </a:spcBef>
                  <a:spcAft>
                    <a:spcPts val="600"/>
                  </a:spcAft>
                </a:pPr>
                <a:r>
                  <a:rPr lang="en-US" dirty="0"/>
                  <a:t>Observations are aggregated within each Feature Segment to obtain the empirical distribution of categories of the target variable.</a:t>
                </a:r>
              </a:p>
              <a:p>
                <a:pPr>
                  <a:lnSpc>
                    <a:spcPct val="135000"/>
                  </a:lnSpc>
                  <a:spcBef>
                    <a:spcPts val="0"/>
                  </a:spcBef>
                  <a:spcAft>
                    <a:spcPts val="600"/>
                  </a:spcAft>
                </a:pPr>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≥0</m:t>
                    </m:r>
                  </m:oMath>
                </a14:m>
                <a:r>
                  <a:rPr lang="en-US" dirty="0"/>
                  <a:t> is the number of observations in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category of the target variable in the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𝑖</m:t>
                        </m:r>
                      </m:e>
                      <m:sup>
                        <m:r>
                          <a:rPr lang="en-US" i="1">
                            <a:latin typeface="Cambria Math" panose="02040503050406030204" pitchFamily="18" charset="0"/>
                          </a:rPr>
                          <m:t>𝑡h</m:t>
                        </m:r>
                      </m:sup>
                    </m:sSup>
                  </m:oMath>
                </a14:m>
                <a:r>
                  <a:rPr lang="en-US" dirty="0"/>
                  <a:t> Feature Segment.    </a:t>
                </a:r>
              </a:p>
              <a:p>
                <a:pPr>
                  <a:lnSpc>
                    <a:spcPct val="135000"/>
                  </a:lnSpc>
                  <a:spcBef>
                    <a:spcPts val="0"/>
                  </a:spcBef>
                  <a:spcAft>
                    <a:spcPts val="600"/>
                  </a:spcAft>
                </a:pPr>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𝑖𝑗</m:t>
                            </m:r>
                          </m:sub>
                        </m:sSub>
                      </m:e>
                    </m:nary>
                  </m:oMath>
                </a14:m>
                <a:r>
                  <a:rPr lang="en-US" dirty="0"/>
                  <a:t> be the marginal number of observations in the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𝑖</m:t>
                        </m:r>
                      </m:e>
                      <m:sup>
                        <m:r>
                          <a:rPr lang="en-US" i="1">
                            <a:latin typeface="Cambria Math" panose="02040503050406030204" pitchFamily="18" charset="0"/>
                          </a:rPr>
                          <m:t>𝑡h</m:t>
                        </m:r>
                      </m:sup>
                    </m:sSup>
                  </m:oMath>
                </a14:m>
                <a:r>
                  <a:rPr lang="en-US" dirty="0"/>
                  <a:t> Feature Segment.  It is assumed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m:t>
                        </m:r>
                      </m:sub>
                    </m:sSub>
                    <m:r>
                      <a:rPr lang="en-US" b="0" i="1" smtClean="0">
                        <a:latin typeface="Cambria Math" panose="02040503050406030204" pitchFamily="18" charset="0"/>
                      </a:rPr>
                      <m:t>&gt;0</m:t>
                    </m:r>
                    <m:r>
                      <a:rPr lang="en-US" b="0" i="0" smtClean="0">
                        <a:latin typeface="Cambria Math" panose="02040503050406030204" pitchFamily="18" charset="0"/>
                      </a:rPr>
                      <m:t>.</m:t>
                    </m:r>
                  </m:oMath>
                </a14:m>
                <a:r>
                  <a:rPr lang="en-US" dirty="0"/>
                  <a:t> Otherwise, we will not observe this Feature Segment.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r="-40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sp>
        <p:nvSpPr>
          <p:cNvPr id="4" name="Footer Placeholder 3">
            <a:extLst>
              <a:ext uri="{FF2B5EF4-FFF2-40B4-BE49-F238E27FC236}">
                <a16:creationId xmlns:a16="http://schemas.microsoft.com/office/drawing/2014/main" id="{6797F638-A21D-4687-B3E9-C9EE557C925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59789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Parameter Coding for Categorical Predictor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nSpc>
                    <a:spcPct val="125000"/>
                  </a:lnSpc>
                  <a:spcBef>
                    <a:spcPts val="0"/>
                  </a:spcBef>
                  <a:spcAft>
                    <a:spcPts val="600"/>
                  </a:spcAft>
                </a:pPr>
                <a:r>
                  <a:rPr lang="en-US" dirty="0"/>
                  <a:t>The dummy coding (a.k.a. GLM or over-parametrized coding) is to create a binary column whose values are: 0 or 1 for each category of a categorical predictor.</a:t>
                </a:r>
              </a:p>
              <a:p>
                <a:pPr lvl="1">
                  <a:lnSpc>
                    <a:spcPct val="125000"/>
                  </a:lnSpc>
                  <a:spcBef>
                    <a:spcPts val="0"/>
                  </a:spcBef>
                  <a:spcAft>
                    <a:spcPts val="600"/>
                  </a:spcAft>
                </a:pPr>
                <a:r>
                  <a:rPr lang="en-US" dirty="0"/>
                  <a:t>The </a:t>
                </a:r>
                <a:r>
                  <a:rPr lang="en-US" dirty="0" err="1">
                    <a:latin typeface="Courier New" panose="02070309020205020404" pitchFamily="49" charset="0"/>
                    <a:cs typeface="Courier New" panose="02070309020205020404" pitchFamily="49" charset="0"/>
                  </a:rPr>
                  <a:t>pandas.get_dummies</a:t>
                </a:r>
                <a:r>
                  <a:rPr lang="en-US" dirty="0">
                    <a:latin typeface="Courier New" panose="02070309020205020404" pitchFamily="49" charset="0"/>
                    <a:cs typeface="Courier New" panose="02070309020205020404" pitchFamily="49" charset="0"/>
                  </a:rPr>
                  <a:t>()</a:t>
                </a:r>
                <a:r>
                  <a:rPr lang="en-US" dirty="0"/>
                  <a:t> function can generate dummy columns</a:t>
                </a:r>
              </a:p>
              <a:p>
                <a:pPr>
                  <a:lnSpc>
                    <a:spcPct val="125000"/>
                  </a:lnSpc>
                  <a:spcBef>
                    <a:spcPts val="0"/>
                  </a:spcBef>
                  <a:spcAft>
                    <a:spcPts val="600"/>
                  </a:spcAft>
                </a:pPr>
                <a:r>
                  <a:rPr lang="en-US" dirty="0"/>
                  <a:t>MNL does not distinguish between nominal and ordinal predictors, both types are considered as categorical predictors.</a:t>
                </a:r>
              </a:p>
              <a:p>
                <a:pPr>
                  <a:lnSpc>
                    <a:spcPct val="125000"/>
                  </a:lnSpc>
                  <a:spcBef>
                    <a:spcPts val="0"/>
                  </a:spcBef>
                  <a:spcAft>
                    <a:spcPts val="600"/>
                  </a:spcAft>
                </a:pPr>
                <a:r>
                  <a:rPr lang="en-US" dirty="0"/>
                  <a:t>If the categorical predictor has </a:t>
                </a:r>
                <a14:m>
                  <m:oMath xmlns:m="http://schemas.openxmlformats.org/officeDocument/2006/math">
                    <m:r>
                      <a:rPr lang="en-US" i="1" dirty="0" smtClean="0">
                        <a:latin typeface="Cambria Math" panose="02040503050406030204" pitchFamily="18" charset="0"/>
                      </a:rPr>
                      <m:t>𝑝</m:t>
                    </m:r>
                  </m:oMath>
                </a14:m>
                <a:r>
                  <a:rPr lang="en-US" dirty="0"/>
                  <a:t> categories, then we will use </a:t>
                </a:r>
                <a14:m>
                  <m:oMath xmlns:m="http://schemas.openxmlformats.org/officeDocument/2006/math">
                    <m:r>
                      <a:rPr lang="en-US" i="1" dirty="0" smtClean="0">
                        <a:latin typeface="Cambria Math" panose="02040503050406030204" pitchFamily="18" charset="0"/>
                      </a:rPr>
                      <m:t>𝑝</m:t>
                    </m:r>
                  </m:oMath>
                </a14:m>
                <a:r>
                  <a:rPr lang="en-US" dirty="0"/>
                  <a:t> dummy columns to represent this categorical predictor.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560" r="-179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sp>
        <p:nvSpPr>
          <p:cNvPr id="4" name="Footer Placeholder 3">
            <a:extLst>
              <a:ext uri="{FF2B5EF4-FFF2-40B4-BE49-F238E27FC236}">
                <a16:creationId xmlns:a16="http://schemas.microsoft.com/office/drawing/2014/main" id="{A86DD376-8770-4362-85DC-1EBC197E402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844474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Parameter Coding for Categorical Predictor</a:t>
            </a:r>
          </a:p>
        </p:txBody>
      </p:sp>
      <p:sp>
        <p:nvSpPr>
          <p:cNvPr id="3" name="Content Placeholder 2"/>
          <p:cNvSpPr>
            <a:spLocks noGrp="1"/>
          </p:cNvSpPr>
          <p:nvPr>
            <p:ph idx="1"/>
          </p:nvPr>
        </p:nvSpPr>
        <p:spPr/>
        <p:txBody>
          <a:bodyPr>
            <a:normAutofit fontScale="85000" lnSpcReduction="20000"/>
          </a:bodyPr>
          <a:lstStyle/>
          <a:p>
            <a:pPr>
              <a:lnSpc>
                <a:spcPct val="125000"/>
              </a:lnSpc>
            </a:pPr>
            <a:r>
              <a:rPr lang="en-US" dirty="0"/>
              <a:t>REASON has two categories. The two dummy columns are:</a:t>
            </a:r>
          </a:p>
          <a:p>
            <a:pPr lvl="1">
              <a:lnSpc>
                <a:spcPct val="125000"/>
              </a:lnSpc>
            </a:pPr>
            <a:r>
              <a:rPr lang="en-US" dirty="0" err="1"/>
              <a:t>REASON_Debtcon</a:t>
            </a:r>
            <a:r>
              <a:rPr lang="en-US" dirty="0"/>
              <a:t> = 1 	if REASON = ‘</a:t>
            </a:r>
            <a:r>
              <a:rPr lang="en-US" dirty="0" err="1"/>
              <a:t>DebtCon</a:t>
            </a:r>
            <a:r>
              <a:rPr lang="en-US" dirty="0"/>
              <a:t>’, 0 otherwise</a:t>
            </a:r>
          </a:p>
          <a:p>
            <a:pPr lvl="1">
              <a:lnSpc>
                <a:spcPct val="125000"/>
              </a:lnSpc>
            </a:pPr>
            <a:r>
              <a:rPr lang="en-US" dirty="0" err="1"/>
              <a:t>REASON_HomeImp</a:t>
            </a:r>
            <a:r>
              <a:rPr lang="en-US" dirty="0"/>
              <a:t> = 1	if REASON = ‘</a:t>
            </a:r>
            <a:r>
              <a:rPr lang="en-US" dirty="0" err="1"/>
              <a:t>HomeImp</a:t>
            </a:r>
            <a:r>
              <a:rPr lang="en-US" dirty="0"/>
              <a:t>’, 0 otherwise.</a:t>
            </a:r>
          </a:p>
          <a:p>
            <a:pPr>
              <a:lnSpc>
                <a:spcPct val="125000"/>
              </a:lnSpc>
            </a:pPr>
            <a:r>
              <a:rPr lang="en-US" dirty="0"/>
              <a:t>JOB has six categories. The six dummy columns are:</a:t>
            </a:r>
          </a:p>
          <a:p>
            <a:pPr lvl="1">
              <a:lnSpc>
                <a:spcPct val="125000"/>
              </a:lnSpc>
            </a:pPr>
            <a:r>
              <a:rPr lang="en-US" dirty="0" err="1"/>
              <a:t>JOB_Mgr</a:t>
            </a:r>
            <a:r>
              <a:rPr lang="en-US" dirty="0"/>
              <a:t> = 1 		if JOB = ‘</a:t>
            </a:r>
            <a:r>
              <a:rPr lang="en-US" dirty="0" err="1"/>
              <a:t>Mgr</a:t>
            </a:r>
            <a:r>
              <a:rPr lang="en-US" dirty="0"/>
              <a:t>’, 0 otherwise</a:t>
            </a:r>
          </a:p>
          <a:p>
            <a:pPr lvl="1">
              <a:lnSpc>
                <a:spcPct val="125000"/>
              </a:lnSpc>
            </a:pPr>
            <a:r>
              <a:rPr lang="en-US" dirty="0" err="1"/>
              <a:t>JOB_Office</a:t>
            </a:r>
            <a:r>
              <a:rPr lang="en-US" dirty="0"/>
              <a:t> = 1		if JOB = ‘Office’, 0 otherwise</a:t>
            </a:r>
          </a:p>
          <a:p>
            <a:pPr lvl="1">
              <a:lnSpc>
                <a:spcPct val="125000"/>
              </a:lnSpc>
            </a:pPr>
            <a:r>
              <a:rPr lang="en-US" dirty="0" err="1"/>
              <a:t>JOB_Other</a:t>
            </a:r>
            <a:r>
              <a:rPr lang="en-US" dirty="0"/>
              <a:t> = 1		if JOB = ‘Other’, 0 otherwise</a:t>
            </a:r>
          </a:p>
          <a:p>
            <a:pPr lvl="1">
              <a:lnSpc>
                <a:spcPct val="125000"/>
              </a:lnSpc>
            </a:pPr>
            <a:r>
              <a:rPr lang="en-US" dirty="0" err="1"/>
              <a:t>JOB_ProfExe</a:t>
            </a:r>
            <a:r>
              <a:rPr lang="en-US" dirty="0"/>
              <a:t> = 1		if JOB = ‘</a:t>
            </a:r>
            <a:r>
              <a:rPr lang="en-US" dirty="0" err="1"/>
              <a:t>ProfExe</a:t>
            </a:r>
            <a:r>
              <a:rPr lang="en-US" dirty="0"/>
              <a:t>’, 0 otherwise</a:t>
            </a:r>
          </a:p>
          <a:p>
            <a:pPr lvl="1">
              <a:lnSpc>
                <a:spcPct val="125000"/>
              </a:lnSpc>
            </a:pPr>
            <a:r>
              <a:rPr lang="en-US" dirty="0" err="1"/>
              <a:t>JOB_Sales</a:t>
            </a:r>
            <a:r>
              <a:rPr lang="en-US" dirty="0"/>
              <a:t> = 1		if JOB = ‘Sales’, 0 otherwise</a:t>
            </a:r>
          </a:p>
          <a:p>
            <a:pPr lvl="1">
              <a:lnSpc>
                <a:spcPct val="125000"/>
              </a:lnSpc>
            </a:pPr>
            <a:r>
              <a:rPr lang="en-US" dirty="0" err="1"/>
              <a:t>JOB_Self</a:t>
            </a:r>
            <a:r>
              <a:rPr lang="en-US" dirty="0"/>
              <a:t> = 1		if JOB = ‘Self’, 0 otherwise</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4" name="Footer Placeholder 3">
            <a:extLst>
              <a:ext uri="{FF2B5EF4-FFF2-40B4-BE49-F238E27FC236}">
                <a16:creationId xmlns:a16="http://schemas.microsoft.com/office/drawing/2014/main" id="{A996228D-DA13-4342-A91B-8D5072B4E469}"/>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970471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Continuous Predictor</a:t>
            </a:r>
          </a:p>
        </p:txBody>
      </p:sp>
      <p:sp>
        <p:nvSpPr>
          <p:cNvPr id="3" name="Content Placeholder 2"/>
          <p:cNvSpPr>
            <a:spLocks noGrp="1"/>
          </p:cNvSpPr>
          <p:nvPr>
            <p:ph idx="1"/>
          </p:nvPr>
        </p:nvSpPr>
        <p:spPr>
          <a:xfrm>
            <a:off x="838200" y="1825625"/>
            <a:ext cx="10803816" cy="4351338"/>
          </a:xfrm>
        </p:spPr>
        <p:txBody>
          <a:bodyPr>
            <a:normAutofit/>
          </a:bodyPr>
          <a:lstStyle/>
          <a:p>
            <a:pPr marL="0" lvl="1" indent="0" algn="ctr">
              <a:spcBef>
                <a:spcPts val="1000"/>
              </a:spcBef>
              <a:buNone/>
            </a:pPr>
            <a:r>
              <a:rPr lang="en-US" sz="2800" dirty="0"/>
              <a:t>Feature Segment</a:t>
            </a:r>
          </a:p>
          <a:p>
            <a:pPr marL="228600" lvl="1">
              <a:spcBef>
                <a:spcPts val="1000"/>
              </a:spcBef>
            </a:pPr>
            <a:endParaRPr lang="en-US" sz="2800" dirty="0"/>
          </a:p>
          <a:p>
            <a:pPr marL="228600" lvl="1">
              <a:spcBef>
                <a:spcPts val="1000"/>
              </a:spcBef>
            </a:pPr>
            <a:endParaRPr lang="en-US" sz="2800" dirty="0"/>
          </a:p>
          <a:p>
            <a:pPr marL="0" lvl="1" indent="0" algn="ctr">
              <a:spcBef>
                <a:spcPts val="1000"/>
              </a:spcBef>
              <a:buNone/>
            </a:pPr>
            <a:r>
              <a:rPr lang="en-US" sz="2800" dirty="0"/>
              <a:t>Parameter Encoding</a:t>
            </a:r>
          </a:p>
          <a:p>
            <a:pPr marL="0" lvl="1" indent="0">
              <a:spcBef>
                <a:spcPts val="1000"/>
              </a:spcBef>
              <a:buNone/>
            </a:pPr>
            <a:r>
              <a:rPr lang="en-US" sz="2800" dirty="0"/>
              <a:t> </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graphicFrame>
        <p:nvGraphicFramePr>
          <p:cNvPr id="5" name="Table 4">
            <a:extLst>
              <a:ext uri="{FF2B5EF4-FFF2-40B4-BE49-F238E27FC236}">
                <a16:creationId xmlns:a16="http://schemas.microsoft.com/office/drawing/2014/main" id="{209AF464-23C1-4F56-BF3E-6EB314E81971}"/>
              </a:ext>
            </a:extLst>
          </p:cNvPr>
          <p:cNvGraphicFramePr>
            <a:graphicFrameLocks noGrp="1"/>
          </p:cNvGraphicFramePr>
          <p:nvPr/>
        </p:nvGraphicFramePr>
        <p:xfrm>
          <a:off x="838200" y="3868125"/>
          <a:ext cx="5183676" cy="2443775"/>
        </p:xfrm>
        <a:graphic>
          <a:graphicData uri="http://schemas.openxmlformats.org/drawingml/2006/table">
            <a:tbl>
              <a:tblPr firstRow="1" bandRow="1">
                <a:tableStyleId>{5C22544A-7EE6-4342-B048-85BDC9FD1C3A}</a:tableStyleId>
              </a:tblPr>
              <a:tblGrid>
                <a:gridCol w="575964">
                  <a:extLst>
                    <a:ext uri="{9D8B030D-6E8A-4147-A177-3AD203B41FA5}">
                      <a16:colId xmlns:a16="http://schemas.microsoft.com/office/drawing/2014/main" val="2556497831"/>
                    </a:ext>
                  </a:extLst>
                </a:gridCol>
                <a:gridCol w="575964">
                  <a:extLst>
                    <a:ext uri="{9D8B030D-6E8A-4147-A177-3AD203B41FA5}">
                      <a16:colId xmlns:a16="http://schemas.microsoft.com/office/drawing/2014/main" val="728530421"/>
                    </a:ext>
                  </a:extLst>
                </a:gridCol>
                <a:gridCol w="575964">
                  <a:extLst>
                    <a:ext uri="{9D8B030D-6E8A-4147-A177-3AD203B41FA5}">
                      <a16:colId xmlns:a16="http://schemas.microsoft.com/office/drawing/2014/main" val="705290515"/>
                    </a:ext>
                  </a:extLst>
                </a:gridCol>
                <a:gridCol w="575964">
                  <a:extLst>
                    <a:ext uri="{9D8B030D-6E8A-4147-A177-3AD203B41FA5}">
                      <a16:colId xmlns:a16="http://schemas.microsoft.com/office/drawing/2014/main" val="3480634163"/>
                    </a:ext>
                  </a:extLst>
                </a:gridCol>
                <a:gridCol w="575964">
                  <a:extLst>
                    <a:ext uri="{9D8B030D-6E8A-4147-A177-3AD203B41FA5}">
                      <a16:colId xmlns:a16="http://schemas.microsoft.com/office/drawing/2014/main" val="1146347993"/>
                    </a:ext>
                  </a:extLst>
                </a:gridCol>
                <a:gridCol w="575964">
                  <a:extLst>
                    <a:ext uri="{9D8B030D-6E8A-4147-A177-3AD203B41FA5}">
                      <a16:colId xmlns:a16="http://schemas.microsoft.com/office/drawing/2014/main" val="1726867440"/>
                    </a:ext>
                  </a:extLst>
                </a:gridCol>
                <a:gridCol w="575964">
                  <a:extLst>
                    <a:ext uri="{9D8B030D-6E8A-4147-A177-3AD203B41FA5}">
                      <a16:colId xmlns:a16="http://schemas.microsoft.com/office/drawing/2014/main" val="880484348"/>
                    </a:ext>
                  </a:extLst>
                </a:gridCol>
                <a:gridCol w="575964">
                  <a:extLst>
                    <a:ext uri="{9D8B030D-6E8A-4147-A177-3AD203B41FA5}">
                      <a16:colId xmlns:a16="http://schemas.microsoft.com/office/drawing/2014/main" val="1262694878"/>
                    </a:ext>
                  </a:extLst>
                </a:gridCol>
                <a:gridCol w="575964">
                  <a:extLst>
                    <a:ext uri="{9D8B030D-6E8A-4147-A177-3AD203B41FA5}">
                      <a16:colId xmlns:a16="http://schemas.microsoft.com/office/drawing/2014/main" val="2856341124"/>
                    </a:ext>
                  </a:extLst>
                </a:gridCol>
              </a:tblGrid>
              <a:tr h="2072935">
                <a:tc>
                  <a:txBody>
                    <a:bodyPr/>
                    <a:lstStyle/>
                    <a:p>
                      <a:r>
                        <a:rPr lang="en-US" sz="1800" dirty="0" err="1"/>
                        <a:t>REASON_DebtCon</a:t>
                      </a:r>
                      <a:endParaRPr lang="en-US" dirty="0"/>
                    </a:p>
                  </a:txBody>
                  <a:tcPr vert="vert270" anchor="ctr"/>
                </a:tc>
                <a:tc>
                  <a:txBody>
                    <a:bodyPr/>
                    <a:lstStyle/>
                    <a:p>
                      <a:r>
                        <a:rPr lang="en-US" sz="1800" dirty="0" err="1"/>
                        <a:t>REASON_HomeImp</a:t>
                      </a:r>
                      <a:r>
                        <a:rPr lang="en-US" sz="1800" dirty="0"/>
                        <a:t> </a:t>
                      </a:r>
                      <a:endParaRPr lang="en-US" dirty="0"/>
                    </a:p>
                  </a:txBody>
                  <a:tcPr vert="vert270" anchor="ctr"/>
                </a:tc>
                <a:tc>
                  <a:txBody>
                    <a:bodyPr/>
                    <a:lstStyle/>
                    <a:p>
                      <a:r>
                        <a:rPr lang="en-US" sz="1800" dirty="0" err="1"/>
                        <a:t>JOB_Mgr</a:t>
                      </a:r>
                      <a:endParaRPr lang="en-US" dirty="0"/>
                    </a:p>
                  </a:txBody>
                  <a:tcPr vert="vert270" anchor="ctr">
                    <a:solidFill>
                      <a:srgbClr val="00B0F0"/>
                    </a:solidFill>
                  </a:tcPr>
                </a:tc>
                <a:tc>
                  <a:txBody>
                    <a:bodyPr/>
                    <a:lstStyle/>
                    <a:p>
                      <a:r>
                        <a:rPr lang="en-US" sz="1800" dirty="0" err="1"/>
                        <a:t>JOB_Office</a:t>
                      </a:r>
                      <a:r>
                        <a:rPr lang="en-US" sz="1800" dirty="0"/>
                        <a:t> </a:t>
                      </a:r>
                      <a:endParaRPr lang="en-US" dirty="0"/>
                    </a:p>
                  </a:txBody>
                  <a:tcPr vert="vert270" anchor="ctr">
                    <a:solidFill>
                      <a:srgbClr val="00B0F0"/>
                    </a:solidFill>
                  </a:tcPr>
                </a:tc>
                <a:tc>
                  <a:txBody>
                    <a:bodyPr/>
                    <a:lstStyle/>
                    <a:p>
                      <a:r>
                        <a:rPr lang="en-US" sz="1800" dirty="0" err="1"/>
                        <a:t>JOB_Other</a:t>
                      </a:r>
                      <a:endParaRPr lang="en-US" dirty="0"/>
                    </a:p>
                  </a:txBody>
                  <a:tcPr vert="vert270" anchor="ctr">
                    <a:solidFill>
                      <a:srgbClr val="00B0F0"/>
                    </a:solidFill>
                  </a:tcPr>
                </a:tc>
                <a:tc>
                  <a:txBody>
                    <a:bodyPr/>
                    <a:lstStyle/>
                    <a:p>
                      <a:r>
                        <a:rPr lang="en-US" sz="1800" dirty="0" err="1"/>
                        <a:t>JOB_ProfExe</a:t>
                      </a:r>
                      <a:endParaRPr lang="en-US" dirty="0"/>
                    </a:p>
                  </a:txBody>
                  <a:tcPr vert="vert270" anchor="ctr">
                    <a:solidFill>
                      <a:srgbClr val="00B0F0"/>
                    </a:solidFill>
                  </a:tcPr>
                </a:tc>
                <a:tc>
                  <a:txBody>
                    <a:bodyPr/>
                    <a:lstStyle/>
                    <a:p>
                      <a:r>
                        <a:rPr lang="en-US" sz="1800" dirty="0" err="1"/>
                        <a:t>JOB_Sales</a:t>
                      </a:r>
                      <a:endParaRPr lang="en-US" dirty="0"/>
                    </a:p>
                  </a:txBody>
                  <a:tcPr vert="vert270" anchor="ctr">
                    <a:solidFill>
                      <a:srgbClr val="00B0F0"/>
                    </a:solidFill>
                  </a:tcPr>
                </a:tc>
                <a:tc>
                  <a:txBody>
                    <a:bodyPr/>
                    <a:lstStyle/>
                    <a:p>
                      <a:r>
                        <a:rPr lang="en-US" sz="1800" dirty="0" err="1"/>
                        <a:t>JOB_Self</a:t>
                      </a:r>
                      <a:endParaRPr lang="en-US" dirty="0"/>
                    </a:p>
                  </a:txBody>
                  <a:tcPr vert="vert270" anchor="ctr">
                    <a:solidFill>
                      <a:srgbClr val="00B0F0"/>
                    </a:solidFill>
                  </a:tcPr>
                </a:tc>
                <a:tc>
                  <a:txBody>
                    <a:bodyPr/>
                    <a:lstStyle/>
                    <a:p>
                      <a:r>
                        <a:rPr lang="en-US" dirty="0"/>
                        <a:t>DEROG</a:t>
                      </a:r>
                    </a:p>
                  </a:txBody>
                  <a:tcPr vert="vert270" anchor="ctr"/>
                </a:tc>
                <a:extLst>
                  <a:ext uri="{0D108BD9-81ED-4DB2-BD59-A6C34878D82A}">
                    <a16:rowId xmlns:a16="http://schemas.microsoft.com/office/drawing/2014/main" val="211987737"/>
                  </a:ext>
                </a:extLst>
              </a:tr>
              <a:tr h="370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367838085"/>
                  </a:ext>
                </a:extLst>
              </a:tr>
            </a:tbl>
          </a:graphicData>
        </a:graphic>
      </p:graphicFrame>
      <p:graphicFrame>
        <p:nvGraphicFramePr>
          <p:cNvPr id="10" name="Table 9">
            <a:extLst>
              <a:ext uri="{FF2B5EF4-FFF2-40B4-BE49-F238E27FC236}">
                <a16:creationId xmlns:a16="http://schemas.microsoft.com/office/drawing/2014/main" id="{CFE02923-750C-48C8-8583-E621B5F98CA7}"/>
              </a:ext>
            </a:extLst>
          </p:cNvPr>
          <p:cNvGraphicFramePr>
            <a:graphicFrameLocks noGrp="1"/>
          </p:cNvGraphicFramePr>
          <p:nvPr/>
        </p:nvGraphicFramePr>
        <p:xfrm>
          <a:off x="6458340" y="3819933"/>
          <a:ext cx="5183676" cy="2443775"/>
        </p:xfrm>
        <a:graphic>
          <a:graphicData uri="http://schemas.openxmlformats.org/drawingml/2006/table">
            <a:tbl>
              <a:tblPr firstRow="1" bandRow="1">
                <a:tableStyleId>{5C22544A-7EE6-4342-B048-85BDC9FD1C3A}</a:tableStyleId>
              </a:tblPr>
              <a:tblGrid>
                <a:gridCol w="575964">
                  <a:extLst>
                    <a:ext uri="{9D8B030D-6E8A-4147-A177-3AD203B41FA5}">
                      <a16:colId xmlns:a16="http://schemas.microsoft.com/office/drawing/2014/main" val="2556497831"/>
                    </a:ext>
                  </a:extLst>
                </a:gridCol>
                <a:gridCol w="575964">
                  <a:extLst>
                    <a:ext uri="{9D8B030D-6E8A-4147-A177-3AD203B41FA5}">
                      <a16:colId xmlns:a16="http://schemas.microsoft.com/office/drawing/2014/main" val="728530421"/>
                    </a:ext>
                  </a:extLst>
                </a:gridCol>
                <a:gridCol w="575964">
                  <a:extLst>
                    <a:ext uri="{9D8B030D-6E8A-4147-A177-3AD203B41FA5}">
                      <a16:colId xmlns:a16="http://schemas.microsoft.com/office/drawing/2014/main" val="705290515"/>
                    </a:ext>
                  </a:extLst>
                </a:gridCol>
                <a:gridCol w="575964">
                  <a:extLst>
                    <a:ext uri="{9D8B030D-6E8A-4147-A177-3AD203B41FA5}">
                      <a16:colId xmlns:a16="http://schemas.microsoft.com/office/drawing/2014/main" val="3480634163"/>
                    </a:ext>
                  </a:extLst>
                </a:gridCol>
                <a:gridCol w="575964">
                  <a:extLst>
                    <a:ext uri="{9D8B030D-6E8A-4147-A177-3AD203B41FA5}">
                      <a16:colId xmlns:a16="http://schemas.microsoft.com/office/drawing/2014/main" val="1146347993"/>
                    </a:ext>
                  </a:extLst>
                </a:gridCol>
                <a:gridCol w="575964">
                  <a:extLst>
                    <a:ext uri="{9D8B030D-6E8A-4147-A177-3AD203B41FA5}">
                      <a16:colId xmlns:a16="http://schemas.microsoft.com/office/drawing/2014/main" val="1726867440"/>
                    </a:ext>
                  </a:extLst>
                </a:gridCol>
                <a:gridCol w="575964">
                  <a:extLst>
                    <a:ext uri="{9D8B030D-6E8A-4147-A177-3AD203B41FA5}">
                      <a16:colId xmlns:a16="http://schemas.microsoft.com/office/drawing/2014/main" val="880484348"/>
                    </a:ext>
                  </a:extLst>
                </a:gridCol>
                <a:gridCol w="575964">
                  <a:extLst>
                    <a:ext uri="{9D8B030D-6E8A-4147-A177-3AD203B41FA5}">
                      <a16:colId xmlns:a16="http://schemas.microsoft.com/office/drawing/2014/main" val="1262694878"/>
                    </a:ext>
                  </a:extLst>
                </a:gridCol>
                <a:gridCol w="575964">
                  <a:extLst>
                    <a:ext uri="{9D8B030D-6E8A-4147-A177-3AD203B41FA5}">
                      <a16:colId xmlns:a16="http://schemas.microsoft.com/office/drawing/2014/main" val="2856341124"/>
                    </a:ext>
                  </a:extLst>
                </a:gridCol>
              </a:tblGrid>
              <a:tr h="2072935">
                <a:tc>
                  <a:txBody>
                    <a:bodyPr/>
                    <a:lstStyle/>
                    <a:p>
                      <a:r>
                        <a:rPr lang="en-US" sz="1800" dirty="0" err="1"/>
                        <a:t>REASON_DebtCon</a:t>
                      </a:r>
                      <a:endParaRPr lang="en-US" dirty="0"/>
                    </a:p>
                  </a:txBody>
                  <a:tcPr vert="vert270" anchor="ctr"/>
                </a:tc>
                <a:tc>
                  <a:txBody>
                    <a:bodyPr/>
                    <a:lstStyle/>
                    <a:p>
                      <a:r>
                        <a:rPr lang="en-US" sz="1800" dirty="0" err="1"/>
                        <a:t>REASON_HomeImp</a:t>
                      </a:r>
                      <a:r>
                        <a:rPr lang="en-US" sz="1800" dirty="0"/>
                        <a:t> </a:t>
                      </a:r>
                      <a:endParaRPr lang="en-US" dirty="0"/>
                    </a:p>
                  </a:txBody>
                  <a:tcPr vert="vert270" anchor="ctr"/>
                </a:tc>
                <a:tc>
                  <a:txBody>
                    <a:bodyPr/>
                    <a:lstStyle/>
                    <a:p>
                      <a:r>
                        <a:rPr lang="en-US" sz="1800" dirty="0" err="1"/>
                        <a:t>JOB_Mgr</a:t>
                      </a:r>
                      <a:endParaRPr lang="en-US" dirty="0"/>
                    </a:p>
                  </a:txBody>
                  <a:tcPr vert="vert270" anchor="ctr">
                    <a:solidFill>
                      <a:srgbClr val="00B0F0"/>
                    </a:solidFill>
                  </a:tcPr>
                </a:tc>
                <a:tc>
                  <a:txBody>
                    <a:bodyPr/>
                    <a:lstStyle/>
                    <a:p>
                      <a:r>
                        <a:rPr lang="en-US" sz="1800" dirty="0" err="1"/>
                        <a:t>JOB_Office</a:t>
                      </a:r>
                      <a:r>
                        <a:rPr lang="en-US" sz="1800" dirty="0"/>
                        <a:t> </a:t>
                      </a:r>
                      <a:endParaRPr lang="en-US" dirty="0"/>
                    </a:p>
                  </a:txBody>
                  <a:tcPr vert="vert270" anchor="ctr">
                    <a:solidFill>
                      <a:srgbClr val="00B0F0"/>
                    </a:solidFill>
                  </a:tcPr>
                </a:tc>
                <a:tc>
                  <a:txBody>
                    <a:bodyPr/>
                    <a:lstStyle/>
                    <a:p>
                      <a:r>
                        <a:rPr lang="en-US" sz="1800" dirty="0" err="1"/>
                        <a:t>JOB_Other</a:t>
                      </a:r>
                      <a:endParaRPr lang="en-US" dirty="0"/>
                    </a:p>
                  </a:txBody>
                  <a:tcPr vert="vert270" anchor="ctr">
                    <a:solidFill>
                      <a:srgbClr val="00B0F0"/>
                    </a:solidFill>
                  </a:tcPr>
                </a:tc>
                <a:tc>
                  <a:txBody>
                    <a:bodyPr/>
                    <a:lstStyle/>
                    <a:p>
                      <a:r>
                        <a:rPr lang="en-US" sz="1800" dirty="0" err="1"/>
                        <a:t>JOB_ProfExe</a:t>
                      </a:r>
                      <a:endParaRPr lang="en-US" dirty="0"/>
                    </a:p>
                  </a:txBody>
                  <a:tcPr vert="vert270" anchor="ctr">
                    <a:solidFill>
                      <a:srgbClr val="00B0F0"/>
                    </a:solidFill>
                  </a:tcPr>
                </a:tc>
                <a:tc>
                  <a:txBody>
                    <a:bodyPr/>
                    <a:lstStyle/>
                    <a:p>
                      <a:r>
                        <a:rPr lang="en-US" sz="1800" dirty="0" err="1"/>
                        <a:t>JOB_Sales</a:t>
                      </a:r>
                      <a:endParaRPr lang="en-US" dirty="0"/>
                    </a:p>
                  </a:txBody>
                  <a:tcPr vert="vert270" anchor="ctr">
                    <a:solidFill>
                      <a:srgbClr val="00B0F0"/>
                    </a:solidFill>
                  </a:tcPr>
                </a:tc>
                <a:tc>
                  <a:txBody>
                    <a:bodyPr/>
                    <a:lstStyle/>
                    <a:p>
                      <a:r>
                        <a:rPr lang="en-US" sz="1800" dirty="0" err="1"/>
                        <a:t>JOB_Self</a:t>
                      </a:r>
                      <a:endParaRPr lang="en-US" dirty="0"/>
                    </a:p>
                  </a:txBody>
                  <a:tcPr vert="vert270" anchor="ctr">
                    <a:solidFill>
                      <a:srgbClr val="00B0F0"/>
                    </a:solidFill>
                  </a:tcPr>
                </a:tc>
                <a:tc>
                  <a:txBody>
                    <a:bodyPr/>
                    <a:lstStyle/>
                    <a:p>
                      <a:r>
                        <a:rPr lang="en-US" dirty="0"/>
                        <a:t>DEROG</a:t>
                      </a:r>
                    </a:p>
                  </a:txBody>
                  <a:tcPr vert="vert270" anchor="ctr"/>
                </a:tc>
                <a:extLst>
                  <a:ext uri="{0D108BD9-81ED-4DB2-BD59-A6C34878D82A}">
                    <a16:rowId xmlns:a16="http://schemas.microsoft.com/office/drawing/2014/main" val="211987737"/>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6</a:t>
                      </a:r>
                    </a:p>
                  </a:txBody>
                  <a:tcPr anchor="ctr"/>
                </a:tc>
                <a:extLst>
                  <a:ext uri="{0D108BD9-81ED-4DB2-BD59-A6C34878D82A}">
                    <a16:rowId xmlns:a16="http://schemas.microsoft.com/office/drawing/2014/main" val="2367838085"/>
                  </a:ext>
                </a:extLst>
              </a:tr>
            </a:tbl>
          </a:graphicData>
        </a:graphic>
      </p:graphicFrame>
      <p:graphicFrame>
        <p:nvGraphicFramePr>
          <p:cNvPr id="11" name="Content Placeholder 3">
            <a:extLst>
              <a:ext uri="{FF2B5EF4-FFF2-40B4-BE49-F238E27FC236}">
                <a16:creationId xmlns:a16="http://schemas.microsoft.com/office/drawing/2014/main" id="{0E8EA6C8-0E4F-4E5C-AFF8-732FCA02E773}"/>
              </a:ext>
            </a:extLst>
          </p:cNvPr>
          <p:cNvGraphicFramePr>
            <a:graphicFrameLocks/>
          </p:cNvGraphicFramePr>
          <p:nvPr/>
        </p:nvGraphicFramePr>
        <p:xfrm>
          <a:off x="838200" y="2490827"/>
          <a:ext cx="5183676" cy="741680"/>
        </p:xfrm>
        <a:graphic>
          <a:graphicData uri="http://schemas.openxmlformats.org/drawingml/2006/table">
            <a:tbl>
              <a:tblPr firstRow="1" bandRow="1">
                <a:tableStyleId>{5C22544A-7EE6-4342-B048-85BDC9FD1C3A}</a:tableStyleId>
              </a:tblPr>
              <a:tblGrid>
                <a:gridCol w="1727892">
                  <a:extLst>
                    <a:ext uri="{9D8B030D-6E8A-4147-A177-3AD203B41FA5}">
                      <a16:colId xmlns:a16="http://schemas.microsoft.com/office/drawing/2014/main" val="1166405273"/>
                    </a:ext>
                  </a:extLst>
                </a:gridCol>
                <a:gridCol w="1727892">
                  <a:extLst>
                    <a:ext uri="{9D8B030D-6E8A-4147-A177-3AD203B41FA5}">
                      <a16:colId xmlns:a16="http://schemas.microsoft.com/office/drawing/2014/main" val="2087135546"/>
                    </a:ext>
                  </a:extLst>
                </a:gridCol>
                <a:gridCol w="1727892">
                  <a:extLst>
                    <a:ext uri="{9D8B030D-6E8A-4147-A177-3AD203B41FA5}">
                      <a16:colId xmlns:a16="http://schemas.microsoft.com/office/drawing/2014/main" val="3912988134"/>
                    </a:ext>
                  </a:extLst>
                </a:gridCol>
              </a:tblGrid>
              <a:tr h="370840">
                <a:tc>
                  <a:txBody>
                    <a:bodyPr/>
                    <a:lstStyle/>
                    <a:p>
                      <a:pPr algn="ctr"/>
                      <a:r>
                        <a:rPr lang="en-US" sz="1800" dirty="0"/>
                        <a:t>REASON</a:t>
                      </a:r>
                      <a:endParaRPr lang="en-US" dirty="0"/>
                    </a:p>
                  </a:txBody>
                  <a:tcPr anchor="ctr"/>
                </a:tc>
                <a:tc>
                  <a:txBody>
                    <a:bodyPr/>
                    <a:lstStyle/>
                    <a:p>
                      <a:pPr algn="ctr"/>
                      <a:r>
                        <a:rPr lang="en-US" dirty="0"/>
                        <a:t>JOB</a:t>
                      </a:r>
                    </a:p>
                  </a:txBody>
                  <a:tcPr anchor="ctr">
                    <a:solidFill>
                      <a:srgbClr val="00B0F0"/>
                    </a:solidFill>
                  </a:tcPr>
                </a:tc>
                <a:tc>
                  <a:txBody>
                    <a:bodyPr/>
                    <a:lstStyle/>
                    <a:p>
                      <a:pPr algn="ctr"/>
                      <a:r>
                        <a:rPr lang="en-US" sz="1800" dirty="0"/>
                        <a:t>DEROG</a:t>
                      </a:r>
                      <a:endParaRPr lang="en-US" dirty="0"/>
                    </a:p>
                  </a:txBody>
                  <a:tcPr anchor="ctr"/>
                </a:tc>
                <a:extLst>
                  <a:ext uri="{0D108BD9-81ED-4DB2-BD59-A6C34878D82A}">
                    <a16:rowId xmlns:a16="http://schemas.microsoft.com/office/drawing/2014/main" val="2460558302"/>
                  </a:ext>
                </a:extLst>
              </a:tr>
              <a:tr h="370840">
                <a:tc>
                  <a:txBody>
                    <a:bodyPr/>
                    <a:lstStyle/>
                    <a:p>
                      <a:pPr algn="ctr"/>
                      <a:r>
                        <a:rPr lang="en-US" sz="1800" dirty="0" err="1"/>
                        <a:t>DebtCon</a:t>
                      </a:r>
                      <a:endParaRPr lang="en-US" dirty="0"/>
                    </a:p>
                  </a:txBody>
                  <a:tcPr anchor="ctr"/>
                </a:tc>
                <a:tc>
                  <a:txBody>
                    <a:bodyPr/>
                    <a:lstStyle/>
                    <a:p>
                      <a:pPr algn="ctr"/>
                      <a:r>
                        <a:rPr lang="en-US" dirty="0" err="1"/>
                        <a:t>Mgr</a:t>
                      </a:r>
                      <a:endParaRPr lang="en-US" dirty="0"/>
                    </a:p>
                  </a:txBody>
                  <a:tcPr anchor="ctr"/>
                </a:tc>
                <a:tc>
                  <a:txBody>
                    <a:bodyPr/>
                    <a:lstStyle/>
                    <a:p>
                      <a:pPr algn="ctr"/>
                      <a:r>
                        <a:rPr lang="en-US" dirty="0"/>
                        <a:t>0</a:t>
                      </a:r>
                    </a:p>
                  </a:txBody>
                  <a:tcPr anchor="ctr"/>
                </a:tc>
                <a:extLst>
                  <a:ext uri="{0D108BD9-81ED-4DB2-BD59-A6C34878D82A}">
                    <a16:rowId xmlns:a16="http://schemas.microsoft.com/office/drawing/2014/main" val="3687782247"/>
                  </a:ext>
                </a:extLst>
              </a:tr>
            </a:tbl>
          </a:graphicData>
        </a:graphic>
      </p:graphicFrame>
      <p:graphicFrame>
        <p:nvGraphicFramePr>
          <p:cNvPr id="12" name="Content Placeholder 3">
            <a:extLst>
              <a:ext uri="{FF2B5EF4-FFF2-40B4-BE49-F238E27FC236}">
                <a16:creationId xmlns:a16="http://schemas.microsoft.com/office/drawing/2014/main" id="{2DEA6BE5-73AE-4AD1-BCB0-008B7C9BB8C4}"/>
              </a:ext>
            </a:extLst>
          </p:cNvPr>
          <p:cNvGraphicFramePr>
            <a:graphicFrameLocks/>
          </p:cNvGraphicFramePr>
          <p:nvPr/>
        </p:nvGraphicFramePr>
        <p:xfrm>
          <a:off x="6458340" y="2490827"/>
          <a:ext cx="5183676" cy="741680"/>
        </p:xfrm>
        <a:graphic>
          <a:graphicData uri="http://schemas.openxmlformats.org/drawingml/2006/table">
            <a:tbl>
              <a:tblPr firstRow="1" bandRow="1">
                <a:tableStyleId>{5C22544A-7EE6-4342-B048-85BDC9FD1C3A}</a:tableStyleId>
              </a:tblPr>
              <a:tblGrid>
                <a:gridCol w="1727892">
                  <a:extLst>
                    <a:ext uri="{9D8B030D-6E8A-4147-A177-3AD203B41FA5}">
                      <a16:colId xmlns:a16="http://schemas.microsoft.com/office/drawing/2014/main" val="1166405273"/>
                    </a:ext>
                  </a:extLst>
                </a:gridCol>
                <a:gridCol w="1727892">
                  <a:extLst>
                    <a:ext uri="{9D8B030D-6E8A-4147-A177-3AD203B41FA5}">
                      <a16:colId xmlns:a16="http://schemas.microsoft.com/office/drawing/2014/main" val="2087135546"/>
                    </a:ext>
                  </a:extLst>
                </a:gridCol>
                <a:gridCol w="1727892">
                  <a:extLst>
                    <a:ext uri="{9D8B030D-6E8A-4147-A177-3AD203B41FA5}">
                      <a16:colId xmlns:a16="http://schemas.microsoft.com/office/drawing/2014/main" val="3912988134"/>
                    </a:ext>
                  </a:extLst>
                </a:gridCol>
              </a:tblGrid>
              <a:tr h="370840">
                <a:tc>
                  <a:txBody>
                    <a:bodyPr/>
                    <a:lstStyle/>
                    <a:p>
                      <a:pPr algn="ctr"/>
                      <a:r>
                        <a:rPr lang="en-US" sz="1800" dirty="0"/>
                        <a:t>REASON</a:t>
                      </a:r>
                      <a:endParaRPr lang="en-US" dirty="0"/>
                    </a:p>
                  </a:txBody>
                  <a:tcPr anchor="ctr"/>
                </a:tc>
                <a:tc>
                  <a:txBody>
                    <a:bodyPr/>
                    <a:lstStyle/>
                    <a:p>
                      <a:pPr algn="ctr"/>
                      <a:r>
                        <a:rPr lang="en-US" dirty="0"/>
                        <a:t>JOB</a:t>
                      </a:r>
                    </a:p>
                  </a:txBody>
                  <a:tcPr anchor="ctr">
                    <a:solidFill>
                      <a:srgbClr val="00B0F0"/>
                    </a:solidFill>
                  </a:tcPr>
                </a:tc>
                <a:tc>
                  <a:txBody>
                    <a:bodyPr/>
                    <a:lstStyle/>
                    <a:p>
                      <a:pPr algn="ctr"/>
                      <a:r>
                        <a:rPr lang="en-US" sz="1800" dirty="0"/>
                        <a:t>DEROG</a:t>
                      </a:r>
                      <a:endParaRPr lang="en-US" dirty="0"/>
                    </a:p>
                  </a:txBody>
                  <a:tcPr anchor="ctr"/>
                </a:tc>
                <a:extLst>
                  <a:ext uri="{0D108BD9-81ED-4DB2-BD59-A6C34878D82A}">
                    <a16:rowId xmlns:a16="http://schemas.microsoft.com/office/drawing/2014/main" val="2460558302"/>
                  </a:ext>
                </a:extLst>
              </a:tr>
              <a:tr h="370840">
                <a:tc>
                  <a:txBody>
                    <a:bodyPr/>
                    <a:lstStyle/>
                    <a:p>
                      <a:pPr algn="ctr"/>
                      <a:r>
                        <a:rPr lang="en-US" sz="1800" dirty="0" err="1"/>
                        <a:t>HomeImp</a:t>
                      </a:r>
                      <a:endParaRPr lang="en-US" dirty="0"/>
                    </a:p>
                  </a:txBody>
                  <a:tcPr anchor="ctr"/>
                </a:tc>
                <a:tc>
                  <a:txBody>
                    <a:bodyPr/>
                    <a:lstStyle/>
                    <a:p>
                      <a:pPr algn="ctr"/>
                      <a:r>
                        <a:rPr lang="en-US" sz="1800" dirty="0" err="1"/>
                        <a:t>ProfExe</a:t>
                      </a:r>
                      <a:endParaRPr lang="en-US" dirty="0"/>
                    </a:p>
                  </a:txBody>
                  <a:tcPr anchor="ctr"/>
                </a:tc>
                <a:tc>
                  <a:txBody>
                    <a:bodyPr/>
                    <a:lstStyle/>
                    <a:p>
                      <a:pPr algn="ctr"/>
                      <a:r>
                        <a:rPr lang="en-US" dirty="0"/>
                        <a:t>6</a:t>
                      </a:r>
                    </a:p>
                  </a:txBody>
                  <a:tcPr anchor="ctr"/>
                </a:tc>
                <a:extLst>
                  <a:ext uri="{0D108BD9-81ED-4DB2-BD59-A6C34878D82A}">
                    <a16:rowId xmlns:a16="http://schemas.microsoft.com/office/drawing/2014/main" val="3687782247"/>
                  </a:ext>
                </a:extLst>
              </a:tr>
            </a:tbl>
          </a:graphicData>
        </a:graphic>
      </p:graphicFrame>
      <p:sp>
        <p:nvSpPr>
          <p:cNvPr id="13" name="Arrow: Down 12">
            <a:extLst>
              <a:ext uri="{FF2B5EF4-FFF2-40B4-BE49-F238E27FC236}">
                <a16:creationId xmlns:a16="http://schemas.microsoft.com/office/drawing/2014/main" id="{4BF53B6B-224B-46CB-80B8-9693A6BB51C7}"/>
              </a:ext>
            </a:extLst>
          </p:cNvPr>
          <p:cNvSpPr/>
          <p:nvPr/>
        </p:nvSpPr>
        <p:spPr>
          <a:xfrm>
            <a:off x="3219061" y="3394804"/>
            <a:ext cx="606490" cy="35238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A60D9B11-4A1D-4BDE-90BB-B5154FFFC1C4}"/>
              </a:ext>
            </a:extLst>
          </p:cNvPr>
          <p:cNvSpPr/>
          <p:nvPr/>
        </p:nvSpPr>
        <p:spPr>
          <a:xfrm>
            <a:off x="8746933" y="3359516"/>
            <a:ext cx="606490" cy="35238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DC46B8D-4DD4-4E00-87F7-2C127BA6930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14844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Target Variable (a.k.a. Label)</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463C21CB-B3A4-4B21-9F04-37EDEAC25F84}"/>
                  </a:ext>
                </a:extLst>
              </p:cNvPr>
              <p:cNvGraphicFramePr>
                <a:graphicFrameLocks noGrp="1"/>
              </p:cNvGraphicFramePr>
              <p:nvPr>
                <p:ph idx="1"/>
                <p:extLst>
                  <p:ext uri="{D42A27DB-BD31-4B8C-83A1-F6EECF244321}">
                    <p14:modId xmlns:p14="http://schemas.microsoft.com/office/powerpoint/2010/main" val="3541376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4">
                <a:extLst>
                  <a:ext uri="{FF2B5EF4-FFF2-40B4-BE49-F238E27FC236}">
                    <a16:creationId xmlns:a16="http://schemas.microsoft.com/office/drawing/2014/main" id="{463C21CB-B3A4-4B21-9F04-37EDEAC25F84}"/>
                  </a:ext>
                </a:extLst>
              </p:cNvPr>
              <p:cNvGraphicFramePr>
                <a:graphicFrameLocks noGrp="1"/>
              </p:cNvGraphicFramePr>
              <p:nvPr>
                <p:ph idx="1"/>
                <p:extLst>
                  <p:ext uri="{D42A27DB-BD31-4B8C-83A1-F6EECF244321}">
                    <p14:modId xmlns:p14="http://schemas.microsoft.com/office/powerpoint/2010/main" val="3541376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4" name="Footer Placeholder 3">
            <a:extLst>
              <a:ext uri="{FF2B5EF4-FFF2-40B4-BE49-F238E27FC236}">
                <a16:creationId xmlns:a16="http://schemas.microsoft.com/office/drawing/2014/main" id="{05D247A7-6CA6-4BFB-A513-BE9DEBC93632}"/>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18702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Parameters</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463C21CB-B3A4-4B21-9F04-37EDEAC25F8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4">
                <a:extLst>
                  <a:ext uri="{FF2B5EF4-FFF2-40B4-BE49-F238E27FC236}">
                    <a16:creationId xmlns:a16="http://schemas.microsoft.com/office/drawing/2014/main" id="{463C21CB-B3A4-4B21-9F04-37EDEAC25F84}"/>
                  </a:ext>
                </a:extLst>
              </p:cNvPr>
              <p:cNvGraphicFramePr>
                <a:graphicFrameLocks noGrp="1"/>
              </p:cNvGraphicFramePr>
              <p:nvPr>
                <p:ph idx="1"/>
                <p:extLst>
                  <p:ext uri="{D42A27DB-BD31-4B8C-83A1-F6EECF244321}">
                    <p14:modId xmlns:p14="http://schemas.microsoft.com/office/powerpoint/2010/main" val="9072778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sp>
        <p:nvSpPr>
          <p:cNvPr id="4" name="Footer Placeholder 3">
            <a:extLst>
              <a:ext uri="{FF2B5EF4-FFF2-40B4-BE49-F238E27FC236}">
                <a16:creationId xmlns:a16="http://schemas.microsoft.com/office/drawing/2014/main" id="{05D247A7-6CA6-4BFB-A513-BE9DEBC93632}"/>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426422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Statistical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1805" y="1825560"/>
                <a:ext cx="5257800" cy="2419869"/>
              </a:xfrm>
              <a:solidFill>
                <a:schemeClr val="accent2">
                  <a:lumMod val="20000"/>
                  <a:lumOff val="80000"/>
                </a:schemeClr>
              </a:solidFill>
              <a:ln w="19050">
                <a:solidFill>
                  <a:schemeClr val="tx1"/>
                </a:solidFill>
              </a:ln>
            </p:spPr>
            <p:txBody>
              <a:bodyPr>
                <a:normAutofit/>
              </a:bodyPr>
              <a:lstStyle/>
              <a:p>
                <a:pPr>
                  <a:lnSpc>
                    <a:spcPct val="100000"/>
                  </a:lnSpc>
                </a:pPr>
                <a:r>
                  <a:rPr lang="en-US" dirty="0"/>
                  <a:t>Logit: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e>
                    </m:func>
                  </m:oMath>
                </a14:m>
                <a:endParaRPr lang="en-US" dirty="0"/>
              </a:p>
              <a:p>
                <a:pPr>
                  <a:lnSpc>
                    <a:spcPct val="100000"/>
                  </a:lnSpc>
                </a:pPr>
                <a:r>
                  <a:rPr lang="en-US" dirty="0"/>
                  <a:t>Formula: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sSubSup>
                              <m:sSubSupPr>
                                <m:ctrlPr>
                                  <a:rPr lang="en-US" i="1" smtClean="0">
                                    <a:latin typeface="Cambria Math" panose="02040503050406030204" pitchFamily="18" charset="0"/>
                                  </a:rPr>
                                </m:ctrlPr>
                              </m:sSubSupPr>
                              <m:e>
                                <m:r>
                                  <a:rPr lang="en-US" b="1" i="0" smtClean="0">
                                    <a:latin typeface="Cambria Math" panose="02040503050406030204" pitchFamily="18" charset="0"/>
                                  </a:rPr>
                                  <m:t>𝐱</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1" i="0" smtClean="0">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rPr>
                              <m:t>𝑗</m:t>
                            </m:r>
                          </m:sub>
                        </m:sSub>
                      </m:e>
                    </m:func>
                  </m:oMath>
                </a14:m>
                <a:r>
                  <a:rPr lang="en-US" dirty="0"/>
                  <a:t> for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oMath>
                </a14:m>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1805" y="1825560"/>
                <a:ext cx="5257800" cy="2419869"/>
              </a:xfrm>
              <a:blipFill>
                <a:blip r:embed="rId3"/>
                <a:stretch>
                  <a:fillRect l="-1963"/>
                </a:stretch>
              </a:blipFill>
              <a:ln w="19050">
                <a:solidFill>
                  <a:schemeClr val="tx1"/>
                </a:solidFill>
              </a:ln>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sp>
        <p:nvSpPr>
          <p:cNvPr id="4" name="Footer Placeholder 3">
            <a:extLst>
              <a:ext uri="{FF2B5EF4-FFF2-40B4-BE49-F238E27FC236}">
                <a16:creationId xmlns:a16="http://schemas.microsoft.com/office/drawing/2014/main" id="{35F683BD-B5D0-40FE-9482-54BE2D9D2A4E}"/>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B18C476-745C-4326-82A2-D81AB3F0A371}"/>
                  </a:ext>
                </a:extLst>
              </p:cNvPr>
              <p:cNvSpPr txBox="1">
                <a:spLocks/>
              </p:cNvSpPr>
              <p:nvPr/>
            </p:nvSpPr>
            <p:spPr>
              <a:xfrm>
                <a:off x="6262396" y="1825560"/>
                <a:ext cx="5257800" cy="2419869"/>
              </a:xfrm>
              <a:prstGeom prst="rect">
                <a:avLst/>
              </a:prstGeom>
              <a:solidFill>
                <a:schemeClr val="accent2">
                  <a:lumMod val="20000"/>
                  <a:lumOff val="80000"/>
                </a:schemeClr>
              </a:solidFill>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dirty="0"/>
                  <a:t>This formula also works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𝐽</m:t>
                    </m:r>
                  </m:oMath>
                </a14:m>
                <a:r>
                  <a:rPr lang="en-US" dirty="0"/>
                  <a:t> because </a:t>
                </a:r>
                <a14:m>
                  <m:oMath xmlns:m="http://schemas.openxmlformats.org/officeDocument/2006/math">
                    <m:sSub>
                      <m:sSubPr>
                        <m:ctrlPr>
                          <a:rPr lang="en-US" i="1">
                            <a:latin typeface="Cambria Math" panose="02040503050406030204" pitchFamily="18" charset="0"/>
                          </a:rPr>
                        </m:ctrlPr>
                      </m:sSubPr>
                      <m:e>
                        <m:r>
                          <a:rPr lang="en-US" b="1" i="0">
                            <a:latin typeface="Cambria Math" panose="02040503050406030204" pitchFamily="18" charset="0"/>
                            <a:ea typeface="Cambria Math" panose="02040503050406030204" pitchFamily="18" charset="0"/>
                          </a:rPr>
                          <m:t>𝛃</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rPr>
                      <m:t>=0</m:t>
                    </m:r>
                  </m:oMath>
                </a14:m>
                <a:r>
                  <a:rPr lang="en-US" dirty="0"/>
                  <a:t> (by definition)</a:t>
                </a:r>
              </a:p>
              <a:p>
                <a:pPr>
                  <a:lnSpc>
                    <a:spcPct val="100000"/>
                  </a:lnSpc>
                  <a:spcBef>
                    <a:spcPts val="0"/>
                  </a:spcBef>
                  <a:spcAft>
                    <a:spcPts val="600"/>
                  </a:spcAft>
                </a:pP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i="1" smtClean="0">
                                        <a:latin typeface="Cambria Math" panose="02040503050406030204" pitchFamily="18" charset="0"/>
                                      </a:rPr>
                                      <m:t>𝐽</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𝑒</m:t>
                                </m:r>
                              </m:sub>
                            </m:sSub>
                          </m:fName>
                          <m:e>
                            <m:r>
                              <a:rPr lang="en-US" i="1" smtClean="0">
                                <a:latin typeface="Cambria Math" panose="02040503050406030204" pitchFamily="18" charset="0"/>
                              </a:rPr>
                              <m:t>1</m:t>
                            </m:r>
                          </m:e>
                        </m:func>
                        <m:r>
                          <a:rPr lang="en-US" i="1" smtClean="0">
                            <a:latin typeface="Cambria Math" panose="02040503050406030204" pitchFamily="18" charset="0"/>
                          </a:rPr>
                          <m:t>=0=</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0">
                                    <a:latin typeface="Cambria Math" panose="02040503050406030204" pitchFamily="18" charset="0"/>
                                  </a:rPr>
                                  <m:t>𝐱</m:t>
                                </m:r>
                              </m:e>
                              <m:sub>
                                <m:r>
                                  <a:rPr lang="en-US" i="1">
                                    <a:latin typeface="Cambria Math" panose="02040503050406030204" pitchFamily="18" charset="0"/>
                                  </a:rPr>
                                  <m:t>𝑖</m:t>
                                </m:r>
                              </m:sub>
                              <m:sup>
                                <m:r>
                                  <a:rPr lang="en-US" b="0" i="1" smtClean="0">
                                    <a:latin typeface="Cambria Math" panose="02040503050406030204" pitchFamily="18" charset="0"/>
                                  </a:rPr>
                                  <m:t>𝑡</m:t>
                                </m:r>
                              </m:sup>
                            </m:sSubSup>
                            <m:r>
                              <a:rPr lang="en-US" b="1" i="0">
                                <a:latin typeface="Cambria Math" panose="02040503050406030204" pitchFamily="18" charset="0"/>
                                <a:ea typeface="Cambria Math" panose="02040503050406030204" pitchFamily="18" charset="0"/>
                              </a:rPr>
                              <m:t>𝛃</m:t>
                            </m:r>
                          </m:e>
                          <m:sub>
                            <m:r>
                              <a:rPr lang="en-US" i="1" smtClean="0">
                                <a:latin typeface="Cambria Math" panose="02040503050406030204" pitchFamily="18" charset="0"/>
                                <a:ea typeface="Cambria Math" panose="02040503050406030204" pitchFamily="18" charset="0"/>
                              </a:rPr>
                              <m:t>𝐽</m:t>
                            </m:r>
                          </m:sub>
                        </m:sSub>
                      </m:e>
                    </m:func>
                  </m:oMath>
                </a14:m>
                <a:endParaRPr lang="en-US" dirty="0"/>
              </a:p>
            </p:txBody>
          </p:sp>
        </mc:Choice>
        <mc:Fallback xmlns="">
          <p:sp>
            <p:nvSpPr>
              <p:cNvPr id="6" name="Content Placeholder 2">
                <a:extLst>
                  <a:ext uri="{FF2B5EF4-FFF2-40B4-BE49-F238E27FC236}">
                    <a16:creationId xmlns:a16="http://schemas.microsoft.com/office/drawing/2014/main" id="{2B18C476-745C-4326-82A2-D81AB3F0A371}"/>
                  </a:ext>
                </a:extLst>
              </p:cNvPr>
              <p:cNvSpPr txBox="1">
                <a:spLocks noRot="1" noChangeAspect="1" noMove="1" noResize="1" noEditPoints="1" noAdjustHandles="1" noChangeArrowheads="1" noChangeShapeType="1" noTextEdit="1"/>
              </p:cNvSpPr>
              <p:nvPr/>
            </p:nvSpPr>
            <p:spPr>
              <a:xfrm>
                <a:off x="6262396" y="1825560"/>
                <a:ext cx="5257800" cy="2419869"/>
              </a:xfrm>
              <a:prstGeom prst="rect">
                <a:avLst/>
              </a:prstGeom>
              <a:blipFill>
                <a:blip r:embed="rId4"/>
                <a:stretch>
                  <a:fillRect l="-1963"/>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DDBEFAB-7837-4F01-92CD-67C614EB015B}"/>
                  </a:ext>
                </a:extLst>
              </p:cNvPr>
              <p:cNvSpPr txBox="1">
                <a:spLocks/>
              </p:cNvSpPr>
              <p:nvPr/>
            </p:nvSpPr>
            <p:spPr>
              <a:xfrm>
                <a:off x="671804" y="4538435"/>
                <a:ext cx="10848391" cy="1405165"/>
              </a:xfrm>
              <a:prstGeom prst="rect">
                <a:avLst/>
              </a:prstGeom>
              <a:solidFill>
                <a:schemeClr val="accent2">
                  <a:lumMod val="20000"/>
                  <a:lumOff val="80000"/>
                </a:schemeClr>
              </a:solidFill>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dirty="0"/>
              </a:p>
              <a:p>
                <a:pPr>
                  <a:lnSpc>
                    <a:spcPct val="100000"/>
                  </a:lnSpc>
                  <a:spcBef>
                    <a:spcPts val="0"/>
                  </a:spcBef>
                </a:pPr>
                <a:r>
                  <a:rPr lang="en-US" dirty="0"/>
                  <a:t>The natural logarithm of the odds (or logit)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m:rPr>
                            <m:sty m:val="p"/>
                          </m:rPr>
                          <a:rPr lang="en-US" b="0" i="0" smtClean="0">
                            <a:latin typeface="Cambria Math" panose="02040503050406030204" pitchFamily="18" charset="0"/>
                          </a:rPr>
                          <m:t>th</m:t>
                        </m:r>
                      </m:sup>
                    </m:sSup>
                  </m:oMath>
                </a14:m>
                <a:r>
                  <a:rPr lang="en-US" dirty="0"/>
                  <a:t> category over the reference category is a linear combination of the parameters.</a:t>
                </a:r>
              </a:p>
              <a:p>
                <a:pPr marL="0" indent="0">
                  <a:buFont typeface="Arial" panose="020B0604020202020204" pitchFamily="34" charset="0"/>
                  <a:buNone/>
                </a:pPr>
                <a:endParaRPr lang="en-US" dirty="0"/>
              </a:p>
            </p:txBody>
          </p:sp>
        </mc:Choice>
        <mc:Fallback xmlns="">
          <p:sp>
            <p:nvSpPr>
              <p:cNvPr id="8" name="Content Placeholder 2">
                <a:extLst>
                  <a:ext uri="{FF2B5EF4-FFF2-40B4-BE49-F238E27FC236}">
                    <a16:creationId xmlns:a16="http://schemas.microsoft.com/office/drawing/2014/main" id="{FDDBEFAB-7837-4F01-92CD-67C614EB015B}"/>
                  </a:ext>
                </a:extLst>
              </p:cNvPr>
              <p:cNvSpPr txBox="1">
                <a:spLocks noRot="1" noChangeAspect="1" noMove="1" noResize="1" noEditPoints="1" noAdjustHandles="1" noChangeArrowheads="1" noChangeShapeType="1" noTextEdit="1"/>
              </p:cNvSpPr>
              <p:nvPr/>
            </p:nvSpPr>
            <p:spPr>
              <a:xfrm>
                <a:off x="671804" y="4538435"/>
                <a:ext cx="10848391" cy="1405165"/>
              </a:xfrm>
              <a:prstGeom prst="rect">
                <a:avLst/>
              </a:prstGeom>
              <a:blipFill>
                <a:blip r:embed="rId5"/>
                <a:stretch>
                  <a:fillRect l="-953"/>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6662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Statistical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spcBef>
                    <a:spcPts val="0"/>
                  </a:spcBef>
                </a:pPr>
                <a:r>
                  <a:rPr lang="en-US" sz="2400" dirty="0"/>
                  <a:t>Equation: </a:t>
                </a:r>
                <a14:m>
                  <m:oMath xmlns:m="http://schemas.openxmlformats.org/officeDocument/2006/math">
                    <m:func>
                      <m:funcPr>
                        <m:ctrlPr>
                          <a:rPr lang="en-US" sz="2400" i="1" smtClean="0">
                            <a:latin typeface="Cambria Math" panose="02040503050406030204" pitchFamily="18" charset="0"/>
                          </a:rPr>
                        </m:ctrlPr>
                      </m:funcPr>
                      <m:fName>
                        <m:sSub>
                          <m:sSubPr>
                            <m:ctrlPr>
                              <a:rPr lang="en-US" sz="2400" i="1" smtClean="0">
                                <a:latin typeface="Cambria Math" panose="02040503050406030204" pitchFamily="18" charset="0"/>
                              </a:rPr>
                            </m:ctrlPr>
                          </m:sSubPr>
                          <m:e>
                            <m:r>
                              <m:rPr>
                                <m:sty m:val="p"/>
                              </m:rPr>
                              <a:rPr lang="en-US" sz="2400" i="0" smtClean="0">
                                <a:latin typeface="Cambria Math" panose="02040503050406030204" pitchFamily="18" charset="0"/>
                              </a:rPr>
                              <m:t>log</m:t>
                            </m:r>
                          </m:e>
                          <m:sub>
                            <m:r>
                              <a:rPr lang="en-US" sz="2400" b="0" i="1" smtClean="0">
                                <a:latin typeface="Cambria Math" panose="02040503050406030204" pitchFamily="18" charset="0"/>
                              </a:rPr>
                              <m:t>𝑒</m:t>
                            </m:r>
                          </m:sub>
                        </m:sSub>
                      </m:fName>
                      <m:e>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rPr>
                                      <m:t>𝑖𝑗</m:t>
                                    </m:r>
                                  </m:sub>
                                </m:sSub>
                              </m:num>
                              <m:den>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rPr>
                                      <m:t>𝑖𝐽</m:t>
                                    </m:r>
                                  </m:sub>
                                </m:sSub>
                              </m:den>
                            </m:f>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sSubSup>
                              <m:sSubSupPr>
                                <m:ctrlPr>
                                  <a:rPr lang="en-US" sz="240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r>
                              <a:rPr lang="en-US" sz="2400" b="1" i="1" smtClean="0">
                                <a:latin typeface="Cambria Math" panose="02040503050406030204" pitchFamily="18" charset="0"/>
                                <a:ea typeface="Cambria Math" panose="02040503050406030204" pitchFamily="18" charset="0"/>
                              </a:rPr>
                              <m:t>𝜷</m:t>
                            </m:r>
                          </m:e>
                          <m:sub>
                            <m:r>
                              <a:rPr lang="en-US" sz="2400" b="0" i="1" smtClean="0">
                                <a:latin typeface="Cambria Math" panose="02040503050406030204" pitchFamily="18" charset="0"/>
                              </a:rPr>
                              <m:t>𝑗</m:t>
                            </m:r>
                          </m:sub>
                        </m:sSub>
                      </m:e>
                    </m:func>
                  </m:oMath>
                </a14:m>
                <a:r>
                  <a:rPr lang="en-US" sz="2400" dirty="0"/>
                  <a:t> is equivalent to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rPr>
                          <m:t>𝑖𝐽</m:t>
                        </m:r>
                      </m:sub>
                    </m:sSub>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oMath>
                </a14:m>
                <a:endParaRPr lang="en-US" sz="2400" dirty="0"/>
              </a:p>
              <a:p>
                <a:pPr>
                  <a:lnSpc>
                    <a:spcPct val="150000"/>
                  </a:lnSpc>
                  <a:spcBef>
                    <a:spcPts val="0"/>
                  </a:spcBef>
                </a:pPr>
                <a:r>
                  <a:rPr lang="en-US" sz="2400" dirty="0"/>
                  <a:t>The sum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rPr>
                          <m:t>𝑖𝑗</m:t>
                        </m:r>
                      </m:sub>
                    </m:sSub>
                  </m:oMath>
                </a14:m>
                <a:r>
                  <a:rPr lang="en-US" sz="2400" dirty="0"/>
                  <a:t> over all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=1,…,</m:t>
                    </m:r>
                    <m:r>
                      <a:rPr lang="en-US" sz="2400" b="0" i="1" smtClean="0">
                        <a:latin typeface="Cambria Math" panose="02040503050406030204" pitchFamily="18" charset="0"/>
                      </a:rPr>
                      <m:t>𝐾</m:t>
                    </m:r>
                  </m:oMath>
                </a14:m>
                <a:r>
                  <a:rPr lang="en-US" sz="2400" dirty="0"/>
                  <a:t> gives </a:t>
                </a:r>
                <a14:m>
                  <m:oMath xmlns:m="http://schemas.openxmlformats.org/officeDocument/2006/math">
                    <m:r>
                      <a:rPr lang="en-US" sz="2400" b="0" i="0" smtClean="0">
                        <a:latin typeface="Cambria Math" panose="02040503050406030204" pitchFamily="18" charset="0"/>
                      </a:rPr>
                      <m:t>1=</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rPr>
                              <m:t>𝑖𝑗</m:t>
                            </m:r>
                          </m:sub>
                        </m:sSub>
                      </m:e>
                    </m:nary>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rPr>
                          <m:t>𝑖𝐽</m:t>
                        </m:r>
                      </m:sub>
                    </m:sSub>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e>
                    </m:nary>
                  </m:oMath>
                </a14:m>
                <a:endParaRPr lang="en-US" sz="2400" dirty="0"/>
              </a:p>
              <a:p>
                <a:pPr>
                  <a:lnSpc>
                    <a:spcPct val="150000"/>
                  </a:lnSpc>
                  <a:spcBef>
                    <a:spcPts val="0"/>
                  </a:spcBef>
                </a:pPr>
                <a:r>
                  <a:rPr lang="en-US" sz="2400" dirty="0"/>
                  <a:t>Therefore,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rPr>
                          <m:t>𝑖𝐽</m:t>
                        </m:r>
                      </m:sub>
                    </m:sSub>
                    <m:r>
                      <a:rPr lang="en-US" sz="2400" b="0" i="1" smtClean="0">
                        <a:latin typeface="Cambria Math" panose="02040503050406030204" pitchFamily="18" charset="0"/>
                      </a:rPr>
                      <m:t>=</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𝐾</m:t>
                            </m:r>
                          </m:sup>
                          <m:e>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e>
                        </m:nary>
                      </m:den>
                    </m:f>
                  </m:oMath>
                </a14:m>
                <a:endParaRPr lang="en-US" sz="2400" dirty="0"/>
              </a:p>
              <a:p>
                <a:pPr>
                  <a:lnSpc>
                    <a:spcPct val="150000"/>
                  </a:lnSpc>
                  <a:spcBef>
                    <a:spcPts val="0"/>
                  </a:spcBef>
                </a:pPr>
                <a:r>
                  <a:rPr lang="en-US" sz="2400" dirty="0"/>
                  <a:t>Finally,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rPr>
                          <m:t>𝑖𝑗</m:t>
                        </m:r>
                      </m:sub>
                    </m:sSub>
                    <m:r>
                      <a:rPr lang="en-US" sz="2400" i="1">
                        <a:latin typeface="Cambria Math" panose="02040503050406030204" pitchFamily="18" charset="0"/>
                      </a:rPr>
                      <m:t>=</m:t>
                    </m:r>
                    <m:f>
                      <m:fPr>
                        <m:type m:val="lin"/>
                        <m:ctrlPr>
                          <a:rPr lang="en-US" sz="2400" i="1" smtClean="0">
                            <a:latin typeface="Cambria Math" panose="02040503050406030204" pitchFamily="18" charset="0"/>
                          </a:rPr>
                        </m:ctrlPr>
                      </m:fPr>
                      <m:num>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num>
                      <m:den>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𝑙</m:t>
                            </m:r>
                            <m:r>
                              <a:rPr lang="en-US" sz="2400" i="1">
                                <a:latin typeface="Cambria Math" panose="02040503050406030204" pitchFamily="18" charset="0"/>
                              </a:rPr>
                              <m:t>=1</m:t>
                            </m:r>
                          </m:sub>
                          <m:sup>
                            <m:r>
                              <a:rPr lang="en-US" sz="2400" i="1">
                                <a:latin typeface="Cambria Math" panose="02040503050406030204" pitchFamily="18" charset="0"/>
                              </a:rPr>
                              <m:t>𝐾</m:t>
                            </m:r>
                          </m:sup>
                          <m:e>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b="0" i="1" smtClean="0">
                                        <a:latin typeface="Cambria Math" panose="02040503050406030204" pitchFamily="18" charset="0"/>
                                        <a:ea typeface="Cambria Math" panose="02040503050406030204" pitchFamily="18" charset="0"/>
                                      </a:rPr>
                                      <m:t>𝑙</m:t>
                                    </m:r>
                                  </m:sub>
                                </m:sSub>
                              </m:e>
                            </m:d>
                          </m:e>
                        </m:nary>
                      </m:den>
                    </m:f>
                  </m:oMath>
                </a14:m>
                <a:r>
                  <a:rPr lang="en-US" sz="2400" dirty="0"/>
                  <a:t> for </a:t>
                </a:r>
                <a14:m>
                  <m:oMath xmlns:m="http://schemas.openxmlformats.org/officeDocument/2006/math">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𝐾</m:t>
                    </m:r>
                  </m:oMath>
                </a14:m>
                <a:r>
                  <a:rPr lang="en-US" sz="2400" dirty="0"/>
                  <a:t> </a:t>
                </a:r>
              </a:p>
              <a:p>
                <a:pPr>
                  <a:lnSpc>
                    <a:spcPct val="150000"/>
                  </a:lnSpc>
                  <a:spcBef>
                    <a:spcPts val="0"/>
                  </a:spcBef>
                </a:pPr>
                <a:r>
                  <a:rPr lang="en-US" sz="2400" dirty="0"/>
                  <a:t>The above formula also works for </a:t>
                </a:r>
                <a14:m>
                  <m:oMath xmlns:m="http://schemas.openxmlformats.org/officeDocument/2006/math">
                    <m: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𝐽</m:t>
                    </m:r>
                  </m:oMath>
                </a14:m>
                <a:r>
                  <a:rPr lang="en-US" sz="2400" dirty="0"/>
                  <a:t> because of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b="0" i="1" smtClean="0">
                                    <a:latin typeface="Cambria Math" panose="02040503050406030204" pitchFamily="18" charset="0"/>
                                  </a:rPr>
                                  <m:t>𝐽</m:t>
                                </m:r>
                              </m:sub>
                            </m:sSub>
                          </m:e>
                        </m:d>
                      </m:e>
                    </m:func>
                    <m:r>
                      <a:rPr lang="en-US" sz="2400" b="0" i="1" smtClean="0">
                        <a:latin typeface="Cambria Math" panose="02040503050406030204" pitchFamily="18" charset="0"/>
                      </a:rPr>
                      <m:t>=</m:t>
                    </m:r>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smtClean="0">
                            <a:latin typeface="Cambria Math" panose="02040503050406030204" pitchFamily="18" charset="0"/>
                          </a:rPr>
                          <m:t>0</m:t>
                        </m:r>
                      </m:e>
                    </m:d>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sp>
        <p:nvSpPr>
          <p:cNvPr id="4" name="Footer Placeholder 3">
            <a:extLst>
              <a:ext uri="{FF2B5EF4-FFF2-40B4-BE49-F238E27FC236}">
                <a16:creationId xmlns:a16="http://schemas.microsoft.com/office/drawing/2014/main" id="{6DC1513A-161C-4796-B435-AB68950DAF0A}"/>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369944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Why Logistic?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logistic curve has the formula: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den>
                    </m:f>
                  </m:oMath>
                </a14:m>
                <a:r>
                  <a:rPr lang="en-US" dirty="0"/>
                  <a:t> for any real </a:t>
                </a:r>
                <a:r>
                  <a:rPr lang="en-US" i="1" dirty="0">
                    <a:latin typeface="Times New Roman" panose="02020603050405020304" pitchFamily="18" charset="0"/>
                    <a:cs typeface="Times New Roman" panose="02020603050405020304" pitchFamily="18" charset="0"/>
                  </a:rPr>
                  <a:t>x</a:t>
                </a:r>
                <a:r>
                  <a:rPr lang="en-US" dirty="0"/>
                  <a:t>.  </a:t>
                </a:r>
              </a:p>
              <a:p>
                <a:r>
                  <a:rPr lang="en-US" dirty="0"/>
                  <a:t>The range: </a:t>
                </a:r>
                <a14:m>
                  <m:oMath xmlns:m="http://schemas.openxmlformats.org/officeDocument/2006/math">
                    <m:r>
                      <a:rPr lang="en-US" i="1">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oMath>
                </a14:m>
                <a:r>
                  <a:rPr lang="en-US" dirty="0"/>
                  <a:t> for all values of </a:t>
                </a:r>
                <a14:m>
                  <m:oMath xmlns:m="http://schemas.openxmlformats.org/officeDocument/2006/math">
                    <m:r>
                      <a:rPr lang="en-US" b="0" i="1" smtClean="0">
                        <a:latin typeface="Cambria Math" panose="02040503050406030204" pitchFamily="18" charset="0"/>
                      </a:rPr>
                      <m:t>𝑥</m:t>
                    </m:r>
                  </m:oMath>
                </a14:m>
                <a:endParaRPr lang="en-US" dirty="0"/>
              </a:p>
              <a:p>
                <a:r>
                  <a:rPr lang="en-US" dirty="0"/>
                  <a:t>It has two horizontal asymptotes:</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as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and</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as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endParaRPr lang="en-US" dirty="0"/>
              </a:p>
              <a:p>
                <a:r>
                  <a:rPr lang="en-US" dirty="0"/>
                  <a:t>In the middle portion of the domain, the</a:t>
                </a:r>
                <a:br>
                  <a:rPr lang="en-US" dirty="0"/>
                </a:br>
                <a:r>
                  <a:rPr lang="en-US" dirty="0"/>
                  <a:t>curve appears approximately linear in </a:t>
                </a:r>
                <a14:m>
                  <m:oMath xmlns:m="http://schemas.openxmlformats.org/officeDocument/2006/math">
                    <m:r>
                      <a:rPr lang="en-US" i="1" dirty="0" smtClean="0">
                        <a:latin typeface="Cambria Math" panose="02040503050406030204" pitchFamily="18" charset="0"/>
                      </a:rPr>
                      <m:t>𝑥</m:t>
                    </m:r>
                  </m:oMath>
                </a14:m>
                <a:endParaRPr lang="en-US" dirty="0"/>
              </a:p>
              <a:p>
                <a:r>
                  <a:rPr lang="en-US" dirty="0"/>
                  <a:t>Therefore, the curve is suitable for</a:t>
                </a:r>
                <a:br>
                  <a:rPr lang="en-US" dirty="0"/>
                </a:br>
                <a:r>
                  <a:rPr lang="en-US" dirty="0"/>
                  <a:t>representing probability.</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b="-2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59040" y="2868930"/>
            <a:ext cx="4632960" cy="3474720"/>
          </a:xfrm>
          <a:prstGeom prst="rect">
            <a:avLst/>
          </a:prstGeom>
        </p:spPr>
      </p:pic>
      <p:sp>
        <p:nvSpPr>
          <p:cNvPr id="6" name="Oval 5"/>
          <p:cNvSpPr/>
          <p:nvPr/>
        </p:nvSpPr>
        <p:spPr>
          <a:xfrm rot="1064405">
            <a:off x="9685172" y="3350368"/>
            <a:ext cx="701617" cy="235322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52E86F1-020B-4870-AEF5-C8D7D3CDC85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74715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5 Quiz Review</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F1F4D0B-9810-476F-A33F-47F5D567C6AC}"/>
                  </a:ext>
                </a:extLst>
              </p:cNvPr>
              <p:cNvSpPr>
                <a:spLocks noGrp="1"/>
              </p:cNvSpPr>
              <p:nvPr>
                <p:ph idx="1"/>
              </p:nvPr>
            </p:nvSpPr>
            <p:spPr>
              <a:xfrm>
                <a:off x="838200" y="1377755"/>
                <a:ext cx="10515600" cy="4895850"/>
              </a:xfrm>
              <a:solidFill>
                <a:schemeClr val="accent6">
                  <a:lumMod val="20000"/>
                  <a:lumOff val="80000"/>
                </a:schemeClr>
              </a:solidFill>
            </p:spPr>
            <p:txBody>
              <a:bodyPr>
                <a:normAutofit/>
              </a:bodyPr>
              <a:lstStyle/>
              <a:p>
                <a:pPr>
                  <a:lnSpc>
                    <a:spcPct val="100000"/>
                  </a:lnSpc>
                  <a:spcBef>
                    <a:spcPts val="600"/>
                  </a:spcBef>
                </a:pPr>
                <a:r>
                  <a:rPr lang="en-US" b="1" dirty="0"/>
                  <a:t>Question 2</a:t>
                </a:r>
                <a:r>
                  <a:rPr lang="en-US" dirty="0"/>
                  <a:t>. Suppose we trained a classification tree using 5,000 observations.  The target field has five categories whose frequencies are listed below.  What is the Gini Index value of the root node?  Round your answer to the fourth decimal place.</a:t>
                </a:r>
              </a:p>
              <a:p>
                <a:pPr>
                  <a:lnSpc>
                    <a:spcPct val="100000"/>
                  </a:lnSpc>
                  <a:spcBef>
                    <a:spcPts val="600"/>
                  </a:spcBef>
                </a:pPr>
                <a:endParaRPr lang="en-US" dirty="0"/>
              </a:p>
              <a:p>
                <a:pPr>
                  <a:lnSpc>
                    <a:spcPct val="100000"/>
                  </a:lnSpc>
                  <a:spcBef>
                    <a:spcPts val="600"/>
                  </a:spcBef>
                </a:pPr>
                <a:endParaRPr lang="en-US" b="1" dirty="0"/>
              </a:p>
              <a:p>
                <a:pPr>
                  <a:lnSpc>
                    <a:spcPct val="100000"/>
                  </a:lnSpc>
                  <a:spcBef>
                    <a:spcPts val="600"/>
                  </a:spcBef>
                </a:pPr>
                <a:r>
                  <a:rPr lang="en-US" b="1" dirty="0"/>
                  <a:t>Answer</a:t>
                </a:r>
                <a:r>
                  <a:rPr lang="en-US" dirty="0"/>
                  <a:t>: </a:t>
                </a:r>
                <a14:m>
                  <m:oMath xmlns:m="http://schemas.openxmlformats.org/officeDocument/2006/math">
                    <m:r>
                      <a:rPr lang="en-US" b="0" i="1" smtClean="0">
                        <a:latin typeface="Cambria Math" panose="02040503050406030204" pitchFamily="18" charset="0"/>
                      </a:rPr>
                      <m:t>1−</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262</m:t>
                                    </m:r>
                                  </m:num>
                                  <m:den>
                                    <m:r>
                                      <a:rPr lang="en-US" b="0" i="1" smtClean="0">
                                        <a:latin typeface="Cambria Math" panose="02040503050406030204" pitchFamily="18" charset="0"/>
                                      </a:rPr>
                                      <m:t>5000</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1007</m:t>
                                    </m:r>
                                  </m:num>
                                  <m:den>
                                    <m:r>
                                      <a:rPr lang="en-US" i="1">
                                        <a:latin typeface="Cambria Math" panose="02040503050406030204" pitchFamily="18" charset="0"/>
                                      </a:rPr>
                                      <m:t>5000</m:t>
                                    </m:r>
                                  </m:den>
                                </m:f>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1662</m:t>
                                    </m:r>
                                  </m:num>
                                  <m:den>
                                    <m:r>
                                      <a:rPr lang="en-US" i="1">
                                        <a:latin typeface="Cambria Math" panose="02040503050406030204" pitchFamily="18" charset="0"/>
                                      </a:rPr>
                                      <m:t>5000</m:t>
                                    </m:r>
                                  </m:den>
                                </m:f>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1510</m:t>
                                    </m:r>
                                  </m:num>
                                  <m:den>
                                    <m:r>
                                      <a:rPr lang="en-US" i="1">
                                        <a:latin typeface="Cambria Math" panose="02040503050406030204" pitchFamily="18" charset="0"/>
                                      </a:rPr>
                                      <m:t>5000</m:t>
                                    </m:r>
                                  </m:den>
                                </m:f>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559</m:t>
                                    </m:r>
                                  </m:num>
                                  <m:den>
                                    <m:r>
                                      <a:rPr lang="en-US" i="1">
                                        <a:latin typeface="Cambria Math" panose="02040503050406030204" pitchFamily="18" charset="0"/>
                                      </a:rPr>
                                      <m:t>5000</m:t>
                                    </m:r>
                                  </m:den>
                                </m:f>
                              </m:e>
                            </m:d>
                          </m:e>
                          <m:sup>
                            <m:r>
                              <a:rPr lang="en-US" i="1">
                                <a:latin typeface="Cambria Math" panose="02040503050406030204" pitchFamily="18" charset="0"/>
                              </a:rPr>
                              <m:t>2</m:t>
                            </m:r>
                          </m:sup>
                        </m:sSup>
                      </m:e>
                    </m:d>
                  </m:oMath>
                </a14:m>
                <a:br>
                  <a:rPr lang="en-US" b="0" i="1" dirty="0">
                    <a:latin typeface="Cambria Math" panose="02040503050406030204" pitchFamily="18" charset="0"/>
                  </a:rPr>
                </a:br>
                <a14:m>
                  <m:oMath xmlns:m="http://schemas.openxmlformats.org/officeDocument/2006/math">
                    <m:r>
                      <a:rPr lang="en-US" i="1">
                        <a:latin typeface="Cambria Math" panose="02040503050406030204" pitchFamily="18" charset="0"/>
                      </a:rPr>
                      <m:t>=1−0.25750072=0.7424992</m:t>
                    </m:r>
                    <m:r>
                      <a:rPr lang="en-US" b="0" i="1" smtClean="0">
                        <a:latin typeface="Cambria Math" panose="02040503050406030204" pitchFamily="18" charset="0"/>
                      </a:rPr>
                      <m:t>8</m:t>
                    </m:r>
                  </m:oMath>
                </a14:m>
                <a:endParaRPr lang="en-US" b="0" i="1" dirty="0">
                  <a:latin typeface="Cambria Math" panose="02040503050406030204" pitchFamily="18" charset="0"/>
                </a:endParaRPr>
              </a:p>
              <a:p>
                <a:pPr>
                  <a:lnSpc>
                    <a:spcPct val="100000"/>
                  </a:lnSpc>
                  <a:spcBef>
                    <a:spcPts val="600"/>
                  </a:spcBef>
                </a:pPr>
                <a:r>
                  <a:rPr lang="en-US" dirty="0"/>
                  <a:t>Rounded to fourth decimal place is 0.7425.</a:t>
                </a:r>
              </a:p>
            </p:txBody>
          </p:sp>
        </mc:Choice>
        <mc:Fallback xmlns="">
          <p:sp>
            <p:nvSpPr>
              <p:cNvPr id="6" name="Content Placeholder 5">
                <a:extLst>
                  <a:ext uri="{FF2B5EF4-FFF2-40B4-BE49-F238E27FC236}">
                    <a16:creationId xmlns:a16="http://schemas.microsoft.com/office/drawing/2014/main" id="{1F1F4D0B-9810-476F-A33F-47F5D567C6AC}"/>
                  </a:ext>
                </a:extLst>
              </p:cNvPr>
              <p:cNvSpPr>
                <a:spLocks noGrp="1" noRot="1" noChangeAspect="1" noMove="1" noResize="1" noEditPoints="1" noAdjustHandles="1" noChangeArrowheads="1" noChangeShapeType="1" noTextEdit="1"/>
              </p:cNvSpPr>
              <p:nvPr>
                <p:ph idx="1"/>
              </p:nvPr>
            </p:nvSpPr>
            <p:spPr>
              <a:xfrm>
                <a:off x="838200" y="1377755"/>
                <a:ext cx="10515600" cy="4895850"/>
              </a:xfrm>
              <a:blipFill>
                <a:blip r:embed="rId3"/>
                <a:stretch>
                  <a:fillRect l="-1043" t="-1121" b="-996"/>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AF273EA0-5315-4EE7-9681-FC06C54BCC1D}"/>
              </a:ext>
            </a:extLst>
          </p:cNvPr>
          <p:cNvGraphicFramePr>
            <a:graphicFrameLocks noGrp="1"/>
          </p:cNvGraphicFramePr>
          <p:nvPr>
            <p:extLst>
              <p:ext uri="{D42A27DB-BD31-4B8C-83A1-F6EECF244321}">
                <p14:modId xmlns:p14="http://schemas.microsoft.com/office/powerpoint/2010/main" val="4134649538"/>
              </p:ext>
            </p:extLst>
          </p:nvPr>
        </p:nvGraphicFramePr>
        <p:xfrm>
          <a:off x="1187322" y="3339287"/>
          <a:ext cx="9817356" cy="731520"/>
        </p:xfrm>
        <a:graphic>
          <a:graphicData uri="http://schemas.openxmlformats.org/drawingml/2006/table">
            <a:tbl>
              <a:tblPr/>
              <a:tblGrid>
                <a:gridCol w="1636226">
                  <a:extLst>
                    <a:ext uri="{9D8B030D-6E8A-4147-A177-3AD203B41FA5}">
                      <a16:colId xmlns:a16="http://schemas.microsoft.com/office/drawing/2014/main" val="2139361718"/>
                    </a:ext>
                  </a:extLst>
                </a:gridCol>
                <a:gridCol w="1636226">
                  <a:extLst>
                    <a:ext uri="{9D8B030D-6E8A-4147-A177-3AD203B41FA5}">
                      <a16:colId xmlns:a16="http://schemas.microsoft.com/office/drawing/2014/main" val="3131221960"/>
                    </a:ext>
                  </a:extLst>
                </a:gridCol>
                <a:gridCol w="1636226">
                  <a:extLst>
                    <a:ext uri="{9D8B030D-6E8A-4147-A177-3AD203B41FA5}">
                      <a16:colId xmlns:a16="http://schemas.microsoft.com/office/drawing/2014/main" val="2013730348"/>
                    </a:ext>
                  </a:extLst>
                </a:gridCol>
                <a:gridCol w="1636226">
                  <a:extLst>
                    <a:ext uri="{9D8B030D-6E8A-4147-A177-3AD203B41FA5}">
                      <a16:colId xmlns:a16="http://schemas.microsoft.com/office/drawing/2014/main" val="2909197932"/>
                    </a:ext>
                  </a:extLst>
                </a:gridCol>
                <a:gridCol w="1636226">
                  <a:extLst>
                    <a:ext uri="{9D8B030D-6E8A-4147-A177-3AD203B41FA5}">
                      <a16:colId xmlns:a16="http://schemas.microsoft.com/office/drawing/2014/main" val="250824522"/>
                    </a:ext>
                  </a:extLst>
                </a:gridCol>
                <a:gridCol w="1636226">
                  <a:extLst>
                    <a:ext uri="{9D8B030D-6E8A-4147-A177-3AD203B41FA5}">
                      <a16:colId xmlns:a16="http://schemas.microsoft.com/office/drawing/2014/main" val="1517415309"/>
                    </a:ext>
                  </a:extLst>
                </a:gridCol>
              </a:tblGrid>
              <a:tr h="365760">
                <a:tc>
                  <a:txBody>
                    <a:bodyPr/>
                    <a:lstStyle/>
                    <a:p>
                      <a:pPr marL="0" marR="0" algn="l" fontAlgn="t">
                        <a:spcBef>
                          <a:spcPts val="0"/>
                        </a:spcBef>
                        <a:spcAft>
                          <a:spcPts val="0"/>
                        </a:spcAft>
                      </a:pPr>
                      <a:r>
                        <a:rPr lang="en-US" sz="1800" b="1" dirty="0">
                          <a:effectLst/>
                          <a:latin typeface="+mn-lt"/>
                        </a:rPr>
                        <a:t>Target Category</a:t>
                      </a:r>
                      <a:endParaRPr lang="en-US" sz="1800" dirty="0">
                        <a:effectLst/>
                        <a:latin typeface="+mn-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fontAlgn="t">
                        <a:spcBef>
                          <a:spcPts val="0"/>
                        </a:spcBef>
                        <a:spcAft>
                          <a:spcPts val="0"/>
                        </a:spcAft>
                      </a:pPr>
                      <a:r>
                        <a:rPr lang="en-US" sz="1800" dirty="0">
                          <a:effectLst/>
                          <a:latin typeface="+mn-lt"/>
                        </a:rPr>
                        <a:t>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II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III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IV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extLst>
                  <a:ext uri="{0D108BD9-81ED-4DB2-BD59-A6C34878D82A}">
                    <a16:rowId xmlns:a16="http://schemas.microsoft.com/office/drawing/2014/main" val="3600026994"/>
                  </a:ext>
                </a:extLst>
              </a:tr>
              <a:tr h="365760">
                <a:tc>
                  <a:txBody>
                    <a:bodyPr/>
                    <a:lstStyle/>
                    <a:p>
                      <a:pPr marL="0" marR="0" algn="l" fontAlgn="t">
                        <a:spcBef>
                          <a:spcPts val="0"/>
                        </a:spcBef>
                        <a:spcAft>
                          <a:spcPts val="0"/>
                        </a:spcAft>
                      </a:pPr>
                      <a:r>
                        <a:rPr lang="en-US" sz="1800" b="1" dirty="0">
                          <a:solidFill>
                            <a:srgbClr val="000000"/>
                          </a:solidFill>
                          <a:effectLst/>
                          <a:latin typeface="+mn-lt"/>
                        </a:rPr>
                        <a:t>Frequency</a:t>
                      </a:r>
                      <a:endParaRPr lang="en-US" sz="1800" dirty="0">
                        <a:effectLst/>
                        <a:latin typeface="+mn-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fontAlgn="t">
                        <a:spcBef>
                          <a:spcPts val="0"/>
                        </a:spcBef>
                        <a:spcAft>
                          <a:spcPts val="0"/>
                        </a:spcAft>
                      </a:pPr>
                      <a:r>
                        <a:rPr lang="en-US" sz="1800" dirty="0">
                          <a:effectLst/>
                          <a:latin typeface="+mn-lt"/>
                        </a:rPr>
                        <a:t>262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1,007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1,662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1,510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lgn="ctr" fontAlgn="t">
                        <a:spcBef>
                          <a:spcPts val="0"/>
                        </a:spcBef>
                        <a:spcAft>
                          <a:spcPts val="0"/>
                        </a:spcAft>
                      </a:pPr>
                      <a:r>
                        <a:rPr lang="en-US" sz="1800" dirty="0">
                          <a:effectLst/>
                          <a:latin typeface="+mn-lt"/>
                        </a:rPr>
                        <a:t>559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extLst>
                  <a:ext uri="{0D108BD9-81ED-4DB2-BD59-A6C34878D82A}">
                    <a16:rowId xmlns:a16="http://schemas.microsoft.com/office/drawing/2014/main" val="2513086726"/>
                  </a:ext>
                </a:extLst>
              </a:tr>
            </a:tbl>
          </a:graphicData>
        </a:graphic>
      </p:graphicFrame>
    </p:spTree>
    <p:extLst>
      <p:ext uri="{BB962C8B-B14F-4D97-AF65-F5344CB8AC3E}">
        <p14:creationId xmlns:p14="http://schemas.microsoft.com/office/powerpoint/2010/main" val="297487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Maximum Likelihood Estimation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114731" cy="4351338"/>
              </a:xfrm>
              <a:solidFill>
                <a:schemeClr val="accent2">
                  <a:lumMod val="20000"/>
                  <a:lumOff val="80000"/>
                </a:schemeClr>
              </a:solidFill>
              <a:ln w="19050">
                <a:solidFill>
                  <a:schemeClr val="tx1"/>
                </a:solidFill>
              </a:ln>
            </p:spPr>
            <p:txBody>
              <a:bodyPr>
                <a:normAutofit fontScale="62500" lnSpcReduction="20000"/>
              </a:bodyPr>
              <a:lstStyle/>
              <a:p>
                <a:pPr>
                  <a:lnSpc>
                    <a:spcPct val="120000"/>
                  </a:lnSpc>
                </a:pPr>
                <a:r>
                  <a:rPr lang="en-US" sz="3800" dirty="0"/>
                  <a:t>We assume that the target categories in the </a:t>
                </a:r>
                <a14:m>
                  <m:oMath xmlns:m="http://schemas.openxmlformats.org/officeDocument/2006/math">
                    <m:sSup>
                      <m:sSupPr>
                        <m:ctrlPr>
                          <a:rPr lang="en-US" sz="3800" i="1" smtClean="0">
                            <a:latin typeface="Cambria Math" panose="02040503050406030204" pitchFamily="18" charset="0"/>
                          </a:rPr>
                        </m:ctrlPr>
                      </m:sSupPr>
                      <m:e>
                        <m:r>
                          <a:rPr lang="en-US" sz="3800" b="0" i="1" smtClean="0">
                            <a:latin typeface="Cambria Math" panose="02040503050406030204" pitchFamily="18" charset="0"/>
                          </a:rPr>
                          <m:t>𝑖</m:t>
                        </m:r>
                      </m:e>
                      <m:sup>
                        <m:r>
                          <m:rPr>
                            <m:sty m:val="p"/>
                          </m:rPr>
                          <a:rPr lang="en-US" sz="3800" b="0" i="0" smtClean="0">
                            <a:latin typeface="Cambria Math" panose="02040503050406030204" pitchFamily="18" charset="0"/>
                          </a:rPr>
                          <m:t>th</m:t>
                        </m:r>
                      </m:sup>
                    </m:sSup>
                  </m:oMath>
                </a14:m>
                <a:r>
                  <a:rPr lang="en-US" sz="3800" dirty="0"/>
                  <a:t> Feature Segment follow a multinomial distribution</a:t>
                </a:r>
              </a:p>
              <a:p>
                <a:pPr>
                  <a:lnSpc>
                    <a:spcPct val="120000"/>
                  </a:lnSpc>
                </a:pPr>
                <a:r>
                  <a:rPr lang="en-US" sz="3800" dirty="0"/>
                  <a:t>The likelihood function is:</a:t>
                </a:r>
                <a:br>
                  <a:rPr lang="en-US" sz="3800" dirty="0"/>
                </a:br>
                <a:br>
                  <a:rPr lang="en-US" sz="3200" dirty="0"/>
                </a:br>
                <a14:m>
                  <m:oMath xmlns:m="http://schemas.openxmlformats.org/officeDocument/2006/math">
                    <m:r>
                      <a:rPr lang="en-US" sz="3800" b="0" i="1" smtClean="0">
                        <a:latin typeface="Cambria Math" panose="02040503050406030204" pitchFamily="18" charset="0"/>
                      </a:rPr>
                      <m:t>𝐿</m:t>
                    </m:r>
                    <m:r>
                      <a:rPr lang="en-US" sz="3800" b="0" i="1" smtClean="0">
                        <a:latin typeface="Cambria Math" panose="02040503050406030204" pitchFamily="18" charset="0"/>
                      </a:rPr>
                      <m:t>=</m:t>
                    </m:r>
                    <m:nary>
                      <m:naryPr>
                        <m:chr m:val="∏"/>
                        <m:ctrlPr>
                          <a:rPr lang="en-US" sz="3800" b="0" i="1" smtClean="0">
                            <a:latin typeface="Cambria Math" panose="02040503050406030204" pitchFamily="18" charset="0"/>
                          </a:rPr>
                        </m:ctrlPr>
                      </m:naryPr>
                      <m:sub>
                        <m:r>
                          <m:rPr>
                            <m:brk m:alnAt="23"/>
                          </m:rPr>
                          <a:rPr lang="en-US" sz="3800" b="0" i="1" smtClean="0">
                            <a:latin typeface="Cambria Math" panose="02040503050406030204" pitchFamily="18" charset="0"/>
                          </a:rPr>
                          <m:t>𝑖</m:t>
                        </m:r>
                        <m:r>
                          <a:rPr lang="en-US" sz="3800" b="0" i="1" smtClean="0">
                            <a:latin typeface="Cambria Math" panose="02040503050406030204" pitchFamily="18" charset="0"/>
                          </a:rPr>
                          <m:t>=1</m:t>
                        </m:r>
                      </m:sub>
                      <m:sup>
                        <m:r>
                          <a:rPr lang="en-US" sz="3800" b="0" i="1" smtClean="0">
                            <a:latin typeface="Cambria Math" panose="02040503050406030204" pitchFamily="18" charset="0"/>
                          </a:rPr>
                          <m:t>𝑚</m:t>
                        </m:r>
                      </m:sup>
                      <m:e>
                        <m:d>
                          <m:dPr>
                            <m:ctrlPr>
                              <a:rPr lang="en-US" sz="3800" b="0" i="1" smtClean="0">
                                <a:latin typeface="Cambria Math" panose="02040503050406030204" pitchFamily="18" charset="0"/>
                              </a:rPr>
                            </m:ctrlPr>
                          </m:dPr>
                          <m:e>
                            <m:f>
                              <m:fPr>
                                <m:ctrlPr>
                                  <a:rPr lang="en-US" sz="3800" b="0" i="1" smtClean="0">
                                    <a:latin typeface="Cambria Math" panose="02040503050406030204" pitchFamily="18" charset="0"/>
                                  </a:rPr>
                                </m:ctrlPr>
                              </m:fPr>
                              <m:num>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𝑛</m:t>
                                    </m:r>
                                  </m:e>
                                  <m:sub>
                                    <m:r>
                                      <a:rPr lang="en-US" sz="3800" b="0" i="1" smtClean="0">
                                        <a:latin typeface="Cambria Math" panose="02040503050406030204" pitchFamily="18" charset="0"/>
                                      </a:rPr>
                                      <m:t>𝑖</m:t>
                                    </m:r>
                                    <m:r>
                                      <a:rPr lang="en-US" sz="3800" b="0" i="1" smtClean="0">
                                        <a:latin typeface="Cambria Math" panose="02040503050406030204" pitchFamily="18" charset="0"/>
                                      </a:rPr>
                                      <m:t>+</m:t>
                                    </m:r>
                                  </m:sub>
                                </m:sSub>
                                <m:r>
                                  <a:rPr lang="en-US" sz="3800" b="0" i="1" smtClean="0">
                                    <a:latin typeface="Cambria Math" panose="02040503050406030204" pitchFamily="18" charset="0"/>
                                  </a:rPr>
                                  <m:t>!</m:t>
                                </m:r>
                              </m:num>
                              <m:den>
                                <m:nary>
                                  <m:naryPr>
                                    <m:chr m:val="∏"/>
                                    <m:ctrlPr>
                                      <a:rPr lang="en-US" sz="3800" b="0" i="1" smtClean="0">
                                        <a:latin typeface="Cambria Math" panose="02040503050406030204" pitchFamily="18" charset="0"/>
                                      </a:rPr>
                                    </m:ctrlPr>
                                  </m:naryPr>
                                  <m:sub>
                                    <m:r>
                                      <m:rPr>
                                        <m:brk m:alnAt="23"/>
                                      </m:rPr>
                                      <a:rPr lang="en-US" sz="3800" b="0" i="1" smtClean="0">
                                        <a:latin typeface="Cambria Math" panose="02040503050406030204" pitchFamily="18" charset="0"/>
                                      </a:rPr>
                                      <m:t>𝑗</m:t>
                                    </m:r>
                                    <m:r>
                                      <a:rPr lang="en-US" sz="3800" b="0" i="1" smtClean="0">
                                        <a:latin typeface="Cambria Math" panose="02040503050406030204" pitchFamily="18" charset="0"/>
                                      </a:rPr>
                                      <m:t>=1</m:t>
                                    </m:r>
                                  </m:sub>
                                  <m:sup>
                                    <m:r>
                                      <a:rPr lang="en-US" sz="3800" b="0" i="1" smtClean="0">
                                        <a:latin typeface="Cambria Math" panose="02040503050406030204" pitchFamily="18" charset="0"/>
                                      </a:rPr>
                                      <m:t>𝐾</m:t>
                                    </m:r>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𝑛</m:t>
                                        </m:r>
                                      </m:e>
                                      <m:sub>
                                        <m:r>
                                          <a:rPr lang="en-US" sz="3800" b="0" i="1" smtClean="0">
                                            <a:latin typeface="Cambria Math" panose="02040503050406030204" pitchFamily="18" charset="0"/>
                                          </a:rPr>
                                          <m:t>𝑖𝑗</m:t>
                                        </m:r>
                                      </m:sub>
                                    </m:sSub>
                                    <m:r>
                                      <a:rPr lang="en-US" sz="3800" b="0" i="1" smtClean="0">
                                        <a:latin typeface="Cambria Math" panose="02040503050406030204" pitchFamily="18" charset="0"/>
                                      </a:rPr>
                                      <m:t>!</m:t>
                                    </m:r>
                                  </m:e>
                                </m:nary>
                              </m:den>
                            </m:f>
                            <m:nary>
                              <m:naryPr>
                                <m:chr m:val="∏"/>
                                <m:ctrlPr>
                                  <a:rPr lang="en-US" sz="3800" i="1">
                                    <a:latin typeface="Cambria Math" panose="02040503050406030204" pitchFamily="18" charset="0"/>
                                  </a:rPr>
                                </m:ctrlPr>
                              </m:naryPr>
                              <m:sub>
                                <m:r>
                                  <m:rPr>
                                    <m:brk m:alnAt="23"/>
                                  </m:rPr>
                                  <a:rPr lang="en-US" sz="3800" i="1">
                                    <a:latin typeface="Cambria Math" panose="02040503050406030204" pitchFamily="18" charset="0"/>
                                  </a:rPr>
                                  <m:t>𝑗</m:t>
                                </m:r>
                                <m:r>
                                  <a:rPr lang="en-US" sz="3800" i="1">
                                    <a:latin typeface="Cambria Math" panose="02040503050406030204" pitchFamily="18" charset="0"/>
                                  </a:rPr>
                                  <m:t>=1</m:t>
                                </m:r>
                              </m:sub>
                              <m:sup>
                                <m:r>
                                  <a:rPr lang="en-US" sz="3800" i="1">
                                    <a:latin typeface="Cambria Math" panose="02040503050406030204" pitchFamily="18" charset="0"/>
                                  </a:rPr>
                                  <m:t>𝐾</m:t>
                                </m:r>
                              </m:sup>
                              <m:e>
                                <m:sSubSup>
                                  <m:sSubSupPr>
                                    <m:ctrlPr>
                                      <a:rPr lang="en-US" sz="3800" i="1">
                                        <a:latin typeface="Cambria Math" panose="02040503050406030204" pitchFamily="18" charset="0"/>
                                      </a:rPr>
                                    </m:ctrlPr>
                                  </m:sSubSupPr>
                                  <m:e>
                                    <m:r>
                                      <a:rPr lang="en-US" sz="3800" i="1">
                                        <a:latin typeface="Cambria Math" panose="02040503050406030204" pitchFamily="18" charset="0"/>
                                        <a:ea typeface="Cambria Math" panose="02040503050406030204" pitchFamily="18" charset="0"/>
                                      </a:rPr>
                                      <m:t>𝜋</m:t>
                                    </m:r>
                                  </m:e>
                                  <m:sub>
                                    <m:r>
                                      <a:rPr lang="en-US" sz="3800" i="1">
                                        <a:latin typeface="Cambria Math" panose="02040503050406030204" pitchFamily="18" charset="0"/>
                                      </a:rPr>
                                      <m:t>𝑖𝑗</m:t>
                                    </m:r>
                                  </m:sub>
                                  <m:sup>
                                    <m:sSub>
                                      <m:sSubPr>
                                        <m:ctrlPr>
                                          <a:rPr lang="en-US" sz="3800" i="1">
                                            <a:latin typeface="Cambria Math" panose="02040503050406030204" pitchFamily="18" charset="0"/>
                                          </a:rPr>
                                        </m:ctrlPr>
                                      </m:sSubPr>
                                      <m:e>
                                        <m:r>
                                          <a:rPr lang="en-US" sz="3800" i="1">
                                            <a:latin typeface="Cambria Math" panose="02040503050406030204" pitchFamily="18" charset="0"/>
                                          </a:rPr>
                                          <m:t>𝑛</m:t>
                                        </m:r>
                                      </m:e>
                                      <m:sub>
                                        <m:r>
                                          <a:rPr lang="en-US" sz="3800" i="1">
                                            <a:latin typeface="Cambria Math" panose="02040503050406030204" pitchFamily="18" charset="0"/>
                                          </a:rPr>
                                          <m:t>𝑖𝑗</m:t>
                                        </m:r>
                                      </m:sub>
                                    </m:sSub>
                                  </m:sup>
                                </m:sSubSup>
                              </m:e>
                            </m:nary>
                          </m:e>
                        </m:d>
                      </m:e>
                    </m:nary>
                  </m:oMath>
                </a14:m>
                <a:br>
                  <a:rPr lang="en-US" sz="3800" dirty="0"/>
                </a:br>
                <a:br>
                  <a:rPr lang="en-US" sz="3200" dirty="0"/>
                </a:br>
                <a:r>
                  <a:rPr lang="en-US" sz="3800" dirty="0"/>
                  <a:t>where </a:t>
                </a:r>
                <a14:m>
                  <m:oMath xmlns:m="http://schemas.openxmlformats.org/officeDocument/2006/math">
                    <m:r>
                      <a:rPr lang="en-US" sz="3800" i="1" dirty="0" smtClean="0">
                        <a:latin typeface="Cambria Math" panose="02040503050406030204" pitchFamily="18" charset="0"/>
                        <a:cs typeface="Times New Roman" panose="02020603050405020304" pitchFamily="18" charset="0"/>
                      </a:rPr>
                      <m:t>𝑚</m:t>
                    </m:r>
                  </m:oMath>
                </a14:m>
                <a:r>
                  <a:rPr lang="en-US" sz="3800" dirty="0"/>
                  <a:t> is the number of Feature Segments.</a:t>
                </a:r>
                <a:endParaRPr lang="en-US" sz="3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114731" cy="4351338"/>
              </a:xfrm>
              <a:blipFill>
                <a:blip r:embed="rId3"/>
                <a:stretch>
                  <a:fillRect l="-1544" t="-976" r="-1306"/>
                </a:stretch>
              </a:blipFill>
              <a:ln w="19050">
                <a:solidFill>
                  <a:schemeClr val="tx1"/>
                </a:solidFill>
              </a:ln>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sp>
        <p:nvSpPr>
          <p:cNvPr id="4" name="Footer Placeholder 3">
            <a:extLst>
              <a:ext uri="{FF2B5EF4-FFF2-40B4-BE49-F238E27FC236}">
                <a16:creationId xmlns:a16="http://schemas.microsoft.com/office/drawing/2014/main" id="{E18A9057-3638-44FA-885F-4BBEA3C2E236}"/>
              </a:ext>
            </a:extLst>
          </p:cNvPr>
          <p:cNvSpPr>
            <a:spLocks noGrp="1"/>
          </p:cNvSpPr>
          <p:nvPr>
            <p:ph type="ftr" sz="quarter" idx="11"/>
          </p:nvPr>
        </p:nvSpPr>
        <p:spPr/>
        <p:txBody>
          <a:bodyPr/>
          <a:lstStyle/>
          <a:p>
            <a:r>
              <a:rPr lang="en-US" dirty="0"/>
              <a:t>Copyright © 2022 by Ming-Long Lam, Ph.D.</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EC8426A-2007-4E5E-A0AF-4E72F1F29624}"/>
                  </a:ext>
                </a:extLst>
              </p:cNvPr>
              <p:cNvSpPr txBox="1">
                <a:spLocks/>
              </p:cNvSpPr>
              <p:nvPr/>
            </p:nvSpPr>
            <p:spPr>
              <a:xfrm>
                <a:off x="6239069" y="1831732"/>
                <a:ext cx="5114731" cy="4351338"/>
              </a:xfrm>
              <a:prstGeom prst="rect">
                <a:avLst/>
              </a:prstGeom>
              <a:solidFill>
                <a:schemeClr val="accent2">
                  <a:lumMod val="20000"/>
                  <a:lumOff val="80000"/>
                </a:schemeClr>
              </a:solidFill>
              <a:ln w="19050">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600" dirty="0"/>
                  <a:t>Take natural logarithm on both sides (logarithm of products = s</a:t>
                </a:r>
                <a:r>
                  <a:rPr lang="en-US" sz="2600" dirty="0">
                    <a:sym typeface="Wingdings" panose="05000000000000000000" pitchFamily="2" charset="2"/>
                  </a:rPr>
                  <a:t>ums of logarithms)</a:t>
                </a:r>
                <a:endParaRPr lang="en-US" sz="2600" dirty="0"/>
              </a:p>
              <a:p>
                <a:pPr>
                  <a:lnSpc>
                    <a:spcPct val="100000"/>
                  </a:lnSpc>
                </a:pPr>
                <a:r>
                  <a:rPr lang="en-US" sz="2600" dirty="0"/>
                  <a:t>Ignore this additive constant </a:t>
                </a:r>
                <a14:m>
                  <m:oMath xmlns:m="http://schemas.openxmlformats.org/officeDocument/2006/math">
                    <m:sSub>
                      <m:sSubPr>
                        <m:ctrlPr>
                          <a:rPr lang="en-US" sz="2600" i="1" smtClean="0">
                            <a:latin typeface="Cambria Math" panose="02040503050406030204" pitchFamily="18" charset="0"/>
                          </a:rPr>
                        </m:ctrlPr>
                      </m:sSubPr>
                      <m:e>
                        <m:r>
                          <m:rPr>
                            <m:sty m:val="p"/>
                          </m:rPr>
                          <a:rPr lang="en-US" sz="2600" smtClean="0">
                            <a:latin typeface="Cambria Math" panose="02040503050406030204" pitchFamily="18" charset="0"/>
                          </a:rPr>
                          <m:t>log</m:t>
                        </m:r>
                      </m:e>
                      <m:sub>
                        <m:r>
                          <a:rPr lang="en-US" sz="2600" i="1" smtClean="0">
                            <a:latin typeface="Cambria Math" panose="02040503050406030204" pitchFamily="18" charset="0"/>
                          </a:rPr>
                          <m:t>𝑒</m:t>
                        </m:r>
                      </m:sub>
                    </m:sSub>
                    <m:d>
                      <m:dPr>
                        <m:ctrlPr>
                          <a:rPr lang="en-US" sz="2600" i="1"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𝑖</m:t>
                            </m:r>
                            <m:r>
                              <a:rPr lang="en-US" sz="2600" b="0" i="1" smtClean="0">
                                <a:latin typeface="Cambria Math" panose="02040503050406030204" pitchFamily="18" charset="0"/>
                              </a:rPr>
                              <m:t>+</m:t>
                            </m:r>
                          </m:sub>
                        </m:sSub>
                        <m:r>
                          <a:rPr lang="en-US" sz="2600" i="1">
                            <a:latin typeface="Cambria Math" panose="02040503050406030204" pitchFamily="18" charset="0"/>
                          </a:rPr>
                          <m:t>!</m:t>
                        </m:r>
                      </m:e>
                    </m:d>
                    <m:r>
                      <a:rPr lang="en-US" sz="2600" i="1" smtClean="0">
                        <a:latin typeface="Cambria Math" panose="02040503050406030204" pitchFamily="18" charset="0"/>
                      </a:rPr>
                      <m:t>−</m:t>
                    </m:r>
                    <m:nary>
                      <m:naryPr>
                        <m:chr m:val="∑"/>
                        <m:ctrlPr>
                          <a:rPr lang="en-US" sz="2600" i="1" smtClean="0">
                            <a:latin typeface="Cambria Math" panose="02040503050406030204" pitchFamily="18" charset="0"/>
                          </a:rPr>
                        </m:ctrlPr>
                      </m:naryPr>
                      <m:sub>
                        <m:r>
                          <m:rPr>
                            <m:brk m:alnAt="23"/>
                          </m:rPr>
                          <a:rPr lang="en-US" sz="2600" i="1" smtClean="0">
                            <a:latin typeface="Cambria Math" panose="02040503050406030204" pitchFamily="18" charset="0"/>
                          </a:rPr>
                          <m:t>𝑗</m:t>
                        </m:r>
                        <m:r>
                          <a:rPr lang="en-US" sz="2600" i="1" smtClean="0">
                            <a:latin typeface="Cambria Math" panose="02040503050406030204" pitchFamily="18" charset="0"/>
                          </a:rPr>
                          <m:t>=1</m:t>
                        </m:r>
                      </m:sub>
                      <m:sup>
                        <m:r>
                          <a:rPr lang="en-US" sz="2600" i="1" smtClean="0">
                            <a:latin typeface="Cambria Math" panose="02040503050406030204" pitchFamily="18" charset="0"/>
                          </a:rPr>
                          <m:t>𝐾</m:t>
                        </m:r>
                      </m:sup>
                      <m:e>
                        <m:sSub>
                          <m:sSubPr>
                            <m:ctrlPr>
                              <a:rPr lang="en-US" sz="2600" i="1">
                                <a:latin typeface="Cambria Math" panose="02040503050406030204" pitchFamily="18" charset="0"/>
                              </a:rPr>
                            </m:ctrlPr>
                          </m:sSubPr>
                          <m:e>
                            <m:r>
                              <m:rPr>
                                <m:sty m:val="p"/>
                              </m:rPr>
                              <a:rPr lang="en-US" sz="2600">
                                <a:latin typeface="Cambria Math" panose="02040503050406030204" pitchFamily="18" charset="0"/>
                              </a:rPr>
                              <m:t>log</m:t>
                            </m:r>
                          </m:e>
                          <m:sub>
                            <m:r>
                              <a:rPr lang="en-US" sz="2600" i="1">
                                <a:latin typeface="Cambria Math" panose="02040503050406030204" pitchFamily="18" charset="0"/>
                              </a:rPr>
                              <m:t>𝑒</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𝑖</m:t>
                                </m:r>
                                <m:r>
                                  <a:rPr lang="en-US" sz="2600" i="1" smtClean="0">
                                    <a:latin typeface="Cambria Math" panose="02040503050406030204" pitchFamily="18" charset="0"/>
                                  </a:rPr>
                                  <m:t>𝑗</m:t>
                                </m:r>
                              </m:sub>
                            </m:sSub>
                            <m:r>
                              <a:rPr lang="en-US" sz="2600" i="1">
                                <a:latin typeface="Cambria Math" panose="02040503050406030204" pitchFamily="18" charset="0"/>
                              </a:rPr>
                              <m:t>!</m:t>
                            </m:r>
                          </m:e>
                        </m:d>
                      </m:e>
                    </m:nary>
                  </m:oMath>
                </a14:m>
                <a:endParaRPr lang="en-US" sz="2600" dirty="0"/>
              </a:p>
              <a:p>
                <a:pPr>
                  <a:lnSpc>
                    <a:spcPct val="100000"/>
                  </a:lnSpc>
                </a:pPr>
                <a:r>
                  <a:rPr lang="en-US" sz="2600" dirty="0"/>
                  <a:t>The log-likelihood function is </a:t>
                </a:r>
                <a:br>
                  <a:rPr lang="en-US" sz="2600" dirty="0"/>
                </a:br>
                <a:br>
                  <a:rPr lang="en-US" sz="2600" dirty="0"/>
                </a:br>
                <a14:m>
                  <m:oMath xmlns:m="http://schemas.openxmlformats.org/officeDocument/2006/math">
                    <m:r>
                      <a:rPr lang="en-US" sz="2600" i="1" smtClean="0">
                        <a:latin typeface="Cambria Math" panose="02040503050406030204" pitchFamily="18" charset="0"/>
                        <a:ea typeface="Cambria Math" panose="02040503050406030204" pitchFamily="18" charset="0"/>
                      </a:rPr>
                      <m:t>𝑙</m:t>
                    </m:r>
                    <m:r>
                      <a:rPr lang="en-US" sz="2600" i="1" smtClean="0">
                        <a:latin typeface="Cambria Math" panose="02040503050406030204" pitchFamily="18" charset="0"/>
                        <a:ea typeface="Cambria Math" panose="02040503050406030204" pitchFamily="18" charset="0"/>
                      </a:rPr>
                      <m:t>=</m:t>
                    </m:r>
                    <m:nary>
                      <m:naryPr>
                        <m:chr m:val="∑"/>
                        <m:ctrlPr>
                          <a:rPr lang="en-US" sz="2600" i="1" smtClean="0">
                            <a:latin typeface="Cambria Math" panose="02040503050406030204" pitchFamily="18" charset="0"/>
                            <a:ea typeface="Cambria Math" panose="02040503050406030204" pitchFamily="18" charset="0"/>
                          </a:rPr>
                        </m:ctrlPr>
                      </m:naryPr>
                      <m:sub>
                        <m:r>
                          <m:rPr>
                            <m:brk m:alnAt="23"/>
                          </m:rPr>
                          <a:rPr lang="en-US" sz="2600" i="1" smtClean="0">
                            <a:latin typeface="Cambria Math" panose="02040503050406030204" pitchFamily="18" charset="0"/>
                            <a:ea typeface="Cambria Math" panose="02040503050406030204" pitchFamily="18" charset="0"/>
                          </a:rPr>
                          <m:t>𝑖</m:t>
                        </m:r>
                        <m:r>
                          <a:rPr lang="en-US" sz="2600" i="1" smtClean="0">
                            <a:latin typeface="Cambria Math" panose="02040503050406030204" pitchFamily="18" charset="0"/>
                            <a:ea typeface="Cambria Math" panose="02040503050406030204" pitchFamily="18" charset="0"/>
                          </a:rPr>
                          <m:t>=1</m:t>
                        </m:r>
                      </m:sub>
                      <m:sup>
                        <m:r>
                          <a:rPr lang="en-US" sz="2600" i="1" smtClean="0">
                            <a:latin typeface="Cambria Math" panose="02040503050406030204" pitchFamily="18" charset="0"/>
                            <a:ea typeface="Cambria Math" panose="02040503050406030204" pitchFamily="18" charset="0"/>
                          </a:rPr>
                          <m:t>𝑚</m:t>
                        </m:r>
                      </m:sup>
                      <m:e>
                        <m:nary>
                          <m:naryPr>
                            <m:chr m:val="∑"/>
                            <m:ctrlPr>
                              <a:rPr lang="en-US" sz="2600" i="1" smtClean="0">
                                <a:latin typeface="Cambria Math" panose="02040503050406030204" pitchFamily="18" charset="0"/>
                                <a:ea typeface="Cambria Math" panose="02040503050406030204" pitchFamily="18" charset="0"/>
                              </a:rPr>
                            </m:ctrlPr>
                          </m:naryPr>
                          <m:sub>
                            <m:r>
                              <m:rPr>
                                <m:brk m:alnAt="23"/>
                              </m:rPr>
                              <a:rPr lang="en-US" sz="2600" i="1" smtClean="0">
                                <a:latin typeface="Cambria Math" panose="02040503050406030204" pitchFamily="18" charset="0"/>
                                <a:ea typeface="Cambria Math" panose="02040503050406030204" pitchFamily="18" charset="0"/>
                              </a:rPr>
                              <m:t>𝑗</m:t>
                            </m:r>
                            <m:r>
                              <a:rPr lang="en-US" sz="2600" i="1" smtClean="0">
                                <a:latin typeface="Cambria Math" panose="02040503050406030204" pitchFamily="18" charset="0"/>
                                <a:ea typeface="Cambria Math" panose="02040503050406030204" pitchFamily="18" charset="0"/>
                              </a:rPr>
                              <m:t>=1</m:t>
                            </m:r>
                          </m:sub>
                          <m:sup>
                            <m:r>
                              <a:rPr lang="en-US" sz="2600" i="1" smtClean="0">
                                <a:latin typeface="Cambria Math" panose="02040503050406030204" pitchFamily="18" charset="0"/>
                                <a:ea typeface="Cambria Math" panose="02040503050406030204" pitchFamily="18" charset="0"/>
                              </a:rPr>
                              <m:t>𝐾</m:t>
                            </m:r>
                          </m:sup>
                          <m:e>
                            <m:sSub>
                              <m:sSubPr>
                                <m:ctrlPr>
                                  <a:rPr lang="en-US" sz="2600" i="1" smtClean="0">
                                    <a:latin typeface="Cambria Math" panose="02040503050406030204" pitchFamily="18" charset="0"/>
                                    <a:ea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𝑛</m:t>
                                </m:r>
                              </m:e>
                              <m:sub>
                                <m:r>
                                  <a:rPr lang="en-US" sz="2600" i="1" smtClean="0">
                                    <a:latin typeface="Cambria Math" panose="02040503050406030204" pitchFamily="18" charset="0"/>
                                    <a:ea typeface="Cambria Math" panose="02040503050406030204" pitchFamily="18" charset="0"/>
                                  </a:rPr>
                                  <m:t>𝑖𝑗</m:t>
                                </m:r>
                              </m:sub>
                            </m:sSub>
                            <m:func>
                              <m:funcPr>
                                <m:ctrlPr>
                                  <a:rPr lang="en-US" sz="2600" i="1" smtClean="0">
                                    <a:latin typeface="Cambria Math" panose="02040503050406030204" pitchFamily="18" charset="0"/>
                                    <a:ea typeface="Cambria Math" panose="02040503050406030204" pitchFamily="18" charset="0"/>
                                  </a:rPr>
                                </m:ctrlPr>
                              </m:funcPr>
                              <m:fName>
                                <m:sSub>
                                  <m:sSubPr>
                                    <m:ctrlPr>
                                      <a:rPr lang="en-US" sz="2600" i="1" smtClean="0">
                                        <a:latin typeface="Cambria Math" panose="02040503050406030204" pitchFamily="18" charset="0"/>
                                        <a:ea typeface="Cambria Math" panose="02040503050406030204" pitchFamily="18" charset="0"/>
                                      </a:rPr>
                                    </m:ctrlPr>
                                  </m:sSubPr>
                                  <m:e>
                                    <m:r>
                                      <m:rPr>
                                        <m:sty m:val="p"/>
                                      </m:rPr>
                                      <a:rPr lang="en-US" sz="2600" smtClean="0">
                                        <a:latin typeface="Cambria Math" panose="02040503050406030204" pitchFamily="18" charset="0"/>
                                        <a:ea typeface="Cambria Math" panose="02040503050406030204" pitchFamily="18" charset="0"/>
                                      </a:rPr>
                                      <m:t>log</m:t>
                                    </m:r>
                                  </m:e>
                                  <m:sub>
                                    <m:r>
                                      <a:rPr lang="en-US" sz="2600" i="1" smtClean="0">
                                        <a:latin typeface="Cambria Math" panose="02040503050406030204" pitchFamily="18" charset="0"/>
                                        <a:ea typeface="Cambria Math" panose="02040503050406030204" pitchFamily="18" charset="0"/>
                                      </a:rPr>
                                      <m:t>𝑒</m:t>
                                    </m:r>
                                  </m:sub>
                                </m:sSub>
                              </m:fName>
                              <m:e>
                                <m:d>
                                  <m:dPr>
                                    <m:ctrlPr>
                                      <a:rPr lang="en-US" sz="2600" i="1" smtClean="0">
                                        <a:latin typeface="Cambria Math" panose="02040503050406030204" pitchFamily="18" charset="0"/>
                                        <a:ea typeface="Cambria Math" panose="02040503050406030204" pitchFamily="18" charset="0"/>
                                      </a:rPr>
                                    </m:ctrlPr>
                                  </m:dPr>
                                  <m:e>
                                    <m:sSub>
                                      <m:sSubPr>
                                        <m:ctrlPr>
                                          <a:rPr lang="en-US" sz="2600" i="1" smtClean="0">
                                            <a:latin typeface="Cambria Math" panose="02040503050406030204" pitchFamily="18" charset="0"/>
                                            <a:ea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𝜋</m:t>
                                        </m:r>
                                      </m:e>
                                      <m:sub>
                                        <m:r>
                                          <a:rPr lang="en-US" sz="2600" i="1" smtClean="0">
                                            <a:latin typeface="Cambria Math" panose="02040503050406030204" pitchFamily="18" charset="0"/>
                                            <a:ea typeface="Cambria Math" panose="02040503050406030204" pitchFamily="18" charset="0"/>
                                          </a:rPr>
                                          <m:t>𝑖𝑗</m:t>
                                        </m:r>
                                      </m:sub>
                                    </m:sSub>
                                  </m:e>
                                </m:d>
                              </m:e>
                            </m:func>
                          </m:e>
                        </m:nary>
                      </m:e>
                    </m:nary>
                  </m:oMath>
                </a14:m>
                <a:endParaRPr lang="en-US" sz="2600" dirty="0"/>
              </a:p>
            </p:txBody>
          </p:sp>
        </mc:Choice>
        <mc:Fallback xmlns="">
          <p:sp>
            <p:nvSpPr>
              <p:cNvPr id="6" name="Content Placeholder 2">
                <a:extLst>
                  <a:ext uri="{FF2B5EF4-FFF2-40B4-BE49-F238E27FC236}">
                    <a16:creationId xmlns:a16="http://schemas.microsoft.com/office/drawing/2014/main" id="{9EC8426A-2007-4E5E-A0AF-4E72F1F29624}"/>
                  </a:ext>
                </a:extLst>
              </p:cNvPr>
              <p:cNvSpPr txBox="1">
                <a:spLocks noRot="1" noChangeAspect="1" noMove="1" noResize="1" noEditPoints="1" noAdjustHandles="1" noChangeArrowheads="1" noChangeShapeType="1" noTextEdit="1"/>
              </p:cNvSpPr>
              <p:nvPr/>
            </p:nvSpPr>
            <p:spPr>
              <a:xfrm>
                <a:off x="6239069" y="1831732"/>
                <a:ext cx="5114731" cy="4351338"/>
              </a:xfrm>
              <a:prstGeom prst="rect">
                <a:avLst/>
              </a:prstGeom>
              <a:blipFill>
                <a:blip r:embed="rId4"/>
                <a:stretch>
                  <a:fillRect l="-1661" t="-1953"/>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345457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The log-likelihood function is a function of the betas:</a:t>
                </a:r>
              </a:p>
              <a:p>
                <a:pPr marL="0" indent="0">
                  <a:lnSpc>
                    <a:spcPct val="160000"/>
                  </a:lnSpc>
                  <a:spcBef>
                    <a:spcPts val="0"/>
                  </a:spcBef>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𝑖𝑗</m:t>
                                  </m:r>
                                </m:sub>
                              </m:sSub>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𝑒</m:t>
                                      </m:r>
                                    </m:sub>
                                  </m:sSub>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e>
                                  </m:d>
                                </m:e>
                              </m:func>
                            </m:e>
                          </m:nary>
                        </m:e>
                      </m:nary>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e>
                                    <m:sub>
                                      <m:r>
                                        <a:rPr lang="en-US" i="1">
                                          <a:latin typeface="Cambria Math" panose="02040503050406030204" pitchFamily="18" charset="0"/>
                                          <a:ea typeface="Cambria Math" panose="02040503050406030204" pitchFamily="18" charset="0"/>
                                        </a:rPr>
                                        <m:t>𝑒</m:t>
                                      </m:r>
                                    </m:sub>
                                  </m:sSub>
                                </m:fName>
                                <m:e>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num>
                                        <m:den>
                                          <m:nary>
                                            <m:naryPr>
                                              <m:chr m:val="∑"/>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𝑙</m:t>
                                                      </m:r>
                                                    </m:sub>
                                                  </m:sSub>
                                                </m:e>
                                              </m:d>
                                            </m:e>
                                          </m:nary>
                                        </m:den>
                                      </m:f>
                                    </m:e>
                                  </m:d>
                                </m:e>
                              </m:func>
                            </m:e>
                          </m:nary>
                        </m:e>
                      </m:nary>
                    </m:oMath>
                  </m:oMathPara>
                </a14:m>
                <a:endParaRPr lang="en-US" dirty="0"/>
              </a:p>
              <a:p>
                <a:endParaRPr lang="en-US" dirty="0"/>
              </a:p>
              <a:p>
                <a:r>
                  <a:rPr lang="en-US" dirty="0"/>
                  <a:t>For the sake of discussion, let us set the last target category as reference,  i.e.,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sp>
        <p:nvSpPr>
          <p:cNvPr id="4" name="Footer Placeholder 3">
            <a:extLst>
              <a:ext uri="{FF2B5EF4-FFF2-40B4-BE49-F238E27FC236}">
                <a16:creationId xmlns:a16="http://schemas.microsoft.com/office/drawing/2014/main" id="{D490C179-997C-41D7-A384-24DB66B99E2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59047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log-likelihood function is a function of the betas:</a:t>
                </a:r>
              </a:p>
              <a:p>
                <a:pPr marL="0" indent="0">
                  <a:buNone/>
                </a:pPr>
                <a:br>
                  <a:rPr lang="en-US" dirty="0"/>
                </a:b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𝐾</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𝑖𝑗</m:t>
                                  </m:r>
                                </m:sub>
                              </m:sSub>
                              <m:func>
                                <m:funcPr>
                                  <m:ctrlPr>
                                    <a:rPr lang="en-US" sz="2400" b="0" i="1" smtClean="0">
                                      <a:latin typeface="Cambria Math" panose="02040503050406030204" pitchFamily="18" charset="0"/>
                                      <a:ea typeface="Cambria Math" panose="02040503050406030204" pitchFamily="18" charset="0"/>
                                    </a:rPr>
                                  </m:ctrlPr>
                                </m:funcPr>
                                <m:fNa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log</m:t>
                                      </m:r>
                                    </m:e>
                                    <m:sub>
                                      <m:r>
                                        <a:rPr lang="en-US" sz="2400" b="0" i="1" smtClean="0">
                                          <a:latin typeface="Cambria Math" panose="02040503050406030204" pitchFamily="18" charset="0"/>
                                          <a:ea typeface="Cambria Math" panose="02040503050406030204" pitchFamily="18" charset="0"/>
                                        </a:rPr>
                                        <m:t>𝑒</m:t>
                                      </m:r>
                                    </m:sub>
                                  </m:sSub>
                                </m:fName>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𝑖𝑗</m:t>
                                          </m:r>
                                        </m:sub>
                                      </m:sSub>
                                    </m:e>
                                  </m:d>
                                </m:e>
                              </m:func>
                            </m:e>
                          </m:nary>
                        </m:e>
                      </m:nary>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𝑚</m:t>
                          </m:r>
                        </m:sup>
                        <m:e>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𝐾</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𝑖𝑗</m:t>
                                  </m:r>
                                </m:sub>
                              </m:sSub>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log</m:t>
                                      </m:r>
                                    </m:e>
                                    <m:sub>
                                      <m:r>
                                        <a:rPr lang="en-US" sz="2400" i="1">
                                          <a:latin typeface="Cambria Math" panose="02040503050406030204" pitchFamily="18" charset="0"/>
                                          <a:ea typeface="Cambria Math" panose="02040503050406030204" pitchFamily="18" charset="0"/>
                                        </a:rPr>
                                        <m:t>𝑒</m:t>
                                      </m:r>
                                    </m:sub>
                                  </m:sSub>
                                </m:fName>
                                <m:e>
                                  <m:d>
                                    <m:dPr>
                                      <m:ctrlPr>
                                        <a:rPr lang="en-US" sz="2400" i="1">
                                          <a:latin typeface="Cambria Math" panose="02040503050406030204" pitchFamily="18" charset="0"/>
                                          <a:ea typeface="Cambria Math" panose="02040503050406030204" pitchFamily="18" charset="0"/>
                                        </a:rPr>
                                      </m:ctrlPr>
                                    </m:dPr>
                                    <m:e>
                                      <m:f>
                                        <m:fPr>
                                          <m:type m:val="lin"/>
                                          <m:ctrlPr>
                                            <a:rPr lang="en-US" sz="2400" i="1">
                                              <a:latin typeface="Cambria Math" panose="02040503050406030204" pitchFamily="18" charset="0"/>
                                            </a:rPr>
                                          </m:ctrlPr>
                                        </m:fPr>
                                        <m:num>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num>
                                        <m:den>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𝑙</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b="0" i="1" smtClean="0">
                                                      <a:latin typeface="Cambria Math" panose="02040503050406030204" pitchFamily="18" charset="0"/>
                                                    </a:rPr>
                                                    <m:t>−1</m:t>
                                                  </m:r>
                                                </m:sup>
                                                <m:e>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ea typeface="Cambria Math" panose="02040503050406030204" pitchFamily="18" charset="0"/>
                                                            </a:rPr>
                                                            <m:t>𝑙</m:t>
                                                          </m:r>
                                                        </m:sub>
                                                      </m:sSub>
                                                    </m:e>
                                                  </m:d>
                                                </m:e>
                                              </m:nary>
                                            </m:e>
                                          </m:d>
                                        </m:den>
                                      </m:f>
                                    </m:e>
                                  </m:d>
                                </m:e>
                              </m:func>
                            </m:e>
                          </m:nary>
                        </m:e>
                      </m:nary>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−1</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r>
                                <a:rPr lang="en-US" b="0" i="1" smtClean="0">
                                  <a:latin typeface="Cambria Math" panose="02040503050406030204" pitchFamily="18" charset="0"/>
                                </a:rPr>
                                <m:t>−</m:t>
                              </m:r>
                            </m:e>
                          </m:nary>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e>
                                    <m:sub>
                                      <m:r>
                                        <a:rPr lang="en-US" i="1">
                                          <a:latin typeface="Cambria Math" panose="02040503050406030204" pitchFamily="18" charset="0"/>
                                          <a:ea typeface="Cambria Math" panose="02040503050406030204" pitchFamily="18" charset="0"/>
                                        </a:rPr>
                                        <m:t>𝑒</m:t>
                                      </m:r>
                                    </m:sub>
                                  </m:sSub>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r>
                                            <a:rPr lang="en-US" i="1">
                                              <a:latin typeface="Cambria Math" panose="02040503050406030204" pitchFamily="18" charset="0"/>
                                            </a:rPr>
                                            <m:t>−1</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𝑙</m:t>
                                                  </m:r>
                                                </m:sub>
                                              </m:sSub>
                                            </m:e>
                                          </m:d>
                                        </m:e>
                                      </m:nary>
                                    </m:e>
                                  </m:d>
                                </m:e>
                              </m:func>
                            </m:e>
                          </m:nary>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sp>
        <p:nvSpPr>
          <p:cNvPr id="4" name="Footer Placeholder 3">
            <a:extLst>
              <a:ext uri="{FF2B5EF4-FFF2-40B4-BE49-F238E27FC236}">
                <a16:creationId xmlns:a16="http://schemas.microsoft.com/office/drawing/2014/main" id="{D0F952C3-A20A-4296-953D-2CE7F85B9B4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17293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First Derivative of the Log-Likelihood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For any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a:t>,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𝑗𝑠</m:t>
                        </m:r>
                      </m:sub>
                    </m:sSub>
                  </m:oMath>
                </a14:m>
                <a:r>
                  <a:rPr lang="en-US" dirty="0"/>
                  <a:t> is </a:t>
                </a:r>
              </a:p>
              <a:p>
                <a:pPr marL="0" indent="0">
                  <a:buNone/>
                </a:pPr>
                <a:br>
                  <a:rPr lang="en-US" dirty="0"/>
                </a:b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𝑖𝑠</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𝑖𝑗</m:t>
                                  </m:r>
                                </m:sub>
                              </m:sSub>
                            </m:e>
                          </m:d>
                        </m:e>
                      </m:nary>
                    </m:oMath>
                  </m:oMathPara>
                </a14:m>
                <a:endParaRPr lang="en-US" dirty="0"/>
              </a:p>
              <a:p>
                <a:pPr marL="0" indent="0">
                  <a:buNone/>
                </a:pPr>
                <a:endParaRPr lang="en-US" dirty="0"/>
              </a:p>
              <a:p>
                <a:pPr marL="0" indent="0">
                  <a:buNone/>
                </a:pPr>
                <a:r>
                  <a:rPr lang="en-US" b="1" dirty="0"/>
                  <a:t>Calculus Fact</a:t>
                </a:r>
                <a:r>
                  <a:rPr lang="en-US" dirty="0"/>
                  <a: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𝑗𝑠</m:t>
                        </m:r>
                      </m:sub>
                    </m:sSub>
                  </m:oMath>
                </a14:m>
                <a:r>
                  <a:rPr lang="en-US" dirty="0"/>
                  <a:t> that produce the highest log-likelihood will also make these first derivatives zeros.</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sp>
        <p:nvSpPr>
          <p:cNvPr id="4" name="Footer Placeholder 3">
            <a:extLst>
              <a:ext uri="{FF2B5EF4-FFF2-40B4-BE49-F238E27FC236}">
                <a16:creationId xmlns:a16="http://schemas.microsoft.com/office/drawing/2014/main" id="{C1EB0965-E060-47DB-92B1-8A55E9A1680F}"/>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25235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Second Derivative of the Log-Likelihood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For any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a:t>, the second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𝑗𝑠</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𝑙𝑡</m:t>
                        </m:r>
                      </m:sub>
                    </m:sSub>
                  </m:oMath>
                </a14:m>
                <a:r>
                  <a:rPr lang="en-US" dirty="0"/>
                  <a:t> is </a:t>
                </a:r>
              </a:p>
              <a:p>
                <a:pPr marL="0" indent="0">
                  <a:buNone/>
                </a:pPr>
                <a:br>
                  <a:rPr lang="en-US" dirty="0"/>
                </a:b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𝑙𝑡</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𝑖𝑠</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𝑖𝑡</m:t>
                              </m:r>
                            </m:sub>
                          </m:sSub>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𝑗𝑙</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𝑖𝑙</m:t>
                                  </m:r>
                                </m:sub>
                              </m:sSub>
                            </m:e>
                          </m:d>
                        </m:e>
                      </m:nary>
                    </m:oMath>
                  </m:oMathPara>
                </a14:m>
                <a:endParaRPr lang="en-US" dirty="0"/>
              </a:p>
              <a:p>
                <a:pPr marL="0" indent="0">
                  <a:buNone/>
                </a:pPr>
                <a:br>
                  <a:rPr lang="en-US" dirty="0"/>
                </a:b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𝑗𝑙</m:t>
                        </m:r>
                      </m:sub>
                    </m:sSub>
                    <m:r>
                      <a:rPr lang="en-US" b="0" i="1" smtClean="0">
                        <a:latin typeface="Cambria Math" panose="02040503050406030204" pitchFamily="18" charset="0"/>
                        <a:ea typeface="Cambria Math" panose="02040503050406030204" pitchFamily="18" charset="0"/>
                      </a:rPr>
                      <m:t>=1</m:t>
                    </m:r>
                  </m:oMath>
                </a14:m>
                <a:r>
                  <a:rPr lang="en-US" dirty="0"/>
                  <a:t> 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 and 0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sp>
        <p:nvSpPr>
          <p:cNvPr id="4" name="Footer Placeholder 3">
            <a:extLst>
              <a:ext uri="{FF2B5EF4-FFF2-40B4-BE49-F238E27FC236}">
                <a16:creationId xmlns:a16="http://schemas.microsoft.com/office/drawing/2014/main" id="{0787504D-F457-4331-8A34-0725AD51061C}"/>
              </a:ext>
            </a:extLst>
          </p:cNvPr>
          <p:cNvSpPr>
            <a:spLocks noGrp="1"/>
          </p:cNvSpPr>
          <p:nvPr>
            <p:ph type="ftr" sz="quarter" idx="11"/>
          </p:nvPr>
        </p:nvSpPr>
        <p:spPr/>
        <p:txBody>
          <a:bodyPr/>
          <a:lstStyle/>
          <a:p>
            <a:r>
              <a:rPr lang="en-US"/>
              <a:t>Copyright © 2022 by Ming-Long Lam, Ph.D.</a:t>
            </a:r>
            <a:endParaRPr lang="en-US" dirty="0"/>
          </a:p>
        </p:txBody>
      </p:sp>
      <p:sp>
        <p:nvSpPr>
          <p:cNvPr id="5" name="Oval 4">
            <a:extLst>
              <a:ext uri="{FF2B5EF4-FFF2-40B4-BE49-F238E27FC236}">
                <a16:creationId xmlns:a16="http://schemas.microsoft.com/office/drawing/2014/main" id="{0147FBC3-DE0A-4446-A1EF-FE16F13AA9A1}"/>
              </a:ext>
            </a:extLst>
          </p:cNvPr>
          <p:cNvSpPr/>
          <p:nvPr/>
        </p:nvSpPr>
        <p:spPr>
          <a:xfrm>
            <a:off x="7455159" y="4534678"/>
            <a:ext cx="3898641" cy="1436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the Machine Learning book for details</a:t>
            </a:r>
          </a:p>
        </p:txBody>
      </p:sp>
    </p:spTree>
    <p:extLst>
      <p:ext uri="{BB962C8B-B14F-4D97-AF65-F5344CB8AC3E}">
        <p14:creationId xmlns:p14="http://schemas.microsoft.com/office/powerpoint/2010/main" val="587560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Matrix Representation of Gradient and Hessian</a:t>
            </a:r>
            <a:endParaRPr lang="en-US" dirty="0">
              <a:solidFill>
                <a:schemeClr val="bg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3" name="Footer Placeholder 2">
            <a:extLst>
              <a:ext uri="{FF2B5EF4-FFF2-40B4-BE49-F238E27FC236}">
                <a16:creationId xmlns:a16="http://schemas.microsoft.com/office/drawing/2014/main" id="{DC18AF11-38DE-46AF-B283-1F9E31023F5C}"/>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B1BEBF8-10D1-47A9-9547-71A688815C81}"/>
                  </a:ext>
                </a:extLst>
              </p:cNvPr>
              <p:cNvSpPr>
                <a:spLocks noGrp="1"/>
              </p:cNvSpPr>
              <p:nvPr>
                <p:ph idx="1"/>
              </p:nvPr>
            </p:nvSpPr>
            <p:spPr>
              <a:xfrm>
                <a:off x="942392" y="1760311"/>
                <a:ext cx="4394718" cy="4351338"/>
              </a:xfrm>
              <a:ln w="19050">
                <a:solidFill>
                  <a:schemeClr val="tx1"/>
                </a:solidFill>
              </a:ln>
            </p:spPr>
            <p:txBody>
              <a:bodyPr>
                <a:normAutofit/>
              </a:bodyPr>
              <a:lstStyle/>
              <a:p>
                <a:r>
                  <a:rPr lang="en-US" dirty="0"/>
                  <a:t>Stacked Parameter Vector</a:t>
                </a:r>
              </a:p>
              <a:p>
                <a:r>
                  <a:rPr lang="en-US" dirty="0"/>
                  <a:t>Dimension is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br>
                  <a:rPr lang="en-US" dirty="0">
                    <a:ea typeface="Cambria Math" panose="02040503050406030204" pitchFamily="18" charset="0"/>
                  </a:rPr>
                </a:b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𝐁</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i="1">
                                        <a:latin typeface="Cambria Math" panose="02040503050406030204" pitchFamily="18" charset="0"/>
                                      </a:rPr>
                                      <m:t>1</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−1</m:t>
                                    </m:r>
                                  </m:sub>
                                </m:sSub>
                              </m:e>
                            </m:mr>
                          </m:m>
                        </m:e>
                      </m:d>
                    </m:oMath>
                  </m:oMathPara>
                </a14:m>
                <a:endParaRPr lang="en-US" dirty="0"/>
              </a:p>
              <a:p>
                <a:pPr marL="0" indent="0">
                  <a:buNone/>
                </a:pPr>
                <a:endParaRPr lang="en-US"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0B1BEBF8-10D1-47A9-9547-71A688815C81}"/>
                  </a:ext>
                </a:extLst>
              </p:cNvPr>
              <p:cNvSpPr>
                <a:spLocks noGrp="1" noRot="1" noChangeAspect="1" noMove="1" noResize="1" noEditPoints="1" noAdjustHandles="1" noChangeArrowheads="1" noChangeShapeType="1" noTextEdit="1"/>
              </p:cNvSpPr>
              <p:nvPr>
                <p:ph idx="1"/>
              </p:nvPr>
            </p:nvSpPr>
            <p:spPr>
              <a:xfrm>
                <a:off x="942392" y="1760311"/>
                <a:ext cx="4394718" cy="4351338"/>
              </a:xfrm>
              <a:blipFill>
                <a:blip r:embed="rId2"/>
                <a:stretch>
                  <a:fillRect l="-2348" t="-223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55889FB6-F83F-45BC-B6E6-403F4C2B0CDB}"/>
                  </a:ext>
                </a:extLst>
              </p:cNvPr>
              <p:cNvSpPr txBox="1">
                <a:spLocks/>
              </p:cNvSpPr>
              <p:nvPr/>
            </p:nvSpPr>
            <p:spPr>
              <a:xfrm>
                <a:off x="5542385" y="1760311"/>
                <a:ext cx="5811416" cy="2027918"/>
              </a:xfrm>
              <a:prstGeom prst="rect">
                <a:avLst/>
              </a:prstGeom>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Gradient Vector</a:t>
                </a:r>
              </a:p>
              <a:p>
                <a:r>
                  <a:rPr lang="en-US" dirty="0"/>
                  <a:t>Dimension is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br>
                  <a:rPr lang="en-US" dirty="0"/>
                </a:b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r>
                            <a:rPr lang="en-US" b="1" smtClean="0">
                              <a:latin typeface="Cambria Math" panose="02040503050406030204" pitchFamily="18" charset="0"/>
                              <a:ea typeface="Cambria Math" panose="02040503050406030204" pitchFamily="18" charset="0"/>
                            </a:rPr>
                            <m:t>𝐁</m:t>
                          </m:r>
                        </m:e>
                      </m:d>
                      <m:r>
                        <a:rPr lang="en-US" i="1">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oMath>
                  </m:oMathPara>
                </a14:m>
                <a:endParaRPr lang="en-US" dirty="0"/>
              </a:p>
            </p:txBody>
          </p:sp>
        </mc:Choice>
        <mc:Fallback xmlns="">
          <p:sp>
            <p:nvSpPr>
              <p:cNvPr id="7" name="Content Placeholder 5">
                <a:extLst>
                  <a:ext uri="{FF2B5EF4-FFF2-40B4-BE49-F238E27FC236}">
                    <a16:creationId xmlns:a16="http://schemas.microsoft.com/office/drawing/2014/main" id="{55889FB6-F83F-45BC-B6E6-403F4C2B0CDB}"/>
                  </a:ext>
                </a:extLst>
              </p:cNvPr>
              <p:cNvSpPr txBox="1">
                <a:spLocks noRot="1" noChangeAspect="1" noMove="1" noResize="1" noEditPoints="1" noAdjustHandles="1" noChangeArrowheads="1" noChangeShapeType="1" noTextEdit="1"/>
              </p:cNvSpPr>
              <p:nvPr/>
            </p:nvSpPr>
            <p:spPr>
              <a:xfrm>
                <a:off x="5542385" y="1760311"/>
                <a:ext cx="5811416" cy="2027918"/>
              </a:xfrm>
              <a:prstGeom prst="rect">
                <a:avLst/>
              </a:prstGeom>
              <a:blipFill>
                <a:blip r:embed="rId3"/>
                <a:stretch>
                  <a:fillRect l="-1776" t="-4776" b="-35821"/>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5">
                <a:extLst>
                  <a:ext uri="{FF2B5EF4-FFF2-40B4-BE49-F238E27FC236}">
                    <a16:creationId xmlns:a16="http://schemas.microsoft.com/office/drawing/2014/main" id="{074785CB-4E76-4DF9-8958-8C2632875A28}"/>
                  </a:ext>
                </a:extLst>
              </p:cNvPr>
              <p:cNvSpPr txBox="1">
                <a:spLocks/>
              </p:cNvSpPr>
              <p:nvPr/>
            </p:nvSpPr>
            <p:spPr>
              <a:xfrm>
                <a:off x="5542385" y="4032930"/>
                <a:ext cx="5811415" cy="2068773"/>
              </a:xfrm>
              <a:prstGeom prst="rect">
                <a:avLst/>
              </a:prstGeom>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Hessian Matrix</a:t>
                </a:r>
              </a:p>
              <a:p>
                <a:r>
                  <a:rPr lang="en-US" dirty="0"/>
                  <a:t>Dimension is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oMath>
                </a14:m>
                <a:br>
                  <a:rPr lang="en-US" dirty="0"/>
                </a:b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ea typeface="Cambria Math" panose="02040503050406030204" pitchFamily="18" charset="0"/>
                        </a:rPr>
                        <m:t>𝐇</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𝛃</m:t>
                          </m:r>
                        </m:e>
                      </m:d>
                      <m:r>
                        <a:rPr lang="en-US" i="1">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oMath>
                  </m:oMathPara>
                </a14:m>
                <a:endParaRPr lang="en-US" b="1" dirty="0">
                  <a:latin typeface="Cambria Math" panose="02040503050406030204" pitchFamily="18" charset="0"/>
                  <a:ea typeface="Cambria Math" panose="02040503050406030204" pitchFamily="18" charset="0"/>
                </a:endParaRPr>
              </a:p>
              <a:p>
                <a:endParaRPr lang="en-US" dirty="0"/>
              </a:p>
            </p:txBody>
          </p:sp>
        </mc:Choice>
        <mc:Fallback xmlns="">
          <p:sp>
            <p:nvSpPr>
              <p:cNvPr id="8" name="Content Placeholder 5">
                <a:extLst>
                  <a:ext uri="{FF2B5EF4-FFF2-40B4-BE49-F238E27FC236}">
                    <a16:creationId xmlns:a16="http://schemas.microsoft.com/office/drawing/2014/main" id="{074785CB-4E76-4DF9-8958-8C2632875A28}"/>
                  </a:ext>
                </a:extLst>
              </p:cNvPr>
              <p:cNvSpPr txBox="1">
                <a:spLocks noRot="1" noChangeAspect="1" noMove="1" noResize="1" noEditPoints="1" noAdjustHandles="1" noChangeArrowheads="1" noChangeShapeType="1" noTextEdit="1"/>
              </p:cNvSpPr>
              <p:nvPr/>
            </p:nvSpPr>
            <p:spPr>
              <a:xfrm>
                <a:off x="5542385" y="4032930"/>
                <a:ext cx="5811415" cy="2068773"/>
              </a:xfrm>
              <a:prstGeom prst="rect">
                <a:avLst/>
              </a:prstGeom>
              <a:blipFill>
                <a:blip r:embed="rId4"/>
                <a:stretch>
                  <a:fillRect l="-1776" t="-4678"/>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861596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Matrix Representation of Gradient</a:t>
            </a:r>
            <a:endParaRPr lang="en-US" dirty="0">
              <a:solidFill>
                <a:schemeClr val="bg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3" name="Footer Placeholder 2">
            <a:extLst>
              <a:ext uri="{FF2B5EF4-FFF2-40B4-BE49-F238E27FC236}">
                <a16:creationId xmlns:a16="http://schemas.microsoft.com/office/drawing/2014/main" id="{DC18AF11-38DE-46AF-B283-1F9E31023F5C}"/>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B1BEBF8-10D1-47A9-9547-71A688815C81}"/>
                  </a:ext>
                </a:extLst>
              </p:cNvPr>
              <p:cNvSpPr>
                <a:spLocks noGrp="1"/>
              </p:cNvSpPr>
              <p:nvPr>
                <p:ph idx="1"/>
              </p:nvPr>
            </p:nvSpPr>
            <p:spPr>
              <a:xfrm>
                <a:off x="942392" y="1760311"/>
                <a:ext cx="2603241" cy="4351338"/>
              </a:xfrm>
              <a:ln w="19050">
                <a:solidFill>
                  <a:schemeClr val="tx1"/>
                </a:solidFill>
              </a:ln>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𝐁</m:t>
                          </m:r>
                        </m:den>
                      </m:f>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i="1">
                                            <a:latin typeface="Cambria Math" panose="02040503050406030204" pitchFamily="18" charset="0"/>
                                          </a:rPr>
                                          <m:t>1</m:t>
                                        </m:r>
                                      </m:sub>
                                    </m:sSub>
                                  </m:den>
                                </m:f>
                              </m:e>
                            </m:mr>
                            <m:mr>
                              <m:e>
                                <m:r>
                                  <a:rPr lang="en-US" b="0" i="1" smtClean="0">
                                    <a:latin typeface="Cambria Math" panose="02040503050406030204" pitchFamily="18" charset="0"/>
                                    <a:ea typeface="Cambria Math" panose="02040503050406030204" pitchFamily="18" charset="0"/>
                                  </a:rPr>
                                  <m:t>⋮</m:t>
                                </m:r>
                              </m:e>
                            </m:m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den>
                                </m:f>
                              </m:e>
                            </m:mr>
                          </m:m>
                        </m:e>
                      </m:d>
                    </m:oMath>
                  </m:oMathPara>
                </a14:m>
                <a:endParaRPr lang="en-US"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0B1BEBF8-10D1-47A9-9547-71A688815C81}"/>
                  </a:ext>
                </a:extLst>
              </p:cNvPr>
              <p:cNvSpPr>
                <a:spLocks noGrp="1" noRot="1" noChangeAspect="1" noMove="1" noResize="1" noEditPoints="1" noAdjustHandles="1" noChangeArrowheads="1" noChangeShapeType="1" noTextEdit="1"/>
              </p:cNvSpPr>
              <p:nvPr>
                <p:ph idx="1"/>
              </p:nvPr>
            </p:nvSpPr>
            <p:spPr>
              <a:xfrm>
                <a:off x="942392" y="1760311"/>
                <a:ext cx="2603241" cy="4351338"/>
              </a:xfrm>
              <a:blipFill>
                <a:blip r:embed="rId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5">
                <a:extLst>
                  <a:ext uri="{FF2B5EF4-FFF2-40B4-BE49-F238E27FC236}">
                    <a16:creationId xmlns:a16="http://schemas.microsoft.com/office/drawing/2014/main" id="{8E6A80FE-39FE-4906-B5F1-00BEBEDE5180}"/>
                  </a:ext>
                </a:extLst>
              </p:cNvPr>
              <p:cNvSpPr txBox="1">
                <a:spLocks/>
              </p:cNvSpPr>
              <p:nvPr/>
            </p:nvSpPr>
            <p:spPr>
              <a:xfrm>
                <a:off x="3670042" y="1760311"/>
                <a:ext cx="2603241" cy="4351338"/>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𝑙</m:t>
                          </m:r>
                        </m:num>
                        <m:den>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rPr>
                                <m:t>𝑗</m:t>
                              </m:r>
                            </m:sub>
                          </m:sSub>
                        </m:den>
                      </m:f>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1"/>
                                    <m:mcJc m:val="center"/>
                                  </m:mcPr>
                                </m:mc>
                              </m:mcs>
                              <m:ctrlPr>
                                <a:rPr lang="en-US" i="1" smtClean="0">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Sub>
                                  </m:den>
                                </m:f>
                              </m:e>
                            </m:mr>
                            <m:mr>
                              <m:e>
                                <m:r>
                                  <a:rPr lang="en-US" i="1" smtClean="0">
                                    <a:latin typeface="Cambria Math" panose="02040503050406030204" pitchFamily="18" charset="0"/>
                                    <a:ea typeface="Cambria Math" panose="02040503050406030204" pitchFamily="18" charset="0"/>
                                  </a:rPr>
                                  <m:t>⋮</m:t>
                                </m:r>
                              </m:e>
                            </m:m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𝑝</m:t>
                                        </m:r>
                                      </m:sub>
                                    </m:sSub>
                                  </m:den>
                                </m:f>
                              </m:e>
                            </m:mr>
                          </m:m>
                        </m:e>
                      </m:d>
                    </m:oMath>
                  </m:oMathPara>
                </a14:m>
                <a:endParaRPr lang="en-US" dirty="0"/>
              </a:p>
              <a:p>
                <a:pPr marL="0" indent="0">
                  <a:buFont typeface="Arial" panose="020B0604020202020204" pitchFamily="34" charset="0"/>
                  <a:buNone/>
                </a:pPr>
                <a:endParaRPr lang="en-US" dirty="0"/>
              </a:p>
            </p:txBody>
          </p:sp>
        </mc:Choice>
        <mc:Fallback xmlns="">
          <p:sp>
            <p:nvSpPr>
              <p:cNvPr id="9" name="Content Placeholder 5">
                <a:extLst>
                  <a:ext uri="{FF2B5EF4-FFF2-40B4-BE49-F238E27FC236}">
                    <a16:creationId xmlns:a16="http://schemas.microsoft.com/office/drawing/2014/main" id="{8E6A80FE-39FE-4906-B5F1-00BEBEDE5180}"/>
                  </a:ext>
                </a:extLst>
              </p:cNvPr>
              <p:cNvSpPr txBox="1">
                <a:spLocks noRot="1" noChangeAspect="1" noMove="1" noResize="1" noEditPoints="1" noAdjustHandles="1" noChangeArrowheads="1" noChangeShapeType="1" noTextEdit="1"/>
              </p:cNvSpPr>
              <p:nvPr/>
            </p:nvSpPr>
            <p:spPr>
              <a:xfrm>
                <a:off x="3670042" y="1760311"/>
                <a:ext cx="2603241" cy="4351338"/>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5">
                <a:extLst>
                  <a:ext uri="{FF2B5EF4-FFF2-40B4-BE49-F238E27FC236}">
                    <a16:creationId xmlns:a16="http://schemas.microsoft.com/office/drawing/2014/main" id="{C4BCC0EF-D1E8-4485-B750-EF0D4C4CED37}"/>
                  </a:ext>
                </a:extLst>
              </p:cNvPr>
              <p:cNvSpPr txBox="1">
                <a:spLocks/>
              </p:cNvSpPr>
              <p:nvPr/>
            </p:nvSpPr>
            <p:spPr>
              <a:xfrm>
                <a:off x="6397692" y="1760311"/>
                <a:ext cx="4956108" cy="2214530"/>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𝑖𝑠</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𝑖𝑗</m:t>
                                  </m:r>
                                </m:sub>
                              </m:sSub>
                            </m:e>
                          </m:d>
                        </m:e>
                      </m:nary>
                    </m:oMath>
                  </m:oMathPara>
                </a14:m>
                <a:endParaRPr lang="en-US" dirty="0"/>
              </a:p>
            </p:txBody>
          </p:sp>
        </mc:Choice>
        <mc:Fallback xmlns="">
          <p:sp>
            <p:nvSpPr>
              <p:cNvPr id="10" name="Content Placeholder 5">
                <a:extLst>
                  <a:ext uri="{FF2B5EF4-FFF2-40B4-BE49-F238E27FC236}">
                    <a16:creationId xmlns:a16="http://schemas.microsoft.com/office/drawing/2014/main" id="{C4BCC0EF-D1E8-4485-B750-EF0D4C4CED37}"/>
                  </a:ext>
                </a:extLst>
              </p:cNvPr>
              <p:cNvSpPr txBox="1">
                <a:spLocks noRot="1" noChangeAspect="1" noMove="1" noResize="1" noEditPoints="1" noAdjustHandles="1" noChangeArrowheads="1" noChangeShapeType="1" noTextEdit="1"/>
              </p:cNvSpPr>
              <p:nvPr/>
            </p:nvSpPr>
            <p:spPr>
              <a:xfrm>
                <a:off x="6397692" y="1760311"/>
                <a:ext cx="4956108" cy="2214530"/>
              </a:xfrm>
              <a:prstGeom prst="rect">
                <a:avLst/>
              </a:prstGeom>
              <a:blipFill>
                <a:blip r:embed="rId4"/>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5">
                <a:extLst>
                  <a:ext uri="{FF2B5EF4-FFF2-40B4-BE49-F238E27FC236}">
                    <a16:creationId xmlns:a16="http://schemas.microsoft.com/office/drawing/2014/main" id="{209A3531-8F8A-4E84-9EDA-BFB95DB33370}"/>
                  </a:ext>
                </a:extLst>
              </p:cNvPr>
              <p:cNvSpPr txBox="1">
                <a:spLocks/>
              </p:cNvSpPr>
              <p:nvPr/>
            </p:nvSpPr>
            <p:spPr>
              <a:xfrm>
                <a:off x="6397692" y="4099605"/>
                <a:ext cx="4956108" cy="2017614"/>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dirty="0"/>
              </a:p>
            </p:txBody>
          </p:sp>
        </mc:Choice>
        <mc:Fallback xmlns="">
          <p:sp>
            <p:nvSpPr>
              <p:cNvPr id="15" name="Content Placeholder 5">
                <a:extLst>
                  <a:ext uri="{FF2B5EF4-FFF2-40B4-BE49-F238E27FC236}">
                    <a16:creationId xmlns:a16="http://schemas.microsoft.com/office/drawing/2014/main" id="{209A3531-8F8A-4E84-9EDA-BFB95DB33370}"/>
                  </a:ext>
                </a:extLst>
              </p:cNvPr>
              <p:cNvSpPr txBox="1">
                <a:spLocks noRot="1" noChangeAspect="1" noMove="1" noResize="1" noEditPoints="1" noAdjustHandles="1" noChangeArrowheads="1" noChangeShapeType="1" noTextEdit="1"/>
              </p:cNvSpPr>
              <p:nvPr/>
            </p:nvSpPr>
            <p:spPr>
              <a:xfrm>
                <a:off x="6397692" y="4099605"/>
                <a:ext cx="4956108" cy="2017614"/>
              </a:xfrm>
              <a:prstGeom prst="rect">
                <a:avLst/>
              </a:prstGeom>
              <a:blipFill>
                <a:blip r:embed="rId5"/>
                <a:stretch>
                  <a:fillRect/>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2165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Matrix Representation of Hessian</a:t>
            </a:r>
            <a:endParaRPr lang="en-US" dirty="0">
              <a:solidFill>
                <a:schemeClr val="bg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3" name="Footer Placeholder 2">
            <a:extLst>
              <a:ext uri="{FF2B5EF4-FFF2-40B4-BE49-F238E27FC236}">
                <a16:creationId xmlns:a16="http://schemas.microsoft.com/office/drawing/2014/main" id="{DC18AF11-38DE-46AF-B283-1F9E31023F5C}"/>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B1BEBF8-10D1-47A9-9547-71A688815C81}"/>
                  </a:ext>
                </a:extLst>
              </p:cNvPr>
              <p:cNvSpPr>
                <a:spLocks noGrp="1"/>
              </p:cNvSpPr>
              <p:nvPr>
                <p:ph idx="1"/>
              </p:nvPr>
            </p:nvSpPr>
            <p:spPr>
              <a:xfrm>
                <a:off x="942391" y="1760311"/>
                <a:ext cx="4217438" cy="1775991"/>
              </a:xfrm>
              <a:ln w="19050">
                <a:solidFill>
                  <a:schemeClr val="tx1"/>
                </a:solidFill>
              </a:ln>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𝐁</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1">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𝑡</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rPr>
                                    <m:t>𝑙</m:t>
                                  </m:r>
                                </m:sub>
                              </m:sSub>
                            </m:den>
                          </m:f>
                        </m:e>
                      </m:d>
                    </m:oMath>
                  </m:oMathPara>
                </a14:m>
                <a:endParaRPr lang="en-US" dirty="0"/>
              </a:p>
            </p:txBody>
          </p:sp>
        </mc:Choice>
        <mc:Fallback xmlns="">
          <p:sp>
            <p:nvSpPr>
              <p:cNvPr id="6" name="Content Placeholder 5">
                <a:extLst>
                  <a:ext uri="{FF2B5EF4-FFF2-40B4-BE49-F238E27FC236}">
                    <a16:creationId xmlns:a16="http://schemas.microsoft.com/office/drawing/2014/main" id="{0B1BEBF8-10D1-47A9-9547-71A688815C81}"/>
                  </a:ext>
                </a:extLst>
              </p:cNvPr>
              <p:cNvSpPr>
                <a:spLocks noGrp="1" noRot="1" noChangeAspect="1" noMove="1" noResize="1" noEditPoints="1" noAdjustHandles="1" noChangeArrowheads="1" noChangeShapeType="1" noTextEdit="1"/>
              </p:cNvSpPr>
              <p:nvPr>
                <p:ph idx="1"/>
              </p:nvPr>
            </p:nvSpPr>
            <p:spPr>
              <a:xfrm>
                <a:off x="942391" y="1760311"/>
                <a:ext cx="4217438" cy="1775991"/>
              </a:xfrm>
              <a:blipFill>
                <a:blip r:embed="rId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5">
                <a:extLst>
                  <a:ext uri="{FF2B5EF4-FFF2-40B4-BE49-F238E27FC236}">
                    <a16:creationId xmlns:a16="http://schemas.microsoft.com/office/drawing/2014/main" id="{8E6A80FE-39FE-4906-B5F1-00BEBEDE5180}"/>
                  </a:ext>
                </a:extLst>
              </p:cNvPr>
              <p:cNvSpPr txBox="1">
                <a:spLocks/>
              </p:cNvSpPr>
              <p:nvPr/>
            </p:nvSpPr>
            <p:spPr>
              <a:xfrm>
                <a:off x="5349552" y="1760311"/>
                <a:ext cx="6004248" cy="3082277"/>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1">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𝑡</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𝛃</m:t>
                              </m:r>
                            </m:e>
                            <m:sub>
                              <m:r>
                                <a:rPr lang="en-US" b="0" i="1" smtClean="0">
                                  <a:latin typeface="Cambria Math" panose="02040503050406030204" pitchFamily="18" charset="0"/>
                                </a:rPr>
                                <m:t>𝑙</m:t>
                              </m:r>
                            </m:sub>
                          </m:sSub>
                        </m:den>
                      </m:f>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Sub>
                                  </m:den>
                                </m:f>
                              </m:e>
                              <m:e>
                                <m:r>
                                  <a:rPr lang="en-US" i="1" smtClean="0">
                                    <a:latin typeface="Cambria Math" panose="02040503050406030204" pitchFamily="18" charset="0"/>
                                    <a:ea typeface="Cambria Math" panose="02040503050406030204" pitchFamily="18" charset="0"/>
                                  </a:rPr>
                                  <m:t>⋯</m:t>
                                </m:r>
                              </m:e>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𝑙𝑝</m:t>
                                        </m:r>
                                      </m:sub>
                                    </m:sSub>
                                  </m:den>
                                </m:f>
                              </m:e>
                            </m:mr>
                            <m:mr>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mr>
                            <m:m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𝑗𝑝</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b>
                                    </m:sSub>
                                  </m:den>
                                </m:f>
                              </m:e>
                              <m:e>
                                <m:r>
                                  <a:rPr lang="en-US" i="1" smtClean="0">
                                    <a:latin typeface="Cambria Math" panose="02040503050406030204" pitchFamily="18" charset="0"/>
                                    <a:ea typeface="Cambria Math" panose="02040503050406030204" pitchFamily="18" charset="0"/>
                                  </a:rPr>
                                  <m:t>⋯</m:t>
                                </m:r>
                              </m:e>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𝑗𝑝</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𝑙𝑝</m:t>
                                        </m:r>
                                      </m:sub>
                                    </m:sSub>
                                  </m:den>
                                </m:f>
                              </m:e>
                            </m:mr>
                          </m:m>
                        </m:e>
                      </m:d>
                    </m:oMath>
                  </m:oMathPara>
                </a14:m>
                <a:endParaRPr lang="en-US" dirty="0"/>
              </a:p>
            </p:txBody>
          </p:sp>
        </mc:Choice>
        <mc:Fallback xmlns="">
          <p:sp>
            <p:nvSpPr>
              <p:cNvPr id="9" name="Content Placeholder 5">
                <a:extLst>
                  <a:ext uri="{FF2B5EF4-FFF2-40B4-BE49-F238E27FC236}">
                    <a16:creationId xmlns:a16="http://schemas.microsoft.com/office/drawing/2014/main" id="{8E6A80FE-39FE-4906-B5F1-00BEBEDE5180}"/>
                  </a:ext>
                </a:extLst>
              </p:cNvPr>
              <p:cNvSpPr txBox="1">
                <a:spLocks noRot="1" noChangeAspect="1" noMove="1" noResize="1" noEditPoints="1" noAdjustHandles="1" noChangeArrowheads="1" noChangeShapeType="1" noTextEdit="1"/>
              </p:cNvSpPr>
              <p:nvPr/>
            </p:nvSpPr>
            <p:spPr>
              <a:xfrm>
                <a:off x="5349552" y="1760311"/>
                <a:ext cx="6004248" cy="3082277"/>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5">
                <a:extLst>
                  <a:ext uri="{FF2B5EF4-FFF2-40B4-BE49-F238E27FC236}">
                    <a16:creationId xmlns:a16="http://schemas.microsoft.com/office/drawing/2014/main" id="{39B17349-9799-4CB3-95B8-FC0D538CC364}"/>
                  </a:ext>
                </a:extLst>
              </p:cNvPr>
              <p:cNvSpPr txBox="1">
                <a:spLocks/>
              </p:cNvSpPr>
              <p:nvPr/>
            </p:nvSpPr>
            <p:spPr>
              <a:xfrm>
                <a:off x="942391" y="3750842"/>
                <a:ext cx="4217438" cy="2519329"/>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𝑙</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𝑗𝑠</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𝑙𝑡</m:t>
                              </m:r>
                            </m:sub>
                          </m:sSub>
                        </m:den>
                      </m:f>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𝑚</m:t>
                          </m:r>
                        </m:sup>
                        <m:e>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sub>
                              </m:sSub>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𝑖𝑠</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𝑖𝑡</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ea typeface="Cambria Math" panose="02040503050406030204" pitchFamily="18" charset="0"/>
                                </a:rPr>
                                <m:t>𝑖𝑗</m:t>
                              </m:r>
                            </m:sub>
                          </m:sSub>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ea typeface="Cambria Math" panose="02040503050406030204" pitchFamily="18" charset="0"/>
                                    </a:rPr>
                                    <m:t>𝑗𝑙</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ea typeface="Cambria Math" panose="02040503050406030204" pitchFamily="18" charset="0"/>
                                    </a:rPr>
                                    <m:t>𝑖𝑙</m:t>
                                  </m:r>
                                </m:sub>
                              </m:sSub>
                            </m:e>
                          </m:d>
                        </m:e>
                      </m:nary>
                    </m:oMath>
                  </m:oMathPara>
                </a14:m>
                <a:endParaRPr lang="en-US" dirty="0"/>
              </a:p>
            </p:txBody>
          </p:sp>
        </mc:Choice>
        <mc:Fallback xmlns="">
          <p:sp>
            <p:nvSpPr>
              <p:cNvPr id="11" name="Content Placeholder 5">
                <a:extLst>
                  <a:ext uri="{FF2B5EF4-FFF2-40B4-BE49-F238E27FC236}">
                    <a16:creationId xmlns:a16="http://schemas.microsoft.com/office/drawing/2014/main" id="{39B17349-9799-4CB3-95B8-FC0D538CC364}"/>
                  </a:ext>
                </a:extLst>
              </p:cNvPr>
              <p:cNvSpPr txBox="1">
                <a:spLocks noRot="1" noChangeAspect="1" noMove="1" noResize="1" noEditPoints="1" noAdjustHandles="1" noChangeArrowheads="1" noChangeShapeType="1" noTextEdit="1"/>
              </p:cNvSpPr>
              <p:nvPr/>
            </p:nvSpPr>
            <p:spPr>
              <a:xfrm>
                <a:off x="942391" y="3750842"/>
                <a:ext cx="4217438" cy="2519329"/>
              </a:xfrm>
              <a:prstGeom prst="rect">
                <a:avLst/>
              </a:prstGeom>
              <a:blipFill>
                <a:blip r:embed="rId4"/>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5">
                <a:extLst>
                  <a:ext uri="{FF2B5EF4-FFF2-40B4-BE49-F238E27FC236}">
                    <a16:creationId xmlns:a16="http://schemas.microsoft.com/office/drawing/2014/main" id="{5F0FE056-D3CC-469C-8B37-CEE1D31156BB}"/>
                  </a:ext>
                </a:extLst>
              </p:cNvPr>
              <p:cNvSpPr txBox="1">
                <a:spLocks/>
              </p:cNvSpPr>
              <p:nvPr/>
            </p:nvSpPr>
            <p:spPr>
              <a:xfrm>
                <a:off x="5349551" y="5030787"/>
                <a:ext cx="6004247" cy="1239384"/>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dirty="0"/>
              </a:p>
            </p:txBody>
          </p:sp>
        </mc:Choice>
        <mc:Fallback xmlns="">
          <p:sp>
            <p:nvSpPr>
              <p:cNvPr id="12" name="Content Placeholder 5">
                <a:extLst>
                  <a:ext uri="{FF2B5EF4-FFF2-40B4-BE49-F238E27FC236}">
                    <a16:creationId xmlns:a16="http://schemas.microsoft.com/office/drawing/2014/main" id="{5F0FE056-D3CC-469C-8B37-CEE1D31156BB}"/>
                  </a:ext>
                </a:extLst>
              </p:cNvPr>
              <p:cNvSpPr txBox="1">
                <a:spLocks noRot="1" noChangeAspect="1" noMove="1" noResize="1" noEditPoints="1" noAdjustHandles="1" noChangeArrowheads="1" noChangeShapeType="1" noTextEdit="1"/>
              </p:cNvSpPr>
              <p:nvPr/>
            </p:nvSpPr>
            <p:spPr>
              <a:xfrm>
                <a:off x="5349551" y="5030787"/>
                <a:ext cx="6004247" cy="1239384"/>
              </a:xfrm>
              <a:prstGeom prst="rect">
                <a:avLst/>
              </a:prstGeom>
              <a:blipFill>
                <a:blip r:embed="rId5"/>
                <a:stretch>
                  <a:fillRect/>
                </a:stretch>
              </a:blipFill>
              <a:ln w="19050">
                <a:solidFill>
                  <a:schemeClr val="tx1"/>
                </a:solidFill>
              </a:ln>
            </p:spPr>
            <p:txBody>
              <a:bodyPr/>
              <a:lstStyle/>
              <a:p>
                <a:r>
                  <a:rPr lang="en-US">
                    <a:noFill/>
                  </a:rPr>
                  <a:t> </a:t>
                </a:r>
              </a:p>
            </p:txBody>
          </p:sp>
        </mc:Fallback>
      </mc:AlternateContent>
      <p:sp>
        <p:nvSpPr>
          <p:cNvPr id="5" name="TextBox 4">
            <a:extLst>
              <a:ext uri="{FF2B5EF4-FFF2-40B4-BE49-F238E27FC236}">
                <a16:creationId xmlns:a16="http://schemas.microsoft.com/office/drawing/2014/main" id="{2A757B5D-0DE0-4818-ADAD-EB45ED563EB0}"/>
              </a:ext>
            </a:extLst>
          </p:cNvPr>
          <p:cNvSpPr txBox="1"/>
          <p:nvPr/>
        </p:nvSpPr>
        <p:spPr>
          <a:xfrm>
            <a:off x="3377682" y="3153755"/>
            <a:ext cx="783772" cy="369332"/>
          </a:xfrm>
          <a:prstGeom prst="rect">
            <a:avLst/>
          </a:prstGeom>
          <a:noFill/>
        </p:spPr>
        <p:txBody>
          <a:bodyPr wrap="square" rtlCol="0">
            <a:spAutoFit/>
          </a:bodyPr>
          <a:lstStyle/>
          <a:p>
            <a:r>
              <a:rPr lang="en-US" dirty="0"/>
              <a:t>Blocks</a:t>
            </a:r>
          </a:p>
        </p:txBody>
      </p:sp>
    </p:spTree>
    <p:extLst>
      <p:ext uri="{BB962C8B-B14F-4D97-AF65-F5344CB8AC3E}">
        <p14:creationId xmlns:p14="http://schemas.microsoft.com/office/powerpoint/2010/main" val="2349093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Newton-Raphson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345" y="1825625"/>
                <a:ext cx="10515600" cy="4351338"/>
              </a:xfrm>
            </p:spPr>
            <p:txBody>
              <a:bodyPr>
                <a:normAutofit lnSpcReduction="10000"/>
              </a:bodyPr>
              <a:lstStyle/>
              <a:p>
                <a:pPr marL="514350" indent="-514350">
                  <a:lnSpc>
                    <a:spcPct val="150000"/>
                  </a:lnSpc>
                  <a:spcBef>
                    <a:spcPts val="0"/>
                  </a:spcBef>
                  <a:buFont typeface="+mj-lt"/>
                  <a:buAutoNum type="arabicPeriod"/>
                </a:pPr>
                <a:r>
                  <a:rPr lang="en-US" dirty="0"/>
                  <a:t>Calculate initial predicted probability </a:t>
                </a:r>
                <a14:m>
                  <m:oMath xmlns:m="http://schemas.openxmlformats.org/officeDocument/2006/math">
                    <m:sSup>
                      <m:sSupPr>
                        <m:ctrlPr>
                          <a:rPr lang="en-US" b="1" i="1">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𝛑</m:t>
                        </m:r>
                      </m:e>
                      <m:sup>
                        <m:d>
                          <m:dPr>
                            <m:ctrlPr>
                              <a:rPr lang="en-US" i="1">
                                <a:latin typeface="Cambria Math" panose="02040503050406030204" pitchFamily="18" charset="0"/>
                              </a:rPr>
                            </m:ctrlPr>
                          </m:dPr>
                          <m:e>
                            <m:r>
                              <a:rPr lang="en-US" i="1">
                                <a:latin typeface="Cambria Math" panose="02040503050406030204" pitchFamily="18" charset="0"/>
                              </a:rPr>
                              <m:t>0</m:t>
                            </m:r>
                          </m:e>
                        </m:d>
                      </m:sup>
                    </m:sSup>
                  </m:oMath>
                </a14:m>
                <a:r>
                  <a:rPr lang="en-US" dirty="0"/>
                  <a:t> and set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=0</m:t>
                    </m:r>
                  </m:oMath>
                </a14:m>
                <a:endParaRPr lang="en-US" dirty="0"/>
              </a:p>
              <a:p>
                <a:pPr marL="514350" indent="-514350">
                  <a:lnSpc>
                    <a:spcPct val="150000"/>
                  </a:lnSpc>
                  <a:spcBef>
                    <a:spcPts val="0"/>
                  </a:spcBef>
                  <a:buFont typeface="+mj-lt"/>
                  <a:buAutoNum type="arabicPeriod"/>
                </a:pPr>
                <a:r>
                  <a:rPr lang="en-US" dirty="0"/>
                  <a:t>Do iteration until converge</a:t>
                </a:r>
              </a:p>
              <a:p>
                <a:pPr marL="971550" lvl="1" indent="-514350">
                  <a:lnSpc>
                    <a:spcPct val="140000"/>
                  </a:lnSpc>
                  <a:spcBef>
                    <a:spcPts val="0"/>
                  </a:spcBef>
                  <a:buFont typeface="+mj-lt"/>
                  <a:buAutoNum type="alphaLcParenR"/>
                </a:pPr>
                <a:r>
                  <a:rPr lang="en-US" dirty="0"/>
                  <a:t>Calculate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r>
                  <a:rPr lang="en-US" dirty="0"/>
                  <a:t> and </a:t>
                </a:r>
                <a14:m>
                  <m:oMath xmlns:m="http://schemas.openxmlformats.org/officeDocument/2006/math">
                    <m:r>
                      <a:rPr lang="en-US" b="1">
                        <a:latin typeface="Cambria Math" panose="02040503050406030204" pitchFamily="18" charset="0"/>
                        <a:ea typeface="Cambria Math" panose="02040503050406030204" pitchFamily="18" charset="0"/>
                      </a:rPr>
                      <m:t>𝐇</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endParaRPr lang="en-US" b="1" dirty="0">
                  <a:ea typeface="Cambria Math" panose="02040503050406030204" pitchFamily="18" charset="0"/>
                </a:endParaRPr>
              </a:p>
              <a:p>
                <a:pPr marL="971550" lvl="1" indent="-514350">
                  <a:lnSpc>
                    <a:spcPct val="150000"/>
                  </a:lnSpc>
                  <a:spcBef>
                    <a:spcPts val="0"/>
                  </a:spcBef>
                  <a:buFont typeface="+mj-lt"/>
                  <a:buAutoNum type="alphaLcParenR"/>
                </a:pPr>
                <a:r>
                  <a:rPr lang="en-US" dirty="0"/>
                  <a:t>Update parameter estimates </a:t>
                </a:r>
                <a14:m>
                  <m:oMath xmlns:m="http://schemas.openxmlformats.org/officeDocument/2006/math">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𝜉</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𝐇</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e>
                        </m:d>
                      </m:e>
                      <m:sup>
                        <m:r>
                          <a:rPr lang="en-US" i="1">
                            <a:latin typeface="Cambria Math" panose="02040503050406030204" pitchFamily="18" charset="0"/>
                            <a:ea typeface="Cambria Math" panose="02040503050406030204" pitchFamily="18" charset="0"/>
                          </a:rPr>
                          <m:t>−1</m:t>
                        </m:r>
                      </m:sup>
                    </m:sSup>
                    <m:d>
                      <m:dPr>
                        <m:ctrlPr>
                          <a:rPr lang="en-US" i="1">
                            <a:latin typeface="Cambria Math" panose="02040503050406030204" pitchFamily="18" charset="0"/>
                            <a:ea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e>
                    </m:d>
                  </m:oMath>
                </a14:m>
                <a:endParaRPr lang="en-US" dirty="0"/>
              </a:p>
              <a:p>
                <a:pPr marL="1428750" lvl="2" indent="-514350">
                  <a:lnSpc>
                    <a:spcPct val="150000"/>
                  </a:lnSpc>
                  <a:spcBef>
                    <a:spcPts val="0"/>
                  </a:spcBef>
                  <a:buFont typeface="+mj-lt"/>
                  <a:buAutoNum type="romanLcPeriod"/>
                </a:pPr>
                <a:r>
                  <a:rPr lang="en-US" dirty="0"/>
                  <a:t>If necessary, adjust the stepping scalar </a:t>
                </a:r>
                <a14:m>
                  <m:oMath xmlns:m="http://schemas.openxmlformats.org/officeDocument/2006/math">
                    <m:r>
                      <a:rPr lang="en-US" i="1">
                        <a:latin typeface="Cambria Math" panose="02040503050406030204" pitchFamily="18" charset="0"/>
                        <a:ea typeface="Cambria Math" panose="02040503050406030204" pitchFamily="18" charset="0"/>
                      </a:rPr>
                      <m:t>𝜉</m:t>
                    </m:r>
                    <m:r>
                      <a:rPr lang="en-US" i="1">
                        <a:latin typeface="Cambria Math" panose="02040503050406030204" pitchFamily="18" charset="0"/>
                        <a:ea typeface="Cambria Math" panose="02040503050406030204" pitchFamily="18" charset="0"/>
                      </a:rPr>
                      <m:t>&gt;0</m:t>
                    </m:r>
                  </m:oMath>
                </a14:m>
                <a:r>
                  <a:rPr lang="en-US" dirty="0">
                    <a:sym typeface="Symbol" panose="05050102010706020507" pitchFamily="18" charset="2"/>
                  </a:rPr>
                  <a:t> to ensure that </a:t>
                </a:r>
                <a14:m>
                  <m:oMath xmlns:m="http://schemas.openxmlformats.org/officeDocument/2006/math">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e>
                    </m:d>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endParaRPr lang="en-US" b="1" dirty="0">
                  <a:ea typeface="Cambria Math" panose="02040503050406030204" pitchFamily="18" charset="0"/>
                </a:endParaRPr>
              </a:p>
              <a:p>
                <a:pPr marL="971550" lvl="1" indent="-514350">
                  <a:lnSpc>
                    <a:spcPct val="150000"/>
                  </a:lnSpc>
                  <a:spcBef>
                    <a:spcPts val="0"/>
                  </a:spcBef>
                  <a:buFont typeface="+mj-lt"/>
                  <a:buAutoNum type="alphaLcParenR"/>
                </a:pPr>
                <a:r>
                  <a:rPr lang="en-US" dirty="0">
                    <a:ea typeface="Cambria Math" panose="02040503050406030204" pitchFamily="18" charset="0"/>
                  </a:rPr>
                  <a:t>Calculate the predicted probability </a:t>
                </a:r>
                <a14:m>
                  <m:oMath xmlns:m="http://schemas.openxmlformats.org/officeDocument/2006/math">
                    <m:sSup>
                      <m:sSupPr>
                        <m:ctrlPr>
                          <a:rPr lang="en-US" b="1" i="1">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𝛑</m:t>
                        </m:r>
                      </m:e>
                      <m:sup>
                        <m:d>
                          <m:dPr>
                            <m:ctrlPr>
                              <a:rPr lang="en-US" i="1">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+1</m:t>
                            </m:r>
                          </m:e>
                        </m:d>
                      </m:sup>
                    </m:sSup>
                  </m:oMath>
                </a14:m>
                <a:endParaRPr lang="en-US" dirty="0">
                  <a:ea typeface="Cambria Math" panose="02040503050406030204" pitchFamily="18" charset="0"/>
                </a:endParaRPr>
              </a:p>
              <a:p>
                <a:pPr marL="971550" lvl="1" indent="-514350">
                  <a:lnSpc>
                    <a:spcPct val="150000"/>
                  </a:lnSpc>
                  <a:spcBef>
                    <a:spcPts val="0"/>
                  </a:spcBef>
                  <a:buFont typeface="+mj-lt"/>
                  <a:buAutoNum type="alphaLcParenR"/>
                </a:pPr>
                <a:r>
                  <a:rPr lang="en-US" dirty="0">
                    <a:ea typeface="Cambria Math" panose="02040503050406030204" pitchFamily="18" charset="0"/>
                  </a:rPr>
                  <a:t>Check if the iteration has converged or cannot continue due to errors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345" y="1825625"/>
                <a:ext cx="10515600" cy="4351338"/>
              </a:xfrm>
              <a:blipFill>
                <a:blip r:embed="rId3"/>
                <a:stretch>
                  <a:fillRect l="-1217" b="-70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30100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Step-Halving Adjustment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345" y="1825625"/>
                <a:ext cx="10515600" cy="4351338"/>
              </a:xfrm>
            </p:spPr>
            <p:txBody>
              <a:bodyPr>
                <a:normAutofit/>
              </a:bodyPr>
              <a:lstStyle/>
              <a:p>
                <a:pPr marL="514350" indent="-514350">
                  <a:lnSpc>
                    <a:spcPct val="150000"/>
                  </a:lnSpc>
                  <a:spcBef>
                    <a:spcPts val="0"/>
                  </a:spcBef>
                  <a:buFont typeface="+mj-lt"/>
                  <a:buAutoNum type="arabicPeriod"/>
                </a:pPr>
                <a:r>
                  <a:rPr lang="en-US" dirty="0"/>
                  <a:t>If the log-likelihood function decreases, i.e., </a:t>
                </a:r>
                <a14:m>
                  <m:oMath xmlns:m="http://schemas.openxmlformats.org/officeDocument/2006/math">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e>
                    </m:d>
                    <m:r>
                      <a:rPr lang="en-US" b="0" i="1" smtClean="0">
                        <a:latin typeface="Cambria Math" panose="02040503050406030204" pitchFamily="18" charset="0"/>
                        <a:ea typeface="Cambria Math" panose="02040503050406030204" pitchFamily="18" charset="0"/>
                        <a:sym typeface="Symbol" panose="05050102010706020507" pitchFamily="18" charset="2"/>
                      </a:rPr>
                      <m:t>&lt;</m:t>
                    </m:r>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i="0" smtClean="0">
                                <a:latin typeface="Cambria Math" panose="02040503050406030204" pitchFamily="18" charset="0"/>
                                <a:ea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r>
                  <a:rPr lang="en-US" dirty="0"/>
                  <a:t>.</a:t>
                </a:r>
              </a:p>
              <a:p>
                <a:pPr marL="514350" indent="-514350">
                  <a:lnSpc>
                    <a:spcPct val="150000"/>
                  </a:lnSpc>
                  <a:spcBef>
                    <a:spcPts val="0"/>
                  </a:spcBef>
                  <a:buFont typeface="+mj-lt"/>
                  <a:buAutoNum type="arabicPeriod"/>
                </a:pPr>
                <a:r>
                  <a:rPr lang="en-US" dirty="0"/>
                  <a:t>Adjust </a:t>
                </a:r>
                <a14:m>
                  <m:oMath xmlns:m="http://schemas.openxmlformats.org/officeDocument/2006/math">
                    <m:r>
                      <a:rPr lang="en-US" i="1">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𝑢</m:t>
                        </m:r>
                      </m:sup>
                    </m:sSup>
                  </m:oMath>
                </a14:m>
                <a:r>
                  <a:rPr lang="en-US" dirty="0"/>
                  <a:t> for </a:t>
                </a:r>
                <a14:m>
                  <m:oMath xmlns:m="http://schemas.openxmlformats.org/officeDocument/2006/math">
                    <m:r>
                      <a:rPr lang="en-US" b="0" i="1" smtClean="0">
                        <a:latin typeface="Cambria Math" panose="02040503050406030204" pitchFamily="18" charset="0"/>
                      </a:rPr>
                      <m:t>𝑢</m:t>
                    </m:r>
                    <m:r>
                      <a:rPr lang="en-US" i="1">
                        <a:latin typeface="Cambria Math" panose="02040503050406030204" pitchFamily="18" charset="0"/>
                      </a:rPr>
                      <m:t>=0,…,</m:t>
                    </m:r>
                    <m:r>
                      <a:rPr lang="en-US" b="0" i="1" smtClean="0">
                        <a:latin typeface="Cambria Math" panose="02040503050406030204" pitchFamily="18" charset="0"/>
                      </a:rPr>
                      <m:t>𝑈</m:t>
                    </m:r>
                  </m:oMath>
                </a14:m>
                <a:r>
                  <a:rPr lang="en-US" dirty="0"/>
                  <a:t> for a prespecified </a:t>
                </a:r>
                <a14:m>
                  <m:oMath xmlns:m="http://schemas.openxmlformats.org/officeDocument/2006/math">
                    <m:r>
                      <a:rPr lang="en-US" i="1" dirty="0" smtClean="0">
                        <a:latin typeface="Cambria Math" panose="02040503050406030204" pitchFamily="18" charset="0"/>
                      </a:rPr>
                      <m:t>𝑈</m:t>
                    </m:r>
                  </m:oMath>
                </a14:m>
                <a:r>
                  <a:rPr lang="en-US" dirty="0"/>
                  <a:t>.  A common choice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=7</m:t>
                    </m:r>
                  </m:oMath>
                </a14:m>
                <a:r>
                  <a:rPr lang="en-US" dirty="0"/>
                  <a:t> because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7</m:t>
                        </m:r>
                      </m:sup>
                    </m:sSup>
                    <m:r>
                      <a:rPr lang="en-US" i="1">
                        <a:latin typeface="Cambria Math" panose="02040503050406030204" pitchFamily="18" charset="0"/>
                      </a:rPr>
                      <m:t>=0.0078125</m:t>
                    </m:r>
                    <m:r>
                      <a:rPr lang="en-US" b="0" i="1" smtClean="0">
                        <a:latin typeface="Cambria Math" panose="02040503050406030204" pitchFamily="18" charset="0"/>
                      </a:rPr>
                      <m:t>&lt;0.01</m:t>
                    </m:r>
                  </m:oMath>
                </a14:m>
                <a:r>
                  <a:rPr lang="en-US" dirty="0"/>
                  <a:t>. </a:t>
                </a:r>
              </a:p>
              <a:p>
                <a:pPr marL="514350" indent="-514350">
                  <a:lnSpc>
                    <a:spcPct val="150000"/>
                  </a:lnSpc>
                  <a:spcBef>
                    <a:spcPts val="0"/>
                  </a:spcBef>
                  <a:buFont typeface="+mj-lt"/>
                  <a:buAutoNum type="arabicPeriod"/>
                </a:pPr>
                <a:r>
                  <a:rPr lang="en-US" dirty="0"/>
                  <a:t>If the log-likelihood value still goes down after </a:t>
                </a:r>
                <a14:m>
                  <m:oMath xmlns:m="http://schemas.openxmlformats.org/officeDocument/2006/math">
                    <m:r>
                      <a:rPr lang="en-US" i="1" dirty="0" smtClean="0">
                        <a:latin typeface="Cambria Math" panose="02040503050406030204" pitchFamily="18" charset="0"/>
                      </a:rPr>
                      <m:t>𝑈</m:t>
                    </m:r>
                  </m:oMath>
                </a14:m>
                <a:r>
                  <a:rPr lang="en-US" dirty="0"/>
                  <a:t> number of adjustments, then stop the iteration with a return code.</a:t>
                </a:r>
              </a:p>
              <a:p>
                <a:pPr marL="514350" indent="-514350">
                  <a:lnSpc>
                    <a:spcPct val="150000"/>
                  </a:lnSpc>
                  <a:spcBef>
                    <a:spcPts val="0"/>
                  </a:spcBef>
                  <a:buFont typeface="+mj-lt"/>
                  <a:buAutoNum type="arabicPeriod"/>
                </a:pPr>
                <a:r>
                  <a:rPr lang="en-US" dirty="0"/>
                  <a:t>The main iteration will then decide the next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345" y="1825625"/>
                <a:ext cx="10515600" cy="4351338"/>
              </a:xfrm>
              <a:blipFill>
                <a:blip r:embed="rId3"/>
                <a:stretch>
                  <a:fillRect l="-1217" r="-133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80328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5 Quiz Review</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a:t>Copyright © 2022 by Ming-Long Lam, Ph.D.</a:t>
            </a:r>
            <a:endParaRPr lang="en-US" dirty="0"/>
          </a:p>
        </p:txBody>
      </p:sp>
      <p:sp>
        <p:nvSpPr>
          <p:cNvPr id="6" name="Content Placeholder 5">
            <a:extLst>
              <a:ext uri="{FF2B5EF4-FFF2-40B4-BE49-F238E27FC236}">
                <a16:creationId xmlns:a16="http://schemas.microsoft.com/office/drawing/2014/main" id="{F4027EEC-A913-4139-850A-807496819809}"/>
              </a:ext>
            </a:extLst>
          </p:cNvPr>
          <p:cNvSpPr>
            <a:spLocks noGrp="1"/>
          </p:cNvSpPr>
          <p:nvPr>
            <p:ph idx="1"/>
          </p:nvPr>
        </p:nvSpPr>
        <p:spPr>
          <a:xfrm>
            <a:off x="838200" y="1825625"/>
            <a:ext cx="10515600" cy="2251853"/>
          </a:xfrm>
          <a:solidFill>
            <a:schemeClr val="accent6">
              <a:lumMod val="20000"/>
              <a:lumOff val="80000"/>
            </a:schemeClr>
          </a:solidFill>
        </p:spPr>
        <p:txBody>
          <a:bodyPr>
            <a:normAutofit fontScale="92500"/>
          </a:bodyPr>
          <a:lstStyle/>
          <a:p>
            <a:pPr>
              <a:lnSpc>
                <a:spcPct val="100000"/>
              </a:lnSpc>
              <a:spcBef>
                <a:spcPts val="600"/>
              </a:spcBef>
            </a:pPr>
            <a:r>
              <a:rPr lang="en-US" b="1" dirty="0"/>
              <a:t>Question 3</a:t>
            </a:r>
            <a:r>
              <a:rPr lang="en-US" dirty="0"/>
              <a:t>. We are going to train a classification tree on 5,000 observations.  We will use the Entropy criterion for growing the tree.  The target field has five categories, namely, A, B, C, D, and E.  The ordinal feature has four categories where I &lt; II &lt; III &lt; IV.  Instead of a casewise dataset, the data have been aggregated and shown in the following table. </a:t>
            </a:r>
          </a:p>
        </p:txBody>
      </p:sp>
      <p:graphicFrame>
        <p:nvGraphicFramePr>
          <p:cNvPr id="9" name="Table 8">
            <a:extLst>
              <a:ext uri="{FF2B5EF4-FFF2-40B4-BE49-F238E27FC236}">
                <a16:creationId xmlns:a16="http://schemas.microsoft.com/office/drawing/2014/main" id="{104E319F-4A3C-4723-B6D4-4976F64D245B}"/>
              </a:ext>
            </a:extLst>
          </p:cNvPr>
          <p:cNvGraphicFramePr>
            <a:graphicFrameLocks noGrp="1"/>
          </p:cNvGraphicFramePr>
          <p:nvPr>
            <p:extLst>
              <p:ext uri="{D42A27DB-BD31-4B8C-83A1-F6EECF244321}">
                <p14:modId xmlns:p14="http://schemas.microsoft.com/office/powerpoint/2010/main" val="536006504"/>
              </p:ext>
            </p:extLst>
          </p:nvPr>
        </p:nvGraphicFramePr>
        <p:xfrm>
          <a:off x="1178768" y="4211074"/>
          <a:ext cx="6761586" cy="2011680"/>
        </p:xfrm>
        <a:graphic>
          <a:graphicData uri="http://schemas.openxmlformats.org/drawingml/2006/table">
            <a:tbl>
              <a:tblPr/>
              <a:tblGrid>
                <a:gridCol w="1126931">
                  <a:extLst>
                    <a:ext uri="{9D8B030D-6E8A-4147-A177-3AD203B41FA5}">
                      <a16:colId xmlns:a16="http://schemas.microsoft.com/office/drawing/2014/main" val="1743095534"/>
                    </a:ext>
                  </a:extLst>
                </a:gridCol>
                <a:gridCol w="1126931">
                  <a:extLst>
                    <a:ext uri="{9D8B030D-6E8A-4147-A177-3AD203B41FA5}">
                      <a16:colId xmlns:a16="http://schemas.microsoft.com/office/drawing/2014/main" val="1106201519"/>
                    </a:ext>
                  </a:extLst>
                </a:gridCol>
                <a:gridCol w="1126931">
                  <a:extLst>
                    <a:ext uri="{9D8B030D-6E8A-4147-A177-3AD203B41FA5}">
                      <a16:colId xmlns:a16="http://schemas.microsoft.com/office/drawing/2014/main" val="4051734387"/>
                    </a:ext>
                  </a:extLst>
                </a:gridCol>
                <a:gridCol w="1126931">
                  <a:extLst>
                    <a:ext uri="{9D8B030D-6E8A-4147-A177-3AD203B41FA5}">
                      <a16:colId xmlns:a16="http://schemas.microsoft.com/office/drawing/2014/main" val="1452812655"/>
                    </a:ext>
                  </a:extLst>
                </a:gridCol>
                <a:gridCol w="1126931">
                  <a:extLst>
                    <a:ext uri="{9D8B030D-6E8A-4147-A177-3AD203B41FA5}">
                      <a16:colId xmlns:a16="http://schemas.microsoft.com/office/drawing/2014/main" val="22753798"/>
                    </a:ext>
                  </a:extLst>
                </a:gridCol>
                <a:gridCol w="1126931">
                  <a:extLst>
                    <a:ext uri="{9D8B030D-6E8A-4147-A177-3AD203B41FA5}">
                      <a16:colId xmlns:a16="http://schemas.microsoft.com/office/drawing/2014/main" val="2741372326"/>
                    </a:ext>
                  </a:extLst>
                </a:gridCol>
              </a:tblGrid>
              <a:tr h="276951">
                <a:tc gridSpan="6">
                  <a:txBody>
                    <a:bodyPr/>
                    <a:lstStyle/>
                    <a:p>
                      <a:pPr marL="0" marR="0" algn="ctr" fontAlgn="t">
                        <a:spcBef>
                          <a:spcPts val="0"/>
                        </a:spcBef>
                        <a:spcAft>
                          <a:spcPts val="0"/>
                        </a:spcAft>
                      </a:pPr>
                      <a:r>
                        <a:rPr lang="en-US" sz="1600" dirty="0">
                          <a:solidFill>
                            <a:srgbClr val="000000"/>
                          </a:solidFill>
                          <a:effectLst/>
                          <a:latin typeface="+mn-lt"/>
                        </a:rPr>
                        <a:t>Target Field</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7034561"/>
                  </a:ext>
                </a:extLst>
              </a:tr>
              <a:tr h="249573">
                <a:tc>
                  <a:txBody>
                    <a:bodyPr/>
                    <a:lstStyle/>
                    <a:p>
                      <a:pPr marL="0" marR="0" algn="r" fontAlgn="t">
                        <a:spcBef>
                          <a:spcPts val="0"/>
                        </a:spcBef>
                        <a:spcAft>
                          <a:spcPts val="0"/>
                        </a:spcAft>
                      </a:pPr>
                      <a:r>
                        <a:rPr lang="en-US" sz="1600" dirty="0">
                          <a:solidFill>
                            <a:srgbClr val="000000"/>
                          </a:solidFill>
                          <a:effectLst/>
                          <a:latin typeface="+mn-lt"/>
                        </a:rPr>
                        <a:t>Feature</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tc>
                  <a:txBody>
                    <a:bodyPr/>
                    <a:lstStyle/>
                    <a:p>
                      <a:pPr marL="0" marR="0" algn="r" fontAlgn="t">
                        <a:spcBef>
                          <a:spcPts val="0"/>
                        </a:spcBef>
                        <a:spcAft>
                          <a:spcPts val="0"/>
                        </a:spcAft>
                      </a:pPr>
                      <a:r>
                        <a:rPr lang="en-US" sz="1600" dirty="0">
                          <a:solidFill>
                            <a:srgbClr val="000000"/>
                          </a:solidFill>
                          <a:effectLst/>
                          <a:latin typeface="+mn-lt"/>
                        </a:rPr>
                        <a:t>A</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tc>
                  <a:txBody>
                    <a:bodyPr/>
                    <a:lstStyle/>
                    <a:p>
                      <a:pPr marL="0" marR="0" algn="r" fontAlgn="t">
                        <a:spcBef>
                          <a:spcPts val="0"/>
                        </a:spcBef>
                        <a:spcAft>
                          <a:spcPts val="0"/>
                        </a:spcAft>
                      </a:pPr>
                      <a:r>
                        <a:rPr lang="en-US" sz="1600" dirty="0">
                          <a:solidFill>
                            <a:srgbClr val="000000"/>
                          </a:solidFill>
                          <a:effectLst/>
                          <a:latin typeface="+mn-lt"/>
                        </a:rPr>
                        <a:t>B</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tc>
                  <a:txBody>
                    <a:bodyPr/>
                    <a:lstStyle/>
                    <a:p>
                      <a:pPr marL="0" marR="0" algn="r" fontAlgn="t">
                        <a:spcBef>
                          <a:spcPts val="0"/>
                        </a:spcBef>
                        <a:spcAft>
                          <a:spcPts val="0"/>
                        </a:spcAft>
                      </a:pPr>
                      <a:r>
                        <a:rPr lang="en-US" sz="1600" dirty="0">
                          <a:solidFill>
                            <a:srgbClr val="000000"/>
                          </a:solidFill>
                          <a:effectLst/>
                          <a:latin typeface="+mn-lt"/>
                        </a:rPr>
                        <a:t>C</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tc>
                  <a:txBody>
                    <a:bodyPr/>
                    <a:lstStyle/>
                    <a:p>
                      <a:pPr marL="0" marR="0" algn="r" fontAlgn="t">
                        <a:spcBef>
                          <a:spcPts val="0"/>
                        </a:spcBef>
                        <a:spcAft>
                          <a:spcPts val="0"/>
                        </a:spcAft>
                      </a:pPr>
                      <a:r>
                        <a:rPr lang="en-US" sz="1600">
                          <a:solidFill>
                            <a:srgbClr val="000000"/>
                          </a:solidFill>
                          <a:effectLst/>
                          <a:latin typeface="+mn-lt"/>
                        </a:rPr>
                        <a:t>D</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tc>
                  <a:txBody>
                    <a:bodyPr/>
                    <a:lstStyle/>
                    <a:p>
                      <a:pPr marL="0" marR="0" algn="r" fontAlgn="t">
                        <a:spcBef>
                          <a:spcPts val="0"/>
                        </a:spcBef>
                        <a:spcAft>
                          <a:spcPts val="0"/>
                        </a:spcAft>
                      </a:pPr>
                      <a:r>
                        <a:rPr lang="en-US" sz="1600">
                          <a:solidFill>
                            <a:srgbClr val="000000"/>
                          </a:solidFill>
                          <a:effectLst/>
                          <a:latin typeface="+mn-lt"/>
                        </a:rPr>
                        <a:t>E</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CAAC"/>
                    </a:solidFill>
                  </a:tcPr>
                </a:tc>
                <a:extLst>
                  <a:ext uri="{0D108BD9-81ED-4DB2-BD59-A6C34878D82A}">
                    <a16:rowId xmlns:a16="http://schemas.microsoft.com/office/drawing/2014/main" val="342537201"/>
                  </a:ext>
                </a:extLst>
              </a:tr>
              <a:tr h="249573">
                <a:tc>
                  <a:txBody>
                    <a:bodyPr/>
                    <a:lstStyle/>
                    <a:p>
                      <a:pPr marL="0" marR="0" algn="r" fontAlgn="t">
                        <a:spcBef>
                          <a:spcPts val="0"/>
                        </a:spcBef>
                        <a:spcAft>
                          <a:spcPts val="0"/>
                        </a:spcAft>
                      </a:pPr>
                      <a:r>
                        <a:rPr lang="en-US" sz="1600">
                          <a:solidFill>
                            <a:srgbClr val="000000"/>
                          </a:solidFill>
                          <a:effectLst/>
                          <a:latin typeface="+mn-lt"/>
                        </a:rPr>
                        <a:t>I</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65</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dirty="0">
                          <a:solidFill>
                            <a:srgbClr val="000000"/>
                          </a:solidFill>
                          <a:effectLst/>
                          <a:latin typeface="+mn-lt"/>
                        </a:rPr>
                        <a:t>304</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dirty="0">
                          <a:solidFill>
                            <a:srgbClr val="000000"/>
                          </a:solidFill>
                          <a:effectLst/>
                          <a:latin typeface="+mn-lt"/>
                        </a:rPr>
                        <a:t>530</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487</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140</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343093"/>
                  </a:ext>
                </a:extLst>
              </a:tr>
              <a:tr h="249573">
                <a:tc>
                  <a:txBody>
                    <a:bodyPr/>
                    <a:lstStyle/>
                    <a:p>
                      <a:pPr marL="0" marR="0" algn="r" fontAlgn="t">
                        <a:spcBef>
                          <a:spcPts val="0"/>
                        </a:spcBef>
                        <a:spcAft>
                          <a:spcPts val="0"/>
                        </a:spcAft>
                      </a:pPr>
                      <a:r>
                        <a:rPr lang="en-US" sz="1600">
                          <a:solidFill>
                            <a:srgbClr val="000000"/>
                          </a:solidFill>
                          <a:effectLst/>
                          <a:latin typeface="+mn-lt"/>
                        </a:rPr>
                        <a:t>II</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74</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185</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160</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dirty="0">
                          <a:solidFill>
                            <a:srgbClr val="000000"/>
                          </a:solidFill>
                          <a:effectLst/>
                          <a:latin typeface="+mn-lt"/>
                        </a:rPr>
                        <a:t>55</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16</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0828103"/>
                  </a:ext>
                </a:extLst>
              </a:tr>
              <a:tr h="249573">
                <a:tc>
                  <a:txBody>
                    <a:bodyPr/>
                    <a:lstStyle/>
                    <a:p>
                      <a:pPr marL="0" marR="0" algn="r" fontAlgn="t">
                        <a:spcBef>
                          <a:spcPts val="0"/>
                        </a:spcBef>
                        <a:spcAft>
                          <a:spcPts val="0"/>
                        </a:spcAft>
                      </a:pPr>
                      <a:r>
                        <a:rPr lang="en-US" sz="1600">
                          <a:solidFill>
                            <a:srgbClr val="000000"/>
                          </a:solidFill>
                          <a:effectLst/>
                          <a:latin typeface="+mn-lt"/>
                        </a:rPr>
                        <a:t>III</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33</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228</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623</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dirty="0">
                          <a:solidFill>
                            <a:srgbClr val="000000"/>
                          </a:solidFill>
                          <a:effectLst/>
                          <a:latin typeface="+mn-lt"/>
                        </a:rPr>
                        <a:t>755</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363</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2922994"/>
                  </a:ext>
                </a:extLst>
              </a:tr>
              <a:tr h="249573">
                <a:tc>
                  <a:txBody>
                    <a:bodyPr/>
                    <a:lstStyle/>
                    <a:p>
                      <a:pPr marL="0" marR="0" algn="r" fontAlgn="t">
                        <a:spcBef>
                          <a:spcPts val="0"/>
                        </a:spcBef>
                        <a:spcAft>
                          <a:spcPts val="0"/>
                        </a:spcAft>
                      </a:pPr>
                      <a:r>
                        <a:rPr lang="en-US" sz="1600">
                          <a:solidFill>
                            <a:srgbClr val="000000"/>
                          </a:solidFill>
                          <a:effectLst/>
                          <a:latin typeface="+mn-lt"/>
                        </a:rPr>
                        <a:t>IV</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90</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290</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a:solidFill>
                            <a:srgbClr val="000000"/>
                          </a:solidFill>
                          <a:effectLst/>
                          <a:latin typeface="+mn-lt"/>
                        </a:rPr>
                        <a:t>349</a:t>
                      </a:r>
                      <a:endParaRPr lang="en-US" sz="160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dirty="0">
                          <a:solidFill>
                            <a:srgbClr val="000000"/>
                          </a:solidFill>
                          <a:effectLst/>
                          <a:latin typeface="+mn-lt"/>
                        </a:rPr>
                        <a:t>213</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fontAlgn="t">
                        <a:spcBef>
                          <a:spcPts val="0"/>
                        </a:spcBef>
                        <a:spcAft>
                          <a:spcPts val="0"/>
                        </a:spcAft>
                      </a:pPr>
                      <a:r>
                        <a:rPr lang="en-US" sz="1600" dirty="0">
                          <a:solidFill>
                            <a:srgbClr val="000000"/>
                          </a:solidFill>
                          <a:effectLst/>
                          <a:latin typeface="+mn-lt"/>
                        </a:rPr>
                        <a:t>40</a:t>
                      </a:r>
                      <a:endParaRPr lang="en-US" sz="1600" dirty="0">
                        <a:effectLst/>
                        <a:latin typeface="+mn-l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406442"/>
                  </a:ext>
                </a:extLst>
              </a:tr>
            </a:tbl>
          </a:graphicData>
        </a:graphic>
      </p:graphicFrame>
    </p:spTree>
    <p:extLst>
      <p:ext uri="{BB962C8B-B14F-4D97-AF65-F5344CB8AC3E}">
        <p14:creationId xmlns:p14="http://schemas.microsoft.com/office/powerpoint/2010/main" val="1459273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Initial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345" y="1825625"/>
                <a:ext cx="10515600" cy="4351338"/>
              </a:xfrm>
            </p:spPr>
            <p:txBody>
              <a:bodyPr>
                <a:normAutofit fontScale="92500" lnSpcReduction="20000"/>
              </a:bodyPr>
              <a:lstStyle/>
              <a:p>
                <a:pPr marL="0" indent="0">
                  <a:lnSpc>
                    <a:spcPct val="150000"/>
                  </a:lnSpc>
                  <a:spcBef>
                    <a:spcPts val="0"/>
                  </a:spcBef>
                  <a:buNone/>
                </a:pPr>
                <a:r>
                  <a:rPr lang="en-US" b="1" dirty="0"/>
                  <a:t>Model Includes Intercept Term</a:t>
                </a:r>
              </a:p>
              <a:p>
                <a:pPr>
                  <a:lnSpc>
                    <a:spcPct val="150000"/>
                  </a:lnSpc>
                  <a:spcBef>
                    <a:spcPts val="0"/>
                  </a:spcBef>
                </a:pPr>
                <a:r>
                  <a:rPr lang="en-US" dirty="0"/>
                  <a:t>The initial probabilities are relative frequencies of the target categories: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b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m:t>
                            </m:r>
                            <m:r>
                              <a:rPr lang="en-US" b="0" i="1" smtClean="0">
                                <a:latin typeface="Cambria Math" panose="02040503050406030204" pitchFamily="18" charset="0"/>
                              </a:rPr>
                              <m:t>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m:t>
                            </m:r>
                          </m:sub>
                        </m:sSub>
                      </m:den>
                    </m:f>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m:t>
                        </m:r>
                        <m:r>
                          <a:rPr lang="en-US" i="1">
                            <a:latin typeface="Cambria Math" panose="02040503050406030204" pitchFamily="18" charset="0"/>
                          </a:rPr>
                          <m:t>𝑗</m:t>
                        </m:r>
                      </m:sub>
                    </m:sSub>
                  </m:oMath>
                </a14:m>
                <a:r>
                  <a:rPr lang="en-US" dirty="0"/>
                  <a:t> is the number of observations in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target category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m:t>
                            </m:r>
                            <m:r>
                              <a:rPr lang="en-US" b="0" i="1" smtClean="0">
                                <a:latin typeface="Cambria Math" panose="02040503050406030204" pitchFamily="18" charset="0"/>
                              </a:rPr>
                              <m:t>𝑗</m:t>
                            </m:r>
                          </m:sub>
                        </m:sSub>
                      </m:e>
                    </m:nary>
                  </m:oMath>
                </a14:m>
                <a:r>
                  <a:rPr lang="en-US" dirty="0"/>
                  <a:t>.</a:t>
                </a:r>
              </a:p>
              <a:p>
                <a:pPr marL="0" indent="0">
                  <a:lnSpc>
                    <a:spcPct val="150000"/>
                  </a:lnSpc>
                  <a:spcBef>
                    <a:spcPts val="0"/>
                  </a:spcBef>
                  <a:buNone/>
                </a:pPr>
                <a:r>
                  <a:rPr lang="en-US" b="1" dirty="0"/>
                  <a:t>Model Does Not Include Intercept Term</a:t>
                </a:r>
              </a:p>
              <a:p>
                <a:pPr>
                  <a:lnSpc>
                    <a:spcPct val="150000"/>
                  </a:lnSpc>
                  <a:spcBef>
                    <a:spcPts val="0"/>
                  </a:spcBef>
                </a:pPr>
                <a:r>
                  <a:rPr lang="en-US" dirty="0"/>
                  <a:t>The initial probabilities are reciprocals of the number of the target categories: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b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𝐽</m:t>
                        </m:r>
                      </m:den>
                    </m:f>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345" y="1825625"/>
                <a:ext cx="10515600" cy="4351338"/>
              </a:xfrm>
              <a:blipFill>
                <a:blip r:embed="rId3"/>
                <a:stretch>
                  <a:fillRect l="-1043" r="-92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756958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StatsModels</a:t>
            </a:r>
            <a:r>
              <a:rPr lang="en-US" b="1" dirty="0">
                <a:solidFill>
                  <a:schemeClr val="bg1"/>
                </a:solidFill>
              </a:rPr>
              <a:t> 0.13.2 Python Library</a:t>
            </a:r>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a:t>Copyright © 2022 by Ming-Long Lam, Ph.D.</a:t>
            </a:r>
            <a:endParaRPr lang="en-US" dirty="0"/>
          </a:p>
        </p:txBody>
      </p:sp>
      <p:pic>
        <p:nvPicPr>
          <p:cNvPr id="9" name="Picture 8">
            <a:extLst>
              <a:ext uri="{FF2B5EF4-FFF2-40B4-BE49-F238E27FC236}">
                <a16:creationId xmlns:a16="http://schemas.microsoft.com/office/drawing/2014/main" id="{0F5789E7-5C73-4007-AEA6-238582B87945}"/>
              </a:ext>
            </a:extLst>
          </p:cNvPr>
          <p:cNvPicPr>
            <a:picLocks noChangeAspect="1"/>
          </p:cNvPicPr>
          <p:nvPr/>
        </p:nvPicPr>
        <p:blipFill>
          <a:blip r:embed="rId3"/>
          <a:stretch>
            <a:fillRect/>
          </a:stretch>
        </p:blipFill>
        <p:spPr>
          <a:xfrm>
            <a:off x="838199" y="1476536"/>
            <a:ext cx="10515599" cy="4754155"/>
          </a:xfrm>
          <a:prstGeom prst="rect">
            <a:avLst/>
          </a:prstGeom>
        </p:spPr>
      </p:pic>
      <p:sp>
        <p:nvSpPr>
          <p:cNvPr id="12" name="Oval 11">
            <a:extLst>
              <a:ext uri="{FF2B5EF4-FFF2-40B4-BE49-F238E27FC236}">
                <a16:creationId xmlns:a16="http://schemas.microsoft.com/office/drawing/2014/main" id="{50FC937C-1A81-4019-A8E5-57BE73057FA0}"/>
              </a:ext>
            </a:extLst>
          </p:cNvPr>
          <p:cNvSpPr/>
          <p:nvPr/>
        </p:nvSpPr>
        <p:spPr>
          <a:xfrm>
            <a:off x="2948473" y="3321698"/>
            <a:ext cx="3284376" cy="4385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16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Cars Multinomial Logistic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extLst>
              <p:ext uri="{D42A27DB-BD31-4B8C-83A1-F6EECF244321}">
                <p14:modId xmlns:p14="http://schemas.microsoft.com/office/powerpoint/2010/main" val="4362655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C0F6CD4-0011-42C9-B4FB-5F092AB3CB7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11980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Specify the Target (a.k.a. Label) Variable</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838200" y="1774475"/>
            <a:ext cx="10515600" cy="2793028"/>
          </a:xfrm>
          <a:solidFill>
            <a:schemeClr val="accent2">
              <a:lumMod val="20000"/>
              <a:lumOff val="80000"/>
            </a:schemeClr>
          </a:solidFill>
        </p:spPr>
        <p:txBody>
          <a:bodyPr anchor="ctr">
            <a:normAutofit fontScale="92500" lnSpcReduction="10000"/>
          </a:bodyPr>
          <a:lstStyle/>
          <a:p>
            <a:pPr marL="0" indent="0">
              <a:lnSpc>
                <a:spcPct val="100000"/>
              </a:lnSpc>
              <a:spcBef>
                <a:spcPts val="300"/>
              </a:spcBef>
              <a:buNone/>
            </a:pPr>
            <a:r>
              <a:rPr lang="en-US" sz="1800" dirty="0">
                <a:latin typeface="Consolas" panose="020B0609020204030204" pitchFamily="49" charset="0"/>
              </a:rPr>
              <a:t>import </a:t>
            </a:r>
            <a:r>
              <a:rPr lang="en-US" sz="1800" dirty="0" err="1">
                <a:latin typeface="Consolas" panose="020B0609020204030204" pitchFamily="49" charset="0"/>
              </a:rPr>
              <a:t>statsmodels.api</a:t>
            </a:r>
            <a:r>
              <a:rPr lang="en-US" sz="1800" dirty="0">
                <a:latin typeface="Consolas" panose="020B0609020204030204" pitchFamily="49" charset="0"/>
              </a:rPr>
              <a:t> as </a:t>
            </a:r>
            <a:r>
              <a:rPr lang="en-US" sz="1800" dirty="0" err="1">
                <a:latin typeface="Consolas" panose="020B0609020204030204" pitchFamily="49" charset="0"/>
              </a:rPr>
              <a:t>smodel</a:t>
            </a:r>
            <a:endParaRPr lang="en-US" sz="1800" dirty="0">
              <a:latin typeface="Consolas" panose="020B0609020204030204" pitchFamily="49" charset="0"/>
            </a:endParaRP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cars = </a:t>
            </a:r>
            <a:r>
              <a:rPr lang="en-US" sz="1800" dirty="0" err="1">
                <a:latin typeface="Consolas" panose="020B0609020204030204" pitchFamily="49" charset="0"/>
              </a:rPr>
              <a:t>pandas.read_csv</a:t>
            </a:r>
            <a:r>
              <a:rPr lang="en-US" sz="1800" dirty="0">
                <a:latin typeface="Consolas" panose="020B0609020204030204" pitchFamily="49" charset="0"/>
              </a:rPr>
              <a:t>('C:\\IIT\\Machine Learning\\Data\\cars.csv')</a:t>
            </a:r>
          </a:p>
          <a:p>
            <a:pPr marL="0" indent="0">
              <a:lnSpc>
                <a:spcPct val="100000"/>
              </a:lnSpc>
              <a:spcBef>
                <a:spcPts val="300"/>
              </a:spcBef>
              <a:buNone/>
            </a:pPr>
            <a:r>
              <a:rPr lang="en-US" sz="1800" dirty="0" err="1">
                <a:latin typeface="Consolas" panose="020B0609020204030204" pitchFamily="49" charset="0"/>
              </a:rPr>
              <a:t>n_sample</a:t>
            </a:r>
            <a:r>
              <a:rPr lang="en-US" sz="1800" dirty="0">
                <a:latin typeface="Consolas" panose="020B0609020204030204" pitchFamily="49" charset="0"/>
              </a:rPr>
              <a:t> = </a:t>
            </a:r>
            <a:r>
              <a:rPr lang="en-US" sz="1800" dirty="0" err="1">
                <a:latin typeface="Consolas" panose="020B0609020204030204" pitchFamily="49" charset="0"/>
              </a:rPr>
              <a:t>cars.shape</a:t>
            </a:r>
            <a:r>
              <a:rPr lang="en-US" sz="1800" dirty="0">
                <a:latin typeface="Consolas" panose="020B0609020204030204" pitchFamily="49" charset="0"/>
              </a:rPr>
              <a:t>[0]</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 Specify Origin as a categorical variable</a:t>
            </a:r>
          </a:p>
          <a:p>
            <a:pPr marL="0" indent="0">
              <a:lnSpc>
                <a:spcPct val="100000"/>
              </a:lnSpc>
              <a:spcBef>
                <a:spcPts val="300"/>
              </a:spcBef>
              <a:buNone/>
            </a:pPr>
            <a:r>
              <a:rPr lang="en-US" sz="1800" dirty="0">
                <a:latin typeface="Consolas" panose="020B0609020204030204" pitchFamily="49" charset="0"/>
              </a:rPr>
              <a:t>y = cars['Origin'].</a:t>
            </a:r>
            <a:r>
              <a:rPr lang="en-US" sz="1800" dirty="0" err="1">
                <a:latin typeface="Consolas" panose="020B0609020204030204" pitchFamily="49" charset="0"/>
              </a:rPr>
              <a:t>astype</a:t>
            </a:r>
            <a:r>
              <a:rPr lang="en-US" sz="1800" dirty="0">
                <a:latin typeface="Consolas" panose="020B0609020204030204" pitchFamily="49" charset="0"/>
              </a:rPr>
              <a:t>('category')</a:t>
            </a:r>
          </a:p>
          <a:p>
            <a:pPr marL="0" indent="0">
              <a:lnSpc>
                <a:spcPct val="100000"/>
              </a:lnSpc>
              <a:spcBef>
                <a:spcPts val="300"/>
              </a:spcBef>
              <a:buNone/>
            </a:pPr>
            <a:r>
              <a:rPr lang="en-US" sz="1800" dirty="0" err="1">
                <a:latin typeface="Consolas" panose="020B0609020204030204" pitchFamily="49" charset="0"/>
              </a:rPr>
              <a:t>y_category</a:t>
            </a:r>
            <a:r>
              <a:rPr lang="en-US" sz="1800" dirty="0">
                <a:latin typeface="Consolas" panose="020B0609020204030204" pitchFamily="49" charset="0"/>
              </a:rPr>
              <a:t> = </a:t>
            </a:r>
            <a:r>
              <a:rPr lang="en-US" sz="1800" dirty="0" err="1">
                <a:latin typeface="Consolas" panose="020B0609020204030204" pitchFamily="49" charset="0"/>
              </a:rPr>
              <a:t>y.cat.categories</a:t>
            </a: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print('Categories of Origin:', </a:t>
            </a:r>
            <a:r>
              <a:rPr lang="en-US" sz="1800" dirty="0" err="1">
                <a:latin typeface="Consolas" panose="020B0609020204030204" pitchFamily="49" charset="0"/>
              </a:rPr>
              <a:t>y_category</a:t>
            </a: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print(</a:t>
            </a:r>
            <a:r>
              <a:rPr lang="en-US" sz="1800" dirty="0" err="1">
                <a:latin typeface="Consolas" panose="020B0609020204030204" pitchFamily="49" charset="0"/>
              </a:rPr>
              <a:t>y.value_counts</a:t>
            </a:r>
            <a:r>
              <a:rPr lang="en-US" sz="1800" dirty="0">
                <a:latin typeface="Consolas" panose="020B0609020204030204" pitchFamily="49" charset="0"/>
              </a:rPr>
              <a:t>())  # </a:t>
            </a:r>
            <a:r>
              <a:rPr lang="en-US" sz="1800" dirty="0" err="1">
                <a:latin typeface="Consolas" panose="020B0609020204030204" pitchFamily="49" charset="0"/>
              </a:rPr>
              <a:t>value_counts</a:t>
            </a:r>
            <a:r>
              <a:rPr lang="en-US" sz="1800" dirty="0">
                <a:latin typeface="Consolas" panose="020B0609020204030204" pitchFamily="49" charset="0"/>
              </a:rPr>
              <a:t>() sorts categories in ascending frequencies</a:t>
            </a:r>
          </a:p>
        </p:txBody>
      </p:sp>
      <p:sp>
        <p:nvSpPr>
          <p:cNvPr id="11" name="TextBox 10">
            <a:extLst>
              <a:ext uri="{FF2B5EF4-FFF2-40B4-BE49-F238E27FC236}">
                <a16:creationId xmlns:a16="http://schemas.microsoft.com/office/drawing/2014/main" id="{EAECA0A1-4BB6-4A96-8EF4-6ED19CAA35A7}"/>
              </a:ext>
            </a:extLst>
          </p:cNvPr>
          <p:cNvSpPr txBox="1"/>
          <p:nvPr/>
        </p:nvSpPr>
        <p:spPr>
          <a:xfrm>
            <a:off x="838200" y="4651290"/>
            <a:ext cx="10515599" cy="1631216"/>
          </a:xfrm>
          <a:prstGeom prst="rect">
            <a:avLst/>
          </a:prstGeom>
          <a:solidFill>
            <a:schemeClr val="accent6">
              <a:lumMod val="20000"/>
              <a:lumOff val="80000"/>
            </a:schemeClr>
          </a:solidFill>
        </p:spPr>
        <p:txBody>
          <a:bodyPr wrap="square">
            <a:spAutoFit/>
          </a:bodyPr>
          <a:lstStyle/>
          <a:p>
            <a:pPr>
              <a:spcBef>
                <a:spcPts val="300"/>
              </a:spcBef>
            </a:pPr>
            <a:r>
              <a:rPr lang="en-US" dirty="0">
                <a:latin typeface="Consolas" panose="020B0609020204030204" pitchFamily="49" charset="0"/>
              </a:rPr>
              <a:t>Categories of Origin: Index(['Asia', 'Europe', 'USA'], </a:t>
            </a:r>
            <a:r>
              <a:rPr lang="en-US" dirty="0" err="1">
                <a:latin typeface="Consolas" panose="020B0609020204030204" pitchFamily="49" charset="0"/>
              </a:rPr>
              <a:t>dtype</a:t>
            </a:r>
            <a:r>
              <a:rPr lang="en-US" dirty="0">
                <a:latin typeface="Consolas" panose="020B0609020204030204" pitchFamily="49" charset="0"/>
              </a:rPr>
              <a:t>='object')</a:t>
            </a:r>
          </a:p>
          <a:p>
            <a:pPr>
              <a:spcBef>
                <a:spcPts val="300"/>
              </a:spcBef>
            </a:pPr>
            <a:r>
              <a:rPr lang="en-US" dirty="0">
                <a:latin typeface="Consolas" panose="020B0609020204030204" pitchFamily="49" charset="0"/>
              </a:rPr>
              <a:t>Asia      158</a:t>
            </a:r>
          </a:p>
          <a:p>
            <a:pPr>
              <a:spcBef>
                <a:spcPts val="300"/>
              </a:spcBef>
            </a:pPr>
            <a:r>
              <a:rPr lang="en-US" dirty="0">
                <a:latin typeface="Consolas" panose="020B0609020204030204" pitchFamily="49" charset="0"/>
              </a:rPr>
              <a:t>USA       147</a:t>
            </a:r>
          </a:p>
          <a:p>
            <a:pPr>
              <a:spcBef>
                <a:spcPts val="300"/>
              </a:spcBef>
            </a:pPr>
            <a:r>
              <a:rPr lang="en-US" dirty="0">
                <a:latin typeface="Consolas" panose="020B0609020204030204" pitchFamily="49" charset="0"/>
              </a:rPr>
              <a:t>Europe    123</a:t>
            </a:r>
          </a:p>
          <a:p>
            <a:pPr>
              <a:spcBef>
                <a:spcPts val="300"/>
              </a:spcBef>
            </a:pPr>
            <a:r>
              <a:rPr lang="en-US" dirty="0">
                <a:latin typeface="Consolas" panose="020B0609020204030204" pitchFamily="49" charset="0"/>
              </a:rPr>
              <a:t>Name: Origin, </a:t>
            </a:r>
            <a:r>
              <a:rPr lang="en-US" dirty="0" err="1">
                <a:latin typeface="Consolas" panose="020B0609020204030204" pitchFamily="49" charset="0"/>
              </a:rPr>
              <a:t>dtype</a:t>
            </a:r>
            <a:r>
              <a:rPr lang="en-US" dirty="0">
                <a:latin typeface="Consolas" panose="020B0609020204030204" pitchFamily="49" charset="0"/>
              </a:rPr>
              <a:t>: int64</a:t>
            </a:r>
          </a:p>
        </p:txBody>
      </p:sp>
    </p:spTree>
    <p:extLst>
      <p:ext uri="{BB962C8B-B14F-4D97-AF65-F5344CB8AC3E}">
        <p14:creationId xmlns:p14="http://schemas.microsoft.com/office/powerpoint/2010/main" val="2349687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the Model Without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838199" y="1690689"/>
            <a:ext cx="10515600" cy="3291858"/>
          </a:xfrm>
          <a:solidFill>
            <a:schemeClr val="accent2">
              <a:lumMod val="20000"/>
              <a:lumOff val="80000"/>
            </a:schemeClr>
          </a:solidFill>
        </p:spPr>
        <p:txBody>
          <a:bodyPr anchor="ctr">
            <a:normAutofit fontScale="92500" lnSpcReduction="20000"/>
          </a:bodyPr>
          <a:lstStyle/>
          <a:p>
            <a:pPr marL="0" indent="0">
              <a:lnSpc>
                <a:spcPct val="100000"/>
              </a:lnSpc>
              <a:spcBef>
                <a:spcPts val="300"/>
              </a:spcBef>
              <a:buNone/>
            </a:pPr>
            <a:r>
              <a:rPr lang="en-US" sz="1800" dirty="0">
                <a:latin typeface="Consolas" panose="020B0609020204030204" pitchFamily="49" charset="0"/>
              </a:rPr>
              <a:t># Train a model with only the Intercept term</a:t>
            </a:r>
          </a:p>
          <a:p>
            <a:pPr marL="0" indent="0">
              <a:lnSpc>
                <a:spcPct val="100000"/>
              </a:lnSpc>
              <a:spcBef>
                <a:spcPts val="300"/>
              </a:spcBef>
              <a:buNone/>
            </a:pPr>
            <a:r>
              <a:rPr lang="en-US" sz="1800" dirty="0">
                <a:latin typeface="Consolas" panose="020B0609020204030204" pitchFamily="49" charset="0"/>
              </a:rPr>
              <a:t>X0 = cars[['Origin']].copy()</a:t>
            </a:r>
          </a:p>
          <a:p>
            <a:pPr marL="0" indent="0">
              <a:lnSpc>
                <a:spcPct val="100000"/>
              </a:lnSpc>
              <a:spcBef>
                <a:spcPts val="300"/>
              </a:spcBef>
              <a:buNone/>
            </a:pPr>
            <a:r>
              <a:rPr lang="en-US" sz="1800" dirty="0">
                <a:latin typeface="Consolas" panose="020B0609020204030204" pitchFamily="49" charset="0"/>
              </a:rPr>
              <a:t>X0.insert(0, 'Intercept', 1.0)</a:t>
            </a:r>
          </a:p>
          <a:p>
            <a:pPr marL="0" indent="0">
              <a:lnSpc>
                <a:spcPct val="100000"/>
              </a:lnSpc>
              <a:spcBef>
                <a:spcPts val="300"/>
              </a:spcBef>
              <a:buNone/>
            </a:pPr>
            <a:r>
              <a:rPr lang="en-US" sz="1800" dirty="0">
                <a:latin typeface="Consolas" panose="020B0609020204030204" pitchFamily="49" charset="0"/>
              </a:rPr>
              <a:t>X0.drop(columns = ['Origin'], </a:t>
            </a:r>
            <a:r>
              <a:rPr lang="en-US" sz="1800" dirty="0" err="1">
                <a:latin typeface="Consolas" panose="020B0609020204030204" pitchFamily="49" charset="0"/>
              </a:rPr>
              <a:t>inplace</a:t>
            </a:r>
            <a:r>
              <a:rPr lang="en-US" sz="1800" dirty="0">
                <a:latin typeface="Consolas" panose="020B0609020204030204" pitchFamily="49" charset="0"/>
              </a:rPr>
              <a:t> = True)</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 Train a multinominal logistic model</a:t>
            </a:r>
          </a:p>
          <a:p>
            <a:pPr marL="0" indent="0">
              <a:lnSpc>
                <a:spcPct val="100000"/>
              </a:lnSpc>
              <a:spcBef>
                <a:spcPts val="300"/>
              </a:spcBef>
              <a:buNone/>
            </a:pPr>
            <a:r>
              <a:rPr lang="en-US" sz="1800" dirty="0" err="1">
                <a:latin typeface="Consolas" panose="020B0609020204030204" pitchFamily="49" charset="0"/>
              </a:rPr>
              <a:t>modelObj</a:t>
            </a:r>
            <a:r>
              <a:rPr lang="en-US" sz="1800" dirty="0">
                <a:latin typeface="Consolas" panose="020B0609020204030204" pitchFamily="49" charset="0"/>
              </a:rPr>
              <a:t> = </a:t>
            </a:r>
            <a:r>
              <a:rPr lang="en-US" sz="1800" dirty="0" err="1">
                <a:latin typeface="Consolas" panose="020B0609020204030204" pitchFamily="49" charset="0"/>
              </a:rPr>
              <a:t>smodel.MNLogit</a:t>
            </a:r>
            <a:r>
              <a:rPr lang="en-US" sz="1800" dirty="0">
                <a:latin typeface="Consolas" panose="020B0609020204030204" pitchFamily="49" charset="0"/>
              </a:rPr>
              <a:t>(y, X0)</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print("Name of Target Variable:", </a:t>
            </a:r>
            <a:r>
              <a:rPr lang="en-US" sz="1800" dirty="0" err="1">
                <a:latin typeface="Consolas" panose="020B0609020204030204" pitchFamily="49" charset="0"/>
              </a:rPr>
              <a:t>modelObj.endog_names</a:t>
            </a: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print("Name(s) of Predictors:", </a:t>
            </a:r>
            <a:r>
              <a:rPr lang="en-US" sz="1800" dirty="0" err="1">
                <a:latin typeface="Consolas" panose="020B0609020204030204" pitchFamily="49" charset="0"/>
              </a:rPr>
              <a:t>modelObj.exog_names</a:t>
            </a:r>
            <a:r>
              <a:rPr lang="en-US" sz="1800" dirty="0">
                <a:latin typeface="Consolas" panose="020B0609020204030204" pitchFamily="49" charset="0"/>
              </a:rPr>
              <a:t>)</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err="1">
                <a:latin typeface="Consolas" panose="020B0609020204030204" pitchFamily="49" charset="0"/>
              </a:rPr>
              <a:t>thisFit</a:t>
            </a:r>
            <a:r>
              <a:rPr lang="en-US" sz="1800" dirty="0">
                <a:latin typeface="Consolas" panose="020B0609020204030204" pitchFamily="49" charset="0"/>
              </a:rPr>
              <a:t> = </a:t>
            </a:r>
            <a:r>
              <a:rPr lang="en-US" sz="1800" dirty="0" err="1">
                <a:latin typeface="Consolas" panose="020B0609020204030204" pitchFamily="49" charset="0"/>
              </a:rPr>
              <a:t>modelObj.fit</a:t>
            </a:r>
            <a:r>
              <a:rPr lang="en-US" sz="1800" dirty="0">
                <a:latin typeface="Consolas" panose="020B0609020204030204" pitchFamily="49" charset="0"/>
              </a:rPr>
              <a:t>(</a:t>
            </a:r>
            <a:r>
              <a:rPr lang="en-US" sz="1800" dirty="0" err="1">
                <a:latin typeface="Consolas" panose="020B0609020204030204" pitchFamily="49" charset="0"/>
              </a:rPr>
              <a:t>full_output</a:t>
            </a:r>
            <a:r>
              <a:rPr lang="en-US" sz="1800" dirty="0">
                <a:latin typeface="Consolas" panose="020B0609020204030204" pitchFamily="49" charset="0"/>
              </a:rPr>
              <a:t> = True)</a:t>
            </a:r>
          </a:p>
          <a:p>
            <a:pPr marL="0" indent="0">
              <a:lnSpc>
                <a:spcPct val="100000"/>
              </a:lnSpc>
              <a:spcBef>
                <a:spcPts val="300"/>
              </a:spcBef>
              <a:buNone/>
            </a:pPr>
            <a:r>
              <a:rPr lang="en-US" sz="1800" dirty="0">
                <a:latin typeface="Consolas" panose="020B0609020204030204" pitchFamily="49" charset="0"/>
              </a:rPr>
              <a:t>print('Model Summary:\n', </a:t>
            </a:r>
            <a:r>
              <a:rPr lang="en-US" sz="1800" dirty="0" err="1">
                <a:latin typeface="Consolas" panose="020B0609020204030204" pitchFamily="49" charset="0"/>
              </a:rPr>
              <a:t>thisFit.summary</a:t>
            </a:r>
            <a:r>
              <a:rPr lang="en-US" sz="1800" dirty="0">
                <a:latin typeface="Consolas" panose="020B0609020204030204" pitchFamily="49" charset="0"/>
              </a:rPr>
              <a:t>())</a:t>
            </a:r>
          </a:p>
        </p:txBody>
      </p:sp>
      <p:sp>
        <p:nvSpPr>
          <p:cNvPr id="11" name="TextBox 10">
            <a:extLst>
              <a:ext uri="{FF2B5EF4-FFF2-40B4-BE49-F238E27FC236}">
                <a16:creationId xmlns:a16="http://schemas.microsoft.com/office/drawing/2014/main" id="{EAECA0A1-4BB6-4A96-8EF4-6ED19CAA35A7}"/>
              </a:ext>
            </a:extLst>
          </p:cNvPr>
          <p:cNvSpPr txBox="1"/>
          <p:nvPr/>
        </p:nvSpPr>
        <p:spPr>
          <a:xfrm>
            <a:off x="838200" y="5126773"/>
            <a:ext cx="10515599" cy="684803"/>
          </a:xfrm>
          <a:prstGeom prst="rect">
            <a:avLst/>
          </a:prstGeom>
          <a:solidFill>
            <a:schemeClr val="accent6">
              <a:lumMod val="20000"/>
              <a:lumOff val="80000"/>
            </a:schemeClr>
          </a:solidFill>
        </p:spPr>
        <p:txBody>
          <a:bodyPr wrap="square">
            <a:spAutoFit/>
          </a:bodyPr>
          <a:lstStyle/>
          <a:p>
            <a:pPr>
              <a:spcBef>
                <a:spcPts val="300"/>
              </a:spcBef>
            </a:pPr>
            <a:r>
              <a:rPr lang="en-US" dirty="0">
                <a:latin typeface="Consolas" panose="020B0609020204030204" pitchFamily="49" charset="0"/>
              </a:rPr>
              <a:t>Name of Target Variable: Origin</a:t>
            </a:r>
          </a:p>
          <a:p>
            <a:pPr>
              <a:spcBef>
                <a:spcPts val="300"/>
              </a:spcBef>
            </a:pPr>
            <a:r>
              <a:rPr lang="en-US" dirty="0">
                <a:latin typeface="Consolas" panose="020B0609020204030204" pitchFamily="49" charset="0"/>
              </a:rPr>
              <a:t>Name(s) of Predictors: ['Intercept']</a:t>
            </a:r>
          </a:p>
        </p:txBody>
      </p:sp>
    </p:spTree>
    <p:extLst>
      <p:ext uri="{BB962C8B-B14F-4D97-AF65-F5344CB8AC3E}">
        <p14:creationId xmlns:p14="http://schemas.microsoft.com/office/powerpoint/2010/main" val="1331375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the Model Without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11" name="TextBox 10">
            <a:extLst>
              <a:ext uri="{FF2B5EF4-FFF2-40B4-BE49-F238E27FC236}">
                <a16:creationId xmlns:a16="http://schemas.microsoft.com/office/drawing/2014/main" id="{EAECA0A1-4BB6-4A96-8EF4-6ED19CAA35A7}"/>
              </a:ext>
            </a:extLst>
          </p:cNvPr>
          <p:cNvSpPr txBox="1"/>
          <p:nvPr/>
        </p:nvSpPr>
        <p:spPr>
          <a:xfrm>
            <a:off x="838200" y="1450513"/>
            <a:ext cx="10515599" cy="4832092"/>
          </a:xfrm>
          <a:prstGeom prst="rect">
            <a:avLst/>
          </a:prstGeom>
          <a:solidFill>
            <a:schemeClr val="accent6">
              <a:lumMod val="20000"/>
              <a:lumOff val="80000"/>
            </a:schemeClr>
          </a:solidFill>
        </p:spPr>
        <p:txBody>
          <a:bodyPr wrap="square">
            <a:spAutoFit/>
          </a:bodyPr>
          <a:lstStyle/>
          <a:p>
            <a:r>
              <a:rPr lang="en-US" sz="1400" dirty="0">
                <a:latin typeface="Consolas" panose="020B0609020204030204" pitchFamily="49" charset="0"/>
              </a:rPr>
              <a:t>Optimization terminated successfully.</a:t>
            </a:r>
          </a:p>
          <a:p>
            <a:r>
              <a:rPr lang="en-US" sz="1400" dirty="0">
                <a:latin typeface="Consolas" panose="020B0609020204030204" pitchFamily="49" charset="0"/>
              </a:rPr>
              <a:t>         Current function value: 1.093277</a:t>
            </a:r>
          </a:p>
          <a:p>
            <a:r>
              <a:rPr lang="en-US" sz="1400" dirty="0">
                <a:latin typeface="Consolas" panose="020B0609020204030204" pitchFamily="49" charset="0"/>
              </a:rPr>
              <a:t>         Iterations 4</a:t>
            </a:r>
          </a:p>
          <a:p>
            <a:r>
              <a:rPr lang="en-US" sz="1400" dirty="0">
                <a:latin typeface="Consolas" panose="020B0609020204030204" pitchFamily="49" charset="0"/>
              </a:rPr>
              <a:t>Model Summary:</a:t>
            </a:r>
          </a:p>
          <a:p>
            <a:r>
              <a:rPr lang="en-US" sz="1400" dirty="0">
                <a:latin typeface="Consolas" panose="020B0609020204030204" pitchFamily="49" charset="0"/>
              </a:rPr>
              <a:t>                           </a:t>
            </a:r>
            <a:r>
              <a:rPr lang="en-US" sz="1400" dirty="0" err="1">
                <a:latin typeface="Consolas" panose="020B0609020204030204" pitchFamily="49" charset="0"/>
              </a:rPr>
              <a:t>MNLogit</a:t>
            </a:r>
            <a:r>
              <a:rPr lang="en-US" sz="1400" dirty="0">
                <a:latin typeface="Consolas" panose="020B0609020204030204" pitchFamily="49" charset="0"/>
              </a:rPr>
              <a:t> Regression Results                          </a:t>
            </a:r>
          </a:p>
          <a:p>
            <a:r>
              <a:rPr lang="en-US" sz="1400" dirty="0">
                <a:latin typeface="Consolas" panose="020B0609020204030204" pitchFamily="49" charset="0"/>
              </a:rPr>
              <a:t>==============================================================================</a:t>
            </a:r>
          </a:p>
          <a:p>
            <a:r>
              <a:rPr lang="en-US" sz="1400" dirty="0">
                <a:latin typeface="Consolas" panose="020B0609020204030204" pitchFamily="49" charset="0"/>
              </a:rPr>
              <a:t>Dep. Variable:                 Origin   No. Observations:                  428</a:t>
            </a:r>
          </a:p>
          <a:p>
            <a:r>
              <a:rPr lang="en-US" sz="1400" dirty="0">
                <a:latin typeface="Consolas" panose="020B0609020204030204" pitchFamily="49" charset="0"/>
              </a:rPr>
              <a:t>Model:                        </a:t>
            </a:r>
            <a:r>
              <a:rPr lang="en-US" sz="1400" dirty="0" err="1">
                <a:latin typeface="Consolas" panose="020B0609020204030204" pitchFamily="49" charset="0"/>
              </a:rPr>
              <a:t>MNLogit</a:t>
            </a:r>
            <a:r>
              <a:rPr lang="en-US" sz="1400" dirty="0">
                <a:latin typeface="Consolas" panose="020B0609020204030204" pitchFamily="49" charset="0"/>
              </a:rPr>
              <a:t>   Df Residuals:                      426</a:t>
            </a:r>
          </a:p>
          <a:p>
            <a:r>
              <a:rPr lang="en-US" sz="1400" dirty="0">
                <a:latin typeface="Consolas" panose="020B0609020204030204" pitchFamily="49" charset="0"/>
              </a:rPr>
              <a:t>Method:                           MLE   Df Model:                            0</a:t>
            </a:r>
          </a:p>
          <a:p>
            <a:r>
              <a:rPr lang="en-US" sz="1400" dirty="0">
                <a:latin typeface="Consolas" panose="020B0609020204030204" pitchFamily="49" charset="0"/>
              </a:rPr>
              <a:t>Date:                Mon, 14 Feb 2022   Pseudo R-</a:t>
            </a:r>
            <a:r>
              <a:rPr lang="en-US" sz="1400" dirty="0" err="1">
                <a:latin typeface="Consolas" panose="020B0609020204030204" pitchFamily="49" charset="0"/>
              </a:rPr>
              <a:t>squ</a:t>
            </a:r>
            <a:r>
              <a:rPr lang="en-US" sz="1400" dirty="0">
                <a:latin typeface="Consolas" panose="020B0609020204030204" pitchFamily="49" charset="0"/>
              </a:rPr>
              <a:t>.:               6.712e-11</a:t>
            </a:r>
          </a:p>
          <a:p>
            <a:r>
              <a:rPr lang="en-US" sz="1400" dirty="0">
                <a:latin typeface="Consolas" panose="020B0609020204030204" pitchFamily="49" charset="0"/>
              </a:rPr>
              <a:t>Time:                        11:12:55   Log-Likelihood:                -467.92</a:t>
            </a:r>
          </a:p>
          <a:p>
            <a:r>
              <a:rPr lang="en-US" sz="1400" dirty="0">
                <a:latin typeface="Consolas" panose="020B0609020204030204" pitchFamily="49" charset="0"/>
              </a:rPr>
              <a:t>converged:                       True   LL-Null:                       -467.92</a:t>
            </a:r>
          </a:p>
          <a:p>
            <a:r>
              <a:rPr lang="en-US" sz="1400" dirty="0">
                <a:latin typeface="Consolas" panose="020B0609020204030204" pitchFamily="49" charset="0"/>
              </a:rPr>
              <a:t>Covariance Type:            </a:t>
            </a:r>
            <a:r>
              <a:rPr lang="en-US" sz="1400" dirty="0" err="1">
                <a:latin typeface="Consolas" panose="020B0609020204030204" pitchFamily="49" charset="0"/>
              </a:rPr>
              <a:t>nonrobust</a:t>
            </a:r>
            <a:r>
              <a:rPr lang="en-US" sz="1400" dirty="0">
                <a:latin typeface="Consolas" panose="020B0609020204030204" pitchFamily="49" charset="0"/>
              </a:rPr>
              <a:t>   LLR p-value:                       nan</a:t>
            </a:r>
          </a:p>
          <a:p>
            <a:r>
              <a:rPr lang="en-US" sz="1400" dirty="0">
                <a:latin typeface="Consolas" panose="020B0609020204030204" pitchFamily="49" charset="0"/>
              </a:rPr>
              <a:t>==============================================================================</a:t>
            </a:r>
          </a:p>
          <a:p>
            <a:r>
              <a:rPr lang="en-US" sz="1400" dirty="0">
                <a:latin typeface="Consolas" panose="020B0609020204030204" pitchFamily="49" charset="0"/>
              </a:rPr>
              <a:t>Origin=Europe       </a:t>
            </a:r>
            <a:r>
              <a:rPr lang="en-US" sz="1400" dirty="0" err="1">
                <a:latin typeface="Consolas" panose="020B0609020204030204" pitchFamily="49" charset="0"/>
              </a:rPr>
              <a:t>coef</a:t>
            </a:r>
            <a:r>
              <a:rPr lang="en-US" sz="1400" dirty="0">
                <a:latin typeface="Consolas" panose="020B0609020204030204" pitchFamily="49" charset="0"/>
              </a:rPr>
              <a:t>    std err          z      P&gt;|z|      [0.025      0.975]</a:t>
            </a:r>
          </a:p>
          <a:p>
            <a:r>
              <a:rPr lang="en-US" sz="1400" dirty="0">
                <a:latin typeface="Consolas" panose="020B0609020204030204" pitchFamily="49" charset="0"/>
              </a:rPr>
              <a:t>---------------------------------------------------------------------------------</a:t>
            </a:r>
          </a:p>
          <a:p>
            <a:r>
              <a:rPr lang="en-US" sz="1400" dirty="0">
                <a:latin typeface="Consolas" panose="020B0609020204030204" pitchFamily="49" charset="0"/>
              </a:rPr>
              <a:t>Intercept        -0.2504      0.120     -2.082      0.037      -0.486      -0.015</a:t>
            </a:r>
          </a:p>
          <a:p>
            <a:r>
              <a:rPr lang="en-US" sz="1400" dirty="0">
                <a:latin typeface="Consolas" panose="020B0609020204030204" pitchFamily="49" charset="0"/>
              </a:rPr>
              <a:t>---------------------------------------------------------------------------------</a:t>
            </a:r>
          </a:p>
          <a:p>
            <a:r>
              <a:rPr lang="en-US" sz="1400" dirty="0">
                <a:latin typeface="Consolas" panose="020B0609020204030204" pitchFamily="49" charset="0"/>
              </a:rPr>
              <a:t>Origin=USA       </a:t>
            </a:r>
            <a:r>
              <a:rPr lang="en-US" sz="1400" dirty="0" err="1">
                <a:latin typeface="Consolas" panose="020B0609020204030204" pitchFamily="49" charset="0"/>
              </a:rPr>
              <a:t>coef</a:t>
            </a:r>
            <a:r>
              <a:rPr lang="en-US" sz="1400" dirty="0">
                <a:latin typeface="Consolas" panose="020B0609020204030204" pitchFamily="49" charset="0"/>
              </a:rPr>
              <a:t>    std err          z      P&gt;|z|      [0.025      0.975]</a:t>
            </a:r>
          </a:p>
          <a:p>
            <a:r>
              <a:rPr lang="en-US" sz="1400" dirty="0">
                <a:latin typeface="Consolas" panose="020B0609020204030204" pitchFamily="49" charset="0"/>
              </a:rPr>
              <a:t>------------------------------------------------------------------------------</a:t>
            </a:r>
          </a:p>
          <a:p>
            <a:r>
              <a:rPr lang="en-US" sz="1400" dirty="0">
                <a:latin typeface="Consolas" panose="020B0609020204030204" pitchFamily="49" charset="0"/>
              </a:rPr>
              <a:t>Intercept     -0.0722      0.115     -0.630      0.529      -0.297       0.152</a:t>
            </a:r>
          </a:p>
          <a:p>
            <a:r>
              <a:rPr lang="en-US" sz="1400" dirty="0">
                <a:latin typeface="Consolas" panose="020B0609020204030204" pitchFamily="49" charset="0"/>
              </a:rPr>
              <a:t>==============================================================================</a:t>
            </a:r>
          </a:p>
        </p:txBody>
      </p:sp>
      <p:sp>
        <p:nvSpPr>
          <p:cNvPr id="5" name="Rectangle 4">
            <a:extLst>
              <a:ext uri="{FF2B5EF4-FFF2-40B4-BE49-F238E27FC236}">
                <a16:creationId xmlns:a16="http://schemas.microsoft.com/office/drawing/2014/main" id="{E59BD4AD-EAD5-4FE8-9619-C8D17863D1CD}"/>
              </a:ext>
            </a:extLst>
          </p:cNvPr>
          <p:cNvSpPr/>
          <p:nvPr/>
        </p:nvSpPr>
        <p:spPr>
          <a:xfrm>
            <a:off x="4767943" y="2696547"/>
            <a:ext cx="3909526" cy="16795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50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Terminology for a Statistical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9" name="Content Placeholder 8">
            <a:extLst>
              <a:ext uri="{FF2B5EF4-FFF2-40B4-BE49-F238E27FC236}">
                <a16:creationId xmlns:a16="http://schemas.microsoft.com/office/drawing/2014/main" id="{E6757D84-1883-4CBF-ACED-C68EC72C8646}"/>
              </a:ext>
            </a:extLst>
          </p:cNvPr>
          <p:cNvSpPr>
            <a:spLocks noGrp="1"/>
          </p:cNvSpPr>
          <p:nvPr>
            <p:ph idx="1"/>
          </p:nvPr>
        </p:nvSpPr>
        <p:spPr/>
        <p:txBody>
          <a:bodyPr/>
          <a:lstStyle/>
          <a:p>
            <a:r>
              <a:rPr lang="en-US" b="1" dirty="0"/>
              <a:t>Degrees of Freedom of a Model</a:t>
            </a:r>
            <a:r>
              <a:rPr lang="en-US" dirty="0"/>
              <a:t>: The number of non-aliased parameters excluding the Intercept term, if specified</a:t>
            </a:r>
          </a:p>
          <a:p>
            <a:r>
              <a:rPr lang="en-US" b="1" dirty="0"/>
              <a:t>Degrees of Freedom of Residuals</a:t>
            </a:r>
            <a:r>
              <a:rPr lang="en-US" dirty="0"/>
              <a:t>: The number of observations minus the number of non-aliased parameters (including the Intercept term)</a:t>
            </a:r>
          </a:p>
          <a:p>
            <a:r>
              <a:rPr lang="en-US" b="1" dirty="0"/>
              <a:t>Log-Likelihood of a Model</a:t>
            </a:r>
            <a:r>
              <a:rPr lang="en-US" dirty="0"/>
              <a:t>: The log-likelihood of the current model</a:t>
            </a:r>
          </a:p>
          <a:p>
            <a:r>
              <a:rPr lang="en-US" b="1" dirty="0"/>
              <a:t>Log-Likelihood of a Null Model</a:t>
            </a:r>
            <a:r>
              <a:rPr lang="en-US" dirty="0"/>
              <a:t>: The log-likelihood of a model that only has the Intercept term</a:t>
            </a:r>
          </a:p>
          <a:p>
            <a:r>
              <a:rPr lang="en-US" b="1" dirty="0"/>
              <a:t>Log-Likelihood p-Value</a:t>
            </a:r>
            <a:r>
              <a:rPr lang="en-US" dirty="0"/>
              <a:t>: The p-value from performing a Chi-Square statistical test that compares the current model from the Null model</a:t>
            </a:r>
          </a:p>
          <a:p>
            <a:endParaRPr lang="en-US" dirty="0"/>
          </a:p>
          <a:p>
            <a:endParaRPr lang="en-US" dirty="0"/>
          </a:p>
        </p:txBody>
      </p:sp>
    </p:spTree>
    <p:extLst>
      <p:ext uri="{BB962C8B-B14F-4D97-AF65-F5344CB8AC3E}">
        <p14:creationId xmlns:p14="http://schemas.microsoft.com/office/powerpoint/2010/main" val="380256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Assess the Intercept-Only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9" name="Content Placeholder 8">
            <a:extLst>
              <a:ext uri="{FF2B5EF4-FFF2-40B4-BE49-F238E27FC236}">
                <a16:creationId xmlns:a16="http://schemas.microsoft.com/office/drawing/2014/main" id="{E6757D84-1883-4CBF-ACED-C68EC72C8646}"/>
              </a:ext>
            </a:extLst>
          </p:cNvPr>
          <p:cNvSpPr>
            <a:spLocks noGrp="1"/>
          </p:cNvSpPr>
          <p:nvPr>
            <p:ph idx="1"/>
          </p:nvPr>
        </p:nvSpPr>
        <p:spPr>
          <a:xfrm>
            <a:off x="838200" y="1825625"/>
            <a:ext cx="10515600" cy="3205162"/>
          </a:xfrm>
        </p:spPr>
        <p:txBody>
          <a:bodyPr/>
          <a:lstStyle/>
          <a:p>
            <a:r>
              <a:rPr lang="en-US" dirty="0"/>
              <a:t>Since the current model only has the Intercept term, the current model is the Null model, and the Model Degrees of Freedom is zero.</a:t>
            </a:r>
          </a:p>
          <a:p>
            <a:r>
              <a:rPr lang="en-US" dirty="0"/>
              <a:t>There are 428 observations and there are two non-aliased parameters, thus the Residual Degrees of Freedom is 426.</a:t>
            </a:r>
          </a:p>
          <a:p>
            <a:r>
              <a:rPr lang="en-US" dirty="0"/>
              <a:t>The Null model’s log-likelihood value is -467.92.</a:t>
            </a:r>
          </a:p>
          <a:p>
            <a:r>
              <a:rPr lang="en-US" dirty="0"/>
              <a:t>Since the current model is the Null model, we do not perform the Chi-Squares statistical test.</a:t>
            </a:r>
          </a:p>
        </p:txBody>
      </p:sp>
      <p:sp>
        <p:nvSpPr>
          <p:cNvPr id="3" name="TextBox 2">
            <a:extLst>
              <a:ext uri="{FF2B5EF4-FFF2-40B4-BE49-F238E27FC236}">
                <a16:creationId xmlns:a16="http://schemas.microsoft.com/office/drawing/2014/main" id="{7C36B4A4-EF7E-4124-A4A9-0E5BE346777D}"/>
              </a:ext>
            </a:extLst>
          </p:cNvPr>
          <p:cNvSpPr txBox="1"/>
          <p:nvPr/>
        </p:nvSpPr>
        <p:spPr>
          <a:xfrm>
            <a:off x="838200" y="5139967"/>
            <a:ext cx="10515600" cy="1077218"/>
          </a:xfrm>
          <a:prstGeom prst="rect">
            <a:avLst/>
          </a:prstGeom>
          <a:solidFill>
            <a:schemeClr val="accent6">
              <a:lumMod val="20000"/>
              <a:lumOff val="80000"/>
            </a:schemeClr>
          </a:solidFill>
        </p:spPr>
        <p:txBody>
          <a:bodyPr wrap="square" rtlCol="0">
            <a:spAutoFit/>
          </a:bodyPr>
          <a:lstStyle/>
          <a:p>
            <a:r>
              <a:rPr lang="en-US" sz="1600" dirty="0">
                <a:latin typeface="Consolas" panose="020B0609020204030204" pitchFamily="49" charset="0"/>
              </a:rPr>
              <a:t>print('Intercept Model Log-Likelihood Value = ', </a:t>
            </a:r>
            <a:r>
              <a:rPr lang="en-US" sz="1600" dirty="0" err="1">
                <a:latin typeface="Consolas" panose="020B0609020204030204" pitchFamily="49" charset="0"/>
              </a:rPr>
              <a:t>thisFit.llnull</a:t>
            </a:r>
            <a:r>
              <a:rPr lang="en-US" sz="1600" dirty="0">
                <a:latin typeface="Consolas" panose="020B0609020204030204" pitchFamily="49" charset="0"/>
              </a:rPr>
              <a:t>)</a:t>
            </a:r>
          </a:p>
          <a:p>
            <a:r>
              <a:rPr lang="en-US" sz="1600" dirty="0">
                <a:latin typeface="Consolas" panose="020B0609020204030204" pitchFamily="49" charset="0"/>
              </a:rPr>
              <a:t>print('  Current Model Log-Likelihood Value = ', </a:t>
            </a:r>
            <a:r>
              <a:rPr lang="en-US" sz="1600" dirty="0" err="1">
                <a:latin typeface="Consolas" panose="020B0609020204030204" pitchFamily="49" charset="0"/>
              </a:rPr>
              <a:t>thisFit.llf</a:t>
            </a:r>
            <a:r>
              <a:rPr lang="en-US" sz="1600" dirty="0">
                <a:latin typeface="Consolas" panose="020B0609020204030204" pitchFamily="49" charset="0"/>
              </a:rPr>
              <a:t>)</a:t>
            </a:r>
          </a:p>
          <a:p>
            <a:r>
              <a:rPr lang="en-US" sz="1600" dirty="0">
                <a:latin typeface="Consolas" panose="020B0609020204030204" pitchFamily="49" charset="0"/>
              </a:rPr>
              <a:t>Intercept Model Log-Likelihood Value =  -467.922446554874</a:t>
            </a:r>
          </a:p>
          <a:p>
            <a:r>
              <a:rPr lang="en-US" sz="1600" dirty="0">
                <a:latin typeface="Consolas" panose="020B0609020204030204" pitchFamily="49" charset="0"/>
              </a:rPr>
              <a:t>  Current Model Log-Likelihood Value =  -467.92244652346665</a:t>
            </a:r>
          </a:p>
        </p:txBody>
      </p:sp>
    </p:spTree>
    <p:extLst>
      <p:ext uri="{BB962C8B-B14F-4D97-AF65-F5344CB8AC3E}">
        <p14:creationId xmlns:p14="http://schemas.microsoft.com/office/powerpoint/2010/main" val="2676573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Predict the Intercept-Only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9" name="Content Placeholder 8">
            <a:extLst>
              <a:ext uri="{FF2B5EF4-FFF2-40B4-BE49-F238E27FC236}">
                <a16:creationId xmlns:a16="http://schemas.microsoft.com/office/drawing/2014/main" id="{E6757D84-1883-4CBF-ACED-C68EC72C8646}"/>
              </a:ext>
            </a:extLst>
          </p:cNvPr>
          <p:cNvSpPr>
            <a:spLocks noGrp="1"/>
          </p:cNvSpPr>
          <p:nvPr>
            <p:ph idx="1"/>
          </p:nvPr>
        </p:nvSpPr>
        <p:spPr>
          <a:xfrm>
            <a:off x="838200" y="1825625"/>
            <a:ext cx="10515600" cy="3150782"/>
          </a:xfrm>
        </p:spPr>
        <p:txBody>
          <a:bodyPr>
            <a:normAutofit lnSpcReduction="10000"/>
          </a:bodyPr>
          <a:lstStyle/>
          <a:p>
            <a:r>
              <a:rPr lang="en-US" dirty="0"/>
              <a:t>Since there are three target categories: </a:t>
            </a:r>
            <a:r>
              <a:rPr lang="en-US" i="1" dirty="0"/>
              <a:t>Asia</a:t>
            </a:r>
            <a:r>
              <a:rPr lang="en-US" dirty="0"/>
              <a:t>, </a:t>
            </a:r>
            <a:r>
              <a:rPr lang="en-US" i="1" dirty="0"/>
              <a:t>Europe</a:t>
            </a:r>
            <a:r>
              <a:rPr lang="en-US" dirty="0"/>
              <a:t>, and </a:t>
            </a:r>
            <a:r>
              <a:rPr lang="en-US" i="1" dirty="0"/>
              <a:t>USA</a:t>
            </a:r>
            <a:r>
              <a:rPr lang="en-US" dirty="0"/>
              <a:t>, we will calculate three predicted probabilities, one for each target category.</a:t>
            </a:r>
          </a:p>
          <a:p>
            <a:r>
              <a:rPr lang="en-US" dirty="0"/>
              <a:t>A common convention is to choose the target category whose predicted probability is highest among the three values.</a:t>
            </a:r>
          </a:p>
          <a:p>
            <a:r>
              <a:rPr lang="en-US" dirty="0"/>
              <a:t>In case of ties, we may choose the first category found, the last category found, or a random category found.</a:t>
            </a:r>
          </a:p>
          <a:p>
            <a:r>
              <a:rPr lang="en-US" dirty="0"/>
              <a:t>Our convention is to choose the first category found.</a:t>
            </a:r>
          </a:p>
        </p:txBody>
      </p:sp>
      <p:sp>
        <p:nvSpPr>
          <p:cNvPr id="3" name="TextBox 2">
            <a:extLst>
              <a:ext uri="{FF2B5EF4-FFF2-40B4-BE49-F238E27FC236}">
                <a16:creationId xmlns:a16="http://schemas.microsoft.com/office/drawing/2014/main" id="{7C36B4A4-EF7E-4124-A4A9-0E5BE346777D}"/>
              </a:ext>
            </a:extLst>
          </p:cNvPr>
          <p:cNvSpPr txBox="1"/>
          <p:nvPr/>
        </p:nvSpPr>
        <p:spPr>
          <a:xfrm>
            <a:off x="838200" y="5120075"/>
            <a:ext cx="10515600" cy="1092607"/>
          </a:xfrm>
          <a:prstGeom prst="rect">
            <a:avLst/>
          </a:prstGeom>
          <a:solidFill>
            <a:schemeClr val="accent2">
              <a:lumMod val="20000"/>
              <a:lumOff val="80000"/>
            </a:schemeClr>
          </a:solidFill>
        </p:spPr>
        <p:txBody>
          <a:bodyPr wrap="square" rtlCol="0">
            <a:spAutoFit/>
          </a:bodyPr>
          <a:lstStyle/>
          <a:p>
            <a:pPr>
              <a:spcBef>
                <a:spcPts val="300"/>
              </a:spcBef>
            </a:pPr>
            <a:r>
              <a:rPr lang="en-US" sz="2000" dirty="0" err="1">
                <a:latin typeface="Consolas" panose="020B0609020204030204" pitchFamily="49" charset="0"/>
              </a:rPr>
              <a:t>y_predProb</a:t>
            </a:r>
            <a:r>
              <a:rPr lang="en-US" sz="2000" dirty="0">
                <a:latin typeface="Consolas" panose="020B0609020204030204" pitchFamily="49" charset="0"/>
              </a:rPr>
              <a:t> = </a:t>
            </a:r>
            <a:r>
              <a:rPr lang="en-US" sz="2000" dirty="0" err="1">
                <a:latin typeface="Consolas" panose="020B0609020204030204" pitchFamily="49" charset="0"/>
              </a:rPr>
              <a:t>thisFit.predict</a:t>
            </a:r>
            <a:r>
              <a:rPr lang="en-US" sz="2000" dirty="0">
                <a:latin typeface="Consolas" panose="020B0609020204030204" pitchFamily="49" charset="0"/>
              </a:rPr>
              <a:t>(X0)</a:t>
            </a:r>
          </a:p>
          <a:p>
            <a:pPr>
              <a:spcBef>
                <a:spcPts val="300"/>
              </a:spcBef>
            </a:pPr>
            <a:r>
              <a:rPr lang="en-US" sz="2000" dirty="0" err="1">
                <a:latin typeface="Consolas" panose="020B0609020204030204" pitchFamily="49" charset="0"/>
              </a:rPr>
              <a:t>y_predProb.columns</a:t>
            </a:r>
            <a:r>
              <a:rPr lang="en-US" sz="2000" dirty="0">
                <a:latin typeface="Consolas" panose="020B0609020204030204" pitchFamily="49" charset="0"/>
              </a:rPr>
              <a:t> = </a:t>
            </a:r>
            <a:r>
              <a:rPr lang="en-US" sz="2000" dirty="0" err="1">
                <a:latin typeface="Consolas" panose="020B0609020204030204" pitchFamily="49" charset="0"/>
              </a:rPr>
              <a:t>y_category</a:t>
            </a:r>
            <a:endParaRPr lang="en-US" sz="2000" dirty="0">
              <a:latin typeface="Consolas" panose="020B0609020204030204" pitchFamily="49" charset="0"/>
            </a:endParaRPr>
          </a:p>
          <a:p>
            <a:pPr>
              <a:spcBef>
                <a:spcPts val="300"/>
              </a:spcBef>
            </a:pPr>
            <a:r>
              <a:rPr lang="en-US" sz="2000" dirty="0" err="1">
                <a:latin typeface="Consolas" panose="020B0609020204030204" pitchFamily="49" charset="0"/>
              </a:rPr>
              <a:t>y_predClass</a:t>
            </a:r>
            <a:r>
              <a:rPr lang="en-US" sz="2000" dirty="0">
                <a:latin typeface="Consolas" panose="020B0609020204030204" pitchFamily="49" charset="0"/>
              </a:rPr>
              <a:t> = </a:t>
            </a:r>
            <a:r>
              <a:rPr lang="en-US" sz="2000" dirty="0" err="1">
                <a:latin typeface="Consolas" panose="020B0609020204030204" pitchFamily="49" charset="0"/>
              </a:rPr>
              <a:t>y_predProb.idxmax</a:t>
            </a:r>
            <a:r>
              <a:rPr lang="en-US" sz="2000" dirty="0">
                <a:latin typeface="Consolas" panose="020B0609020204030204" pitchFamily="49" charset="0"/>
              </a:rPr>
              <a:t>(axis = 1)</a:t>
            </a:r>
          </a:p>
        </p:txBody>
      </p:sp>
    </p:spTree>
    <p:extLst>
      <p:ext uri="{BB962C8B-B14F-4D97-AF65-F5344CB8AC3E}">
        <p14:creationId xmlns:p14="http://schemas.microsoft.com/office/powerpoint/2010/main" val="3740418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Assess the Intercept-Only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838199" y="1521425"/>
            <a:ext cx="10515600" cy="2240055"/>
          </a:xfrm>
          <a:solidFill>
            <a:schemeClr val="accent2">
              <a:lumMod val="20000"/>
              <a:lumOff val="80000"/>
            </a:schemeClr>
          </a:solidFill>
        </p:spPr>
        <p:txBody>
          <a:bodyPr anchor="ctr">
            <a:normAutofit fontScale="92500" lnSpcReduction="10000"/>
          </a:bodyPr>
          <a:lstStyle/>
          <a:p>
            <a:pPr marL="0" indent="0">
              <a:lnSpc>
                <a:spcPct val="100000"/>
              </a:lnSpc>
              <a:spcBef>
                <a:spcPts val="300"/>
              </a:spcBef>
              <a:buNone/>
            </a:pPr>
            <a:r>
              <a:rPr lang="en-US" sz="1800" dirty="0" err="1">
                <a:latin typeface="Consolas" panose="020B0609020204030204" pitchFamily="49" charset="0"/>
              </a:rPr>
              <a:t>y_confusion</a:t>
            </a:r>
            <a:r>
              <a:rPr lang="en-US" sz="1800" dirty="0">
                <a:latin typeface="Consolas" panose="020B0609020204030204" pitchFamily="49" charset="0"/>
              </a:rPr>
              <a:t> = </a:t>
            </a:r>
            <a:r>
              <a:rPr lang="en-US" sz="1800" dirty="0" err="1">
                <a:latin typeface="Consolas" panose="020B0609020204030204" pitchFamily="49" charset="0"/>
              </a:rPr>
              <a:t>pandas.DataFrame</a:t>
            </a:r>
            <a:r>
              <a:rPr lang="en-US" sz="1800" dirty="0">
                <a:latin typeface="Consolas" panose="020B0609020204030204" pitchFamily="49" charset="0"/>
              </a:rPr>
              <a:t>(</a:t>
            </a:r>
            <a:r>
              <a:rPr lang="en-US" sz="1800" dirty="0" err="1">
                <a:latin typeface="Consolas" panose="020B0609020204030204" pitchFamily="49" charset="0"/>
              </a:rPr>
              <a:t>metrics.confusion_matrix</a:t>
            </a:r>
            <a:r>
              <a:rPr lang="en-US" sz="1800" dirty="0">
                <a:latin typeface="Consolas" panose="020B0609020204030204" pitchFamily="49" charset="0"/>
              </a:rPr>
              <a:t>(y, </a:t>
            </a:r>
            <a:r>
              <a:rPr lang="en-US" sz="1800" dirty="0" err="1">
                <a:latin typeface="Consolas" panose="020B0609020204030204" pitchFamily="49" charset="0"/>
              </a:rPr>
              <a:t>y_predClass</a:t>
            </a:r>
            <a:r>
              <a:rPr lang="en-US" sz="1800" dirty="0">
                <a:latin typeface="Consolas" panose="020B0609020204030204" pitchFamily="49" charset="0"/>
              </a:rPr>
              <a:t>))</a:t>
            </a:r>
          </a:p>
          <a:p>
            <a:pPr marL="0" indent="0">
              <a:lnSpc>
                <a:spcPct val="100000"/>
              </a:lnSpc>
              <a:spcBef>
                <a:spcPts val="300"/>
              </a:spcBef>
              <a:buNone/>
            </a:pPr>
            <a:r>
              <a:rPr lang="en-US" sz="1800" dirty="0" err="1">
                <a:latin typeface="Consolas" panose="020B0609020204030204" pitchFamily="49" charset="0"/>
              </a:rPr>
              <a:t>y_confusion.columns</a:t>
            </a:r>
            <a:r>
              <a:rPr lang="en-US" sz="1800" dirty="0">
                <a:latin typeface="Consolas" panose="020B0609020204030204" pitchFamily="49" charset="0"/>
              </a:rPr>
              <a:t> = </a:t>
            </a:r>
            <a:r>
              <a:rPr lang="en-US" sz="1800" dirty="0" err="1">
                <a:latin typeface="Consolas" panose="020B0609020204030204" pitchFamily="49" charset="0"/>
              </a:rPr>
              <a:t>y_category</a:t>
            </a:r>
            <a:endParaRPr lang="en-US" sz="1800" dirty="0">
              <a:latin typeface="Consolas" panose="020B0609020204030204" pitchFamily="49" charset="0"/>
            </a:endParaRPr>
          </a:p>
          <a:p>
            <a:pPr marL="0" indent="0">
              <a:lnSpc>
                <a:spcPct val="100000"/>
              </a:lnSpc>
              <a:spcBef>
                <a:spcPts val="300"/>
              </a:spcBef>
              <a:buNone/>
            </a:pPr>
            <a:r>
              <a:rPr lang="en-US" sz="1800" dirty="0" err="1">
                <a:latin typeface="Consolas" panose="020B0609020204030204" pitchFamily="49" charset="0"/>
              </a:rPr>
              <a:t>y_confusion.index</a:t>
            </a:r>
            <a:r>
              <a:rPr lang="en-US" sz="1800" dirty="0">
                <a:latin typeface="Consolas" panose="020B0609020204030204" pitchFamily="49" charset="0"/>
              </a:rPr>
              <a:t> = </a:t>
            </a:r>
            <a:r>
              <a:rPr lang="en-US" sz="1800" dirty="0" err="1">
                <a:latin typeface="Consolas" panose="020B0609020204030204" pitchFamily="49" charset="0"/>
              </a:rPr>
              <a:t>y_category</a:t>
            </a: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print("Confusion Matrix (Row is Observed, Column is Predicted) = \n")</a:t>
            </a:r>
          </a:p>
          <a:p>
            <a:pPr marL="0" indent="0">
              <a:lnSpc>
                <a:spcPct val="100000"/>
              </a:lnSpc>
              <a:spcBef>
                <a:spcPts val="300"/>
              </a:spcBef>
              <a:buNone/>
            </a:pPr>
            <a:r>
              <a:rPr lang="en-US" sz="1800" dirty="0">
                <a:latin typeface="Consolas" panose="020B0609020204030204" pitchFamily="49" charset="0"/>
              </a:rPr>
              <a:t>print(</a:t>
            </a:r>
            <a:r>
              <a:rPr lang="en-US" sz="1800" dirty="0" err="1">
                <a:latin typeface="Consolas" panose="020B0609020204030204" pitchFamily="49" charset="0"/>
              </a:rPr>
              <a:t>y_confusion</a:t>
            </a:r>
            <a:r>
              <a:rPr lang="en-US" sz="1800" dirty="0">
                <a:latin typeface="Consolas" panose="020B0609020204030204" pitchFamily="49" charset="0"/>
              </a:rPr>
              <a:t>)</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err="1">
                <a:latin typeface="Consolas" panose="020B0609020204030204" pitchFamily="49" charset="0"/>
              </a:rPr>
              <a:t>y_accuracy</a:t>
            </a:r>
            <a:r>
              <a:rPr lang="en-US" sz="1800" dirty="0">
                <a:latin typeface="Consolas" panose="020B0609020204030204" pitchFamily="49" charset="0"/>
              </a:rPr>
              <a:t> = </a:t>
            </a:r>
            <a:r>
              <a:rPr lang="en-US" sz="1800" dirty="0" err="1">
                <a:latin typeface="Consolas" panose="020B0609020204030204" pitchFamily="49" charset="0"/>
              </a:rPr>
              <a:t>metrics.accuracy_score</a:t>
            </a:r>
            <a:r>
              <a:rPr lang="en-US" sz="1800" dirty="0">
                <a:latin typeface="Consolas" panose="020B0609020204030204" pitchFamily="49" charset="0"/>
              </a:rPr>
              <a:t>(y, </a:t>
            </a:r>
            <a:r>
              <a:rPr lang="en-US" sz="1800" dirty="0" err="1">
                <a:latin typeface="Consolas" panose="020B0609020204030204" pitchFamily="49" charset="0"/>
              </a:rPr>
              <a:t>y_predClass</a:t>
            </a: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print("Accuracy Score = ", </a:t>
            </a:r>
            <a:r>
              <a:rPr lang="en-US" sz="1800" dirty="0" err="1">
                <a:latin typeface="Consolas" panose="020B0609020204030204" pitchFamily="49" charset="0"/>
              </a:rPr>
              <a:t>y_accuracy</a:t>
            </a:r>
            <a:r>
              <a:rPr lang="en-US" sz="1800" dirty="0">
                <a:latin typeface="Consolas" panose="020B0609020204030204" pitchFamily="49" charset="0"/>
              </a:rPr>
              <a:t>)</a:t>
            </a:r>
          </a:p>
        </p:txBody>
      </p:sp>
      <p:sp>
        <p:nvSpPr>
          <p:cNvPr id="11" name="TextBox 10">
            <a:extLst>
              <a:ext uri="{FF2B5EF4-FFF2-40B4-BE49-F238E27FC236}">
                <a16:creationId xmlns:a16="http://schemas.microsoft.com/office/drawing/2014/main" id="{EAECA0A1-4BB6-4A96-8EF4-6ED19CAA35A7}"/>
              </a:ext>
            </a:extLst>
          </p:cNvPr>
          <p:cNvSpPr txBox="1"/>
          <p:nvPr/>
        </p:nvSpPr>
        <p:spPr>
          <a:xfrm>
            <a:off x="838199" y="3904753"/>
            <a:ext cx="10515599" cy="2308324"/>
          </a:xfrm>
          <a:prstGeom prst="rect">
            <a:avLst/>
          </a:prstGeom>
          <a:solidFill>
            <a:schemeClr val="accent6">
              <a:lumMod val="20000"/>
              <a:lumOff val="80000"/>
            </a:schemeClr>
          </a:solidFill>
        </p:spPr>
        <p:txBody>
          <a:bodyPr wrap="square">
            <a:spAutoFit/>
          </a:bodyPr>
          <a:lstStyle/>
          <a:p>
            <a:r>
              <a:rPr lang="en-US" dirty="0">
                <a:latin typeface="Consolas" panose="020B0609020204030204" pitchFamily="49" charset="0"/>
              </a:rPr>
              <a:t>Confusion Matrix (Row is </a:t>
            </a:r>
            <a:r>
              <a:rPr lang="en-US" dirty="0" err="1">
                <a:latin typeface="Consolas" panose="020B0609020204030204" pitchFamily="49" charset="0"/>
              </a:rPr>
              <a:t>Obsered</a:t>
            </a:r>
            <a:r>
              <a:rPr lang="en-US" dirty="0">
                <a:latin typeface="Consolas" panose="020B0609020204030204" pitchFamily="49" charset="0"/>
              </a:rPr>
              <a:t>, Column is Predicted) = </a:t>
            </a:r>
          </a:p>
          <a:p>
            <a:endParaRPr lang="en-US" dirty="0">
              <a:latin typeface="Consolas" panose="020B0609020204030204" pitchFamily="49" charset="0"/>
            </a:endParaRPr>
          </a:p>
          <a:p>
            <a:r>
              <a:rPr lang="en-US" dirty="0">
                <a:latin typeface="Consolas" panose="020B0609020204030204" pitchFamily="49" charset="0"/>
              </a:rPr>
              <a:t>        Asia  Europe  USA</a:t>
            </a:r>
          </a:p>
          <a:p>
            <a:r>
              <a:rPr lang="en-US" dirty="0">
                <a:latin typeface="Consolas" panose="020B0609020204030204" pitchFamily="49" charset="0"/>
              </a:rPr>
              <a:t>Asia     158       0    0</a:t>
            </a:r>
          </a:p>
          <a:p>
            <a:r>
              <a:rPr lang="en-US" dirty="0">
                <a:latin typeface="Consolas" panose="020B0609020204030204" pitchFamily="49" charset="0"/>
              </a:rPr>
              <a:t>Europe   123       0    0</a:t>
            </a:r>
          </a:p>
          <a:p>
            <a:r>
              <a:rPr lang="en-US" dirty="0">
                <a:latin typeface="Consolas" panose="020B0609020204030204" pitchFamily="49" charset="0"/>
              </a:rPr>
              <a:t>USA      147       0    0</a:t>
            </a:r>
          </a:p>
          <a:p>
            <a:endParaRPr lang="en-US" dirty="0">
              <a:latin typeface="Consolas" panose="020B0609020204030204" pitchFamily="49" charset="0"/>
            </a:endParaRPr>
          </a:p>
          <a:p>
            <a:r>
              <a:rPr lang="en-US" dirty="0">
                <a:latin typeface="Consolas" panose="020B0609020204030204" pitchFamily="49" charset="0"/>
              </a:rPr>
              <a:t>Accuracy Score =  0.3691588785046729</a:t>
            </a:r>
          </a:p>
        </p:txBody>
      </p:sp>
      <p:sp>
        <p:nvSpPr>
          <p:cNvPr id="8" name="Arrow: Left 7">
            <a:extLst>
              <a:ext uri="{FF2B5EF4-FFF2-40B4-BE49-F238E27FC236}">
                <a16:creationId xmlns:a16="http://schemas.microsoft.com/office/drawing/2014/main" id="{B2A13C96-E81B-4901-9DB8-30334F53A1E9}"/>
              </a:ext>
            </a:extLst>
          </p:cNvPr>
          <p:cNvSpPr/>
          <p:nvPr/>
        </p:nvSpPr>
        <p:spPr>
          <a:xfrm>
            <a:off x="4432040" y="4625041"/>
            <a:ext cx="5934270" cy="8677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observations are classified into the “Asia” category</a:t>
            </a:r>
          </a:p>
        </p:txBody>
      </p:sp>
      <p:sp>
        <p:nvSpPr>
          <p:cNvPr id="12" name="Arrow: Left 11">
            <a:extLst>
              <a:ext uri="{FF2B5EF4-FFF2-40B4-BE49-F238E27FC236}">
                <a16:creationId xmlns:a16="http://schemas.microsoft.com/office/drawing/2014/main" id="{84C86493-8C74-4713-93F2-13029ED263EE}"/>
              </a:ext>
            </a:extLst>
          </p:cNvPr>
          <p:cNvSpPr/>
          <p:nvPr/>
        </p:nvSpPr>
        <p:spPr>
          <a:xfrm>
            <a:off x="5601477" y="5508507"/>
            <a:ext cx="5934270" cy="867747"/>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158/428 = 36.9% observations are correctly classified</a:t>
            </a:r>
          </a:p>
        </p:txBody>
      </p:sp>
    </p:spTree>
    <p:extLst>
      <p:ext uri="{BB962C8B-B14F-4D97-AF65-F5344CB8AC3E}">
        <p14:creationId xmlns:p14="http://schemas.microsoft.com/office/powerpoint/2010/main" val="9433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5 Quiz Review</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a:t>Copyright © 2022 by Ming-Long Lam, Ph.D.</a:t>
            </a:r>
            <a:endParaRPr lang="en-US" dirty="0"/>
          </a:p>
        </p:txBody>
      </p:sp>
      <p:sp>
        <p:nvSpPr>
          <p:cNvPr id="6" name="Content Placeholder 5">
            <a:extLst>
              <a:ext uri="{FF2B5EF4-FFF2-40B4-BE49-F238E27FC236}">
                <a16:creationId xmlns:a16="http://schemas.microsoft.com/office/drawing/2014/main" id="{F4027EEC-A913-4139-850A-807496819809}"/>
              </a:ext>
            </a:extLst>
          </p:cNvPr>
          <p:cNvSpPr>
            <a:spLocks noGrp="1"/>
          </p:cNvSpPr>
          <p:nvPr>
            <p:ph idx="1"/>
          </p:nvPr>
        </p:nvSpPr>
        <p:spPr>
          <a:xfrm>
            <a:off x="838200" y="1825625"/>
            <a:ext cx="10515600" cy="4397893"/>
          </a:xfrm>
          <a:solidFill>
            <a:schemeClr val="accent6">
              <a:lumMod val="20000"/>
              <a:lumOff val="80000"/>
            </a:schemeClr>
          </a:solidFill>
        </p:spPr>
        <p:txBody>
          <a:bodyPr anchor="ctr">
            <a:normAutofit/>
          </a:bodyPr>
          <a:lstStyle/>
          <a:p>
            <a:pPr>
              <a:lnSpc>
                <a:spcPct val="125000"/>
              </a:lnSpc>
              <a:spcBef>
                <a:spcPts val="600"/>
              </a:spcBef>
            </a:pPr>
            <a:r>
              <a:rPr lang="en-US" b="1" dirty="0"/>
              <a:t>Answer</a:t>
            </a:r>
            <a:r>
              <a:rPr lang="en-US" dirty="0"/>
              <a:t>: Since Feature is an ordinal variable with four categories, there are only three ways to split the categories into two groups.  Here are the possible splits and their entropy values.</a:t>
            </a:r>
          </a:p>
          <a:p>
            <a:pPr marL="914400" lvl="1" indent="-457200">
              <a:lnSpc>
                <a:spcPct val="125000"/>
              </a:lnSpc>
              <a:spcBef>
                <a:spcPts val="600"/>
              </a:spcBef>
              <a:buFont typeface="+mj-lt"/>
              <a:buAutoNum type="arabicPeriod"/>
            </a:pPr>
            <a:r>
              <a:rPr lang="en-US" dirty="0"/>
              <a:t>Split: {I} + {II, III, IV}	Entropy = 2.089478999488883</a:t>
            </a:r>
          </a:p>
          <a:p>
            <a:pPr marL="914400" lvl="1" indent="-457200">
              <a:lnSpc>
                <a:spcPct val="125000"/>
              </a:lnSpc>
              <a:spcBef>
                <a:spcPts val="600"/>
              </a:spcBef>
              <a:buFont typeface="+mj-lt"/>
              <a:buAutoNum type="arabicPeriod"/>
            </a:pPr>
            <a:r>
              <a:rPr lang="en-US" dirty="0"/>
              <a:t>Split: {I, II} + {III, IV}	Entropy = 2.0779208573939933</a:t>
            </a:r>
          </a:p>
          <a:p>
            <a:pPr marL="914400" lvl="1" indent="-457200">
              <a:lnSpc>
                <a:spcPct val="125000"/>
              </a:lnSpc>
              <a:spcBef>
                <a:spcPts val="600"/>
              </a:spcBef>
              <a:buFont typeface="+mj-lt"/>
              <a:buAutoNum type="arabicPeriod"/>
            </a:pPr>
            <a:r>
              <a:rPr lang="en-US" dirty="0"/>
              <a:t>Split: {I, II, III} + {IV}	Entropy = 2.0654819381740097</a:t>
            </a:r>
          </a:p>
          <a:p>
            <a:pPr>
              <a:lnSpc>
                <a:spcPct val="125000"/>
              </a:lnSpc>
              <a:spcBef>
                <a:spcPts val="600"/>
              </a:spcBef>
            </a:pPr>
            <a:r>
              <a:rPr lang="en-US" dirty="0"/>
              <a:t>The split </a:t>
            </a:r>
            <a:r>
              <a:rPr lang="en-US" b="1" dirty="0"/>
              <a:t>{I, II, III} + {IV}</a:t>
            </a:r>
            <a:r>
              <a:rPr lang="en-US" dirty="0"/>
              <a:t> has the lowest Entropy value and thus it is the optimal split in the first layer.</a:t>
            </a:r>
          </a:p>
        </p:txBody>
      </p:sp>
    </p:spTree>
    <p:extLst>
      <p:ext uri="{BB962C8B-B14F-4D97-AF65-F5344CB8AC3E}">
        <p14:creationId xmlns:p14="http://schemas.microsoft.com/office/powerpoint/2010/main" val="26435111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Assess the Intercept-Only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838199" y="1921398"/>
            <a:ext cx="10515600" cy="4190153"/>
          </a:xfrm>
          <a:solidFill>
            <a:schemeClr val="accent2">
              <a:lumMod val="20000"/>
              <a:lumOff val="80000"/>
            </a:schemeClr>
          </a:solidFill>
        </p:spPr>
        <p:txBody>
          <a:bodyPr anchor="ctr">
            <a:normAutofit/>
          </a:bodyPr>
          <a:lstStyle/>
          <a:p>
            <a:pPr marL="0" indent="0">
              <a:lnSpc>
                <a:spcPct val="100000"/>
              </a:lnSpc>
              <a:spcBef>
                <a:spcPts val="300"/>
              </a:spcBef>
              <a:buNone/>
            </a:pPr>
            <a:r>
              <a:rPr lang="en-US" sz="1800" dirty="0">
                <a:latin typeface="Consolas" panose="020B0609020204030204" pitchFamily="49" charset="0"/>
              </a:rPr>
              <a:t># Review the predicted probabilities</a:t>
            </a:r>
          </a:p>
          <a:p>
            <a:pPr marL="0" indent="0">
              <a:lnSpc>
                <a:spcPct val="100000"/>
              </a:lnSpc>
              <a:spcBef>
                <a:spcPts val="300"/>
              </a:spcBef>
              <a:buNone/>
            </a:pPr>
            <a:r>
              <a:rPr lang="en-US" sz="1800" dirty="0" err="1">
                <a:latin typeface="Consolas" panose="020B0609020204030204" pitchFamily="49" charset="0"/>
              </a:rPr>
              <a:t>plotData</a:t>
            </a:r>
            <a:r>
              <a:rPr lang="en-US" sz="1800" dirty="0">
                <a:latin typeface="Consolas" panose="020B0609020204030204" pitchFamily="49" charset="0"/>
              </a:rPr>
              <a:t> = </a:t>
            </a:r>
            <a:r>
              <a:rPr lang="en-US" sz="1800" dirty="0" err="1">
                <a:latin typeface="Consolas" panose="020B0609020204030204" pitchFamily="49" charset="0"/>
              </a:rPr>
              <a:t>y_predProb.join</a:t>
            </a:r>
            <a:r>
              <a:rPr lang="en-US" sz="1800" dirty="0">
                <a:latin typeface="Consolas" panose="020B0609020204030204" pitchFamily="49" charset="0"/>
              </a:rPr>
              <a:t>(y)</a:t>
            </a:r>
          </a:p>
          <a:p>
            <a:pPr marL="0" indent="0">
              <a:lnSpc>
                <a:spcPct val="100000"/>
              </a:lnSpc>
              <a:spcBef>
                <a:spcPts val="300"/>
              </a:spcBef>
              <a:buNone/>
            </a:pPr>
            <a:r>
              <a:rPr lang="en-US" sz="1800" dirty="0">
                <a:latin typeface="Consolas" panose="020B0609020204030204" pitchFamily="49" charset="0"/>
              </a:rPr>
              <a:t>fig, </a:t>
            </a:r>
            <a:r>
              <a:rPr lang="en-US" sz="1800" dirty="0" err="1">
                <a:latin typeface="Consolas" panose="020B0609020204030204" pitchFamily="49" charset="0"/>
              </a:rPr>
              <a:t>axs</a:t>
            </a:r>
            <a:r>
              <a:rPr lang="en-US" sz="1800" dirty="0">
                <a:latin typeface="Consolas" panose="020B0609020204030204" pitchFamily="49" charset="0"/>
              </a:rPr>
              <a:t> = </a:t>
            </a:r>
            <a:r>
              <a:rPr lang="en-US" sz="1800" dirty="0" err="1">
                <a:latin typeface="Consolas" panose="020B0609020204030204" pitchFamily="49" charset="0"/>
              </a:rPr>
              <a:t>plt.subplots</a:t>
            </a:r>
            <a:r>
              <a:rPr lang="en-US" sz="1800" dirty="0">
                <a:latin typeface="Consolas" panose="020B0609020204030204" pitchFamily="49" charset="0"/>
              </a:rPr>
              <a:t>(</a:t>
            </a:r>
            <a:r>
              <a:rPr lang="en-US" sz="1800" dirty="0" err="1">
                <a:latin typeface="Consolas" panose="020B0609020204030204" pitchFamily="49" charset="0"/>
              </a:rPr>
              <a:t>nrows</a:t>
            </a:r>
            <a:r>
              <a:rPr lang="en-US" sz="1800" dirty="0">
                <a:latin typeface="Consolas" panose="020B0609020204030204" pitchFamily="49" charset="0"/>
              </a:rPr>
              <a:t> = 1, </a:t>
            </a:r>
            <a:r>
              <a:rPr lang="en-US" sz="1800" dirty="0" err="1">
                <a:latin typeface="Consolas" panose="020B0609020204030204" pitchFamily="49" charset="0"/>
              </a:rPr>
              <a:t>ncols</a:t>
            </a:r>
            <a:r>
              <a:rPr lang="en-US" sz="1800" dirty="0">
                <a:latin typeface="Consolas" panose="020B0609020204030204" pitchFamily="49" charset="0"/>
              </a:rPr>
              <a:t> = 3, </a:t>
            </a:r>
            <a:r>
              <a:rPr lang="en-US" sz="1800" dirty="0" err="1">
                <a:latin typeface="Consolas" panose="020B0609020204030204" pitchFamily="49" charset="0"/>
              </a:rPr>
              <a:t>sharex</a:t>
            </a:r>
            <a:r>
              <a:rPr lang="en-US" sz="1800" dirty="0">
                <a:latin typeface="Consolas" panose="020B0609020204030204" pitchFamily="49" charset="0"/>
              </a:rPr>
              <a:t> = True, </a:t>
            </a:r>
            <a:r>
              <a:rPr lang="en-US" sz="1800" dirty="0" err="1">
                <a:latin typeface="Consolas" panose="020B0609020204030204" pitchFamily="49" charset="0"/>
              </a:rPr>
              <a:t>sharey</a:t>
            </a:r>
            <a:r>
              <a:rPr lang="en-US" sz="1800" dirty="0">
                <a:latin typeface="Consolas" panose="020B0609020204030204" pitchFamily="49" charset="0"/>
              </a:rPr>
              <a:t> = True, dpi = 200, </a:t>
            </a:r>
            <a:r>
              <a:rPr lang="en-US" sz="1800" dirty="0" err="1">
                <a:latin typeface="Consolas" panose="020B0609020204030204" pitchFamily="49" charset="0"/>
              </a:rPr>
              <a:t>figsize</a:t>
            </a:r>
            <a:r>
              <a:rPr lang="en-US" sz="1800" dirty="0">
                <a:latin typeface="Consolas" panose="020B0609020204030204" pitchFamily="49" charset="0"/>
              </a:rPr>
              <a:t>=(12,6))</a:t>
            </a:r>
          </a:p>
          <a:p>
            <a:pPr marL="0" indent="0">
              <a:lnSpc>
                <a:spcPct val="100000"/>
              </a:lnSpc>
              <a:spcBef>
                <a:spcPts val="300"/>
              </a:spcBef>
              <a:buNone/>
            </a:pPr>
            <a:r>
              <a:rPr lang="en-US" sz="1800" dirty="0">
                <a:latin typeface="Consolas" panose="020B0609020204030204" pitchFamily="49" charset="0"/>
              </a:rPr>
              <a:t>for j in range(3):</a:t>
            </a:r>
          </a:p>
          <a:p>
            <a:pPr marL="0" indent="0">
              <a:lnSpc>
                <a:spcPct val="100000"/>
              </a:lnSpc>
              <a:spcBef>
                <a:spcPts val="300"/>
              </a:spcBef>
              <a:buNone/>
            </a:pPr>
            <a:r>
              <a:rPr lang="en-US" sz="1800" dirty="0">
                <a:latin typeface="Consolas" panose="020B0609020204030204" pitchFamily="49" charset="0"/>
              </a:rPr>
              <a:t>    ax = </a:t>
            </a:r>
            <a:r>
              <a:rPr lang="en-US" sz="1800" dirty="0" err="1">
                <a:latin typeface="Consolas" panose="020B0609020204030204" pitchFamily="49" charset="0"/>
              </a:rPr>
              <a:t>axs</a:t>
            </a:r>
            <a:r>
              <a:rPr lang="en-US" sz="1800" dirty="0">
                <a:latin typeface="Consolas" panose="020B0609020204030204" pitchFamily="49" charset="0"/>
              </a:rPr>
              <a:t>[j]</a:t>
            </a:r>
          </a:p>
          <a:p>
            <a:pPr marL="0" indent="0">
              <a:lnSpc>
                <a:spcPct val="100000"/>
              </a:lnSpc>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plotData.boxplot</a:t>
            </a:r>
            <a:r>
              <a:rPr lang="en-US" sz="1800" dirty="0">
                <a:latin typeface="Consolas" panose="020B0609020204030204" pitchFamily="49" charset="0"/>
              </a:rPr>
              <a:t>(column = </a:t>
            </a:r>
            <a:r>
              <a:rPr lang="en-US" sz="1800" dirty="0" err="1">
                <a:latin typeface="Consolas" panose="020B0609020204030204" pitchFamily="49" charset="0"/>
              </a:rPr>
              <a:t>y_category</a:t>
            </a:r>
            <a:r>
              <a:rPr lang="en-US" sz="1800" dirty="0">
                <a:latin typeface="Consolas" panose="020B0609020204030204" pitchFamily="49" charset="0"/>
              </a:rPr>
              <a:t>[j], by = 'Origin', ax = ax, vert = True)</a:t>
            </a:r>
          </a:p>
          <a:p>
            <a:pPr marL="0" indent="0">
              <a:lnSpc>
                <a:spcPct val="100000"/>
              </a:lnSpc>
              <a:spcBef>
                <a:spcPts val="300"/>
              </a:spcBef>
              <a:buNone/>
            </a:pPr>
            <a:r>
              <a:rPr lang="en-US" sz="1800" dirty="0">
                <a:latin typeface="Consolas" panose="020B0609020204030204" pitchFamily="49" charset="0"/>
              </a:rPr>
              <a:t>    # </a:t>
            </a:r>
            <a:r>
              <a:rPr lang="en-US" sz="1800" dirty="0" err="1">
                <a:latin typeface="Consolas" panose="020B0609020204030204" pitchFamily="49" charset="0"/>
              </a:rPr>
              <a:t>ax.set_ylabel</a:t>
            </a:r>
            <a:r>
              <a:rPr lang="en-US" sz="1800" dirty="0">
                <a:latin typeface="Consolas" panose="020B0609020204030204" pitchFamily="49" charset="0"/>
              </a:rPr>
              <a:t>('Predicted Probability for ' + str(</a:t>
            </a:r>
            <a:r>
              <a:rPr lang="en-US" sz="1800" dirty="0" err="1">
                <a:latin typeface="Consolas" panose="020B0609020204030204" pitchFamily="49" charset="0"/>
              </a:rPr>
              <a:t>y_category</a:t>
            </a:r>
            <a:r>
              <a:rPr lang="en-US" sz="1800" dirty="0">
                <a:latin typeface="Consolas" panose="020B0609020204030204" pitchFamily="49" charset="0"/>
              </a:rPr>
              <a:t>[j]))</a:t>
            </a:r>
          </a:p>
          <a:p>
            <a:pPr marL="0" indent="0">
              <a:lnSpc>
                <a:spcPct val="100000"/>
              </a:lnSpc>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ax.set_xlabel</a:t>
            </a:r>
            <a:r>
              <a:rPr lang="en-US" sz="1800" dirty="0">
                <a:latin typeface="Consolas" panose="020B0609020204030204" pitchFamily="49" charset="0"/>
              </a:rPr>
              <a:t>('Origin')</a:t>
            </a:r>
          </a:p>
          <a:p>
            <a:pPr marL="0" indent="0">
              <a:lnSpc>
                <a:spcPct val="100000"/>
              </a:lnSpc>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ax.yaxis.grid</a:t>
            </a:r>
            <a:r>
              <a:rPr lang="en-US" sz="1800" dirty="0">
                <a:latin typeface="Consolas" panose="020B0609020204030204" pitchFamily="49" charset="0"/>
              </a:rPr>
              <a:t>(True)</a:t>
            </a:r>
          </a:p>
          <a:p>
            <a:pPr marL="0" indent="0">
              <a:lnSpc>
                <a:spcPct val="100000"/>
              </a:lnSpc>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ax.set_title</a:t>
            </a:r>
            <a:r>
              <a:rPr lang="en-US" sz="1800" dirty="0">
                <a:latin typeface="Consolas" panose="020B0609020204030204" pitchFamily="49" charset="0"/>
              </a:rPr>
              <a:t>(</a:t>
            </a:r>
            <a:r>
              <a:rPr lang="en-US" sz="1800" dirty="0" err="1">
                <a:latin typeface="Consolas" panose="020B0609020204030204" pitchFamily="49" charset="0"/>
              </a:rPr>
              <a:t>y_category</a:t>
            </a:r>
            <a:r>
              <a:rPr lang="en-US" sz="1800" dirty="0">
                <a:latin typeface="Consolas" panose="020B0609020204030204" pitchFamily="49" charset="0"/>
              </a:rPr>
              <a:t>[j])</a:t>
            </a:r>
          </a:p>
          <a:p>
            <a:pPr marL="0" indent="0">
              <a:lnSpc>
                <a:spcPct val="100000"/>
              </a:lnSpc>
              <a:spcBef>
                <a:spcPts val="300"/>
              </a:spcBef>
              <a:buNone/>
            </a:pPr>
            <a:r>
              <a:rPr lang="en-US" sz="1800" dirty="0" err="1">
                <a:latin typeface="Consolas" panose="020B0609020204030204" pitchFamily="49" charset="0"/>
              </a:rPr>
              <a:t>plt.suptitle</a:t>
            </a:r>
            <a:r>
              <a:rPr lang="en-US" sz="1800" dirty="0">
                <a:latin typeface="Consolas" panose="020B0609020204030204" pitchFamily="49" charset="0"/>
              </a:rPr>
              <a:t>('Predicted Probability for\n')</a:t>
            </a:r>
          </a:p>
          <a:p>
            <a:pPr marL="0" indent="0">
              <a:lnSpc>
                <a:spcPct val="100000"/>
              </a:lnSpc>
              <a:spcBef>
                <a:spcPts val="300"/>
              </a:spcBef>
              <a:buNone/>
            </a:pPr>
            <a:r>
              <a:rPr lang="en-US" sz="1800" dirty="0" err="1">
                <a:latin typeface="Consolas" panose="020B0609020204030204" pitchFamily="49" charset="0"/>
              </a:rPr>
              <a:t>plt.show</a:t>
            </a:r>
            <a:r>
              <a:rPr lang="en-US" sz="1800" dirty="0">
                <a:latin typeface="Consolas" panose="020B0609020204030204" pitchFamily="49" charset="0"/>
              </a:rPr>
              <a:t>()</a:t>
            </a:r>
          </a:p>
        </p:txBody>
      </p:sp>
    </p:spTree>
    <p:extLst>
      <p:ext uri="{BB962C8B-B14F-4D97-AF65-F5344CB8AC3E}">
        <p14:creationId xmlns:p14="http://schemas.microsoft.com/office/powerpoint/2010/main" val="3049476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Assess the Intercept-Only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6" name="Content Placeholder 5">
            <a:extLst>
              <a:ext uri="{FF2B5EF4-FFF2-40B4-BE49-F238E27FC236}">
                <a16:creationId xmlns:a16="http://schemas.microsoft.com/office/drawing/2014/main" id="{42A1E5A3-CEAD-49D9-9582-504A87ED3192}"/>
              </a:ext>
            </a:extLst>
          </p:cNvPr>
          <p:cNvSpPr>
            <a:spLocks noGrp="1"/>
          </p:cNvSpPr>
          <p:nvPr>
            <p:ph idx="1"/>
          </p:nvPr>
        </p:nvSpPr>
        <p:spPr>
          <a:xfrm>
            <a:off x="838200" y="5811837"/>
            <a:ext cx="10515600" cy="365125"/>
          </a:xfrm>
        </p:spPr>
        <p:txBody>
          <a:bodyPr>
            <a:normAutofit fontScale="85000" lnSpcReduction="20000"/>
          </a:bodyPr>
          <a:lstStyle/>
          <a:p>
            <a:r>
              <a:rPr lang="en-US" dirty="0"/>
              <a:t>Comments?</a:t>
            </a:r>
          </a:p>
        </p:txBody>
      </p:sp>
      <p:pic>
        <p:nvPicPr>
          <p:cNvPr id="9" name="Picture 8">
            <a:extLst>
              <a:ext uri="{FF2B5EF4-FFF2-40B4-BE49-F238E27FC236}">
                <a16:creationId xmlns:a16="http://schemas.microsoft.com/office/drawing/2014/main" id="{A5B80C02-378A-4D8D-8E95-55EF6C89EC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8200" y="1517649"/>
            <a:ext cx="7485122" cy="4114800"/>
          </a:xfrm>
          <a:prstGeom prst="rect">
            <a:avLst/>
          </a:prstGeom>
        </p:spPr>
      </p:pic>
      <p:graphicFrame>
        <p:nvGraphicFramePr>
          <p:cNvPr id="12" name="Table 12">
            <a:extLst>
              <a:ext uri="{FF2B5EF4-FFF2-40B4-BE49-F238E27FC236}">
                <a16:creationId xmlns:a16="http://schemas.microsoft.com/office/drawing/2014/main" id="{B6DFC2FD-E8D3-4390-8655-5D22C60BFEA8}"/>
              </a:ext>
            </a:extLst>
          </p:cNvPr>
          <p:cNvGraphicFramePr>
            <a:graphicFrameLocks noGrp="1"/>
          </p:cNvGraphicFramePr>
          <p:nvPr>
            <p:extLst>
              <p:ext uri="{D42A27DB-BD31-4B8C-83A1-F6EECF244321}">
                <p14:modId xmlns:p14="http://schemas.microsoft.com/office/powerpoint/2010/main" val="3969974047"/>
              </p:ext>
            </p:extLst>
          </p:nvPr>
        </p:nvGraphicFramePr>
        <p:xfrm>
          <a:off x="8404809" y="2824162"/>
          <a:ext cx="3538377" cy="1854200"/>
        </p:xfrm>
        <a:graphic>
          <a:graphicData uri="http://schemas.openxmlformats.org/drawingml/2006/table">
            <a:tbl>
              <a:tblPr firstRow="1" lastRow="1" bandRow="1">
                <a:tableStyleId>{6E25E649-3F16-4E02-A733-19D2CDBF48F0}</a:tableStyleId>
              </a:tblPr>
              <a:tblGrid>
                <a:gridCol w="1179459">
                  <a:extLst>
                    <a:ext uri="{9D8B030D-6E8A-4147-A177-3AD203B41FA5}">
                      <a16:colId xmlns:a16="http://schemas.microsoft.com/office/drawing/2014/main" val="3218394364"/>
                    </a:ext>
                  </a:extLst>
                </a:gridCol>
                <a:gridCol w="1179459">
                  <a:extLst>
                    <a:ext uri="{9D8B030D-6E8A-4147-A177-3AD203B41FA5}">
                      <a16:colId xmlns:a16="http://schemas.microsoft.com/office/drawing/2014/main" val="3878785502"/>
                    </a:ext>
                  </a:extLst>
                </a:gridCol>
                <a:gridCol w="1179459">
                  <a:extLst>
                    <a:ext uri="{9D8B030D-6E8A-4147-A177-3AD203B41FA5}">
                      <a16:colId xmlns:a16="http://schemas.microsoft.com/office/drawing/2014/main" val="1972087335"/>
                    </a:ext>
                  </a:extLst>
                </a:gridCol>
              </a:tblGrid>
              <a:tr h="370840">
                <a:tc>
                  <a:txBody>
                    <a:bodyPr/>
                    <a:lstStyle/>
                    <a:p>
                      <a:pPr algn="ctr"/>
                      <a:r>
                        <a:rPr lang="en-US" dirty="0"/>
                        <a:t>Category</a:t>
                      </a:r>
                    </a:p>
                  </a:txBody>
                  <a:tcPr anchor="ctr"/>
                </a:tc>
                <a:tc>
                  <a:txBody>
                    <a:bodyPr/>
                    <a:lstStyle/>
                    <a:p>
                      <a:pPr algn="ctr"/>
                      <a:r>
                        <a:rPr lang="en-US" dirty="0"/>
                        <a:t>Count</a:t>
                      </a:r>
                    </a:p>
                  </a:txBody>
                  <a:tcPr anchor="ctr"/>
                </a:tc>
                <a:tc>
                  <a:txBody>
                    <a:bodyPr/>
                    <a:lstStyle/>
                    <a:p>
                      <a:pPr algn="ctr"/>
                      <a:r>
                        <a:rPr lang="en-US" dirty="0"/>
                        <a:t>Percent</a:t>
                      </a:r>
                    </a:p>
                  </a:txBody>
                  <a:tcPr anchor="ctr"/>
                </a:tc>
                <a:extLst>
                  <a:ext uri="{0D108BD9-81ED-4DB2-BD59-A6C34878D82A}">
                    <a16:rowId xmlns:a16="http://schemas.microsoft.com/office/drawing/2014/main" val="2972325021"/>
                  </a:ext>
                </a:extLst>
              </a:tr>
              <a:tr h="370840">
                <a:tc>
                  <a:txBody>
                    <a:bodyPr/>
                    <a:lstStyle/>
                    <a:p>
                      <a:pPr algn="ctr"/>
                      <a:r>
                        <a:rPr lang="en-US" dirty="0"/>
                        <a:t>Asia</a:t>
                      </a:r>
                    </a:p>
                  </a:txBody>
                  <a:tcPr anchor="ctr"/>
                </a:tc>
                <a:tc>
                  <a:txBody>
                    <a:bodyPr/>
                    <a:lstStyle/>
                    <a:p>
                      <a:pPr algn="ctr"/>
                      <a:r>
                        <a:rPr lang="en-US" dirty="0"/>
                        <a:t>158</a:t>
                      </a:r>
                    </a:p>
                  </a:txBody>
                  <a:tcPr anchor="ctr"/>
                </a:tc>
                <a:tc>
                  <a:txBody>
                    <a:bodyPr/>
                    <a:lstStyle/>
                    <a:p>
                      <a:pPr algn="ctr"/>
                      <a:r>
                        <a:rPr lang="en-US" dirty="0"/>
                        <a:t>36.92%</a:t>
                      </a:r>
                    </a:p>
                  </a:txBody>
                  <a:tcPr anchor="ctr"/>
                </a:tc>
                <a:extLst>
                  <a:ext uri="{0D108BD9-81ED-4DB2-BD59-A6C34878D82A}">
                    <a16:rowId xmlns:a16="http://schemas.microsoft.com/office/drawing/2014/main" val="3293387564"/>
                  </a:ext>
                </a:extLst>
              </a:tr>
              <a:tr h="370840">
                <a:tc>
                  <a:txBody>
                    <a:bodyPr/>
                    <a:lstStyle/>
                    <a:p>
                      <a:pPr algn="ctr"/>
                      <a:r>
                        <a:rPr lang="en-US" dirty="0"/>
                        <a:t>Europe</a:t>
                      </a:r>
                    </a:p>
                  </a:txBody>
                  <a:tcPr anchor="ctr"/>
                </a:tc>
                <a:tc>
                  <a:txBody>
                    <a:bodyPr/>
                    <a:lstStyle/>
                    <a:p>
                      <a:pPr algn="ctr"/>
                      <a:r>
                        <a:rPr lang="en-US" dirty="0"/>
                        <a:t>123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28.74%</a:t>
                      </a:r>
                    </a:p>
                  </a:txBody>
                  <a:tcPr anchor="ctr"/>
                </a:tc>
                <a:extLst>
                  <a:ext uri="{0D108BD9-81ED-4DB2-BD59-A6C34878D82A}">
                    <a16:rowId xmlns:a16="http://schemas.microsoft.com/office/drawing/2014/main" val="1409392425"/>
                  </a:ext>
                </a:extLst>
              </a:tr>
              <a:tr h="370840">
                <a:tc>
                  <a:txBody>
                    <a:bodyPr/>
                    <a:lstStyle/>
                    <a:p>
                      <a:pPr algn="ctr"/>
                      <a:r>
                        <a:rPr lang="en-US" dirty="0"/>
                        <a:t>U.S.A.</a:t>
                      </a:r>
                    </a:p>
                  </a:txBody>
                  <a:tcPr anchor="ctr"/>
                </a:tc>
                <a:tc>
                  <a:txBody>
                    <a:bodyPr/>
                    <a:lstStyle/>
                    <a:p>
                      <a:pPr algn="ctr"/>
                      <a:r>
                        <a:rPr lang="en-US" dirty="0"/>
                        <a:t>147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34.34%</a:t>
                      </a:r>
                    </a:p>
                  </a:txBody>
                  <a:tcPr anchor="ctr"/>
                </a:tc>
                <a:extLst>
                  <a:ext uri="{0D108BD9-81ED-4DB2-BD59-A6C34878D82A}">
                    <a16:rowId xmlns:a16="http://schemas.microsoft.com/office/drawing/2014/main" val="3063962086"/>
                  </a:ext>
                </a:extLst>
              </a:tr>
              <a:tr h="370840">
                <a:tc>
                  <a:txBody>
                    <a:bodyPr/>
                    <a:lstStyle/>
                    <a:p>
                      <a:pPr algn="ctr"/>
                      <a:r>
                        <a:rPr lang="en-US" dirty="0"/>
                        <a:t>Total</a:t>
                      </a:r>
                    </a:p>
                  </a:txBody>
                  <a:tcPr anchor="ctr"/>
                </a:tc>
                <a:tc>
                  <a:txBody>
                    <a:bodyPr/>
                    <a:lstStyle/>
                    <a:p>
                      <a:pPr algn="ctr"/>
                      <a:r>
                        <a:rPr lang="en-US" dirty="0"/>
                        <a:t>428</a:t>
                      </a:r>
                    </a:p>
                  </a:txBody>
                  <a:tcPr anchor="ctr"/>
                </a:tc>
                <a:tc>
                  <a:txBody>
                    <a:bodyPr/>
                    <a:lstStyle/>
                    <a:p>
                      <a:pPr algn="ctr"/>
                      <a:r>
                        <a:rPr lang="en-US" dirty="0"/>
                        <a:t>100%</a:t>
                      </a:r>
                    </a:p>
                  </a:txBody>
                  <a:tcPr anchor="ctr"/>
                </a:tc>
                <a:extLst>
                  <a:ext uri="{0D108BD9-81ED-4DB2-BD59-A6C34878D82A}">
                    <a16:rowId xmlns:a16="http://schemas.microsoft.com/office/drawing/2014/main" val="2909220302"/>
                  </a:ext>
                </a:extLst>
              </a:tr>
            </a:tbl>
          </a:graphicData>
        </a:graphic>
      </p:graphicFrame>
    </p:spTree>
    <p:extLst>
      <p:ext uri="{BB962C8B-B14F-4D97-AF65-F5344CB8AC3E}">
        <p14:creationId xmlns:p14="http://schemas.microsoft.com/office/powerpoint/2010/main" val="2126319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Specify a Model With Continuous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838199" y="1782148"/>
            <a:ext cx="10515600" cy="4506686"/>
          </a:xfrm>
          <a:solidFill>
            <a:schemeClr val="accent2">
              <a:lumMod val="20000"/>
              <a:lumOff val="80000"/>
            </a:schemeClr>
          </a:solidFill>
        </p:spPr>
        <p:txBody>
          <a:bodyPr anchor="ctr">
            <a:normAutofit fontScale="92500" lnSpcReduction="10000"/>
          </a:bodyPr>
          <a:lstStyle/>
          <a:p>
            <a:pPr marL="0" indent="0">
              <a:lnSpc>
                <a:spcPct val="100000"/>
              </a:lnSpc>
              <a:spcBef>
                <a:spcPts val="300"/>
              </a:spcBef>
              <a:buNone/>
            </a:pPr>
            <a:r>
              <a:rPr lang="en-US" sz="1800" dirty="0">
                <a:latin typeface="Consolas" panose="020B0609020204030204" pitchFamily="49" charset="0"/>
              </a:rPr>
              <a:t># Add the predictors </a:t>
            </a:r>
            <a:r>
              <a:rPr lang="en-US" sz="1800" dirty="0" err="1">
                <a:latin typeface="Consolas" panose="020B0609020204030204" pitchFamily="49" charset="0"/>
              </a:rPr>
              <a:t>EngineSize</a:t>
            </a:r>
            <a:r>
              <a:rPr lang="en-US" sz="1800" dirty="0">
                <a:latin typeface="Consolas" panose="020B0609020204030204" pitchFamily="49" charset="0"/>
              </a:rPr>
              <a:t>, Horsepower, Length, and Weight</a:t>
            </a:r>
          </a:p>
          <a:p>
            <a:pPr marL="0" indent="0">
              <a:lnSpc>
                <a:spcPct val="100000"/>
              </a:lnSpc>
              <a:spcBef>
                <a:spcPts val="300"/>
              </a:spcBef>
              <a:buNone/>
            </a:pPr>
            <a:r>
              <a:rPr lang="en-US" sz="1800" dirty="0">
                <a:latin typeface="Consolas" panose="020B0609020204030204" pitchFamily="49" charset="0"/>
              </a:rPr>
              <a:t>X = X0.join(cars[['</a:t>
            </a:r>
            <a:r>
              <a:rPr lang="en-US" sz="1800" dirty="0" err="1">
                <a:latin typeface="Consolas" panose="020B0609020204030204" pitchFamily="49" charset="0"/>
              </a:rPr>
              <a:t>EngineSize</a:t>
            </a:r>
            <a:r>
              <a:rPr lang="en-US" sz="1800" dirty="0">
                <a:latin typeface="Consolas" panose="020B0609020204030204" pitchFamily="49" charset="0"/>
              </a:rPr>
              <a:t>','</a:t>
            </a:r>
            <a:r>
              <a:rPr lang="en-US" sz="1800" dirty="0" err="1">
                <a:latin typeface="Consolas" panose="020B0609020204030204" pitchFamily="49" charset="0"/>
              </a:rPr>
              <a:t>Horsepower','Length','Weight</a:t>
            </a:r>
            <a:r>
              <a:rPr lang="en-US" sz="1800" dirty="0">
                <a:latin typeface="Consolas" panose="020B0609020204030204" pitchFamily="49" charset="0"/>
              </a:rPr>
              <a:t>']])</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 Train a multinominal logistic model</a:t>
            </a:r>
          </a:p>
          <a:p>
            <a:pPr marL="0" indent="0">
              <a:lnSpc>
                <a:spcPct val="100000"/>
              </a:lnSpc>
              <a:spcBef>
                <a:spcPts val="300"/>
              </a:spcBef>
              <a:buNone/>
            </a:pPr>
            <a:r>
              <a:rPr lang="en-US" sz="1800" dirty="0" err="1">
                <a:latin typeface="Consolas" panose="020B0609020204030204" pitchFamily="49" charset="0"/>
              </a:rPr>
              <a:t>modelObj</a:t>
            </a:r>
            <a:r>
              <a:rPr lang="en-US" sz="1800" dirty="0">
                <a:latin typeface="Consolas" panose="020B0609020204030204" pitchFamily="49" charset="0"/>
              </a:rPr>
              <a:t> = </a:t>
            </a:r>
            <a:r>
              <a:rPr lang="en-US" sz="1800" dirty="0" err="1">
                <a:latin typeface="Consolas" panose="020B0609020204030204" pitchFamily="49" charset="0"/>
              </a:rPr>
              <a:t>smodel.MNLogit</a:t>
            </a:r>
            <a:r>
              <a:rPr lang="en-US" sz="1800" dirty="0">
                <a:latin typeface="Consolas" panose="020B0609020204030204" pitchFamily="49" charset="0"/>
              </a:rPr>
              <a:t>(y, X)</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print("Name of Target Variable:", </a:t>
            </a:r>
            <a:r>
              <a:rPr lang="en-US" sz="1800" dirty="0" err="1">
                <a:latin typeface="Consolas" panose="020B0609020204030204" pitchFamily="49" charset="0"/>
              </a:rPr>
              <a:t>modelObj.endog_names</a:t>
            </a: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print("Name(s) of Predictors:", </a:t>
            </a:r>
            <a:r>
              <a:rPr lang="en-US" sz="1800" dirty="0" err="1">
                <a:latin typeface="Consolas" panose="020B0609020204030204" pitchFamily="49" charset="0"/>
              </a:rPr>
              <a:t>modelObj.exog_names</a:t>
            </a:r>
            <a:r>
              <a:rPr lang="en-US" sz="1800" dirty="0">
                <a:latin typeface="Consolas" panose="020B0609020204030204" pitchFamily="49" charset="0"/>
              </a:rPr>
              <a:t>)</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err="1">
                <a:latin typeface="Consolas" panose="020B0609020204030204" pitchFamily="49" charset="0"/>
              </a:rPr>
              <a:t>thisFit</a:t>
            </a:r>
            <a:r>
              <a:rPr lang="en-US" sz="1800" dirty="0">
                <a:latin typeface="Consolas" panose="020B0609020204030204" pitchFamily="49" charset="0"/>
              </a:rPr>
              <a:t> = </a:t>
            </a:r>
            <a:r>
              <a:rPr lang="en-US" sz="1800" dirty="0" err="1">
                <a:latin typeface="Consolas" panose="020B0609020204030204" pitchFamily="49" charset="0"/>
              </a:rPr>
              <a:t>modelObj.fit</a:t>
            </a:r>
            <a:r>
              <a:rPr lang="en-US" sz="1800" dirty="0">
                <a:latin typeface="Consolas" panose="020B0609020204030204" pitchFamily="49" charset="0"/>
              </a:rPr>
              <a:t>(</a:t>
            </a:r>
            <a:r>
              <a:rPr lang="en-US" sz="1800" dirty="0" err="1">
                <a:latin typeface="Consolas" panose="020B0609020204030204" pitchFamily="49" charset="0"/>
              </a:rPr>
              <a:t>full_output</a:t>
            </a:r>
            <a:r>
              <a:rPr lang="en-US" sz="1800" dirty="0">
                <a:latin typeface="Consolas" panose="020B0609020204030204" pitchFamily="49" charset="0"/>
              </a:rPr>
              <a:t> = True)</a:t>
            </a:r>
          </a:p>
          <a:p>
            <a:pPr marL="0" indent="0">
              <a:lnSpc>
                <a:spcPct val="100000"/>
              </a:lnSpc>
              <a:spcBef>
                <a:spcPts val="300"/>
              </a:spcBef>
              <a:buNone/>
            </a:pPr>
            <a:r>
              <a:rPr lang="en-US" sz="1800" dirty="0">
                <a:latin typeface="Consolas" panose="020B0609020204030204" pitchFamily="49" charset="0"/>
              </a:rPr>
              <a:t>print('Model Summary:\n', </a:t>
            </a:r>
            <a:r>
              <a:rPr lang="en-US" sz="1800" dirty="0" err="1">
                <a:latin typeface="Consolas" panose="020B0609020204030204" pitchFamily="49" charset="0"/>
              </a:rPr>
              <a:t>thisFit.summary</a:t>
            </a:r>
            <a:r>
              <a:rPr lang="en-US" sz="1800" dirty="0">
                <a:latin typeface="Consolas" panose="020B0609020204030204" pitchFamily="49" charset="0"/>
              </a:rPr>
              <a:t>())</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print('Intercept Model Log-Likelihood Value = ', </a:t>
            </a:r>
            <a:r>
              <a:rPr lang="en-US" sz="1800" dirty="0" err="1">
                <a:latin typeface="Consolas" panose="020B0609020204030204" pitchFamily="49" charset="0"/>
              </a:rPr>
              <a:t>thisFit.llnull</a:t>
            </a: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print('  Current Model Log-Likelihood Value = ', </a:t>
            </a:r>
            <a:r>
              <a:rPr lang="en-US" sz="1800" dirty="0" err="1">
                <a:latin typeface="Consolas" panose="020B0609020204030204" pitchFamily="49" charset="0"/>
              </a:rPr>
              <a:t>thisFit.llf</a:t>
            </a:r>
            <a:r>
              <a:rPr lang="en-US" sz="1800" dirty="0">
                <a:latin typeface="Consolas" panose="020B0609020204030204" pitchFamily="49" charset="0"/>
              </a:rPr>
              <a:t>)</a:t>
            </a:r>
          </a:p>
          <a:p>
            <a:pPr marL="0" indent="0">
              <a:lnSpc>
                <a:spcPct val="100000"/>
              </a:lnSpc>
              <a:spcBef>
                <a:spcPts val="300"/>
              </a:spcBef>
              <a:buNone/>
            </a:pPr>
            <a:endParaRPr lang="en-US" sz="1800" dirty="0">
              <a:latin typeface="Consolas" panose="020B0609020204030204" pitchFamily="49" charset="0"/>
            </a:endParaRPr>
          </a:p>
          <a:p>
            <a:pPr marL="0" indent="0">
              <a:lnSpc>
                <a:spcPct val="100000"/>
              </a:lnSpc>
              <a:spcBef>
                <a:spcPts val="300"/>
              </a:spcBef>
              <a:buNone/>
            </a:pPr>
            <a:r>
              <a:rPr lang="en-US" sz="1800" dirty="0">
                <a:latin typeface="Consolas" panose="020B0609020204030204" pitchFamily="49" charset="0"/>
              </a:rPr>
              <a:t>print("Model Parameter Estimates:\n", </a:t>
            </a:r>
            <a:r>
              <a:rPr lang="en-US" sz="1800" dirty="0" err="1">
                <a:latin typeface="Consolas" panose="020B0609020204030204" pitchFamily="49" charset="0"/>
              </a:rPr>
              <a:t>thisFit.params</a:t>
            </a:r>
            <a:r>
              <a:rPr lang="en-US" sz="1800" dirty="0">
                <a:latin typeface="Consolas" panose="020B0609020204030204" pitchFamily="49" charset="0"/>
              </a:rPr>
              <a:t>)</a:t>
            </a:r>
          </a:p>
        </p:txBody>
      </p:sp>
    </p:spTree>
    <p:extLst>
      <p:ext uri="{BB962C8B-B14F-4D97-AF65-F5344CB8AC3E}">
        <p14:creationId xmlns:p14="http://schemas.microsoft.com/office/powerpoint/2010/main" val="4014747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Specify a Model With Continuous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502297" y="1690688"/>
            <a:ext cx="5525279" cy="4506686"/>
          </a:xfrm>
          <a:solidFill>
            <a:schemeClr val="accent6">
              <a:lumMod val="20000"/>
              <a:lumOff val="80000"/>
            </a:schemeClr>
          </a:solidFill>
        </p:spPr>
        <p:txBody>
          <a:bodyPr anchor="ctr">
            <a:normAutofit fontScale="47500" lnSpcReduction="20000"/>
          </a:bodyPr>
          <a:lstStyle/>
          <a:p>
            <a:pPr marL="0" indent="0">
              <a:lnSpc>
                <a:spcPct val="100000"/>
              </a:lnSpc>
              <a:spcBef>
                <a:spcPts val="300"/>
              </a:spcBef>
              <a:buNone/>
            </a:pPr>
            <a:r>
              <a:rPr lang="en-US" sz="1800" dirty="0">
                <a:latin typeface="Consolas" panose="020B0609020204030204" pitchFamily="49" charset="0"/>
              </a:rPr>
              <a:t>Optimization terminated successfully.</a:t>
            </a:r>
          </a:p>
          <a:p>
            <a:pPr marL="0" indent="0">
              <a:lnSpc>
                <a:spcPct val="100000"/>
              </a:lnSpc>
              <a:spcBef>
                <a:spcPts val="300"/>
              </a:spcBef>
              <a:buNone/>
            </a:pPr>
            <a:r>
              <a:rPr lang="en-US" sz="1800" dirty="0">
                <a:latin typeface="Consolas" panose="020B0609020204030204" pitchFamily="49" charset="0"/>
              </a:rPr>
              <a:t>         Current function value: 0.785477</a:t>
            </a:r>
          </a:p>
          <a:p>
            <a:pPr marL="0" indent="0">
              <a:lnSpc>
                <a:spcPct val="100000"/>
              </a:lnSpc>
              <a:spcBef>
                <a:spcPts val="300"/>
              </a:spcBef>
              <a:buNone/>
            </a:pPr>
            <a:r>
              <a:rPr lang="en-US" sz="1800" dirty="0">
                <a:latin typeface="Consolas" panose="020B0609020204030204" pitchFamily="49" charset="0"/>
              </a:rPr>
              <a:t>         Iterations 7</a:t>
            </a:r>
          </a:p>
          <a:p>
            <a:pPr marL="0" indent="0">
              <a:lnSpc>
                <a:spcPct val="100000"/>
              </a:lnSpc>
              <a:spcBef>
                <a:spcPts val="300"/>
              </a:spcBef>
              <a:buNone/>
            </a:pPr>
            <a:r>
              <a:rPr lang="en-US" sz="1800" dirty="0">
                <a:latin typeface="Consolas" panose="020B0609020204030204" pitchFamily="49" charset="0"/>
              </a:rPr>
              <a:t>Model Summary:</a:t>
            </a:r>
          </a:p>
          <a:p>
            <a:pPr marL="0" indent="0">
              <a:lnSpc>
                <a:spcPct val="100000"/>
              </a:lnSpc>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MNLogit</a:t>
            </a:r>
            <a:r>
              <a:rPr lang="en-US" sz="1800" dirty="0">
                <a:latin typeface="Consolas" panose="020B0609020204030204" pitchFamily="49" charset="0"/>
              </a:rPr>
              <a:t> Regression Results                          </a:t>
            </a:r>
          </a:p>
          <a:p>
            <a:pPr marL="0" indent="0">
              <a:lnSpc>
                <a:spcPct val="100000"/>
              </a:lnSpc>
              <a:spcBef>
                <a:spcPts val="300"/>
              </a:spcBef>
              <a:buNone/>
            </a:pP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Dep. Variable:                 Origin   No. Observations:                  428</a:t>
            </a:r>
          </a:p>
          <a:p>
            <a:pPr marL="0" indent="0">
              <a:lnSpc>
                <a:spcPct val="100000"/>
              </a:lnSpc>
              <a:spcBef>
                <a:spcPts val="300"/>
              </a:spcBef>
              <a:buNone/>
            </a:pPr>
            <a:r>
              <a:rPr lang="en-US" sz="1800" dirty="0">
                <a:latin typeface="Consolas" panose="020B0609020204030204" pitchFamily="49" charset="0"/>
              </a:rPr>
              <a:t>Model:                        </a:t>
            </a:r>
            <a:r>
              <a:rPr lang="en-US" sz="1800" dirty="0" err="1">
                <a:latin typeface="Consolas" panose="020B0609020204030204" pitchFamily="49" charset="0"/>
              </a:rPr>
              <a:t>MNLogit</a:t>
            </a:r>
            <a:r>
              <a:rPr lang="en-US" sz="1800" dirty="0">
                <a:latin typeface="Consolas" panose="020B0609020204030204" pitchFamily="49" charset="0"/>
              </a:rPr>
              <a:t>   Df Residuals:                      418</a:t>
            </a:r>
          </a:p>
          <a:p>
            <a:pPr marL="0" indent="0">
              <a:lnSpc>
                <a:spcPct val="100000"/>
              </a:lnSpc>
              <a:spcBef>
                <a:spcPts val="300"/>
              </a:spcBef>
              <a:buNone/>
            </a:pPr>
            <a:r>
              <a:rPr lang="en-US" sz="1800" dirty="0">
                <a:latin typeface="Consolas" panose="020B0609020204030204" pitchFamily="49" charset="0"/>
              </a:rPr>
              <a:t>Method:                           MLE   Df Model:                            8</a:t>
            </a:r>
          </a:p>
          <a:p>
            <a:pPr marL="0" indent="0">
              <a:lnSpc>
                <a:spcPct val="100000"/>
              </a:lnSpc>
              <a:spcBef>
                <a:spcPts val="300"/>
              </a:spcBef>
              <a:buNone/>
            </a:pPr>
            <a:r>
              <a:rPr lang="en-US" sz="1800" dirty="0">
                <a:latin typeface="Consolas" panose="020B0609020204030204" pitchFamily="49" charset="0"/>
              </a:rPr>
              <a:t>Date:                Mon, 14 Feb 2022   Pseudo R-</a:t>
            </a:r>
            <a:r>
              <a:rPr lang="en-US" sz="1800" dirty="0" err="1">
                <a:latin typeface="Consolas" panose="020B0609020204030204" pitchFamily="49" charset="0"/>
              </a:rPr>
              <a:t>squ</a:t>
            </a:r>
            <a:r>
              <a:rPr lang="en-US" sz="1800" dirty="0">
                <a:latin typeface="Consolas" panose="020B0609020204030204" pitchFamily="49" charset="0"/>
              </a:rPr>
              <a:t>.:                  0.2815</a:t>
            </a:r>
          </a:p>
          <a:p>
            <a:pPr marL="0" indent="0">
              <a:lnSpc>
                <a:spcPct val="100000"/>
              </a:lnSpc>
              <a:spcBef>
                <a:spcPts val="300"/>
              </a:spcBef>
              <a:buNone/>
            </a:pPr>
            <a:r>
              <a:rPr lang="en-US" sz="1800" dirty="0">
                <a:latin typeface="Consolas" panose="020B0609020204030204" pitchFamily="49" charset="0"/>
              </a:rPr>
              <a:t>Time:                        12:01:33   Log-Likelihood:                -336.18</a:t>
            </a:r>
          </a:p>
          <a:p>
            <a:pPr marL="0" indent="0">
              <a:lnSpc>
                <a:spcPct val="100000"/>
              </a:lnSpc>
              <a:spcBef>
                <a:spcPts val="300"/>
              </a:spcBef>
              <a:buNone/>
            </a:pPr>
            <a:r>
              <a:rPr lang="en-US" sz="1800" dirty="0">
                <a:latin typeface="Consolas" panose="020B0609020204030204" pitchFamily="49" charset="0"/>
              </a:rPr>
              <a:t>converged:                       True   LL-Null:                       -467.92</a:t>
            </a:r>
          </a:p>
          <a:p>
            <a:pPr marL="0" indent="0">
              <a:lnSpc>
                <a:spcPct val="100000"/>
              </a:lnSpc>
              <a:spcBef>
                <a:spcPts val="300"/>
              </a:spcBef>
              <a:buNone/>
            </a:pPr>
            <a:r>
              <a:rPr lang="en-US" sz="1800" dirty="0">
                <a:latin typeface="Consolas" panose="020B0609020204030204" pitchFamily="49" charset="0"/>
              </a:rPr>
              <a:t>Covariance Type:            </a:t>
            </a:r>
            <a:r>
              <a:rPr lang="en-US" sz="1800" dirty="0" err="1">
                <a:latin typeface="Consolas" panose="020B0609020204030204" pitchFamily="49" charset="0"/>
              </a:rPr>
              <a:t>nonrobust</a:t>
            </a:r>
            <a:r>
              <a:rPr lang="en-US" sz="1800" dirty="0">
                <a:latin typeface="Consolas" panose="020B0609020204030204" pitchFamily="49" charset="0"/>
              </a:rPr>
              <a:t>   LLR p-value:                 2.386e-52</a:t>
            </a:r>
          </a:p>
          <a:p>
            <a:pPr marL="0" indent="0">
              <a:lnSpc>
                <a:spcPct val="100000"/>
              </a:lnSpc>
              <a:spcBef>
                <a:spcPts val="300"/>
              </a:spcBef>
              <a:buNone/>
            </a:pP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Origin=Europe       </a:t>
            </a:r>
            <a:r>
              <a:rPr lang="en-US" sz="1800" dirty="0" err="1">
                <a:latin typeface="Consolas" panose="020B0609020204030204" pitchFamily="49" charset="0"/>
              </a:rPr>
              <a:t>coef</a:t>
            </a:r>
            <a:r>
              <a:rPr lang="en-US" sz="1800" dirty="0">
                <a:latin typeface="Consolas" panose="020B0609020204030204" pitchFamily="49" charset="0"/>
              </a:rPr>
              <a:t>    std err          z      P&gt;|z|      [0.025      0.975]</a:t>
            </a:r>
          </a:p>
          <a:p>
            <a:pPr marL="0" indent="0">
              <a:lnSpc>
                <a:spcPct val="100000"/>
              </a:lnSpc>
              <a:spcBef>
                <a:spcPts val="300"/>
              </a:spcBef>
              <a:buNone/>
            </a:pP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Intercept         5.2977      2.331      2.273      0.023       0.729       9.867</a:t>
            </a:r>
          </a:p>
          <a:p>
            <a:pPr marL="0" indent="0">
              <a:lnSpc>
                <a:spcPct val="100000"/>
              </a:lnSpc>
              <a:spcBef>
                <a:spcPts val="300"/>
              </a:spcBef>
              <a:buNone/>
            </a:pPr>
            <a:r>
              <a:rPr lang="en-US" sz="1800" dirty="0" err="1">
                <a:latin typeface="Consolas" panose="020B0609020204030204" pitchFamily="49" charset="0"/>
              </a:rPr>
              <a:t>EngineSize</a:t>
            </a:r>
            <a:r>
              <a:rPr lang="en-US" sz="1800" dirty="0">
                <a:latin typeface="Consolas" panose="020B0609020204030204" pitchFamily="49" charset="0"/>
              </a:rPr>
              <a:t>       -1.2357      0.334     -3.699      0.000      -1.890      -0.581</a:t>
            </a:r>
          </a:p>
          <a:p>
            <a:pPr marL="0" indent="0">
              <a:lnSpc>
                <a:spcPct val="100000"/>
              </a:lnSpc>
              <a:spcBef>
                <a:spcPts val="300"/>
              </a:spcBef>
              <a:buNone/>
            </a:pPr>
            <a:r>
              <a:rPr lang="en-US" sz="1800" dirty="0">
                <a:latin typeface="Consolas" panose="020B0609020204030204" pitchFamily="49" charset="0"/>
              </a:rPr>
              <a:t>Horsepower        0.0238      0.004      5.680      0.000       0.016       0.032</a:t>
            </a:r>
          </a:p>
          <a:p>
            <a:pPr marL="0" indent="0">
              <a:lnSpc>
                <a:spcPct val="100000"/>
              </a:lnSpc>
              <a:spcBef>
                <a:spcPts val="300"/>
              </a:spcBef>
              <a:buNone/>
            </a:pPr>
            <a:r>
              <a:rPr lang="en-US" sz="1800" dirty="0">
                <a:latin typeface="Consolas" panose="020B0609020204030204" pitchFamily="49" charset="0"/>
              </a:rPr>
              <a:t>Length           -0.0674      0.016     -4.215      0.000      -0.099      -0.036</a:t>
            </a:r>
          </a:p>
          <a:p>
            <a:pPr marL="0" indent="0">
              <a:lnSpc>
                <a:spcPct val="100000"/>
              </a:lnSpc>
              <a:spcBef>
                <a:spcPts val="300"/>
              </a:spcBef>
              <a:buNone/>
            </a:pPr>
            <a:r>
              <a:rPr lang="en-US" sz="1800" dirty="0">
                <a:latin typeface="Consolas" panose="020B0609020204030204" pitchFamily="49" charset="0"/>
              </a:rPr>
              <a:t>Weight            0.0015      0.000      3.858      0.000       0.001       0.002</a:t>
            </a:r>
          </a:p>
          <a:p>
            <a:pPr marL="0" indent="0">
              <a:lnSpc>
                <a:spcPct val="100000"/>
              </a:lnSpc>
              <a:spcBef>
                <a:spcPts val="300"/>
              </a:spcBef>
              <a:buNone/>
            </a:pP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Origin=USA       </a:t>
            </a:r>
            <a:r>
              <a:rPr lang="en-US" sz="1800" dirty="0" err="1">
                <a:latin typeface="Consolas" panose="020B0609020204030204" pitchFamily="49" charset="0"/>
              </a:rPr>
              <a:t>coef</a:t>
            </a:r>
            <a:r>
              <a:rPr lang="en-US" sz="1800" dirty="0">
                <a:latin typeface="Consolas" panose="020B0609020204030204" pitchFamily="49" charset="0"/>
              </a:rPr>
              <a:t>    std err          z      P&gt;|z|      [0.025      0.975]</a:t>
            </a:r>
          </a:p>
          <a:p>
            <a:pPr marL="0" indent="0">
              <a:lnSpc>
                <a:spcPct val="100000"/>
              </a:lnSpc>
              <a:spcBef>
                <a:spcPts val="300"/>
              </a:spcBef>
              <a:buNone/>
            </a:pPr>
            <a:r>
              <a:rPr lang="en-US" sz="1800" dirty="0">
                <a:latin typeface="Consolas" panose="020B0609020204030204" pitchFamily="49" charset="0"/>
              </a:rPr>
              <a:t>------------------------------------------------------------------------------</a:t>
            </a:r>
          </a:p>
          <a:p>
            <a:pPr marL="0" indent="0">
              <a:lnSpc>
                <a:spcPct val="100000"/>
              </a:lnSpc>
              <a:spcBef>
                <a:spcPts val="300"/>
              </a:spcBef>
              <a:buNone/>
            </a:pPr>
            <a:r>
              <a:rPr lang="en-US" sz="1800" dirty="0">
                <a:latin typeface="Consolas" panose="020B0609020204030204" pitchFamily="49" charset="0"/>
              </a:rPr>
              <a:t>Intercept     -7.3857      2.291     -3.224      0.001     -11.875      -2.896</a:t>
            </a:r>
          </a:p>
          <a:p>
            <a:pPr marL="0" indent="0">
              <a:lnSpc>
                <a:spcPct val="100000"/>
              </a:lnSpc>
              <a:spcBef>
                <a:spcPts val="300"/>
              </a:spcBef>
              <a:buNone/>
            </a:pPr>
            <a:r>
              <a:rPr lang="en-US" sz="1800" dirty="0" err="1">
                <a:latin typeface="Consolas" panose="020B0609020204030204" pitchFamily="49" charset="0"/>
              </a:rPr>
              <a:t>EngineSize</a:t>
            </a:r>
            <a:r>
              <a:rPr lang="en-US" sz="1800" dirty="0">
                <a:latin typeface="Consolas" panose="020B0609020204030204" pitchFamily="49" charset="0"/>
              </a:rPr>
              <a:t>     2.4380      0.383      6.364      0.000       1.687       3.189</a:t>
            </a:r>
          </a:p>
          <a:p>
            <a:pPr marL="0" indent="0">
              <a:lnSpc>
                <a:spcPct val="100000"/>
              </a:lnSpc>
              <a:spcBef>
                <a:spcPts val="300"/>
              </a:spcBef>
              <a:buNone/>
            </a:pPr>
            <a:r>
              <a:rPr lang="en-US" sz="1800" dirty="0">
                <a:latin typeface="Consolas" panose="020B0609020204030204" pitchFamily="49" charset="0"/>
              </a:rPr>
              <a:t>Horsepower    -0.0297      0.005     -5.583      0.000      -0.040      -0.019</a:t>
            </a:r>
          </a:p>
          <a:p>
            <a:pPr marL="0" indent="0">
              <a:lnSpc>
                <a:spcPct val="100000"/>
              </a:lnSpc>
              <a:spcBef>
                <a:spcPts val="300"/>
              </a:spcBef>
              <a:buNone/>
            </a:pPr>
            <a:r>
              <a:rPr lang="en-US" sz="1800" dirty="0">
                <a:latin typeface="Consolas" panose="020B0609020204030204" pitchFamily="49" charset="0"/>
              </a:rPr>
              <a:t>Length         0.0451      0.015      3.035      0.002       0.016       0.074</a:t>
            </a:r>
          </a:p>
          <a:p>
            <a:pPr marL="0" indent="0">
              <a:lnSpc>
                <a:spcPct val="100000"/>
              </a:lnSpc>
              <a:spcBef>
                <a:spcPts val="300"/>
              </a:spcBef>
              <a:buNone/>
            </a:pPr>
            <a:r>
              <a:rPr lang="en-US" sz="1800" dirty="0">
                <a:latin typeface="Consolas" panose="020B0609020204030204" pitchFamily="49" charset="0"/>
              </a:rPr>
              <a:t>Weight        -0.0008      0.000     -2.239      0.025      -0.002      -0.000</a:t>
            </a:r>
          </a:p>
          <a:p>
            <a:pPr marL="0" indent="0">
              <a:lnSpc>
                <a:spcPct val="100000"/>
              </a:lnSpc>
              <a:spcBef>
                <a:spcPts val="300"/>
              </a:spcBef>
              <a:buNone/>
            </a:pPr>
            <a:r>
              <a:rPr lang="en-US" sz="1800" dirty="0">
                <a:latin typeface="Consolas" panose="020B0609020204030204" pitchFamily="49" charset="0"/>
              </a:rPr>
              <a:t>==============================================================================</a:t>
            </a:r>
          </a:p>
        </p:txBody>
      </p:sp>
      <p:sp>
        <p:nvSpPr>
          <p:cNvPr id="6" name="Content Placeholder 4">
            <a:extLst>
              <a:ext uri="{FF2B5EF4-FFF2-40B4-BE49-F238E27FC236}">
                <a16:creationId xmlns:a16="http://schemas.microsoft.com/office/drawing/2014/main" id="{6CD8BB11-48EE-4A00-AFE4-EA72D58EE7B0}"/>
              </a:ext>
            </a:extLst>
          </p:cNvPr>
          <p:cNvSpPr txBox="1">
            <a:spLocks/>
          </p:cNvSpPr>
          <p:nvPr/>
        </p:nvSpPr>
        <p:spPr>
          <a:xfrm>
            <a:off x="6164426" y="1690688"/>
            <a:ext cx="5694781" cy="4506686"/>
          </a:xfrm>
          <a:prstGeom prst="rect">
            <a:avLst/>
          </a:prstGeom>
          <a:solidFill>
            <a:schemeClr val="accent6">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Intercept Model Log-Likelihood Value =</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-467.922446554874</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  Current Model Log-Likelihood Value =</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-336.18406479506086</a:t>
            </a:r>
          </a:p>
          <a:p>
            <a:pPr marL="0" indent="0">
              <a:lnSpc>
                <a:spcPct val="100000"/>
              </a:lnSpc>
              <a:spcBef>
                <a:spcPts val="300"/>
              </a:spcBef>
              <a:buFont typeface="Arial" panose="020B0604020202020204" pitchFamily="34" charset="0"/>
              <a:buNone/>
            </a:pPr>
            <a:endParaRPr lang="en-US" sz="1800" dirty="0">
              <a:latin typeface="Consolas" panose="020B0609020204030204" pitchFamily="49" charset="0"/>
            </a:endParaRP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Model Parameter Estimates:</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                         0                1</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Intercept     5.297676023     -7.385659155</a:t>
            </a:r>
          </a:p>
          <a:p>
            <a:pPr marL="0" indent="0">
              <a:lnSpc>
                <a:spcPct val="100000"/>
              </a:lnSpc>
              <a:spcBef>
                <a:spcPts val="300"/>
              </a:spcBef>
              <a:buFont typeface="Arial" panose="020B0604020202020204" pitchFamily="34" charset="0"/>
              <a:buNone/>
            </a:pPr>
            <a:r>
              <a:rPr lang="en-US" sz="1800" dirty="0" err="1">
                <a:latin typeface="Consolas" panose="020B0609020204030204" pitchFamily="49" charset="0"/>
              </a:rPr>
              <a:t>EngineSize</a:t>
            </a:r>
            <a:r>
              <a:rPr lang="en-US" sz="1800" dirty="0">
                <a:latin typeface="Consolas" panose="020B0609020204030204" pitchFamily="49" charset="0"/>
              </a:rPr>
              <a:t>   -1.235670641      2.438025558</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Horsepower  0.02381170936   -0.02970130516</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Length     -0.06743299686    0.04505408369</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Weight     0.001501179149 -0.0008271157659</a:t>
            </a:r>
          </a:p>
        </p:txBody>
      </p:sp>
    </p:spTree>
    <p:extLst>
      <p:ext uri="{BB962C8B-B14F-4D97-AF65-F5344CB8AC3E}">
        <p14:creationId xmlns:p14="http://schemas.microsoft.com/office/powerpoint/2010/main" val="3657010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Assess a Model With Continuous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8" name="Content Placeholder 7">
            <a:extLst>
              <a:ext uri="{FF2B5EF4-FFF2-40B4-BE49-F238E27FC236}">
                <a16:creationId xmlns:a16="http://schemas.microsoft.com/office/drawing/2014/main" id="{705DC455-1192-429E-9C8D-68350694BDA8}"/>
              </a:ext>
            </a:extLst>
          </p:cNvPr>
          <p:cNvSpPr>
            <a:spLocks noGrp="1"/>
          </p:cNvSpPr>
          <p:nvPr>
            <p:ph idx="1"/>
          </p:nvPr>
        </p:nvSpPr>
        <p:spPr>
          <a:xfrm>
            <a:off x="5234473" y="1870075"/>
            <a:ext cx="6186196" cy="4344114"/>
          </a:xfrm>
        </p:spPr>
        <p:txBody>
          <a:bodyPr>
            <a:noAutofit/>
          </a:bodyPr>
          <a:lstStyle/>
          <a:p>
            <a:pPr>
              <a:lnSpc>
                <a:spcPct val="100000"/>
              </a:lnSpc>
              <a:spcBef>
                <a:spcPts val="0"/>
              </a:spcBef>
            </a:pPr>
            <a:r>
              <a:rPr lang="en-US" sz="2400" b="1" dirty="0"/>
              <a:t>Asia</a:t>
            </a:r>
            <a:r>
              <a:rPr lang="en-US" sz="2400" dirty="0"/>
              <a:t>: 106 out of 158 observations are correctly classified.  The accuracy rate is 106/158 = </a:t>
            </a:r>
            <a:r>
              <a:rPr lang="en-US" sz="2400" b="1" dirty="0"/>
              <a:t>67.09%</a:t>
            </a:r>
            <a:r>
              <a:rPr lang="en-US" sz="2400" dirty="0"/>
              <a:t>.</a:t>
            </a:r>
          </a:p>
          <a:p>
            <a:pPr>
              <a:lnSpc>
                <a:spcPct val="100000"/>
              </a:lnSpc>
              <a:spcBef>
                <a:spcPts val="0"/>
              </a:spcBef>
            </a:pPr>
            <a:r>
              <a:rPr lang="en-US" sz="2400" b="1" dirty="0"/>
              <a:t>Europe</a:t>
            </a:r>
            <a:r>
              <a:rPr lang="en-US" sz="2400" dirty="0"/>
              <a:t>: 74 out of the 123 observations are correctly classified.  The accuracy rate is 74/123 = </a:t>
            </a:r>
            <a:r>
              <a:rPr lang="en-US" sz="2400" b="1" dirty="0"/>
              <a:t>60.16%</a:t>
            </a:r>
            <a:r>
              <a:rPr lang="en-US" sz="2400" dirty="0"/>
              <a:t>.</a:t>
            </a:r>
          </a:p>
          <a:p>
            <a:pPr>
              <a:lnSpc>
                <a:spcPct val="100000"/>
              </a:lnSpc>
              <a:spcBef>
                <a:spcPts val="0"/>
              </a:spcBef>
            </a:pPr>
            <a:r>
              <a:rPr lang="en-US" sz="2400" b="1" dirty="0"/>
              <a:t>USA</a:t>
            </a:r>
            <a:r>
              <a:rPr lang="en-US" sz="2400" dirty="0"/>
              <a:t>: 88 out of 147 observations are correctly classified.  The accuracy rate is 88/147 = </a:t>
            </a:r>
            <a:r>
              <a:rPr lang="en-US" sz="2400" b="1" dirty="0"/>
              <a:t>59.86%</a:t>
            </a:r>
            <a:r>
              <a:rPr lang="en-US" sz="2400" dirty="0"/>
              <a:t>.</a:t>
            </a:r>
          </a:p>
          <a:p>
            <a:pPr>
              <a:lnSpc>
                <a:spcPct val="100000"/>
              </a:lnSpc>
              <a:spcBef>
                <a:spcPts val="0"/>
              </a:spcBef>
            </a:pPr>
            <a:r>
              <a:rPr lang="en-US" sz="2400" dirty="0"/>
              <a:t>The overall accuracy is (106 + 74 + 88) / (158 + 123 + 147) = 268 / 428 = 62.62%</a:t>
            </a:r>
          </a:p>
        </p:txBody>
      </p:sp>
      <p:sp>
        <p:nvSpPr>
          <p:cNvPr id="9" name="Content Placeholder 4">
            <a:extLst>
              <a:ext uri="{FF2B5EF4-FFF2-40B4-BE49-F238E27FC236}">
                <a16:creationId xmlns:a16="http://schemas.microsoft.com/office/drawing/2014/main" id="{97A67C84-4927-4486-BB3C-025DAAAB3D78}"/>
              </a:ext>
            </a:extLst>
          </p:cNvPr>
          <p:cNvSpPr txBox="1">
            <a:spLocks/>
          </p:cNvSpPr>
          <p:nvPr/>
        </p:nvSpPr>
        <p:spPr>
          <a:xfrm>
            <a:off x="771331" y="2439243"/>
            <a:ext cx="4256313" cy="2897868"/>
          </a:xfrm>
          <a:prstGeom prst="rect">
            <a:avLst/>
          </a:prstGeom>
          <a:solidFill>
            <a:schemeClr val="accent6">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Confusion Matrix (Row is Observed, Column is Predicted) = </a:t>
            </a:r>
          </a:p>
          <a:p>
            <a:pPr marL="0" indent="0">
              <a:lnSpc>
                <a:spcPct val="100000"/>
              </a:lnSpc>
              <a:spcBef>
                <a:spcPts val="300"/>
              </a:spcBef>
              <a:buFont typeface="Arial" panose="020B0604020202020204" pitchFamily="34" charset="0"/>
              <a:buNone/>
            </a:pPr>
            <a:endParaRPr lang="en-US" sz="1800" dirty="0">
              <a:latin typeface="Consolas" panose="020B0609020204030204" pitchFamily="49" charset="0"/>
            </a:endParaRP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        Asia  Europe  USA</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Asia     </a:t>
            </a:r>
            <a:r>
              <a:rPr lang="en-US" sz="1800" b="1" dirty="0">
                <a:solidFill>
                  <a:srgbClr val="FF0000"/>
                </a:solidFill>
                <a:latin typeface="Consolas" panose="020B0609020204030204" pitchFamily="49" charset="0"/>
              </a:rPr>
              <a:t>106</a:t>
            </a:r>
            <a:r>
              <a:rPr lang="en-US" sz="1800" dirty="0">
                <a:latin typeface="Consolas" panose="020B0609020204030204" pitchFamily="49" charset="0"/>
              </a:rPr>
              <a:t>      26   26</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Europe    41      </a:t>
            </a:r>
            <a:r>
              <a:rPr lang="en-US" sz="1800" b="1" dirty="0">
                <a:solidFill>
                  <a:srgbClr val="FF0000"/>
                </a:solidFill>
                <a:latin typeface="Consolas" panose="020B0609020204030204" pitchFamily="49" charset="0"/>
              </a:rPr>
              <a:t>74</a:t>
            </a:r>
            <a:r>
              <a:rPr lang="en-US" sz="1800" dirty="0">
                <a:latin typeface="Consolas" panose="020B0609020204030204" pitchFamily="49" charset="0"/>
              </a:rPr>
              <a:t>    8</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USA       48      11   </a:t>
            </a:r>
            <a:r>
              <a:rPr lang="en-US" sz="1800" b="1" dirty="0">
                <a:solidFill>
                  <a:srgbClr val="FF0000"/>
                </a:solidFill>
                <a:latin typeface="Consolas" panose="020B0609020204030204" pitchFamily="49" charset="0"/>
              </a:rPr>
              <a:t>88</a:t>
            </a:r>
          </a:p>
          <a:p>
            <a:pPr marL="0" indent="0">
              <a:lnSpc>
                <a:spcPct val="100000"/>
              </a:lnSpc>
              <a:spcBef>
                <a:spcPts val="300"/>
              </a:spcBef>
              <a:buFont typeface="Arial" panose="020B0604020202020204" pitchFamily="34" charset="0"/>
              <a:buNone/>
            </a:pPr>
            <a:r>
              <a:rPr lang="en-US" sz="1800" dirty="0">
                <a:latin typeface="Consolas" panose="020B0609020204030204" pitchFamily="49" charset="0"/>
              </a:rPr>
              <a:t>Accuracy Score =  0.6261682242990654</a:t>
            </a:r>
          </a:p>
        </p:txBody>
      </p:sp>
    </p:spTree>
    <p:extLst>
      <p:ext uri="{BB962C8B-B14F-4D97-AF65-F5344CB8AC3E}">
        <p14:creationId xmlns:p14="http://schemas.microsoft.com/office/powerpoint/2010/main" val="2505782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Assess a Model With Continuous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pic>
        <p:nvPicPr>
          <p:cNvPr id="10" name="Picture 9">
            <a:extLst>
              <a:ext uri="{FF2B5EF4-FFF2-40B4-BE49-F238E27FC236}">
                <a16:creationId xmlns:a16="http://schemas.microsoft.com/office/drawing/2014/main" id="{B06A7F0F-2D1C-4E89-BBC8-3DFAD100B453}"/>
              </a:ext>
            </a:extLst>
          </p:cNvPr>
          <p:cNvPicPr>
            <a:picLocks noChangeAspect="1"/>
          </p:cNvPicPr>
          <p:nvPr/>
        </p:nvPicPr>
        <p:blipFill>
          <a:blip r:embed="rId3"/>
          <a:stretch>
            <a:fillRect/>
          </a:stretch>
        </p:blipFill>
        <p:spPr>
          <a:xfrm>
            <a:off x="864637" y="1418590"/>
            <a:ext cx="10489163" cy="4937760"/>
          </a:xfrm>
          <a:prstGeom prst="rect">
            <a:avLst/>
          </a:prstGeom>
        </p:spPr>
      </p:pic>
    </p:spTree>
    <p:extLst>
      <p:ext uri="{BB962C8B-B14F-4D97-AF65-F5344CB8AC3E}">
        <p14:creationId xmlns:p14="http://schemas.microsoft.com/office/powerpoint/2010/main" val="2879185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a Model With Categorical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p:sp>
        <p:nvSpPr>
          <p:cNvPr id="6" name="Content Placeholder 5">
            <a:extLst>
              <a:ext uri="{FF2B5EF4-FFF2-40B4-BE49-F238E27FC236}">
                <a16:creationId xmlns:a16="http://schemas.microsoft.com/office/drawing/2014/main" id="{E4CCC905-5116-4137-AED0-3BC69AE9E8BD}"/>
              </a:ext>
            </a:extLst>
          </p:cNvPr>
          <p:cNvSpPr>
            <a:spLocks noGrp="1"/>
          </p:cNvSpPr>
          <p:nvPr>
            <p:ph idx="1"/>
          </p:nvPr>
        </p:nvSpPr>
        <p:spPr>
          <a:xfrm>
            <a:off x="838200" y="1825625"/>
            <a:ext cx="6952861" cy="3506809"/>
          </a:xfrm>
        </p:spPr>
        <p:txBody>
          <a:bodyPr>
            <a:normAutofit/>
          </a:bodyPr>
          <a:lstStyle/>
          <a:p>
            <a:r>
              <a:rPr lang="en-US" dirty="0"/>
              <a:t>Since values of a categorical predictor are not necessarily numeric, we will create dummy variables to represent the categories.</a:t>
            </a:r>
          </a:p>
          <a:p>
            <a:r>
              <a:rPr lang="en-US" dirty="0"/>
              <a:t>The </a:t>
            </a:r>
            <a:r>
              <a:rPr lang="en-US" sz="2400" dirty="0" err="1">
                <a:latin typeface="Consolas" panose="020B0609020204030204" pitchFamily="49" charset="0"/>
              </a:rPr>
              <a:t>pandas.get_dummies</a:t>
            </a:r>
            <a:r>
              <a:rPr lang="en-US" sz="2400" dirty="0">
                <a:latin typeface="Consolas" panose="020B0609020204030204" pitchFamily="49" charset="0"/>
              </a:rPr>
              <a:t>()</a:t>
            </a:r>
            <a:r>
              <a:rPr lang="en-US" dirty="0"/>
              <a:t> function can create the dummy columns.</a:t>
            </a:r>
          </a:p>
          <a:p>
            <a:r>
              <a:rPr lang="en-US" dirty="0"/>
              <a:t>For instance, we can create the model matrix for a model that includes the Intercept and the categorical variable </a:t>
            </a:r>
            <a:r>
              <a:rPr lang="en-US" dirty="0" err="1"/>
              <a:t>DriveTrain</a:t>
            </a:r>
            <a:r>
              <a:rPr lang="en-US" dirty="0"/>
              <a:t>.</a:t>
            </a:r>
          </a:p>
        </p:txBody>
      </p:sp>
      <p:sp>
        <p:nvSpPr>
          <p:cNvPr id="9" name="TextBox 8">
            <a:extLst>
              <a:ext uri="{FF2B5EF4-FFF2-40B4-BE49-F238E27FC236}">
                <a16:creationId xmlns:a16="http://schemas.microsoft.com/office/drawing/2014/main" id="{BCB6238C-1576-44B7-9FD7-E88408ED66DD}"/>
              </a:ext>
            </a:extLst>
          </p:cNvPr>
          <p:cNvSpPr txBox="1"/>
          <p:nvPr/>
        </p:nvSpPr>
        <p:spPr>
          <a:xfrm>
            <a:off x="838200" y="5451977"/>
            <a:ext cx="10515600" cy="784830"/>
          </a:xfrm>
          <a:prstGeom prst="rect">
            <a:avLst/>
          </a:prstGeom>
          <a:solidFill>
            <a:schemeClr val="accent2">
              <a:lumMod val="20000"/>
              <a:lumOff val="80000"/>
            </a:schemeClr>
          </a:solidFill>
        </p:spPr>
        <p:txBody>
          <a:bodyPr wrap="square">
            <a:spAutoFit/>
          </a:bodyPr>
          <a:lstStyle/>
          <a:p>
            <a:pPr>
              <a:spcBef>
                <a:spcPts val="600"/>
              </a:spcBef>
            </a:pPr>
            <a:r>
              <a:rPr lang="en-US" sz="2000" dirty="0">
                <a:latin typeface="Consolas" panose="020B0609020204030204" pitchFamily="49" charset="0"/>
              </a:rPr>
              <a:t># Add the categorical predictors </a:t>
            </a:r>
            <a:r>
              <a:rPr lang="en-US" sz="2000" dirty="0" err="1">
                <a:latin typeface="Consolas" panose="020B0609020204030204" pitchFamily="49" charset="0"/>
              </a:rPr>
              <a:t>DriveTrain</a:t>
            </a:r>
            <a:endParaRPr lang="en-US" sz="2000" dirty="0">
              <a:latin typeface="Consolas" panose="020B0609020204030204" pitchFamily="49" charset="0"/>
            </a:endParaRPr>
          </a:p>
          <a:p>
            <a:pPr>
              <a:spcBef>
                <a:spcPts val="600"/>
              </a:spcBef>
            </a:pPr>
            <a:r>
              <a:rPr lang="en-US" sz="2000" dirty="0">
                <a:latin typeface="Consolas" panose="020B0609020204030204" pitchFamily="49" charset="0"/>
              </a:rPr>
              <a:t>X = X0.join(</a:t>
            </a:r>
            <a:r>
              <a:rPr lang="en-US" sz="2000" dirty="0" err="1">
                <a:latin typeface="Consolas" panose="020B0609020204030204" pitchFamily="49" charset="0"/>
              </a:rPr>
              <a:t>pandas.get_dummies</a:t>
            </a:r>
            <a:r>
              <a:rPr lang="en-US" sz="2000" dirty="0">
                <a:latin typeface="Consolas" panose="020B0609020204030204" pitchFamily="49" charset="0"/>
              </a:rPr>
              <a:t>(cars[['</a:t>
            </a:r>
            <a:r>
              <a:rPr lang="en-US" sz="2000" dirty="0" err="1">
                <a:latin typeface="Consolas" panose="020B0609020204030204" pitchFamily="49" charset="0"/>
              </a:rPr>
              <a:t>DriveTrain</a:t>
            </a:r>
            <a:r>
              <a:rPr lang="en-US" sz="2000" dirty="0">
                <a:latin typeface="Consolas" panose="020B0609020204030204" pitchFamily="49" charset="0"/>
              </a:rPr>
              <a:t>']].</a:t>
            </a:r>
            <a:r>
              <a:rPr lang="en-US" sz="2000" dirty="0" err="1">
                <a:latin typeface="Consolas" panose="020B0609020204030204" pitchFamily="49" charset="0"/>
              </a:rPr>
              <a:t>astype</a:t>
            </a:r>
            <a:r>
              <a:rPr lang="en-US" sz="2000" dirty="0">
                <a:latin typeface="Consolas" panose="020B0609020204030204" pitchFamily="49" charset="0"/>
              </a:rPr>
              <a:t>('category')))</a:t>
            </a:r>
          </a:p>
        </p:txBody>
      </p:sp>
      <p:graphicFrame>
        <p:nvGraphicFramePr>
          <p:cNvPr id="10" name="Table 10">
            <a:extLst>
              <a:ext uri="{FF2B5EF4-FFF2-40B4-BE49-F238E27FC236}">
                <a16:creationId xmlns:a16="http://schemas.microsoft.com/office/drawing/2014/main" id="{5390A60A-B373-4987-B363-79BC3F007074}"/>
              </a:ext>
            </a:extLst>
          </p:cNvPr>
          <p:cNvGraphicFramePr>
            <a:graphicFrameLocks noGrp="1"/>
          </p:cNvGraphicFramePr>
          <p:nvPr>
            <p:extLst>
              <p:ext uri="{D42A27DB-BD31-4B8C-83A1-F6EECF244321}">
                <p14:modId xmlns:p14="http://schemas.microsoft.com/office/powerpoint/2010/main" val="2967327817"/>
              </p:ext>
            </p:extLst>
          </p:nvPr>
        </p:nvGraphicFramePr>
        <p:xfrm>
          <a:off x="7983374" y="2504440"/>
          <a:ext cx="3678336" cy="1849120"/>
        </p:xfrm>
        <a:graphic>
          <a:graphicData uri="http://schemas.openxmlformats.org/drawingml/2006/table">
            <a:tbl>
              <a:tblPr firstRow="1" lastRow="1" bandRow="1">
                <a:tableStyleId>{5C22544A-7EE6-4342-B048-85BDC9FD1C3A}</a:tableStyleId>
              </a:tblPr>
              <a:tblGrid>
                <a:gridCol w="1226112">
                  <a:extLst>
                    <a:ext uri="{9D8B030D-6E8A-4147-A177-3AD203B41FA5}">
                      <a16:colId xmlns:a16="http://schemas.microsoft.com/office/drawing/2014/main" val="927565138"/>
                    </a:ext>
                  </a:extLst>
                </a:gridCol>
                <a:gridCol w="1226112">
                  <a:extLst>
                    <a:ext uri="{9D8B030D-6E8A-4147-A177-3AD203B41FA5}">
                      <a16:colId xmlns:a16="http://schemas.microsoft.com/office/drawing/2014/main" val="3518471190"/>
                    </a:ext>
                  </a:extLst>
                </a:gridCol>
                <a:gridCol w="1226112">
                  <a:extLst>
                    <a:ext uri="{9D8B030D-6E8A-4147-A177-3AD203B41FA5}">
                      <a16:colId xmlns:a16="http://schemas.microsoft.com/office/drawing/2014/main" val="483608831"/>
                    </a:ext>
                  </a:extLst>
                </a:gridCol>
              </a:tblGrid>
              <a:tr h="328005">
                <a:tc>
                  <a:txBody>
                    <a:bodyPr/>
                    <a:lstStyle/>
                    <a:p>
                      <a:pPr algn="ctr"/>
                      <a:r>
                        <a:rPr lang="en-US" dirty="0" err="1"/>
                        <a:t>DriveTrain</a:t>
                      </a:r>
                      <a:endParaRPr lang="en-US" dirty="0"/>
                    </a:p>
                  </a:txBody>
                  <a:tcPr anchor="ctr"/>
                </a:tc>
                <a:tc>
                  <a:txBody>
                    <a:bodyPr/>
                    <a:lstStyle/>
                    <a:p>
                      <a:pPr algn="ctr"/>
                      <a:r>
                        <a:rPr lang="en-US" dirty="0"/>
                        <a:t>Frequency</a:t>
                      </a:r>
                    </a:p>
                  </a:txBody>
                  <a:tcPr anchor="ctr"/>
                </a:tc>
                <a:tc>
                  <a:txBody>
                    <a:bodyPr/>
                    <a:lstStyle/>
                    <a:p>
                      <a:pPr algn="ctr"/>
                      <a:r>
                        <a:rPr lang="en-US" dirty="0"/>
                        <a:t>Percent</a:t>
                      </a:r>
                    </a:p>
                  </a:txBody>
                  <a:tcPr anchor="ctr"/>
                </a:tc>
                <a:extLst>
                  <a:ext uri="{0D108BD9-81ED-4DB2-BD59-A6C34878D82A}">
                    <a16:rowId xmlns:a16="http://schemas.microsoft.com/office/drawing/2014/main" val="598634904"/>
                  </a:ext>
                </a:extLst>
              </a:tr>
              <a:tr h="370840">
                <a:tc>
                  <a:txBody>
                    <a:bodyPr/>
                    <a:lstStyle/>
                    <a:p>
                      <a:pPr algn="ctr"/>
                      <a:r>
                        <a:rPr lang="en-US" dirty="0"/>
                        <a:t>AWD</a:t>
                      </a:r>
                    </a:p>
                  </a:txBody>
                  <a:tcPr anchor="ctr"/>
                </a:tc>
                <a:tc>
                  <a:txBody>
                    <a:bodyPr/>
                    <a:lstStyle/>
                    <a:p>
                      <a:pPr algn="ctr"/>
                      <a:r>
                        <a:rPr lang="en-US" dirty="0"/>
                        <a:t>92</a:t>
                      </a:r>
                    </a:p>
                  </a:txBody>
                  <a:tcPr anchor="ctr"/>
                </a:tc>
                <a:tc>
                  <a:txBody>
                    <a:bodyPr/>
                    <a:lstStyle/>
                    <a:p>
                      <a:pPr algn="ctr"/>
                      <a:r>
                        <a:rPr lang="en-US" dirty="0"/>
                        <a:t>21.50%</a:t>
                      </a:r>
                    </a:p>
                  </a:txBody>
                  <a:tcPr anchor="ctr"/>
                </a:tc>
                <a:extLst>
                  <a:ext uri="{0D108BD9-81ED-4DB2-BD59-A6C34878D82A}">
                    <a16:rowId xmlns:a16="http://schemas.microsoft.com/office/drawing/2014/main" val="2172766206"/>
                  </a:ext>
                </a:extLst>
              </a:tr>
              <a:tr h="370840">
                <a:tc>
                  <a:txBody>
                    <a:bodyPr/>
                    <a:lstStyle/>
                    <a:p>
                      <a:pPr algn="ctr"/>
                      <a:r>
                        <a:rPr lang="en-US" dirty="0"/>
                        <a:t>FWD</a:t>
                      </a:r>
                    </a:p>
                  </a:txBody>
                  <a:tcPr anchor="ctr"/>
                </a:tc>
                <a:tc>
                  <a:txBody>
                    <a:bodyPr/>
                    <a:lstStyle/>
                    <a:p>
                      <a:pPr algn="ctr"/>
                      <a:r>
                        <a:rPr lang="en-US" dirty="0"/>
                        <a:t>226</a:t>
                      </a:r>
                    </a:p>
                  </a:txBody>
                  <a:tcPr anchor="ctr"/>
                </a:tc>
                <a:tc>
                  <a:txBody>
                    <a:bodyPr/>
                    <a:lstStyle/>
                    <a:p>
                      <a:pPr algn="ctr"/>
                      <a:r>
                        <a:rPr lang="en-US" dirty="0"/>
                        <a:t>52.80%</a:t>
                      </a:r>
                    </a:p>
                  </a:txBody>
                  <a:tcPr anchor="ctr"/>
                </a:tc>
                <a:extLst>
                  <a:ext uri="{0D108BD9-81ED-4DB2-BD59-A6C34878D82A}">
                    <a16:rowId xmlns:a16="http://schemas.microsoft.com/office/drawing/2014/main" val="246406454"/>
                  </a:ext>
                </a:extLst>
              </a:tr>
              <a:tr h="370840">
                <a:tc>
                  <a:txBody>
                    <a:bodyPr/>
                    <a:lstStyle/>
                    <a:p>
                      <a:pPr algn="ctr"/>
                      <a:r>
                        <a:rPr lang="en-US" dirty="0"/>
                        <a:t>RWD</a:t>
                      </a:r>
                    </a:p>
                  </a:txBody>
                  <a:tcPr anchor="ctr"/>
                </a:tc>
                <a:tc>
                  <a:txBody>
                    <a:bodyPr/>
                    <a:lstStyle/>
                    <a:p>
                      <a:pPr algn="ctr"/>
                      <a:r>
                        <a:rPr lang="en-US" dirty="0"/>
                        <a:t>110</a:t>
                      </a:r>
                    </a:p>
                  </a:txBody>
                  <a:tcPr anchor="ctr"/>
                </a:tc>
                <a:tc>
                  <a:txBody>
                    <a:bodyPr/>
                    <a:lstStyle/>
                    <a:p>
                      <a:pPr algn="ctr"/>
                      <a:r>
                        <a:rPr lang="en-US" dirty="0"/>
                        <a:t>25.70%</a:t>
                      </a:r>
                    </a:p>
                  </a:txBody>
                  <a:tcPr anchor="ctr"/>
                </a:tc>
                <a:extLst>
                  <a:ext uri="{0D108BD9-81ED-4DB2-BD59-A6C34878D82A}">
                    <a16:rowId xmlns:a16="http://schemas.microsoft.com/office/drawing/2014/main" val="63897559"/>
                  </a:ext>
                </a:extLst>
              </a:tr>
              <a:tr h="370840">
                <a:tc>
                  <a:txBody>
                    <a:bodyPr/>
                    <a:lstStyle/>
                    <a:p>
                      <a:pPr algn="ctr"/>
                      <a:r>
                        <a:rPr lang="en-US" dirty="0"/>
                        <a:t>Total</a:t>
                      </a:r>
                    </a:p>
                  </a:txBody>
                  <a:tcPr anchor="ctr"/>
                </a:tc>
                <a:tc>
                  <a:txBody>
                    <a:bodyPr/>
                    <a:lstStyle/>
                    <a:p>
                      <a:pPr algn="ctr"/>
                      <a:r>
                        <a:rPr lang="en-US" dirty="0"/>
                        <a:t>428</a:t>
                      </a:r>
                    </a:p>
                  </a:txBody>
                  <a:tcPr anchor="ctr"/>
                </a:tc>
                <a:tc>
                  <a:txBody>
                    <a:bodyPr/>
                    <a:lstStyle/>
                    <a:p>
                      <a:pPr algn="ctr"/>
                      <a:r>
                        <a:rPr lang="en-US" dirty="0"/>
                        <a:t>100%</a:t>
                      </a:r>
                    </a:p>
                  </a:txBody>
                  <a:tcPr anchor="ctr"/>
                </a:tc>
                <a:extLst>
                  <a:ext uri="{0D108BD9-81ED-4DB2-BD59-A6C34878D82A}">
                    <a16:rowId xmlns:a16="http://schemas.microsoft.com/office/drawing/2014/main" val="3148344389"/>
                  </a:ext>
                </a:extLst>
              </a:tr>
            </a:tbl>
          </a:graphicData>
        </a:graphic>
      </p:graphicFrame>
    </p:spTree>
    <p:extLst>
      <p:ext uri="{BB962C8B-B14F-4D97-AF65-F5344CB8AC3E}">
        <p14:creationId xmlns:p14="http://schemas.microsoft.com/office/powerpoint/2010/main" val="3441336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Intrinsic Aliasing Among Columns</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p:sp>
        <p:nvSpPr>
          <p:cNvPr id="5" name="Content Placeholder 4">
            <a:extLst>
              <a:ext uri="{FF2B5EF4-FFF2-40B4-BE49-F238E27FC236}">
                <a16:creationId xmlns:a16="http://schemas.microsoft.com/office/drawing/2014/main" id="{9C8A6CA8-219F-45D1-85F1-AE107785703D}"/>
              </a:ext>
            </a:extLst>
          </p:cNvPr>
          <p:cNvSpPr>
            <a:spLocks noGrp="1"/>
          </p:cNvSpPr>
          <p:nvPr>
            <p:ph idx="1"/>
          </p:nvPr>
        </p:nvSpPr>
        <p:spPr>
          <a:xfrm>
            <a:off x="7060513" y="1825625"/>
            <a:ext cx="4293287" cy="4351338"/>
          </a:xfrm>
        </p:spPr>
        <p:txBody>
          <a:bodyPr/>
          <a:lstStyle/>
          <a:p>
            <a:r>
              <a:rPr lang="en-US" dirty="0"/>
              <a:t>Do you notice that the sum of the last three columns always equal to the Intercept column?</a:t>
            </a:r>
          </a:p>
          <a:p>
            <a:r>
              <a:rPr lang="en-US" dirty="0"/>
              <a:t>It is because the </a:t>
            </a:r>
            <a:r>
              <a:rPr lang="en-US" i="1" dirty="0" err="1"/>
              <a:t>DriveTrain</a:t>
            </a:r>
            <a:r>
              <a:rPr lang="en-US" dirty="0"/>
              <a:t> of each observation is either </a:t>
            </a:r>
            <a:r>
              <a:rPr lang="en-US" i="1" dirty="0"/>
              <a:t>AWD</a:t>
            </a:r>
            <a:r>
              <a:rPr lang="en-US" dirty="0"/>
              <a:t>, </a:t>
            </a:r>
            <a:r>
              <a:rPr lang="en-US" i="1" dirty="0"/>
              <a:t>FWD</a:t>
            </a:r>
            <a:r>
              <a:rPr lang="en-US" dirty="0"/>
              <a:t>, or </a:t>
            </a:r>
            <a:r>
              <a:rPr lang="en-US" i="1" dirty="0"/>
              <a:t>RWD</a:t>
            </a:r>
            <a:r>
              <a:rPr lang="en-US" dirty="0"/>
              <a:t>.</a:t>
            </a:r>
          </a:p>
          <a:p>
            <a:r>
              <a:rPr lang="en-US" dirty="0"/>
              <a:t>Intrinsic Aliasing!</a:t>
            </a:r>
          </a:p>
        </p:txBody>
      </p:sp>
      <p:pic>
        <p:nvPicPr>
          <p:cNvPr id="13" name="Picture 12">
            <a:extLst>
              <a:ext uri="{FF2B5EF4-FFF2-40B4-BE49-F238E27FC236}">
                <a16:creationId xmlns:a16="http://schemas.microsoft.com/office/drawing/2014/main" id="{0D89DA77-F69E-475D-BE44-E538D6992BDA}"/>
              </a:ext>
            </a:extLst>
          </p:cNvPr>
          <p:cNvPicPr>
            <a:picLocks noChangeAspect="1"/>
          </p:cNvPicPr>
          <p:nvPr/>
        </p:nvPicPr>
        <p:blipFill>
          <a:blip r:embed="rId3"/>
          <a:stretch>
            <a:fillRect/>
          </a:stretch>
        </p:blipFill>
        <p:spPr>
          <a:xfrm>
            <a:off x="961200" y="1327150"/>
            <a:ext cx="5976313" cy="5029200"/>
          </a:xfrm>
          <a:prstGeom prst="rect">
            <a:avLst/>
          </a:prstGeom>
        </p:spPr>
      </p:pic>
    </p:spTree>
    <p:extLst>
      <p:ext uri="{BB962C8B-B14F-4D97-AF65-F5344CB8AC3E}">
        <p14:creationId xmlns:p14="http://schemas.microsoft.com/office/powerpoint/2010/main" val="2342854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solidFill>
                  <a:schemeClr val="bg1"/>
                </a:solidFill>
              </a:rPr>
              <a:t>Multicollinearity Due to Aliased Parameters</a:t>
            </a:r>
          </a:p>
        </p:txBody>
      </p:sp>
      <p:sp>
        <p:nvSpPr>
          <p:cNvPr id="3" name="Content Placeholder 2">
            <a:extLst>
              <a:ext uri="{FF2B5EF4-FFF2-40B4-BE49-F238E27FC236}">
                <a16:creationId xmlns:a16="http://schemas.microsoft.com/office/drawing/2014/main" id="{6D213F66-8319-42DA-A78A-2974BA52AE59}"/>
              </a:ext>
            </a:extLst>
          </p:cNvPr>
          <p:cNvSpPr>
            <a:spLocks noGrp="1"/>
          </p:cNvSpPr>
          <p:nvPr>
            <p:ph idx="1"/>
          </p:nvPr>
        </p:nvSpPr>
        <p:spPr>
          <a:xfrm>
            <a:off x="838200" y="1825625"/>
            <a:ext cx="4114801" cy="4351338"/>
          </a:xfrm>
          <a:solidFill>
            <a:schemeClr val="accent2">
              <a:lumMod val="20000"/>
              <a:lumOff val="80000"/>
            </a:schemeClr>
          </a:solidFill>
          <a:ln w="19050">
            <a:solidFill>
              <a:schemeClr val="tx1"/>
            </a:solidFill>
          </a:ln>
        </p:spPr>
        <p:txBody>
          <a:bodyPr>
            <a:normAutofit/>
          </a:bodyPr>
          <a:lstStyle/>
          <a:p>
            <a:pPr>
              <a:lnSpc>
                <a:spcPct val="100000"/>
              </a:lnSpc>
            </a:pPr>
            <a:r>
              <a:rPr lang="en-US" sz="2600" dirty="0"/>
              <a:t>Aliasing (Multicollinearity or Redundancy) occurs when a column in the model matrix is linearly dependent on other columns.</a:t>
            </a:r>
          </a:p>
          <a:p>
            <a:pPr>
              <a:lnSpc>
                <a:spcPct val="100000"/>
              </a:lnSpc>
            </a:pPr>
            <a:r>
              <a:rPr lang="en-US" sz="2600" dirty="0"/>
              <a:t>Mathematically, a column can be expressed as a linear combination of the other columns.</a:t>
            </a:r>
          </a:p>
        </p:txBody>
      </p:sp>
      <p:sp>
        <p:nvSpPr>
          <p:cNvPr id="4" name="Footer Placeholder 3">
            <a:extLst>
              <a:ext uri="{FF2B5EF4-FFF2-40B4-BE49-F238E27FC236}">
                <a16:creationId xmlns:a16="http://schemas.microsoft.com/office/drawing/2014/main" id="{25978934-02ED-4E37-BC43-B8FDC85237B5}"/>
              </a:ext>
            </a:extLst>
          </p:cNvPr>
          <p:cNvSpPr>
            <a:spLocks noGrp="1"/>
          </p:cNvSpPr>
          <p:nvPr>
            <p:ph type="ftr" sz="quarter" idx="11"/>
          </p:nvPr>
        </p:nvSpPr>
        <p:spPr/>
        <p:txBody>
          <a:bodyPr/>
          <a:lstStyle/>
          <a:p>
            <a:r>
              <a:rPr lang="en-US"/>
              <a:t>Copyright © 2022 by Ming-Long Lam, Ph.D.</a:t>
            </a:r>
            <a:endParaRPr lang="en-US" dirty="0"/>
          </a:p>
        </p:txBody>
      </p:sp>
      <p:sp>
        <p:nvSpPr>
          <p:cNvPr id="5" name="Slide Number Placeholder 4">
            <a:extLst>
              <a:ext uri="{FF2B5EF4-FFF2-40B4-BE49-F238E27FC236}">
                <a16:creationId xmlns:a16="http://schemas.microsoft.com/office/drawing/2014/main" id="{5912773F-0659-4BFA-8940-C5A90476AA38}"/>
              </a:ext>
            </a:extLst>
          </p:cNvPr>
          <p:cNvSpPr>
            <a:spLocks noGrp="1"/>
          </p:cNvSpPr>
          <p:nvPr>
            <p:ph type="sldNum" sz="quarter" idx="12"/>
          </p:nvPr>
        </p:nvSpPr>
        <p:spPr/>
        <p:txBody>
          <a:bodyPr/>
          <a:lstStyle/>
          <a:p>
            <a:fld id="{1C20BA80-1909-427C-B3BD-3DD8AEAFD5BE}" type="slidenum">
              <a:rPr lang="en-US" smtClean="0"/>
              <a:pPr/>
              <a:t>58</a:t>
            </a:fld>
            <a:endParaRPr lang="en-US" dirty="0"/>
          </a:p>
        </p:txBody>
      </p:sp>
      <p:sp>
        <p:nvSpPr>
          <p:cNvPr id="6" name="Content Placeholder 2">
            <a:extLst>
              <a:ext uri="{FF2B5EF4-FFF2-40B4-BE49-F238E27FC236}">
                <a16:creationId xmlns:a16="http://schemas.microsoft.com/office/drawing/2014/main" id="{D373FE36-EAB9-4305-8693-0D608BED54DD}"/>
              </a:ext>
            </a:extLst>
          </p:cNvPr>
          <p:cNvSpPr txBox="1">
            <a:spLocks/>
          </p:cNvSpPr>
          <p:nvPr/>
        </p:nvSpPr>
        <p:spPr>
          <a:xfrm>
            <a:off x="5141167" y="1825625"/>
            <a:ext cx="6212633" cy="2149216"/>
          </a:xfrm>
          <a:prstGeom prst="rect">
            <a:avLst/>
          </a:prstGeom>
          <a:solidFill>
            <a:schemeClr val="accent6">
              <a:lumMod val="20000"/>
              <a:lumOff val="80000"/>
            </a:schemeClr>
          </a:solidFill>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Intrinsic Aliasing is often the result of how we construct the model matrix.</a:t>
            </a:r>
          </a:p>
          <a:p>
            <a:r>
              <a:rPr lang="en-US" sz="2600" dirty="0"/>
              <a:t>Extrinsic Aliasing is a technical artifact of the data.  For example, we collected two closely related information.</a:t>
            </a:r>
          </a:p>
        </p:txBody>
      </p:sp>
      <p:sp>
        <p:nvSpPr>
          <p:cNvPr id="7" name="Content Placeholder 2">
            <a:extLst>
              <a:ext uri="{FF2B5EF4-FFF2-40B4-BE49-F238E27FC236}">
                <a16:creationId xmlns:a16="http://schemas.microsoft.com/office/drawing/2014/main" id="{4DF4EDEA-7717-4102-A200-0FED8097E752}"/>
              </a:ext>
            </a:extLst>
          </p:cNvPr>
          <p:cNvSpPr txBox="1">
            <a:spLocks/>
          </p:cNvSpPr>
          <p:nvPr/>
        </p:nvSpPr>
        <p:spPr>
          <a:xfrm>
            <a:off x="5141167" y="4109778"/>
            <a:ext cx="6212633" cy="2067185"/>
          </a:xfrm>
          <a:prstGeom prst="rect">
            <a:avLst/>
          </a:prstGeom>
          <a:solidFill>
            <a:schemeClr val="accent4">
              <a:lumMod val="20000"/>
              <a:lumOff val="80000"/>
            </a:schemeClr>
          </a:solidFill>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How can train the model in the presence of aliasing?</a:t>
            </a:r>
          </a:p>
          <a:p>
            <a:r>
              <a:rPr lang="en-US" sz="2600" dirty="0"/>
              <a:t>We need a strategy to detect the aliased column and then deal with it.</a:t>
            </a:r>
          </a:p>
        </p:txBody>
      </p:sp>
    </p:spTree>
    <p:extLst>
      <p:ext uri="{BB962C8B-B14F-4D97-AF65-F5344CB8AC3E}">
        <p14:creationId xmlns:p14="http://schemas.microsoft.com/office/powerpoint/2010/main" val="2396678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The SWEEP Operator</a:t>
            </a:r>
            <a:endParaRPr lang="en-US" dirty="0">
              <a:solidFill>
                <a:schemeClr val="bg1"/>
              </a:solidFill>
            </a:endParaRPr>
          </a:p>
        </p:txBody>
      </p:sp>
      <p:sp>
        <p:nvSpPr>
          <p:cNvPr id="3" name="内容占位符 2"/>
          <p:cNvSpPr>
            <a:spLocks noGrp="1"/>
          </p:cNvSpPr>
          <p:nvPr>
            <p:ph idx="1"/>
          </p:nvPr>
        </p:nvSpPr>
        <p:spPr/>
        <p:txBody>
          <a:bodyPr>
            <a:normAutofit/>
          </a:bodyPr>
          <a:lstStyle/>
          <a:p>
            <a:pPr>
              <a:lnSpc>
                <a:spcPct val="100000"/>
              </a:lnSpc>
              <a:spcBef>
                <a:spcPts val="600"/>
              </a:spcBef>
            </a:pPr>
            <a:r>
              <a:rPr lang="en-US" dirty="0"/>
              <a:t>James H. Goodnight (1979), “A Tutorial on the SWEEP Operator”, The American Statistician , Volume 33, Number 2, pages 149 – 158. </a:t>
            </a:r>
          </a:p>
          <a:p>
            <a:pPr>
              <a:lnSpc>
                <a:spcPct val="100000"/>
              </a:lnSpc>
              <a:spcBef>
                <a:spcPts val="600"/>
              </a:spcBef>
            </a:pPr>
            <a:endParaRPr lang="en-US" dirty="0"/>
          </a:p>
          <a:p>
            <a:pPr>
              <a:lnSpc>
                <a:spcPct val="100000"/>
              </a:lnSpc>
              <a:spcBef>
                <a:spcPts val="600"/>
              </a:spcBef>
            </a:pPr>
            <a:r>
              <a:rPr lang="en-US" dirty="0"/>
              <a:t>Clarke, Michael R. B. (1982), “Algorithm AS 178: The Gauss-Jordan Sweep Operator with Detection of Collinearity”, </a:t>
            </a:r>
            <a:r>
              <a:rPr lang="en-US" i="1" dirty="0"/>
              <a:t>Journal of the Royal Statistical Society. Series C (Applied Statistics)</a:t>
            </a:r>
            <a:r>
              <a:rPr lang="en-US" dirty="0"/>
              <a:t>, Volume 31, Number 2, Pages 166 – 168.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6" name="Footer Placeholder 5">
            <a:extLst>
              <a:ext uri="{FF2B5EF4-FFF2-40B4-BE49-F238E27FC236}">
                <a16:creationId xmlns:a16="http://schemas.microsoft.com/office/drawing/2014/main" id="{C1A866CA-CF26-4E5E-845B-6DBC00014B55}"/>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96446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6: Logistic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8" name="Rectangle 7">
            <a:extLst>
              <a:ext uri="{FF2B5EF4-FFF2-40B4-BE49-F238E27FC236}">
                <a16:creationId xmlns:a16="http://schemas.microsoft.com/office/drawing/2014/main" id="{D4039359-0B3D-4529-A009-FC46B6ED05CE}"/>
              </a:ext>
            </a:extLst>
          </p:cNvPr>
          <p:cNvSpPr/>
          <p:nvPr/>
        </p:nvSpPr>
        <p:spPr>
          <a:xfrm>
            <a:off x="4351826" y="5987018"/>
            <a:ext cx="3969035" cy="369332"/>
          </a:xfrm>
          <a:prstGeom prst="rect">
            <a:avLst/>
          </a:prstGeom>
        </p:spPr>
        <p:txBody>
          <a:bodyPr wrap="none">
            <a:spAutoFit/>
          </a:bodyPr>
          <a:lstStyle/>
          <a:p>
            <a:r>
              <a:rPr lang="en-US" dirty="0"/>
              <a:t>Chapter 6 of the Machine Learning book</a:t>
            </a:r>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dirty="0"/>
              <a:t>Copyright © 2022 by Ming-Long Lam, Ph.D.</a:t>
            </a:r>
          </a:p>
        </p:txBody>
      </p:sp>
      <p:graphicFrame>
        <p:nvGraphicFramePr>
          <p:cNvPr id="10" name="Content Placeholder 9">
            <a:extLst>
              <a:ext uri="{FF2B5EF4-FFF2-40B4-BE49-F238E27FC236}">
                <a16:creationId xmlns:a16="http://schemas.microsoft.com/office/drawing/2014/main" id="{B193F96F-E5AD-4F83-84F2-1865035A06FB}"/>
              </a:ext>
            </a:extLst>
          </p:cNvPr>
          <p:cNvGraphicFramePr>
            <a:graphicFrameLocks noGrp="1"/>
          </p:cNvGraphicFramePr>
          <p:nvPr>
            <p:ph idx="1"/>
          </p:nvPr>
        </p:nvGraphicFramePr>
        <p:xfrm>
          <a:off x="709126" y="1478518"/>
          <a:ext cx="1140200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15602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The SWEEP Operator</a:t>
            </a:r>
            <a:endParaRPr 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1150840"/>
              </a:xfrm>
            </p:spPr>
            <p:txBody>
              <a:bodyPr>
                <a:normAutofit/>
              </a:bodyPr>
              <a:lstStyle/>
              <a:p>
                <a:pPr>
                  <a:spcBef>
                    <a:spcPts val="1200"/>
                  </a:spcBef>
                </a:pPr>
                <a:r>
                  <a:rPr lang="en-US" dirty="0"/>
                  <a:t>Suppose we have a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square matrix </a:t>
                </a: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e>
                    </m:d>
                  </m:oMath>
                </a14:m>
                <a:endParaRPr lang="en-US" dirty="0"/>
              </a:p>
              <a:p>
                <a:pPr>
                  <a:spcBef>
                    <a:spcPts val="1200"/>
                  </a:spcBef>
                </a:pPr>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then SWEEP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row and column.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1150840"/>
              </a:xfrm>
              <a:blipFill>
                <a:blip r:embed="rId2"/>
                <a:stretch>
                  <a:fillRect l="-1043" t="-5291" b="-9524"/>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sp>
        <p:nvSpPr>
          <p:cNvPr id="6" name="Footer Placeholder 5">
            <a:extLst>
              <a:ext uri="{FF2B5EF4-FFF2-40B4-BE49-F238E27FC236}">
                <a16:creationId xmlns:a16="http://schemas.microsoft.com/office/drawing/2014/main" id="{C1A866CA-CF26-4E5E-845B-6DBC00014B55}"/>
              </a:ext>
            </a:extLst>
          </p:cNvPr>
          <p:cNvSpPr>
            <a:spLocks noGrp="1"/>
          </p:cNvSpPr>
          <p:nvPr>
            <p:ph type="ftr" sz="quarter" idx="11"/>
          </p:nvPr>
        </p:nvSpPr>
        <p:spPr/>
        <p:txBody>
          <a:bodyPr/>
          <a:lstStyle/>
          <a:p>
            <a:r>
              <a:rPr lang="en-US" dirty="0"/>
              <a:t>Copyright © 2022 by Ming-Long Lam, Ph.D.</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140D9548-79B2-4697-8906-FDE1A7AD10C2}"/>
                  </a:ext>
                </a:extLst>
              </p:cNvPr>
              <p:cNvGraphicFramePr/>
              <p:nvPr/>
            </p:nvGraphicFramePr>
            <p:xfrm>
              <a:off x="838200" y="3060441"/>
              <a:ext cx="10515600" cy="3077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140D9548-79B2-4697-8906-FDE1A7AD10C2}"/>
                  </a:ext>
                </a:extLst>
              </p:cNvPr>
              <p:cNvGraphicFramePr/>
              <p:nvPr>
                <p:extLst>
                  <p:ext uri="{D42A27DB-BD31-4B8C-83A1-F6EECF244321}">
                    <p14:modId xmlns:p14="http://schemas.microsoft.com/office/powerpoint/2010/main" val="215841700"/>
                  </p:ext>
                </p:extLst>
              </p:nvPr>
            </p:nvGraphicFramePr>
            <p:xfrm>
              <a:off x="838200" y="3060441"/>
              <a:ext cx="10515600" cy="30778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3831920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The SWEEP Operator</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extLst>
              <p:ext uri="{D42A27DB-BD31-4B8C-83A1-F6EECF244321}">
                <p14:modId xmlns:p14="http://schemas.microsoft.com/office/powerpoint/2010/main" val="41833872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C0F6CD4-0011-42C9-B4FB-5F092AB3CB7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053400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The SWEEP Operator</a:t>
            </a:r>
            <a:endParaRPr lang="en-US" dirty="0">
              <a:solidFill>
                <a:schemeClr val="bg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a:p>
        </p:txBody>
      </p:sp>
      <p:sp>
        <p:nvSpPr>
          <p:cNvPr id="6" name="Footer Placeholder 5">
            <a:extLst>
              <a:ext uri="{FF2B5EF4-FFF2-40B4-BE49-F238E27FC236}">
                <a16:creationId xmlns:a16="http://schemas.microsoft.com/office/drawing/2014/main" id="{C1A866CA-CF26-4E5E-845B-6DBC00014B55}"/>
              </a:ext>
            </a:extLst>
          </p:cNvPr>
          <p:cNvSpPr>
            <a:spLocks noGrp="1"/>
          </p:cNvSpPr>
          <p:nvPr>
            <p:ph type="ftr" sz="quarter" idx="11"/>
          </p:nvPr>
        </p:nvSpPr>
        <p:spPr/>
        <p:txBody>
          <a:bodyPr/>
          <a:lstStyle/>
          <a:p>
            <a:r>
              <a:rPr lang="en-US" dirty="0"/>
              <a:t>Copyright © 2022 by Ming-Long Lam, Ph.D.</a:t>
            </a:r>
          </a:p>
        </p:txBody>
      </p:sp>
      <p:sp>
        <p:nvSpPr>
          <p:cNvPr id="7" name="Content Placeholder 6">
            <a:extLst>
              <a:ext uri="{FF2B5EF4-FFF2-40B4-BE49-F238E27FC236}">
                <a16:creationId xmlns:a16="http://schemas.microsoft.com/office/drawing/2014/main" id="{9C4D7D76-AB8A-4C27-9C66-155BA91B2F26}"/>
              </a:ext>
            </a:extLst>
          </p:cNvPr>
          <p:cNvSpPr>
            <a:spLocks noGrp="1"/>
          </p:cNvSpPr>
          <p:nvPr>
            <p:ph idx="1"/>
          </p:nvPr>
        </p:nvSpPr>
        <p:spPr>
          <a:xfrm>
            <a:off x="345233" y="1825625"/>
            <a:ext cx="11579289" cy="4351338"/>
          </a:xfrm>
          <a:solidFill>
            <a:schemeClr val="accent2">
              <a:lumMod val="20000"/>
              <a:lumOff val="80000"/>
            </a:schemeClr>
          </a:solidFill>
        </p:spPr>
        <p:txBody>
          <a:bodyPr numCol="2">
            <a:normAutofit/>
          </a:bodyPr>
          <a:lstStyle/>
          <a:p>
            <a:pPr marL="0" indent="0">
              <a:lnSpc>
                <a:spcPct val="100000"/>
              </a:lnSpc>
              <a:spcBef>
                <a:spcPts val="0"/>
              </a:spcBef>
              <a:buNone/>
            </a:pPr>
            <a:r>
              <a:rPr lang="en-US" sz="1100" dirty="0">
                <a:latin typeface="Consolas" panose="020B0609020204030204" pitchFamily="49" charset="0"/>
              </a:rPr>
              <a:t>def </a:t>
            </a:r>
            <a:r>
              <a:rPr lang="en-US" sz="1100" dirty="0" err="1">
                <a:latin typeface="Consolas" panose="020B0609020204030204" pitchFamily="49" charset="0"/>
              </a:rPr>
              <a:t>SWEEPOperator</a:t>
            </a:r>
            <a:r>
              <a:rPr lang="en-US" sz="1100" dirty="0">
                <a:latin typeface="Consolas" panose="020B0609020204030204" pitchFamily="49" charset="0"/>
              </a:rPr>
              <a:t> (</a:t>
            </a:r>
            <a:r>
              <a:rPr lang="en-US" sz="1100" dirty="0" err="1">
                <a:latin typeface="Consolas" panose="020B0609020204030204" pitchFamily="49" charset="0"/>
              </a:rPr>
              <a:t>pDim</a:t>
            </a:r>
            <a:r>
              <a:rPr lang="en-US" sz="1100" dirty="0">
                <a:latin typeface="Consolas" panose="020B0609020204030204" pitchFamily="49" charset="0"/>
              </a:rPr>
              <a:t>, </a:t>
            </a:r>
            <a:r>
              <a:rPr lang="en-US" sz="1100" dirty="0" err="1">
                <a:latin typeface="Consolas" panose="020B0609020204030204" pitchFamily="49" charset="0"/>
              </a:rPr>
              <a:t>inputM</a:t>
            </a:r>
            <a:r>
              <a:rPr lang="en-US" sz="1100" dirty="0">
                <a:latin typeface="Consolas" panose="020B0609020204030204" pitchFamily="49" charset="0"/>
              </a:rPr>
              <a:t>, </a:t>
            </a:r>
            <a:r>
              <a:rPr lang="en-US" sz="1100" dirty="0" err="1">
                <a:latin typeface="Consolas" panose="020B0609020204030204" pitchFamily="49" charset="0"/>
              </a:rPr>
              <a:t>origDiag</a:t>
            </a:r>
            <a:r>
              <a:rPr lang="en-US" sz="1100" dirty="0">
                <a:latin typeface="Consolas" panose="020B0609020204030204" pitchFamily="49" charset="0"/>
              </a:rPr>
              <a:t>, </a:t>
            </a:r>
            <a:r>
              <a:rPr lang="en-US" sz="1100" dirty="0" err="1">
                <a:latin typeface="Consolas" panose="020B0609020204030204" pitchFamily="49" charset="0"/>
              </a:rPr>
              <a:t>sweepCol</a:t>
            </a:r>
            <a:r>
              <a:rPr lang="en-US" sz="1100" dirty="0">
                <a:latin typeface="Consolas" panose="020B0609020204030204" pitchFamily="49" charset="0"/>
              </a:rPr>
              <a:t> = None, </a:t>
            </a:r>
            <a:r>
              <a:rPr lang="en-US" sz="1100" dirty="0" err="1">
                <a:latin typeface="Consolas" panose="020B0609020204030204" pitchFamily="49" charset="0"/>
              </a:rPr>
              <a:t>tol</a:t>
            </a:r>
            <a:r>
              <a:rPr lang="en-US" sz="1100" dirty="0">
                <a:latin typeface="Consolas" panose="020B0609020204030204" pitchFamily="49" charset="0"/>
              </a:rPr>
              <a:t> = 1e-7):</a:t>
            </a:r>
          </a:p>
          <a:p>
            <a:pPr marL="0" indent="0">
              <a:lnSpc>
                <a:spcPct val="100000"/>
              </a:lnSpc>
              <a:spcBef>
                <a:spcPts val="0"/>
              </a:spcBef>
              <a:buNone/>
            </a:pPr>
            <a:r>
              <a:rPr lang="en-US" sz="1100" dirty="0">
                <a:latin typeface="Consolas" panose="020B0609020204030204" pitchFamily="49" charset="0"/>
              </a:rPr>
              <a:t>    ''' Implement the SWEEP operator</a:t>
            </a:r>
          </a:p>
          <a:p>
            <a:pPr marL="0" indent="0">
              <a:lnSpc>
                <a:spcPct val="100000"/>
              </a:lnSpc>
              <a:spcBef>
                <a:spcPts val="0"/>
              </a:spcBef>
              <a:buNone/>
            </a:pP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Parameter</a:t>
            </a:r>
          </a:p>
          <a:p>
            <a:pPr marL="0" indent="0">
              <a:lnSpc>
                <a:spcPct val="100000"/>
              </a:lnSpc>
              <a:spcBef>
                <a:spcPts val="0"/>
              </a:spcBef>
              <a:buNone/>
            </a:pPr>
            <a:r>
              <a:rPr lang="en-US" sz="1100" dirty="0">
                <a:latin typeface="Consolas" panose="020B0609020204030204" pitchFamily="49" charset="0"/>
              </a:rPr>
              <a:t>    ---------</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pDim</a:t>
            </a:r>
            <a:r>
              <a:rPr lang="en-US" sz="1100" dirty="0">
                <a:latin typeface="Consolas" panose="020B0609020204030204" pitchFamily="49" charset="0"/>
              </a:rPr>
              <a:t>: dimension of matrix </a:t>
            </a:r>
            <a:r>
              <a:rPr lang="en-US" sz="1100" dirty="0" err="1">
                <a:latin typeface="Consolas" panose="020B0609020204030204" pitchFamily="49" charset="0"/>
              </a:rPr>
              <a:t>inputM</a:t>
            </a:r>
            <a:r>
              <a:rPr lang="en-US" sz="1100" dirty="0">
                <a:latin typeface="Consolas" panose="020B0609020204030204" pitchFamily="49" charset="0"/>
              </a:rPr>
              <a:t>, integer greater than one</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inputM</a:t>
            </a:r>
            <a:r>
              <a:rPr lang="en-US" sz="1100" dirty="0">
                <a:latin typeface="Consolas" panose="020B0609020204030204" pitchFamily="49" charset="0"/>
              </a:rPr>
              <a:t>: a square and symmetric matrix, numpy array</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origDiag</a:t>
            </a:r>
            <a:r>
              <a:rPr lang="en-US" sz="1100" dirty="0">
                <a:latin typeface="Consolas" panose="020B0609020204030204" pitchFamily="49" charset="0"/>
              </a:rPr>
              <a:t>: the original diagonal elements before any </a:t>
            </a:r>
            <a:r>
              <a:rPr lang="en-US" sz="1100" dirty="0" err="1">
                <a:latin typeface="Consolas" panose="020B0609020204030204" pitchFamily="49" charset="0"/>
              </a:rPr>
              <a:t>SWEEPing</a:t>
            </a: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sweepCol</a:t>
            </a:r>
            <a:r>
              <a:rPr lang="en-US" sz="1100" dirty="0">
                <a:latin typeface="Consolas" panose="020B0609020204030204" pitchFamily="49" charset="0"/>
              </a:rPr>
              <a:t>: a list of columns numbers to SWEEP</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tol</a:t>
            </a:r>
            <a:r>
              <a:rPr lang="en-US" sz="1100" dirty="0">
                <a:latin typeface="Consolas" panose="020B0609020204030204" pitchFamily="49" charset="0"/>
              </a:rPr>
              <a:t>: singularity tolerance, positive real</a:t>
            </a:r>
          </a:p>
          <a:p>
            <a:pPr marL="0" indent="0">
              <a:lnSpc>
                <a:spcPct val="100000"/>
              </a:lnSpc>
              <a:spcBef>
                <a:spcPts val="0"/>
              </a:spcBef>
              <a:buNone/>
            </a:pP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Return</a:t>
            </a:r>
          </a:p>
          <a:p>
            <a:pPr marL="0" indent="0">
              <a:lnSpc>
                <a:spcPct val="100000"/>
              </a:lnSpc>
              <a:spcBef>
                <a:spcPts val="0"/>
              </a:spcBef>
              <a:buNone/>
            </a:pPr>
            <a:r>
              <a:rPr lang="en-US" sz="1100" dirty="0">
                <a:latin typeface="Consolas" panose="020B0609020204030204" pitchFamily="49" charset="0"/>
              </a:rPr>
              <a:t>    ------</a:t>
            </a:r>
          </a:p>
          <a:p>
            <a:pPr marL="0" indent="0">
              <a:lnSpc>
                <a:spcPct val="100000"/>
              </a:lnSpc>
              <a:spcBef>
                <a:spcPts val="0"/>
              </a:spcBef>
              <a:buNone/>
            </a:pPr>
            <a:r>
              <a:rPr lang="en-US" sz="1100" dirty="0">
                <a:latin typeface="Consolas" panose="020B0609020204030204" pitchFamily="49" charset="0"/>
              </a:rPr>
              <a:t>    A: negative of a generalized inverse of input matrix</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aliasParam</a:t>
            </a:r>
            <a:r>
              <a:rPr lang="en-US" sz="1100" dirty="0">
                <a:latin typeface="Consolas" panose="020B0609020204030204" pitchFamily="49" charset="0"/>
              </a:rPr>
              <a:t>: a list of aliased rows/columns in input matrix</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nonAliasParam</a:t>
            </a:r>
            <a:r>
              <a:rPr lang="en-US" sz="1100" dirty="0">
                <a:latin typeface="Consolas" panose="020B0609020204030204" pitchFamily="49" charset="0"/>
              </a:rPr>
              <a:t>: a list of non-aliased rows/columns in input matrix</a:t>
            </a:r>
          </a:p>
          <a:p>
            <a:pPr marL="0" indent="0">
              <a:lnSpc>
                <a:spcPct val="100000"/>
              </a:lnSpc>
              <a:spcBef>
                <a:spcPts val="0"/>
              </a:spcBef>
              <a:buNone/>
            </a:pPr>
            <a:r>
              <a:rPr lang="en-US" sz="1100" dirty="0">
                <a:latin typeface="Consolas" panose="020B0609020204030204" pitchFamily="49" charset="0"/>
              </a:rPr>
              <a:t>    '''</a:t>
            </a:r>
          </a:p>
          <a:p>
            <a:pPr marL="0" indent="0">
              <a:lnSpc>
                <a:spcPct val="100000"/>
              </a:lnSpc>
              <a:spcBef>
                <a:spcPts val="0"/>
              </a:spcBef>
              <a:buNone/>
            </a:pP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if (</a:t>
            </a:r>
            <a:r>
              <a:rPr lang="en-US" sz="1100" dirty="0" err="1">
                <a:latin typeface="Consolas" panose="020B0609020204030204" pitchFamily="49" charset="0"/>
              </a:rPr>
              <a:t>sweepCol</a:t>
            </a:r>
            <a:r>
              <a:rPr lang="en-US" sz="1100" dirty="0">
                <a:latin typeface="Consolas" panose="020B0609020204030204" pitchFamily="49" charset="0"/>
              </a:rPr>
              <a:t> is None):</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sweepCol</a:t>
            </a:r>
            <a:r>
              <a:rPr lang="en-US" sz="1100" dirty="0">
                <a:latin typeface="Consolas" panose="020B0609020204030204" pitchFamily="49" charset="0"/>
              </a:rPr>
              <a:t> = range(</a:t>
            </a:r>
            <a:r>
              <a:rPr lang="en-US" sz="1100" dirty="0" err="1">
                <a:latin typeface="Consolas" panose="020B0609020204030204" pitchFamily="49" charset="0"/>
              </a:rPr>
              <a:t>pDim</a:t>
            </a:r>
            <a:r>
              <a:rPr lang="en-US" sz="1100" dirty="0">
                <a:latin typeface="Consolas" panose="020B0609020204030204" pitchFamily="49" charset="0"/>
              </a:rPr>
              <a:t>)</a:t>
            </a:r>
          </a:p>
          <a:p>
            <a:pPr marL="0" indent="0">
              <a:lnSpc>
                <a:spcPct val="100000"/>
              </a:lnSpc>
              <a:spcBef>
                <a:spcPts val="0"/>
              </a:spcBef>
              <a:buNone/>
            </a:pP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aliasParam</a:t>
            </a:r>
            <a:r>
              <a:rPr lang="en-US" sz="1100" dirty="0">
                <a:latin typeface="Consolas" panose="020B0609020204030204" pitchFamily="49" charset="0"/>
              </a:rPr>
              <a:t> = []</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nonAliasParam</a:t>
            </a:r>
            <a:r>
              <a:rPr lang="en-US" sz="1100" dirty="0">
                <a:latin typeface="Consolas" panose="020B0609020204030204" pitchFamily="49" charset="0"/>
              </a:rPr>
              <a:t> = []</a:t>
            </a:r>
          </a:p>
          <a:p>
            <a:pPr marL="0" indent="0">
              <a:lnSpc>
                <a:spcPct val="100000"/>
              </a:lnSpc>
              <a:spcBef>
                <a:spcPts val="0"/>
              </a:spcBef>
              <a:buNone/>
            </a:pP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A = </a:t>
            </a:r>
            <a:r>
              <a:rPr lang="en-US" sz="1100" dirty="0" err="1">
                <a:latin typeface="Consolas" panose="020B0609020204030204" pitchFamily="49" charset="0"/>
              </a:rPr>
              <a:t>numpy.copy</a:t>
            </a:r>
            <a:r>
              <a:rPr lang="en-US" sz="1100" dirty="0">
                <a:latin typeface="Consolas" panose="020B0609020204030204" pitchFamily="49" charset="0"/>
              </a:rPr>
              <a:t>(</a:t>
            </a:r>
            <a:r>
              <a:rPr lang="en-US" sz="1100" dirty="0" err="1">
                <a:latin typeface="Consolas" panose="020B0609020204030204" pitchFamily="49" charset="0"/>
              </a:rPr>
              <a:t>inputM</a:t>
            </a:r>
            <a:r>
              <a:rPr lang="en-US" sz="1100" dirty="0">
                <a:latin typeface="Consolas" panose="020B0609020204030204" pitchFamily="49" charset="0"/>
              </a:rPr>
              <a:t>)</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 = </a:t>
            </a:r>
            <a:r>
              <a:rPr lang="en-US" sz="1100" dirty="0" err="1">
                <a:latin typeface="Consolas" panose="020B0609020204030204" pitchFamily="49" charset="0"/>
              </a:rPr>
              <a:t>numpy.zeros</a:t>
            </a:r>
            <a:r>
              <a:rPr lang="en-US" sz="1100" dirty="0">
                <a:latin typeface="Consolas" panose="020B0609020204030204" pitchFamily="49" charset="0"/>
              </a:rPr>
              <a:t>((</a:t>
            </a:r>
            <a:r>
              <a:rPr lang="en-US" sz="1100" dirty="0" err="1">
                <a:latin typeface="Consolas" panose="020B0609020204030204" pitchFamily="49" charset="0"/>
              </a:rPr>
              <a:t>pDim,pDim</a:t>
            </a:r>
            <a:r>
              <a:rPr lang="en-US" sz="1100" dirty="0">
                <a:latin typeface="Consolas" panose="020B0609020204030204" pitchFamily="49" charset="0"/>
              </a:rPr>
              <a:t>))</a:t>
            </a:r>
          </a:p>
          <a:p>
            <a:pPr marL="0" indent="0">
              <a:lnSpc>
                <a:spcPct val="100000"/>
              </a:lnSpc>
              <a:spcBef>
                <a:spcPts val="0"/>
              </a:spcBef>
              <a:buNone/>
            </a:pP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for k in </a:t>
            </a:r>
            <a:r>
              <a:rPr lang="en-US" sz="1100" dirty="0" err="1">
                <a:latin typeface="Consolas" panose="020B0609020204030204" pitchFamily="49" charset="0"/>
              </a:rPr>
              <a:t>sweepCol</a:t>
            </a:r>
            <a:r>
              <a:rPr lang="en-US" sz="1100" dirty="0">
                <a:latin typeface="Consolas" panose="020B0609020204030204" pitchFamily="49" charset="0"/>
              </a:rPr>
              <a:t>:</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Akk</a:t>
            </a:r>
            <a:r>
              <a:rPr lang="en-US" sz="1100" dirty="0">
                <a:latin typeface="Consolas" panose="020B0609020204030204" pitchFamily="49" charset="0"/>
              </a:rPr>
              <a:t> = A[</a:t>
            </a:r>
            <a:r>
              <a:rPr lang="en-US" sz="1100" dirty="0" err="1">
                <a:latin typeface="Consolas" panose="020B0609020204030204" pitchFamily="49" charset="0"/>
              </a:rPr>
              <a:t>k,k</a:t>
            </a:r>
            <a:r>
              <a:rPr lang="en-US" sz="1100" dirty="0">
                <a:latin typeface="Consolas" panose="020B0609020204030204" pitchFamily="49" charset="0"/>
              </a:rPr>
              <a:t>]</a:t>
            </a:r>
          </a:p>
          <a:p>
            <a:pPr marL="0" indent="0">
              <a:lnSpc>
                <a:spcPct val="100000"/>
              </a:lnSpc>
              <a:spcBef>
                <a:spcPts val="0"/>
              </a:spcBef>
              <a:buNone/>
            </a:pPr>
            <a:r>
              <a:rPr lang="en-US" sz="1100" dirty="0">
                <a:latin typeface="Consolas" panose="020B0609020204030204" pitchFamily="49" charset="0"/>
              </a:rPr>
              <a:t>        pivot = </a:t>
            </a:r>
            <a:r>
              <a:rPr lang="en-US" sz="1100" dirty="0" err="1">
                <a:latin typeface="Consolas" panose="020B0609020204030204" pitchFamily="49" charset="0"/>
              </a:rPr>
              <a:t>tol</a:t>
            </a:r>
            <a:r>
              <a:rPr lang="en-US" sz="1100" dirty="0">
                <a:latin typeface="Consolas" panose="020B0609020204030204" pitchFamily="49" charset="0"/>
              </a:rPr>
              <a:t> * abs(</a:t>
            </a:r>
            <a:r>
              <a:rPr lang="en-US" sz="1100" dirty="0" err="1">
                <a:latin typeface="Consolas" panose="020B0609020204030204" pitchFamily="49" charset="0"/>
              </a:rPr>
              <a:t>origDiag</a:t>
            </a:r>
            <a:r>
              <a:rPr lang="en-US" sz="1100" dirty="0">
                <a:latin typeface="Consolas" panose="020B0609020204030204" pitchFamily="49" charset="0"/>
              </a:rPr>
              <a:t>[k])</a:t>
            </a:r>
          </a:p>
          <a:p>
            <a:pPr marL="0" indent="0">
              <a:lnSpc>
                <a:spcPct val="100000"/>
              </a:lnSpc>
              <a:spcBef>
                <a:spcPts val="0"/>
              </a:spcBef>
              <a:buNone/>
            </a:pPr>
            <a:r>
              <a:rPr lang="en-US" sz="1100" dirty="0">
                <a:latin typeface="Consolas" panose="020B0609020204030204" pitchFamily="49" charset="0"/>
              </a:rPr>
              <a:t>        if (not </a:t>
            </a:r>
            <a:r>
              <a:rPr lang="en-US" sz="1100" dirty="0" err="1">
                <a:latin typeface="Consolas" panose="020B0609020204030204" pitchFamily="49" charset="0"/>
              </a:rPr>
              <a:t>numpy.isinf</a:t>
            </a:r>
            <a:r>
              <a:rPr lang="en-US" sz="1100" dirty="0">
                <a:latin typeface="Consolas" panose="020B0609020204030204" pitchFamily="49" charset="0"/>
              </a:rPr>
              <a:t>(</a:t>
            </a:r>
            <a:r>
              <a:rPr lang="en-US" sz="1100" dirty="0" err="1">
                <a:latin typeface="Consolas" panose="020B0609020204030204" pitchFamily="49" charset="0"/>
              </a:rPr>
              <a:t>Akk</a:t>
            </a:r>
            <a:r>
              <a:rPr lang="en-US" sz="1100" dirty="0">
                <a:latin typeface="Consolas" panose="020B0609020204030204" pitchFamily="49" charset="0"/>
              </a:rPr>
              <a:t>) and abs(</a:t>
            </a:r>
            <a:r>
              <a:rPr lang="en-US" sz="1100" dirty="0" err="1">
                <a:latin typeface="Consolas" panose="020B0609020204030204" pitchFamily="49" charset="0"/>
              </a:rPr>
              <a:t>Akk</a:t>
            </a:r>
            <a:r>
              <a:rPr lang="en-US" sz="1100" dirty="0">
                <a:latin typeface="Consolas" panose="020B0609020204030204" pitchFamily="49" charset="0"/>
              </a:rPr>
              <a:t>) &gt;= pivot):</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nonAliasParam.append</a:t>
            </a:r>
            <a:r>
              <a:rPr lang="en-US" sz="1100" dirty="0">
                <a:latin typeface="Consolas" panose="020B0609020204030204" pitchFamily="49" charset="0"/>
              </a:rPr>
              <a:t>(k)</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 = A - </a:t>
            </a:r>
            <a:r>
              <a:rPr lang="en-US" sz="1100" dirty="0" err="1">
                <a:latin typeface="Consolas" panose="020B0609020204030204" pitchFamily="49" charset="0"/>
              </a:rPr>
              <a:t>numpy.outer</a:t>
            </a:r>
            <a:r>
              <a:rPr lang="en-US" sz="1100" dirty="0">
                <a:latin typeface="Consolas" panose="020B0609020204030204" pitchFamily="49" charset="0"/>
              </a:rPr>
              <a:t>(A[:, k], A[k, :]) / </a:t>
            </a:r>
            <a:r>
              <a:rPr lang="en-US" sz="1100" dirty="0" err="1">
                <a:latin typeface="Consolas" panose="020B0609020204030204" pitchFamily="49" charset="0"/>
              </a:rPr>
              <a:t>Akk</a:t>
            </a: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 k] = A[:, k] / abs(</a:t>
            </a:r>
            <a:r>
              <a:rPr lang="en-US" sz="1100" dirty="0" err="1">
                <a:latin typeface="Consolas" panose="020B0609020204030204" pitchFamily="49" charset="0"/>
              </a:rPr>
              <a:t>Akk</a:t>
            </a:r>
            <a:r>
              <a:rPr lang="en-US" sz="1100" dirty="0">
                <a:latin typeface="Consolas" panose="020B0609020204030204" pitchFamily="49" charset="0"/>
              </a:rPr>
              <a:t>)</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[k, :] = </a:t>
            </a:r>
            <a:r>
              <a:rPr lang="en-US" sz="1100" dirty="0" err="1">
                <a:latin typeface="Consolas" panose="020B0609020204030204" pitchFamily="49" charset="0"/>
              </a:rPr>
              <a:t>ANext</a:t>
            </a:r>
            <a:r>
              <a:rPr lang="en-US" sz="1100" dirty="0">
                <a:latin typeface="Consolas" panose="020B0609020204030204" pitchFamily="49" charset="0"/>
              </a:rPr>
              <a:t>[:, k]</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[k, k] = -1.0 / </a:t>
            </a:r>
            <a:r>
              <a:rPr lang="en-US" sz="1100" dirty="0" err="1">
                <a:latin typeface="Consolas" panose="020B0609020204030204" pitchFamily="49" charset="0"/>
              </a:rPr>
              <a:t>Akk</a:t>
            </a: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else:</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aliasParam.append</a:t>
            </a:r>
            <a:r>
              <a:rPr lang="en-US" sz="1100" dirty="0">
                <a:latin typeface="Consolas" panose="020B0609020204030204" pitchFamily="49" charset="0"/>
              </a:rPr>
              <a:t>(k)</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[:,k] = </a:t>
            </a:r>
            <a:r>
              <a:rPr lang="en-US" sz="1100" dirty="0" err="1">
                <a:latin typeface="Consolas" panose="020B0609020204030204" pitchFamily="49" charset="0"/>
              </a:rPr>
              <a:t>numpy.zeros</a:t>
            </a:r>
            <a:r>
              <a:rPr lang="en-US" sz="1100" dirty="0">
                <a:latin typeface="Consolas" panose="020B0609020204030204" pitchFamily="49" charset="0"/>
              </a:rPr>
              <a:t>(</a:t>
            </a:r>
            <a:r>
              <a:rPr lang="en-US" sz="1100" dirty="0" err="1">
                <a:latin typeface="Consolas" panose="020B0609020204030204" pitchFamily="49" charset="0"/>
              </a:rPr>
              <a:t>pDim</a:t>
            </a:r>
            <a:r>
              <a:rPr lang="en-US" sz="1100" dirty="0">
                <a:latin typeface="Consolas" panose="020B0609020204030204" pitchFamily="49" charset="0"/>
              </a:rPr>
              <a:t>)</a:t>
            </a:r>
          </a:p>
          <a:p>
            <a:pPr marL="0" indent="0">
              <a:lnSpc>
                <a:spcPct val="100000"/>
              </a:lnSpc>
              <a:spcBef>
                <a:spcPts val="0"/>
              </a:spcBef>
              <a:buNone/>
            </a:pPr>
            <a:r>
              <a:rPr lang="en-US" sz="1100" dirty="0">
                <a:latin typeface="Consolas" panose="020B0609020204030204" pitchFamily="49" charset="0"/>
              </a:rPr>
              <a:t>            </a:t>
            </a:r>
            <a:r>
              <a:rPr lang="en-US" sz="1100" dirty="0" err="1">
                <a:latin typeface="Consolas" panose="020B0609020204030204" pitchFamily="49" charset="0"/>
              </a:rPr>
              <a:t>ANext</a:t>
            </a:r>
            <a:r>
              <a:rPr lang="en-US" sz="1100" dirty="0">
                <a:latin typeface="Consolas" panose="020B0609020204030204" pitchFamily="49" charset="0"/>
              </a:rPr>
              <a:t>[k, :] = </a:t>
            </a:r>
            <a:r>
              <a:rPr lang="en-US" sz="1100" dirty="0" err="1">
                <a:latin typeface="Consolas" panose="020B0609020204030204" pitchFamily="49" charset="0"/>
              </a:rPr>
              <a:t>numpy.zeros</a:t>
            </a:r>
            <a:r>
              <a:rPr lang="en-US" sz="1100" dirty="0">
                <a:latin typeface="Consolas" panose="020B0609020204030204" pitchFamily="49" charset="0"/>
              </a:rPr>
              <a:t>(</a:t>
            </a:r>
            <a:r>
              <a:rPr lang="en-US" sz="1100" dirty="0" err="1">
                <a:latin typeface="Consolas" panose="020B0609020204030204" pitchFamily="49" charset="0"/>
              </a:rPr>
              <a:t>pDim</a:t>
            </a:r>
            <a:r>
              <a:rPr lang="en-US" sz="1100" dirty="0">
                <a:latin typeface="Consolas" panose="020B0609020204030204" pitchFamily="49" charset="0"/>
              </a:rPr>
              <a:t>)</a:t>
            </a:r>
          </a:p>
          <a:p>
            <a:pPr marL="0" indent="0">
              <a:lnSpc>
                <a:spcPct val="100000"/>
              </a:lnSpc>
              <a:spcBef>
                <a:spcPts val="0"/>
              </a:spcBef>
              <a:buNone/>
            </a:pPr>
            <a:r>
              <a:rPr lang="en-US" sz="1100" dirty="0">
                <a:latin typeface="Consolas" panose="020B0609020204030204" pitchFamily="49" charset="0"/>
              </a:rPr>
              <a:t>        A = </a:t>
            </a:r>
            <a:r>
              <a:rPr lang="en-US" sz="1100" dirty="0" err="1">
                <a:latin typeface="Consolas" panose="020B0609020204030204" pitchFamily="49" charset="0"/>
              </a:rPr>
              <a:t>ANext</a:t>
            </a:r>
            <a:endParaRPr lang="en-US" sz="1100" dirty="0">
              <a:latin typeface="Consolas" panose="020B0609020204030204" pitchFamily="49" charset="0"/>
            </a:endParaRPr>
          </a:p>
          <a:p>
            <a:pPr marL="0" indent="0">
              <a:lnSpc>
                <a:spcPct val="100000"/>
              </a:lnSpc>
              <a:spcBef>
                <a:spcPts val="0"/>
              </a:spcBef>
              <a:buNone/>
            </a:pPr>
            <a:r>
              <a:rPr lang="en-US" sz="1100" dirty="0">
                <a:latin typeface="Consolas" panose="020B0609020204030204" pitchFamily="49" charset="0"/>
              </a:rPr>
              <a:t>    return (A, </a:t>
            </a:r>
            <a:r>
              <a:rPr lang="en-US" sz="1100" dirty="0" err="1">
                <a:latin typeface="Consolas" panose="020B0609020204030204" pitchFamily="49" charset="0"/>
              </a:rPr>
              <a:t>aliasParam</a:t>
            </a:r>
            <a:r>
              <a:rPr lang="en-US" sz="1100" dirty="0">
                <a:latin typeface="Consolas" panose="020B0609020204030204" pitchFamily="49" charset="0"/>
              </a:rPr>
              <a:t>, </a:t>
            </a:r>
            <a:r>
              <a:rPr lang="en-US" sz="1100" dirty="0" err="1">
                <a:latin typeface="Consolas" panose="020B0609020204030204" pitchFamily="49" charset="0"/>
              </a:rPr>
              <a:t>nonAliasParam</a:t>
            </a:r>
            <a:r>
              <a:rPr lang="en-US" sz="1100" dirty="0">
                <a:latin typeface="Consolas" panose="020B0609020204030204" pitchFamily="49" charset="0"/>
              </a:rPr>
              <a:t>)</a:t>
            </a:r>
          </a:p>
          <a:p>
            <a:pPr marL="0" indent="0">
              <a:spcBef>
                <a:spcPts val="0"/>
              </a:spcBef>
              <a:buNone/>
            </a:pPr>
            <a:endParaRPr lang="en-US" sz="1200" dirty="0">
              <a:latin typeface="Consolas" panose="020B0609020204030204" pitchFamily="49" charset="0"/>
            </a:endParaRPr>
          </a:p>
        </p:txBody>
      </p:sp>
    </p:spTree>
    <p:extLst>
      <p:ext uri="{BB962C8B-B14F-4D97-AF65-F5344CB8AC3E}">
        <p14:creationId xmlns:p14="http://schemas.microsoft.com/office/powerpoint/2010/main" val="2474064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a Model With Categorical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p:sp>
        <p:nvSpPr>
          <p:cNvPr id="5" name="Content Placeholder 4">
            <a:extLst>
              <a:ext uri="{FF2B5EF4-FFF2-40B4-BE49-F238E27FC236}">
                <a16:creationId xmlns:a16="http://schemas.microsoft.com/office/drawing/2014/main" id="{D1A3FC45-4198-4C53-AAFF-54EED8381556}"/>
              </a:ext>
            </a:extLst>
          </p:cNvPr>
          <p:cNvSpPr>
            <a:spLocks noGrp="1"/>
          </p:cNvSpPr>
          <p:nvPr>
            <p:ph idx="1"/>
          </p:nvPr>
        </p:nvSpPr>
        <p:spPr>
          <a:xfrm>
            <a:off x="838200" y="1825625"/>
            <a:ext cx="10515600" cy="2289175"/>
          </a:xfrm>
          <a:solidFill>
            <a:schemeClr val="accent2">
              <a:lumMod val="20000"/>
              <a:lumOff val="80000"/>
            </a:schemeClr>
          </a:solidFill>
        </p:spPr>
        <p:txBody>
          <a:bodyPr anchor="ctr">
            <a:noAutofit/>
          </a:bodyPr>
          <a:lstStyle/>
          <a:p>
            <a:pPr marL="0" indent="0">
              <a:lnSpc>
                <a:spcPct val="100000"/>
              </a:lnSpc>
              <a:spcBef>
                <a:spcPts val="300"/>
              </a:spcBef>
              <a:buNone/>
            </a:pPr>
            <a:r>
              <a:rPr lang="en-US" sz="1700" dirty="0">
                <a:latin typeface="Consolas" panose="020B0609020204030204" pitchFamily="49" charset="0"/>
              </a:rPr>
              <a:t># Identify the aliased parameters</a:t>
            </a:r>
          </a:p>
          <a:p>
            <a:pPr marL="0" indent="0">
              <a:lnSpc>
                <a:spcPct val="100000"/>
              </a:lnSpc>
              <a:spcBef>
                <a:spcPts val="300"/>
              </a:spcBef>
              <a:buNone/>
            </a:pPr>
            <a:r>
              <a:rPr lang="en-US" sz="1700" dirty="0" err="1">
                <a:latin typeface="Consolas" panose="020B0609020204030204" pitchFamily="49" charset="0"/>
              </a:rPr>
              <a:t>XtX</a:t>
            </a:r>
            <a:r>
              <a:rPr lang="en-US" sz="1700" dirty="0">
                <a:latin typeface="Consolas" panose="020B0609020204030204" pitchFamily="49" charset="0"/>
              </a:rPr>
              <a:t> = </a:t>
            </a:r>
            <a:r>
              <a:rPr lang="en-US" sz="1700" dirty="0" err="1">
                <a:latin typeface="Consolas" panose="020B0609020204030204" pitchFamily="49" charset="0"/>
              </a:rPr>
              <a:t>X.transpose</a:t>
            </a:r>
            <a:r>
              <a:rPr lang="en-US" sz="1700" dirty="0">
                <a:latin typeface="Consolas" panose="020B0609020204030204" pitchFamily="49" charset="0"/>
              </a:rPr>
              <a:t>().dot(X)</a:t>
            </a:r>
          </a:p>
          <a:p>
            <a:pPr marL="0" indent="0">
              <a:lnSpc>
                <a:spcPct val="100000"/>
              </a:lnSpc>
              <a:spcBef>
                <a:spcPts val="300"/>
              </a:spcBef>
              <a:buNone/>
            </a:pPr>
            <a:r>
              <a:rPr lang="en-US" sz="1700" dirty="0" err="1">
                <a:latin typeface="Consolas" panose="020B0609020204030204" pitchFamily="49" charset="0"/>
              </a:rPr>
              <a:t>n_param</a:t>
            </a:r>
            <a:r>
              <a:rPr lang="en-US" sz="1700" dirty="0">
                <a:latin typeface="Consolas" panose="020B0609020204030204" pitchFamily="49" charset="0"/>
              </a:rPr>
              <a:t> = </a:t>
            </a:r>
            <a:r>
              <a:rPr lang="en-US" sz="1700" dirty="0" err="1">
                <a:latin typeface="Consolas" panose="020B0609020204030204" pitchFamily="49" charset="0"/>
              </a:rPr>
              <a:t>X.shape</a:t>
            </a:r>
            <a:r>
              <a:rPr lang="en-US" sz="1700" dirty="0">
                <a:latin typeface="Consolas" panose="020B0609020204030204" pitchFamily="49" charset="0"/>
              </a:rPr>
              <a:t>[1]</a:t>
            </a:r>
          </a:p>
          <a:p>
            <a:pPr marL="0" indent="0">
              <a:lnSpc>
                <a:spcPct val="100000"/>
              </a:lnSpc>
              <a:spcBef>
                <a:spcPts val="300"/>
              </a:spcBef>
              <a:buNone/>
            </a:pPr>
            <a:r>
              <a:rPr lang="en-US" sz="1700" dirty="0" err="1">
                <a:latin typeface="Consolas" panose="020B0609020204030204" pitchFamily="49" charset="0"/>
              </a:rPr>
              <a:t>origDiag</a:t>
            </a:r>
            <a:r>
              <a:rPr lang="en-US" sz="1700" dirty="0">
                <a:latin typeface="Consolas" panose="020B0609020204030204" pitchFamily="49" charset="0"/>
              </a:rPr>
              <a:t> = </a:t>
            </a:r>
            <a:r>
              <a:rPr lang="en-US" sz="1700" dirty="0" err="1">
                <a:latin typeface="Consolas" panose="020B0609020204030204" pitchFamily="49" charset="0"/>
              </a:rPr>
              <a:t>numpy.diag</a:t>
            </a:r>
            <a:r>
              <a:rPr lang="en-US" sz="1700" dirty="0">
                <a:latin typeface="Consolas" panose="020B0609020204030204" pitchFamily="49" charset="0"/>
              </a:rPr>
              <a:t>(</a:t>
            </a:r>
            <a:r>
              <a:rPr lang="en-US" sz="1700" dirty="0" err="1">
                <a:latin typeface="Consolas" panose="020B0609020204030204" pitchFamily="49" charset="0"/>
              </a:rPr>
              <a:t>XtX</a:t>
            </a:r>
            <a:r>
              <a:rPr lang="en-US" sz="1700" dirty="0">
                <a:latin typeface="Consolas" panose="020B0609020204030204" pitchFamily="49" charset="0"/>
              </a:rPr>
              <a:t>)</a:t>
            </a:r>
          </a:p>
          <a:p>
            <a:pPr marL="0" indent="0">
              <a:lnSpc>
                <a:spcPct val="100000"/>
              </a:lnSpc>
              <a:spcBef>
                <a:spcPts val="300"/>
              </a:spcBef>
              <a:buNone/>
            </a:pPr>
            <a:r>
              <a:rPr lang="en-US" sz="1700" dirty="0" err="1">
                <a:latin typeface="Consolas" panose="020B0609020204030204" pitchFamily="49" charset="0"/>
              </a:rPr>
              <a:t>XtXGinv</a:t>
            </a:r>
            <a:r>
              <a:rPr lang="en-US" sz="1700" dirty="0">
                <a:latin typeface="Consolas" panose="020B0609020204030204" pitchFamily="49" charset="0"/>
              </a:rPr>
              <a:t>, </a:t>
            </a:r>
            <a:r>
              <a:rPr lang="en-US" sz="1700" dirty="0" err="1">
                <a:latin typeface="Consolas" panose="020B0609020204030204" pitchFamily="49" charset="0"/>
              </a:rPr>
              <a:t>aliasParam</a:t>
            </a:r>
            <a:r>
              <a:rPr lang="en-US" sz="1700" dirty="0">
                <a:latin typeface="Consolas" panose="020B0609020204030204" pitchFamily="49" charset="0"/>
              </a:rPr>
              <a:t>, </a:t>
            </a:r>
            <a:r>
              <a:rPr lang="en-US" sz="1700" dirty="0" err="1">
                <a:latin typeface="Consolas" panose="020B0609020204030204" pitchFamily="49" charset="0"/>
              </a:rPr>
              <a:t>nonAliasParam</a:t>
            </a:r>
            <a:r>
              <a:rPr lang="en-US" sz="1700" dirty="0">
                <a:latin typeface="Consolas" panose="020B0609020204030204" pitchFamily="49" charset="0"/>
              </a:rPr>
              <a:t> = </a:t>
            </a:r>
            <a:r>
              <a:rPr lang="en-US" sz="1700" dirty="0" err="1">
                <a:latin typeface="Consolas" panose="020B0609020204030204" pitchFamily="49" charset="0"/>
              </a:rPr>
              <a:t>Utility.SWEEPOperator</a:t>
            </a:r>
            <a:r>
              <a:rPr lang="en-US" sz="1700" dirty="0">
                <a:latin typeface="Consolas" panose="020B0609020204030204" pitchFamily="49" charset="0"/>
              </a:rPr>
              <a:t> (</a:t>
            </a:r>
            <a:r>
              <a:rPr lang="en-US" sz="1700" dirty="0" err="1">
                <a:latin typeface="Consolas" panose="020B0609020204030204" pitchFamily="49" charset="0"/>
              </a:rPr>
              <a:t>n_param</a:t>
            </a:r>
            <a:r>
              <a:rPr lang="en-US" sz="1700" dirty="0">
                <a:latin typeface="Consolas" panose="020B0609020204030204" pitchFamily="49" charset="0"/>
              </a:rPr>
              <a:t>, </a:t>
            </a:r>
            <a:r>
              <a:rPr lang="en-US" sz="1700" dirty="0" err="1">
                <a:latin typeface="Consolas" panose="020B0609020204030204" pitchFamily="49" charset="0"/>
              </a:rPr>
              <a:t>XtX</a:t>
            </a:r>
            <a:r>
              <a:rPr lang="en-US" sz="1700" dirty="0">
                <a:latin typeface="Consolas" panose="020B0609020204030204" pitchFamily="49" charset="0"/>
              </a:rPr>
              <a:t>, </a:t>
            </a:r>
            <a:r>
              <a:rPr lang="en-US" sz="1700" dirty="0" err="1">
                <a:latin typeface="Consolas" panose="020B0609020204030204" pitchFamily="49" charset="0"/>
              </a:rPr>
              <a:t>origDiag</a:t>
            </a:r>
            <a:r>
              <a:rPr lang="en-US" sz="1700" dirty="0">
                <a:latin typeface="Consolas" panose="020B0609020204030204" pitchFamily="49" charset="0"/>
              </a:rPr>
              <a:t>)</a:t>
            </a:r>
          </a:p>
          <a:p>
            <a:pPr marL="0" indent="0">
              <a:lnSpc>
                <a:spcPct val="100000"/>
              </a:lnSpc>
              <a:spcBef>
                <a:spcPts val="300"/>
              </a:spcBef>
              <a:buNone/>
            </a:pPr>
            <a:r>
              <a:rPr lang="en-US" sz="1700" dirty="0">
                <a:latin typeface="Consolas" panose="020B0609020204030204" pitchFamily="49" charset="0"/>
              </a:rPr>
              <a:t>print('Aliased Parameters: ', list(</a:t>
            </a:r>
            <a:r>
              <a:rPr lang="en-US" sz="1700" dirty="0" err="1">
                <a:latin typeface="Consolas" panose="020B0609020204030204" pitchFamily="49" charset="0"/>
              </a:rPr>
              <a:t>aliasParam</a:t>
            </a:r>
            <a:r>
              <a:rPr lang="en-US" sz="1700" dirty="0">
                <a:latin typeface="Consolas" panose="020B0609020204030204" pitchFamily="49" charset="0"/>
              </a:rPr>
              <a:t>))</a:t>
            </a:r>
          </a:p>
          <a:p>
            <a:pPr marL="0" indent="0">
              <a:lnSpc>
                <a:spcPct val="100000"/>
              </a:lnSpc>
              <a:spcBef>
                <a:spcPts val="300"/>
              </a:spcBef>
              <a:buNone/>
            </a:pPr>
            <a:r>
              <a:rPr lang="en-US" sz="1700" dirty="0">
                <a:latin typeface="Consolas" panose="020B0609020204030204" pitchFamily="49" charset="0"/>
              </a:rPr>
              <a:t>print('Non-aliased Parameters: ', list(</a:t>
            </a:r>
            <a:r>
              <a:rPr lang="en-US" sz="1700" dirty="0" err="1">
                <a:latin typeface="Consolas" panose="020B0609020204030204" pitchFamily="49" charset="0"/>
              </a:rPr>
              <a:t>nonAliasParam</a:t>
            </a:r>
            <a:r>
              <a:rPr lang="en-US" sz="1700" dirty="0">
                <a:latin typeface="Consolas" panose="020B0609020204030204" pitchFamily="49" charset="0"/>
              </a:rPr>
              <a:t>))</a:t>
            </a:r>
          </a:p>
        </p:txBody>
      </p:sp>
      <p:sp>
        <p:nvSpPr>
          <p:cNvPr id="11" name="Content Placeholder 4">
            <a:extLst>
              <a:ext uri="{FF2B5EF4-FFF2-40B4-BE49-F238E27FC236}">
                <a16:creationId xmlns:a16="http://schemas.microsoft.com/office/drawing/2014/main" id="{EDDEF8CE-6059-407A-B8D1-6383081E8517}"/>
              </a:ext>
            </a:extLst>
          </p:cNvPr>
          <p:cNvSpPr txBox="1">
            <a:spLocks/>
          </p:cNvSpPr>
          <p:nvPr/>
        </p:nvSpPr>
        <p:spPr>
          <a:xfrm>
            <a:off x="838200" y="4333518"/>
            <a:ext cx="4114800" cy="816980"/>
          </a:xfrm>
          <a:prstGeom prst="rect">
            <a:avLst/>
          </a:prstGeom>
          <a:solidFill>
            <a:schemeClr val="accent6">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US" sz="1600" dirty="0">
                <a:latin typeface="Consolas" panose="020B0609020204030204" pitchFamily="49" charset="0"/>
              </a:rPr>
              <a:t>Aliased Parameters:  [3]</a:t>
            </a:r>
          </a:p>
          <a:p>
            <a:pPr marL="0" indent="0">
              <a:lnSpc>
                <a:spcPct val="100000"/>
              </a:lnSpc>
              <a:spcBef>
                <a:spcPts val="300"/>
              </a:spcBef>
              <a:buFont typeface="Arial" panose="020B0604020202020204" pitchFamily="34" charset="0"/>
              <a:buNone/>
            </a:pPr>
            <a:r>
              <a:rPr lang="en-US" sz="1600" dirty="0">
                <a:latin typeface="Consolas" panose="020B0609020204030204" pitchFamily="49" charset="0"/>
              </a:rPr>
              <a:t>Non-aliased Parameters:  [0, 1, 2]</a:t>
            </a:r>
          </a:p>
        </p:txBody>
      </p:sp>
      <p:graphicFrame>
        <p:nvGraphicFramePr>
          <p:cNvPr id="8" name="Table 7">
            <a:extLst>
              <a:ext uri="{FF2B5EF4-FFF2-40B4-BE49-F238E27FC236}">
                <a16:creationId xmlns:a16="http://schemas.microsoft.com/office/drawing/2014/main" id="{4E028017-16D1-4F25-9960-4DCAC133BD43}"/>
              </a:ext>
            </a:extLst>
          </p:cNvPr>
          <p:cNvGraphicFramePr>
            <a:graphicFrameLocks noGrp="1"/>
          </p:cNvGraphicFramePr>
          <p:nvPr>
            <p:extLst>
              <p:ext uri="{D42A27DB-BD31-4B8C-83A1-F6EECF244321}">
                <p14:modId xmlns:p14="http://schemas.microsoft.com/office/powerpoint/2010/main" val="1915898387"/>
              </p:ext>
            </p:extLst>
          </p:nvPr>
        </p:nvGraphicFramePr>
        <p:xfrm>
          <a:off x="5169158" y="4333517"/>
          <a:ext cx="6184640" cy="1936655"/>
        </p:xfrm>
        <a:graphic>
          <a:graphicData uri="http://schemas.openxmlformats.org/drawingml/2006/table">
            <a:tbl>
              <a:tblPr firstRow="1" firstCol="1" bandRow="1">
                <a:tableStyleId>{5C22544A-7EE6-4342-B048-85BDC9FD1C3A}</a:tableStyleId>
              </a:tblPr>
              <a:tblGrid>
                <a:gridCol w="1236928">
                  <a:extLst>
                    <a:ext uri="{9D8B030D-6E8A-4147-A177-3AD203B41FA5}">
                      <a16:colId xmlns:a16="http://schemas.microsoft.com/office/drawing/2014/main" val="550695153"/>
                    </a:ext>
                  </a:extLst>
                </a:gridCol>
                <a:gridCol w="1236928">
                  <a:extLst>
                    <a:ext uri="{9D8B030D-6E8A-4147-A177-3AD203B41FA5}">
                      <a16:colId xmlns:a16="http://schemas.microsoft.com/office/drawing/2014/main" val="2505832707"/>
                    </a:ext>
                  </a:extLst>
                </a:gridCol>
                <a:gridCol w="1236928">
                  <a:extLst>
                    <a:ext uri="{9D8B030D-6E8A-4147-A177-3AD203B41FA5}">
                      <a16:colId xmlns:a16="http://schemas.microsoft.com/office/drawing/2014/main" val="2573960800"/>
                    </a:ext>
                  </a:extLst>
                </a:gridCol>
                <a:gridCol w="1236928">
                  <a:extLst>
                    <a:ext uri="{9D8B030D-6E8A-4147-A177-3AD203B41FA5}">
                      <a16:colId xmlns:a16="http://schemas.microsoft.com/office/drawing/2014/main" val="3121329344"/>
                    </a:ext>
                  </a:extLst>
                </a:gridCol>
                <a:gridCol w="1236928">
                  <a:extLst>
                    <a:ext uri="{9D8B030D-6E8A-4147-A177-3AD203B41FA5}">
                      <a16:colId xmlns:a16="http://schemas.microsoft.com/office/drawing/2014/main" val="3277620198"/>
                    </a:ext>
                  </a:extLst>
                </a:gridCol>
              </a:tblGrid>
              <a:tr h="387331">
                <a:tc>
                  <a:txBody>
                    <a:bodyPr/>
                    <a:lstStyle/>
                    <a:p>
                      <a:pPr algn="ctr" fontAlgn="b"/>
                      <a:r>
                        <a:rPr lang="en-US" sz="1200" b="1" i="0" u="none" strike="noStrike" dirty="0" err="1">
                          <a:solidFill>
                            <a:schemeClr val="bg1"/>
                          </a:solidFill>
                          <a:effectLst/>
                          <a:latin typeface="+mn-lt"/>
                        </a:rPr>
                        <a:t>XtX</a:t>
                      </a:r>
                      <a:endParaRPr lang="en-US" sz="1200" b="1" i="0" u="none" strike="noStrike" dirty="0">
                        <a:solidFill>
                          <a:schemeClr val="bg1"/>
                        </a:solidFill>
                        <a:effectLst/>
                        <a:latin typeface="+mn-lt"/>
                      </a:endParaRPr>
                    </a:p>
                  </a:txBody>
                  <a:tcPr marL="7620" marR="7620" marT="7620" marB="0" anchor="ctr"/>
                </a:tc>
                <a:tc>
                  <a:txBody>
                    <a:bodyPr/>
                    <a:lstStyle/>
                    <a:p>
                      <a:pPr algn="ctr" fontAlgn="b"/>
                      <a:r>
                        <a:rPr lang="en-US" sz="1200" u="none" strike="noStrike" dirty="0">
                          <a:effectLst/>
                          <a:latin typeface="+mn-lt"/>
                        </a:rPr>
                        <a:t>Intercept</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DriveTrain_AWD</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err="1">
                          <a:effectLst/>
                          <a:latin typeface="+mn-lt"/>
                        </a:rPr>
                        <a:t>DriveTrain_FWD</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DriveTrain_RWD</a:t>
                      </a:r>
                      <a:endParaRPr lang="en-US" sz="12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4078743402"/>
                  </a:ext>
                </a:extLst>
              </a:tr>
              <a:tr h="387331">
                <a:tc>
                  <a:txBody>
                    <a:bodyPr/>
                    <a:lstStyle/>
                    <a:p>
                      <a:pPr algn="ctr" fontAlgn="b"/>
                      <a:r>
                        <a:rPr lang="en-US" sz="1200" u="none" strike="noStrike">
                          <a:effectLst/>
                          <a:latin typeface="+mn-lt"/>
                        </a:rPr>
                        <a:t>Intercept</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a:effectLst/>
                          <a:latin typeface="+mn-lt"/>
                        </a:rPr>
                        <a:t>428</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92</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226</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110</a:t>
                      </a:r>
                      <a:endParaRPr lang="en-US" sz="12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1295266807"/>
                  </a:ext>
                </a:extLst>
              </a:tr>
              <a:tr h="387331">
                <a:tc>
                  <a:txBody>
                    <a:bodyPr/>
                    <a:lstStyle/>
                    <a:p>
                      <a:pPr algn="ctr" fontAlgn="b"/>
                      <a:r>
                        <a:rPr lang="en-US" sz="1200" u="none" strike="noStrike">
                          <a:effectLst/>
                          <a:latin typeface="+mn-lt"/>
                        </a:rPr>
                        <a:t>DriveTrain_AWD</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92</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92</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a:effectLst/>
                          <a:latin typeface="+mn-lt"/>
                        </a:rPr>
                        <a:t>0</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0</a:t>
                      </a:r>
                      <a:endParaRPr lang="en-US" sz="12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635342172"/>
                  </a:ext>
                </a:extLst>
              </a:tr>
              <a:tr h="387331">
                <a:tc>
                  <a:txBody>
                    <a:bodyPr/>
                    <a:lstStyle/>
                    <a:p>
                      <a:pPr algn="ctr" fontAlgn="b"/>
                      <a:r>
                        <a:rPr lang="en-US" sz="1200" u="none" strike="noStrike">
                          <a:effectLst/>
                          <a:latin typeface="+mn-lt"/>
                        </a:rPr>
                        <a:t>DriveTrain_FWD</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226</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0</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226</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a:effectLst/>
                          <a:latin typeface="+mn-lt"/>
                        </a:rPr>
                        <a:t>0</a:t>
                      </a:r>
                      <a:endParaRPr lang="en-US"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975755517"/>
                  </a:ext>
                </a:extLst>
              </a:tr>
              <a:tr h="387331">
                <a:tc>
                  <a:txBody>
                    <a:bodyPr/>
                    <a:lstStyle/>
                    <a:p>
                      <a:pPr algn="ctr" fontAlgn="b"/>
                      <a:r>
                        <a:rPr lang="en-US" sz="1200" u="none" strike="noStrike">
                          <a:effectLst/>
                          <a:latin typeface="+mn-lt"/>
                        </a:rPr>
                        <a:t>DriveTrain_RWD</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110</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0</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a:effectLst/>
                          <a:latin typeface="+mn-lt"/>
                        </a:rPr>
                        <a:t>0</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a:effectLst/>
                          <a:latin typeface="+mn-lt"/>
                        </a:rPr>
                        <a:t>110</a:t>
                      </a:r>
                      <a:endParaRPr lang="en-US"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54870402"/>
                  </a:ext>
                </a:extLst>
              </a:tr>
            </a:tbl>
          </a:graphicData>
        </a:graphic>
      </p:graphicFrame>
    </p:spTree>
    <p:extLst>
      <p:ext uri="{BB962C8B-B14F-4D97-AF65-F5344CB8AC3E}">
        <p14:creationId xmlns:p14="http://schemas.microsoft.com/office/powerpoint/2010/main" val="3044147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a Model With Categorical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5" name="Content Placeholder 4">
            <a:extLst>
              <a:ext uri="{FF2B5EF4-FFF2-40B4-BE49-F238E27FC236}">
                <a16:creationId xmlns:a16="http://schemas.microsoft.com/office/drawing/2014/main" id="{2D395F98-02CA-4AEF-B7DD-12F98C5B5401}"/>
              </a:ext>
            </a:extLst>
          </p:cNvPr>
          <p:cNvSpPr>
            <a:spLocks noGrp="1"/>
          </p:cNvSpPr>
          <p:nvPr>
            <p:ph idx="1"/>
          </p:nvPr>
        </p:nvSpPr>
        <p:spPr>
          <a:xfrm>
            <a:off x="838199" y="1690689"/>
            <a:ext cx="10515600" cy="3749726"/>
          </a:xfrm>
          <a:solidFill>
            <a:schemeClr val="accent2">
              <a:lumMod val="20000"/>
              <a:lumOff val="80000"/>
            </a:schemeClr>
          </a:solidFill>
        </p:spPr>
        <p:txBody>
          <a:bodyPr anchor="ctr">
            <a:noAutofit/>
          </a:bodyPr>
          <a:lstStyle/>
          <a:p>
            <a:pPr marL="0" indent="0">
              <a:lnSpc>
                <a:spcPct val="100000"/>
              </a:lnSpc>
              <a:spcBef>
                <a:spcPts val="0"/>
              </a:spcBef>
              <a:buNone/>
            </a:pPr>
            <a:r>
              <a:rPr lang="en-US" sz="1600" dirty="0">
                <a:latin typeface="Consolas" panose="020B0609020204030204" pitchFamily="49" charset="0"/>
              </a:rPr>
              <a:t># Train a multinominal logistic model</a:t>
            </a:r>
          </a:p>
          <a:p>
            <a:pPr marL="0" indent="0">
              <a:lnSpc>
                <a:spcPct val="100000"/>
              </a:lnSpc>
              <a:spcBef>
                <a:spcPts val="0"/>
              </a:spcBef>
              <a:buNone/>
            </a:pPr>
            <a:r>
              <a:rPr lang="en-US" sz="1600" dirty="0" err="1">
                <a:latin typeface="Consolas" panose="020B0609020204030204" pitchFamily="49" charset="0"/>
              </a:rPr>
              <a:t>X_reduce</a:t>
            </a:r>
            <a:r>
              <a:rPr lang="en-US" sz="1600" dirty="0">
                <a:latin typeface="Consolas" panose="020B0609020204030204" pitchFamily="49" charset="0"/>
              </a:rPr>
              <a:t> = </a:t>
            </a:r>
            <a:r>
              <a:rPr lang="en-US" sz="1600" dirty="0" err="1">
                <a:latin typeface="Consolas" panose="020B0609020204030204" pitchFamily="49" charset="0"/>
              </a:rPr>
              <a:t>X.iloc</a:t>
            </a:r>
            <a:r>
              <a:rPr lang="en-US" sz="1600" dirty="0">
                <a:latin typeface="Consolas" panose="020B0609020204030204" pitchFamily="49" charset="0"/>
              </a:rPr>
              <a:t>[:, list(</a:t>
            </a:r>
            <a:r>
              <a:rPr lang="en-US" sz="1600" dirty="0" err="1">
                <a:latin typeface="Consolas" panose="020B0609020204030204" pitchFamily="49" charset="0"/>
              </a:rPr>
              <a:t>nonAliasParam</a:t>
            </a:r>
            <a:r>
              <a:rPr lang="en-US" sz="1600" dirty="0">
                <a:latin typeface="Consolas" panose="020B0609020204030204" pitchFamily="49" charset="0"/>
              </a:rPr>
              <a:t>)]</a:t>
            </a:r>
          </a:p>
          <a:p>
            <a:pPr marL="0" indent="0">
              <a:lnSpc>
                <a:spcPct val="100000"/>
              </a:lnSpc>
              <a:spcBef>
                <a:spcPts val="0"/>
              </a:spcBef>
              <a:buNone/>
            </a:pPr>
            <a:r>
              <a:rPr lang="en-US" sz="1600" dirty="0" err="1">
                <a:latin typeface="Consolas" panose="020B0609020204030204" pitchFamily="49" charset="0"/>
              </a:rPr>
              <a:t>modelObj</a:t>
            </a:r>
            <a:r>
              <a:rPr lang="en-US" sz="1600" dirty="0">
                <a:latin typeface="Consolas" panose="020B0609020204030204" pitchFamily="49" charset="0"/>
              </a:rPr>
              <a:t> = </a:t>
            </a:r>
            <a:r>
              <a:rPr lang="en-US" sz="1600" dirty="0" err="1">
                <a:latin typeface="Consolas" panose="020B0609020204030204" pitchFamily="49" charset="0"/>
              </a:rPr>
              <a:t>smodel.MNLogit</a:t>
            </a:r>
            <a:r>
              <a:rPr lang="en-US" sz="1600" dirty="0">
                <a:latin typeface="Consolas" panose="020B0609020204030204" pitchFamily="49" charset="0"/>
              </a:rPr>
              <a:t>(y, </a:t>
            </a:r>
            <a:r>
              <a:rPr lang="en-US" sz="1600" dirty="0" err="1">
                <a:latin typeface="Consolas" panose="020B0609020204030204" pitchFamily="49" charset="0"/>
              </a:rPr>
              <a:t>X_reduce</a:t>
            </a: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print("Name of Target Variable:", </a:t>
            </a:r>
            <a:r>
              <a:rPr lang="en-US" sz="1600" dirty="0" err="1">
                <a:latin typeface="Consolas" panose="020B0609020204030204" pitchFamily="49" charset="0"/>
              </a:rPr>
              <a:t>modelObj.endog_names</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print("Name(s) of Predictors:", </a:t>
            </a:r>
            <a:r>
              <a:rPr lang="en-US" sz="1600" dirty="0" err="1">
                <a:latin typeface="Consolas" panose="020B0609020204030204" pitchFamily="49" charset="0"/>
              </a:rPr>
              <a:t>modelObj.exog_names</a:t>
            </a: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err="1">
                <a:latin typeface="Consolas" panose="020B0609020204030204" pitchFamily="49" charset="0"/>
              </a:rPr>
              <a:t>thisFit</a:t>
            </a:r>
            <a:r>
              <a:rPr lang="en-US" sz="1600" dirty="0">
                <a:latin typeface="Consolas" panose="020B0609020204030204" pitchFamily="49" charset="0"/>
              </a:rPr>
              <a:t> = </a:t>
            </a:r>
            <a:r>
              <a:rPr lang="en-US" sz="1600" dirty="0" err="1">
                <a:latin typeface="Consolas" panose="020B0609020204030204" pitchFamily="49" charset="0"/>
              </a:rPr>
              <a:t>modelObj.fit</a:t>
            </a:r>
            <a:r>
              <a:rPr lang="en-US" sz="1600" dirty="0">
                <a:latin typeface="Consolas" panose="020B0609020204030204" pitchFamily="49" charset="0"/>
              </a:rPr>
              <a:t>(</a:t>
            </a:r>
            <a:r>
              <a:rPr lang="en-US" sz="1600" dirty="0" err="1">
                <a:latin typeface="Consolas" panose="020B0609020204030204" pitchFamily="49" charset="0"/>
              </a:rPr>
              <a:t>full_output</a:t>
            </a:r>
            <a:r>
              <a:rPr lang="en-US" sz="1600" dirty="0">
                <a:latin typeface="Consolas" panose="020B0609020204030204" pitchFamily="49" charset="0"/>
              </a:rPr>
              <a:t> = True)</a:t>
            </a:r>
          </a:p>
          <a:p>
            <a:pPr marL="0" indent="0">
              <a:lnSpc>
                <a:spcPct val="100000"/>
              </a:lnSpc>
              <a:spcBef>
                <a:spcPts val="0"/>
              </a:spcBef>
              <a:buNone/>
            </a:pPr>
            <a:r>
              <a:rPr lang="en-US" sz="1600" dirty="0">
                <a:latin typeface="Consolas" panose="020B0609020204030204" pitchFamily="49" charset="0"/>
              </a:rPr>
              <a:t>print('Model Summary:\n', </a:t>
            </a:r>
            <a:r>
              <a:rPr lang="en-US" sz="1600" dirty="0" err="1">
                <a:latin typeface="Consolas" panose="020B0609020204030204" pitchFamily="49" charset="0"/>
              </a:rPr>
              <a:t>thisFit.summary</a:t>
            </a: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print('Intercept Model Log-Likelihood Value = ', </a:t>
            </a:r>
            <a:r>
              <a:rPr lang="en-US" sz="1600" dirty="0" err="1">
                <a:latin typeface="Consolas" panose="020B0609020204030204" pitchFamily="49" charset="0"/>
              </a:rPr>
              <a:t>thisFit.llnull</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print('  Current Model Log-Likelihood Value = ', </a:t>
            </a:r>
            <a:r>
              <a:rPr lang="en-US" sz="1600" dirty="0" err="1">
                <a:latin typeface="Consolas" panose="020B0609020204030204" pitchFamily="49" charset="0"/>
              </a:rPr>
              <a:t>thisFit.llf</a:t>
            </a: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print("Model Parameter Estimates:\n", </a:t>
            </a:r>
            <a:r>
              <a:rPr lang="en-US" sz="1600" dirty="0" err="1">
                <a:latin typeface="Consolas" panose="020B0609020204030204" pitchFamily="49" charset="0"/>
              </a:rPr>
              <a:t>thisFit.params</a:t>
            </a:r>
            <a:r>
              <a:rPr lang="en-US" sz="1600" dirty="0">
                <a:latin typeface="Consolas" panose="020B0609020204030204" pitchFamily="49" charset="0"/>
              </a:rPr>
              <a:t>)</a:t>
            </a:r>
          </a:p>
        </p:txBody>
      </p:sp>
      <p:sp>
        <p:nvSpPr>
          <p:cNvPr id="11" name="TextBox 10">
            <a:extLst>
              <a:ext uri="{FF2B5EF4-FFF2-40B4-BE49-F238E27FC236}">
                <a16:creationId xmlns:a16="http://schemas.microsoft.com/office/drawing/2014/main" id="{EAECA0A1-4BB6-4A96-8EF4-6ED19CAA35A7}"/>
              </a:ext>
            </a:extLst>
          </p:cNvPr>
          <p:cNvSpPr txBox="1"/>
          <p:nvPr/>
        </p:nvSpPr>
        <p:spPr>
          <a:xfrm>
            <a:off x="838199" y="5555981"/>
            <a:ext cx="10515599" cy="684803"/>
          </a:xfrm>
          <a:prstGeom prst="rect">
            <a:avLst/>
          </a:prstGeom>
          <a:solidFill>
            <a:schemeClr val="accent6">
              <a:lumMod val="20000"/>
              <a:lumOff val="80000"/>
            </a:schemeClr>
          </a:solidFill>
        </p:spPr>
        <p:txBody>
          <a:bodyPr wrap="square">
            <a:spAutoFit/>
          </a:bodyPr>
          <a:lstStyle/>
          <a:p>
            <a:pPr>
              <a:spcBef>
                <a:spcPts val="300"/>
              </a:spcBef>
            </a:pPr>
            <a:r>
              <a:rPr lang="en-US" dirty="0">
                <a:latin typeface="Consolas" panose="020B0609020204030204" pitchFamily="49" charset="0"/>
              </a:rPr>
              <a:t>Name of Target Variable: Origin</a:t>
            </a:r>
          </a:p>
          <a:p>
            <a:pPr>
              <a:spcBef>
                <a:spcPts val="300"/>
              </a:spcBef>
            </a:pPr>
            <a:r>
              <a:rPr lang="en-US" dirty="0">
                <a:latin typeface="Consolas" panose="020B0609020204030204" pitchFamily="49" charset="0"/>
              </a:rPr>
              <a:t>Name(s) of Predictors: ['Intercept', '</a:t>
            </a:r>
            <a:r>
              <a:rPr lang="en-US" dirty="0" err="1">
                <a:latin typeface="Consolas" panose="020B0609020204030204" pitchFamily="49" charset="0"/>
              </a:rPr>
              <a:t>DriveTrain_AWD</a:t>
            </a:r>
            <a:r>
              <a:rPr lang="en-US" dirty="0">
                <a:latin typeface="Consolas" panose="020B0609020204030204" pitchFamily="49" charset="0"/>
              </a:rPr>
              <a:t>', '</a:t>
            </a:r>
            <a:r>
              <a:rPr lang="en-US" dirty="0" err="1">
                <a:latin typeface="Consolas" panose="020B0609020204030204" pitchFamily="49" charset="0"/>
              </a:rPr>
              <a:t>DriveTrain_FWD</a:t>
            </a:r>
            <a:r>
              <a:rPr lang="en-US" dirty="0">
                <a:latin typeface="Consolas" panose="020B0609020204030204" pitchFamily="49" charset="0"/>
              </a:rPr>
              <a:t>']</a:t>
            </a:r>
          </a:p>
        </p:txBody>
      </p:sp>
    </p:spTree>
    <p:extLst>
      <p:ext uri="{BB962C8B-B14F-4D97-AF65-F5344CB8AC3E}">
        <p14:creationId xmlns:p14="http://schemas.microsoft.com/office/powerpoint/2010/main" val="148041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a Model With Categorical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sp>
        <p:nvSpPr>
          <p:cNvPr id="11" name="TextBox 10">
            <a:extLst>
              <a:ext uri="{FF2B5EF4-FFF2-40B4-BE49-F238E27FC236}">
                <a16:creationId xmlns:a16="http://schemas.microsoft.com/office/drawing/2014/main" id="{EAECA0A1-4BB6-4A96-8EF4-6ED19CAA35A7}"/>
              </a:ext>
            </a:extLst>
          </p:cNvPr>
          <p:cNvSpPr txBox="1"/>
          <p:nvPr/>
        </p:nvSpPr>
        <p:spPr>
          <a:xfrm>
            <a:off x="213049" y="1576696"/>
            <a:ext cx="7167465" cy="4893647"/>
          </a:xfrm>
          <a:prstGeom prst="rect">
            <a:avLst/>
          </a:prstGeom>
          <a:solidFill>
            <a:schemeClr val="accent6">
              <a:lumMod val="20000"/>
              <a:lumOff val="80000"/>
            </a:schemeClr>
          </a:solidFill>
        </p:spPr>
        <p:txBody>
          <a:bodyPr wrap="square">
            <a:spAutoFit/>
          </a:bodyPr>
          <a:lstStyle/>
          <a:p>
            <a:r>
              <a:rPr lang="en-US" sz="1200" dirty="0">
                <a:latin typeface="Consolas" panose="020B0609020204030204" pitchFamily="49" charset="0"/>
              </a:rPr>
              <a:t>Optimization terminated successfully.</a:t>
            </a:r>
          </a:p>
          <a:p>
            <a:r>
              <a:rPr lang="en-US" sz="1200" dirty="0">
                <a:latin typeface="Consolas" panose="020B0609020204030204" pitchFamily="49" charset="0"/>
              </a:rPr>
              <a:t>         Current function value: 1.044810</a:t>
            </a:r>
          </a:p>
          <a:p>
            <a:r>
              <a:rPr lang="en-US" sz="1200" dirty="0">
                <a:latin typeface="Consolas" panose="020B0609020204030204" pitchFamily="49" charset="0"/>
              </a:rPr>
              <a:t>         Iterations 5</a:t>
            </a:r>
          </a:p>
          <a:p>
            <a:r>
              <a:rPr lang="en-US" sz="1200" dirty="0">
                <a:latin typeface="Consolas" panose="020B0609020204030204" pitchFamily="49" charset="0"/>
              </a:rPr>
              <a:t>Model Summary:</a:t>
            </a:r>
          </a:p>
          <a:p>
            <a:r>
              <a:rPr lang="en-US" sz="1200" dirty="0">
                <a:latin typeface="Consolas" panose="020B0609020204030204" pitchFamily="49" charset="0"/>
              </a:rPr>
              <a:t>                           </a:t>
            </a:r>
            <a:r>
              <a:rPr lang="en-US" sz="1200" dirty="0" err="1">
                <a:latin typeface="Consolas" panose="020B0609020204030204" pitchFamily="49" charset="0"/>
              </a:rPr>
              <a:t>MNLogit</a:t>
            </a:r>
            <a:r>
              <a:rPr lang="en-US" sz="1200" dirty="0">
                <a:latin typeface="Consolas" panose="020B0609020204030204" pitchFamily="49" charset="0"/>
              </a:rPr>
              <a:t> Regression Results                          </a:t>
            </a:r>
          </a:p>
          <a:p>
            <a:r>
              <a:rPr lang="en-US" sz="1200" dirty="0">
                <a:latin typeface="Consolas" panose="020B0609020204030204" pitchFamily="49" charset="0"/>
              </a:rPr>
              <a:t>==============================================================================</a:t>
            </a:r>
          </a:p>
          <a:p>
            <a:r>
              <a:rPr lang="en-US" sz="1200" dirty="0">
                <a:latin typeface="Consolas" panose="020B0609020204030204" pitchFamily="49" charset="0"/>
              </a:rPr>
              <a:t>Dep. Variable:                 Origin   No. Observations:                  428</a:t>
            </a:r>
          </a:p>
          <a:p>
            <a:r>
              <a:rPr lang="en-US" sz="1200" dirty="0">
                <a:latin typeface="Consolas" panose="020B0609020204030204" pitchFamily="49" charset="0"/>
              </a:rPr>
              <a:t>Model:                        </a:t>
            </a:r>
            <a:r>
              <a:rPr lang="en-US" sz="1200" dirty="0" err="1">
                <a:latin typeface="Consolas" panose="020B0609020204030204" pitchFamily="49" charset="0"/>
              </a:rPr>
              <a:t>MNLogit</a:t>
            </a:r>
            <a:r>
              <a:rPr lang="en-US" sz="1200" dirty="0">
                <a:latin typeface="Consolas" panose="020B0609020204030204" pitchFamily="49" charset="0"/>
              </a:rPr>
              <a:t>   Df Residuals:                      422</a:t>
            </a:r>
          </a:p>
          <a:p>
            <a:r>
              <a:rPr lang="en-US" sz="1200" dirty="0">
                <a:latin typeface="Consolas" panose="020B0609020204030204" pitchFamily="49" charset="0"/>
              </a:rPr>
              <a:t>Method:                           MLE   Df Model:                            4</a:t>
            </a:r>
          </a:p>
          <a:p>
            <a:r>
              <a:rPr lang="en-US" sz="1200" dirty="0">
                <a:latin typeface="Consolas" panose="020B0609020204030204" pitchFamily="49" charset="0"/>
              </a:rPr>
              <a:t>Date:                Mon, 14 Feb 2022   Pseudo R-</a:t>
            </a:r>
            <a:r>
              <a:rPr lang="en-US" sz="1200" dirty="0" err="1">
                <a:latin typeface="Consolas" panose="020B0609020204030204" pitchFamily="49" charset="0"/>
              </a:rPr>
              <a:t>squ</a:t>
            </a:r>
            <a:r>
              <a:rPr lang="en-US" sz="1200" dirty="0">
                <a:latin typeface="Consolas" panose="020B0609020204030204" pitchFamily="49" charset="0"/>
              </a:rPr>
              <a:t>.:                 0.04433</a:t>
            </a:r>
          </a:p>
          <a:p>
            <a:r>
              <a:rPr lang="en-US" sz="1200" dirty="0">
                <a:latin typeface="Consolas" panose="020B0609020204030204" pitchFamily="49" charset="0"/>
              </a:rPr>
              <a:t>Time:                        13:15:07   Log-Likelihood:                -447.18</a:t>
            </a:r>
          </a:p>
          <a:p>
            <a:r>
              <a:rPr lang="en-US" sz="1200" dirty="0">
                <a:latin typeface="Consolas" panose="020B0609020204030204" pitchFamily="49" charset="0"/>
              </a:rPr>
              <a:t>converged:                       True   LL-Null:                       -467.92</a:t>
            </a:r>
          </a:p>
          <a:p>
            <a:r>
              <a:rPr lang="en-US" sz="1200" dirty="0">
                <a:latin typeface="Consolas" panose="020B0609020204030204" pitchFamily="49" charset="0"/>
              </a:rPr>
              <a:t>Covariance Type:            </a:t>
            </a:r>
            <a:r>
              <a:rPr lang="en-US" sz="1200" dirty="0" err="1">
                <a:latin typeface="Consolas" panose="020B0609020204030204" pitchFamily="49" charset="0"/>
              </a:rPr>
              <a:t>nonrobust</a:t>
            </a:r>
            <a:r>
              <a:rPr lang="en-US" sz="1200" dirty="0">
                <a:latin typeface="Consolas" panose="020B0609020204030204" pitchFamily="49" charset="0"/>
              </a:rPr>
              <a:t>   LLR p-value:                 2.130e-08</a:t>
            </a:r>
          </a:p>
          <a:p>
            <a:r>
              <a:rPr lang="en-US" sz="1200" dirty="0">
                <a:latin typeface="Consolas" panose="020B0609020204030204" pitchFamily="49" charset="0"/>
              </a:rPr>
              <a:t>==================================================================================</a:t>
            </a:r>
          </a:p>
          <a:p>
            <a:r>
              <a:rPr lang="en-US" sz="1200" dirty="0">
                <a:latin typeface="Consolas" panose="020B0609020204030204" pitchFamily="49" charset="0"/>
              </a:rPr>
              <a:t> Origin=Europe       </a:t>
            </a:r>
            <a:r>
              <a:rPr lang="en-US" sz="1200" dirty="0" err="1">
                <a:latin typeface="Consolas" panose="020B0609020204030204" pitchFamily="49" charset="0"/>
              </a:rPr>
              <a:t>coef</a:t>
            </a:r>
            <a:r>
              <a:rPr lang="en-US" sz="1200" dirty="0">
                <a:latin typeface="Consolas" panose="020B0609020204030204" pitchFamily="49" charset="0"/>
              </a:rPr>
              <a:t>    std err          z      P&gt;|z|      [0.025      0.975]</a:t>
            </a:r>
          </a:p>
          <a:p>
            <a:r>
              <a:rPr lang="en-US" sz="1200" dirty="0">
                <a:latin typeface="Consolas" panose="020B0609020204030204" pitchFamily="49" charset="0"/>
              </a:rPr>
              <a:t>----------------------------------------------------------------------------------</a:t>
            </a:r>
          </a:p>
          <a:p>
            <a:r>
              <a:rPr lang="en-US" sz="1200" dirty="0">
                <a:latin typeface="Consolas" panose="020B0609020204030204" pitchFamily="49" charset="0"/>
              </a:rPr>
              <a:t>Intercept          0.6931      0.245      2.830      0.005       0.213       1.173</a:t>
            </a:r>
          </a:p>
          <a:p>
            <a:r>
              <a:rPr lang="en-US" sz="1200" dirty="0" err="1">
                <a:latin typeface="Consolas" panose="020B0609020204030204" pitchFamily="49" charset="0"/>
              </a:rPr>
              <a:t>DriveTrain_AWD</a:t>
            </a:r>
            <a:r>
              <a:rPr lang="en-US" sz="1200" dirty="0">
                <a:latin typeface="Consolas" panose="020B0609020204030204" pitchFamily="49" charset="0"/>
              </a:rPr>
              <a:t>    -0.6360      0.342     -1.858      0.063      -1.307       0.035</a:t>
            </a:r>
          </a:p>
          <a:p>
            <a:r>
              <a:rPr lang="en-US" sz="1200" dirty="0" err="1">
                <a:latin typeface="Consolas" panose="020B0609020204030204" pitchFamily="49" charset="0"/>
              </a:rPr>
              <a:t>DriveTrain_FWD</a:t>
            </a:r>
            <a:r>
              <a:rPr lang="en-US" sz="1200" dirty="0">
                <a:latin typeface="Consolas" panose="020B0609020204030204" pitchFamily="49" charset="0"/>
              </a:rPr>
              <a:t>    -1.6773      0.312     -5.382      0.000      -2.288      -1.067</a:t>
            </a:r>
          </a:p>
          <a:p>
            <a:r>
              <a:rPr lang="en-US" sz="1200" dirty="0">
                <a:latin typeface="Consolas" panose="020B0609020204030204" pitchFamily="49" charset="0"/>
              </a:rPr>
              <a:t>----------------------------------------------------------------------------------</a:t>
            </a:r>
          </a:p>
          <a:p>
            <a:r>
              <a:rPr lang="en-US" sz="1200" dirty="0">
                <a:latin typeface="Consolas" panose="020B0609020204030204" pitchFamily="49" charset="0"/>
              </a:rPr>
              <a:t>    Origin=USA       </a:t>
            </a:r>
            <a:r>
              <a:rPr lang="en-US" sz="1200" dirty="0" err="1">
                <a:latin typeface="Consolas" panose="020B0609020204030204" pitchFamily="49" charset="0"/>
              </a:rPr>
              <a:t>coef</a:t>
            </a:r>
            <a:r>
              <a:rPr lang="en-US" sz="1200" dirty="0">
                <a:latin typeface="Consolas" panose="020B0609020204030204" pitchFamily="49" charset="0"/>
              </a:rPr>
              <a:t>    std err          z      P&gt;|z|      [0.025      0.975]</a:t>
            </a:r>
          </a:p>
          <a:p>
            <a:r>
              <a:rPr lang="en-US" sz="1200" dirty="0">
                <a:latin typeface="Consolas" panose="020B0609020204030204" pitchFamily="49" charset="0"/>
              </a:rPr>
              <a:t>----------------------------------------------------------------------------------</a:t>
            </a:r>
          </a:p>
          <a:p>
            <a:r>
              <a:rPr lang="en-US" sz="1200" dirty="0">
                <a:latin typeface="Consolas" panose="020B0609020204030204" pitchFamily="49" charset="0"/>
              </a:rPr>
              <a:t>Intercept          0.3365      0.262      1.285      0.199      -0.177       0.850</a:t>
            </a:r>
          </a:p>
          <a:p>
            <a:r>
              <a:rPr lang="en-US" sz="1200" dirty="0" err="1">
                <a:latin typeface="Consolas" panose="020B0609020204030204" pitchFamily="49" charset="0"/>
              </a:rPr>
              <a:t>DriveTrain_AWD</a:t>
            </a:r>
            <a:r>
              <a:rPr lang="en-US" sz="1200" dirty="0">
                <a:latin typeface="Consolas" panose="020B0609020204030204" pitchFamily="49" charset="0"/>
              </a:rPr>
              <a:t>    -0.7718      0.379     -2.038      0.042      -1.514      -0.029</a:t>
            </a:r>
          </a:p>
          <a:p>
            <a:r>
              <a:rPr lang="en-US" sz="1200" dirty="0" err="1">
                <a:latin typeface="Consolas" panose="020B0609020204030204" pitchFamily="49" charset="0"/>
              </a:rPr>
              <a:t>DriveTrain_FWD</a:t>
            </a:r>
            <a:r>
              <a:rPr lang="en-US" sz="1200" dirty="0">
                <a:latin typeface="Consolas" panose="020B0609020204030204" pitchFamily="49" charset="0"/>
              </a:rPr>
              <a:t>    -0.4318      0.300     -1.441      0.150      -1.019       0.155</a:t>
            </a:r>
          </a:p>
          <a:p>
            <a:r>
              <a:rPr lang="en-US" sz="1200" dirty="0">
                <a:latin typeface="Consolas" panose="020B0609020204030204" pitchFamily="49" charset="0"/>
              </a:rPr>
              <a:t>==================================================================================</a:t>
            </a:r>
          </a:p>
        </p:txBody>
      </p:sp>
      <p:sp>
        <p:nvSpPr>
          <p:cNvPr id="8" name="TextBox 7">
            <a:extLst>
              <a:ext uri="{FF2B5EF4-FFF2-40B4-BE49-F238E27FC236}">
                <a16:creationId xmlns:a16="http://schemas.microsoft.com/office/drawing/2014/main" id="{79412974-FEBB-4C4C-84A5-9C35D84120E9}"/>
              </a:ext>
            </a:extLst>
          </p:cNvPr>
          <p:cNvSpPr txBox="1"/>
          <p:nvPr/>
        </p:nvSpPr>
        <p:spPr>
          <a:xfrm>
            <a:off x="7558575" y="1963696"/>
            <a:ext cx="4420376" cy="2708434"/>
          </a:xfrm>
          <a:prstGeom prst="rect">
            <a:avLst/>
          </a:prstGeom>
          <a:solidFill>
            <a:schemeClr val="accent6">
              <a:lumMod val="20000"/>
              <a:lumOff val="80000"/>
            </a:schemeClr>
          </a:solidFill>
        </p:spPr>
        <p:txBody>
          <a:bodyPr wrap="square">
            <a:spAutoFit/>
          </a:bodyPr>
          <a:lstStyle/>
          <a:p>
            <a:r>
              <a:rPr lang="en-US" sz="1000" dirty="0">
                <a:latin typeface="Consolas" panose="020B0609020204030204" pitchFamily="49" charset="0"/>
              </a:rPr>
              <a:t>Intercept Model Log-Likelihood Value =  -467.922446554874</a:t>
            </a:r>
          </a:p>
          <a:p>
            <a:r>
              <a:rPr lang="en-US" sz="1000" dirty="0">
                <a:latin typeface="Consolas" panose="020B0609020204030204" pitchFamily="49" charset="0"/>
              </a:rPr>
              <a:t>  Current Model Log-Likelihood Value =  -447.17849925983535</a:t>
            </a:r>
          </a:p>
          <a:p>
            <a:endParaRPr lang="en-US" sz="1000" dirty="0">
              <a:latin typeface="Consolas" panose="020B0609020204030204" pitchFamily="49" charset="0"/>
            </a:endParaRPr>
          </a:p>
          <a:p>
            <a:r>
              <a:rPr lang="en-US" sz="1000" dirty="0">
                <a:latin typeface="Consolas" panose="020B0609020204030204" pitchFamily="49" charset="0"/>
              </a:rPr>
              <a:t>Model Parameter Estimates:</a:t>
            </a:r>
          </a:p>
          <a:p>
            <a:r>
              <a:rPr lang="en-US" sz="1000" dirty="0">
                <a:latin typeface="Consolas" panose="020B0609020204030204" pitchFamily="49" charset="0"/>
              </a:rPr>
              <a:t>                            0             1</a:t>
            </a:r>
          </a:p>
          <a:p>
            <a:r>
              <a:rPr lang="en-US" sz="1000" dirty="0">
                <a:latin typeface="Consolas" panose="020B0609020204030204" pitchFamily="49" charset="0"/>
              </a:rPr>
              <a:t>Intercept       0.6931471806  0.3364722366</a:t>
            </a:r>
          </a:p>
          <a:p>
            <a:r>
              <a:rPr lang="en-US" sz="1000" dirty="0" err="1">
                <a:latin typeface="Consolas" panose="020B0609020204030204" pitchFamily="49" charset="0"/>
              </a:rPr>
              <a:t>DriveTrain_AWD</a:t>
            </a:r>
            <a:r>
              <a:rPr lang="en-US" sz="1000" dirty="0">
                <a:latin typeface="Consolas" panose="020B0609020204030204" pitchFamily="49" charset="0"/>
              </a:rPr>
              <a:t> -0.6359887667 -0.7717903079</a:t>
            </a:r>
          </a:p>
          <a:p>
            <a:r>
              <a:rPr lang="en-US" sz="1000" dirty="0" err="1">
                <a:latin typeface="Consolas" panose="020B0609020204030204" pitchFamily="49" charset="0"/>
              </a:rPr>
              <a:t>DriveTrain_FWD</a:t>
            </a:r>
            <a:r>
              <a:rPr lang="en-US" sz="1000" dirty="0">
                <a:latin typeface="Consolas" panose="020B0609020204030204" pitchFamily="49" charset="0"/>
              </a:rPr>
              <a:t>  -1.677349118 -0.4317824164</a:t>
            </a:r>
          </a:p>
          <a:p>
            <a:endParaRPr lang="en-US" sz="1000" dirty="0">
              <a:latin typeface="Consolas" panose="020B0609020204030204" pitchFamily="49" charset="0"/>
            </a:endParaRPr>
          </a:p>
          <a:p>
            <a:r>
              <a:rPr lang="en-US" sz="1000" dirty="0">
                <a:latin typeface="Consolas" panose="020B0609020204030204" pitchFamily="49" charset="0"/>
              </a:rPr>
              <a:t>Confusion Matrix (Row is Observed, Column is Predicted) = </a:t>
            </a:r>
          </a:p>
          <a:p>
            <a:endParaRPr lang="en-US" sz="1000" dirty="0">
              <a:latin typeface="Consolas" panose="020B0609020204030204" pitchFamily="49" charset="0"/>
            </a:endParaRPr>
          </a:p>
          <a:p>
            <a:r>
              <a:rPr lang="en-US" sz="1000" dirty="0">
                <a:latin typeface="Consolas" panose="020B0609020204030204" pitchFamily="49" charset="0"/>
              </a:rPr>
              <a:t>        Asia  Europe  USA</a:t>
            </a:r>
          </a:p>
          <a:p>
            <a:r>
              <a:rPr lang="en-US" sz="1000" dirty="0">
                <a:latin typeface="Consolas" panose="020B0609020204030204" pitchFamily="49" charset="0"/>
              </a:rPr>
              <a:t>Asia      99      59    0</a:t>
            </a:r>
          </a:p>
          <a:p>
            <a:r>
              <a:rPr lang="en-US" sz="1000" dirty="0">
                <a:latin typeface="Consolas" panose="020B0609020204030204" pitchFamily="49" charset="0"/>
              </a:rPr>
              <a:t>Europe    37      86    0</a:t>
            </a:r>
          </a:p>
          <a:p>
            <a:r>
              <a:rPr lang="en-US" sz="1000" dirty="0">
                <a:latin typeface="Consolas" panose="020B0609020204030204" pitchFamily="49" charset="0"/>
              </a:rPr>
              <a:t>USA       90      57    0</a:t>
            </a:r>
          </a:p>
          <a:p>
            <a:endParaRPr lang="en-US" sz="1000" dirty="0">
              <a:latin typeface="Consolas" panose="020B0609020204030204" pitchFamily="49" charset="0"/>
            </a:endParaRPr>
          </a:p>
          <a:p>
            <a:r>
              <a:rPr lang="en-US" sz="1000" dirty="0">
                <a:latin typeface="Consolas" panose="020B0609020204030204" pitchFamily="49" charset="0"/>
              </a:rPr>
              <a:t>Accuracy Score =  0.4322429906542056</a:t>
            </a:r>
            <a:endParaRPr lang="en-US" sz="1200" dirty="0">
              <a:latin typeface="Consolas" panose="020B0609020204030204" pitchFamily="49" charset="0"/>
            </a:endParaRPr>
          </a:p>
        </p:txBody>
      </p:sp>
      <p:graphicFrame>
        <p:nvGraphicFramePr>
          <p:cNvPr id="5" name="Table 5">
            <a:extLst>
              <a:ext uri="{FF2B5EF4-FFF2-40B4-BE49-F238E27FC236}">
                <a16:creationId xmlns:a16="http://schemas.microsoft.com/office/drawing/2014/main" id="{E070605A-6B9D-46D6-951A-4CB74B9E9745}"/>
              </a:ext>
            </a:extLst>
          </p:cNvPr>
          <p:cNvGraphicFramePr>
            <a:graphicFrameLocks noGrp="1"/>
          </p:cNvGraphicFramePr>
          <p:nvPr>
            <p:extLst>
              <p:ext uri="{D42A27DB-BD31-4B8C-83A1-F6EECF244321}">
                <p14:modId xmlns:p14="http://schemas.microsoft.com/office/powerpoint/2010/main" val="539682996"/>
              </p:ext>
            </p:extLst>
          </p:nvPr>
        </p:nvGraphicFramePr>
        <p:xfrm>
          <a:off x="7558575" y="4832350"/>
          <a:ext cx="3358241" cy="1524000"/>
        </p:xfrm>
        <a:graphic>
          <a:graphicData uri="http://schemas.openxmlformats.org/drawingml/2006/table">
            <a:tbl>
              <a:tblPr firstRow="1" lastRow="1" bandRow="1">
                <a:tableStyleId>{5C22544A-7EE6-4342-B048-85BDC9FD1C3A}</a:tableStyleId>
              </a:tblPr>
              <a:tblGrid>
                <a:gridCol w="1193539">
                  <a:extLst>
                    <a:ext uri="{9D8B030D-6E8A-4147-A177-3AD203B41FA5}">
                      <a16:colId xmlns:a16="http://schemas.microsoft.com/office/drawing/2014/main" val="4282159843"/>
                    </a:ext>
                  </a:extLst>
                </a:gridCol>
                <a:gridCol w="2164702">
                  <a:extLst>
                    <a:ext uri="{9D8B030D-6E8A-4147-A177-3AD203B41FA5}">
                      <a16:colId xmlns:a16="http://schemas.microsoft.com/office/drawing/2014/main" val="538003605"/>
                    </a:ext>
                  </a:extLst>
                </a:gridCol>
              </a:tblGrid>
              <a:tr h="280685">
                <a:tc>
                  <a:txBody>
                    <a:bodyPr/>
                    <a:lstStyle/>
                    <a:p>
                      <a:r>
                        <a:rPr lang="en-US" sz="1400" dirty="0"/>
                        <a:t>Origin</a:t>
                      </a:r>
                    </a:p>
                  </a:txBody>
                  <a:tcPr/>
                </a:tc>
                <a:tc>
                  <a:txBody>
                    <a:bodyPr/>
                    <a:lstStyle/>
                    <a:p>
                      <a:r>
                        <a:rPr lang="en-US" sz="1400" dirty="0"/>
                        <a:t>Accuracy</a:t>
                      </a:r>
                    </a:p>
                  </a:txBody>
                  <a:tcPr/>
                </a:tc>
                <a:extLst>
                  <a:ext uri="{0D108BD9-81ED-4DB2-BD59-A6C34878D82A}">
                    <a16:rowId xmlns:a16="http://schemas.microsoft.com/office/drawing/2014/main" val="1322137548"/>
                  </a:ext>
                </a:extLst>
              </a:tr>
              <a:tr h="280685">
                <a:tc>
                  <a:txBody>
                    <a:bodyPr/>
                    <a:lstStyle/>
                    <a:p>
                      <a:r>
                        <a:rPr lang="en-US" sz="1400" dirty="0"/>
                        <a:t>Asia</a:t>
                      </a:r>
                    </a:p>
                  </a:txBody>
                  <a:tcPr/>
                </a:tc>
                <a:tc>
                  <a:txBody>
                    <a:bodyPr/>
                    <a:lstStyle/>
                    <a:p>
                      <a:r>
                        <a:rPr lang="en-US" sz="1400" dirty="0"/>
                        <a:t>99/158 = 62.66%</a:t>
                      </a:r>
                    </a:p>
                  </a:txBody>
                  <a:tcPr/>
                </a:tc>
                <a:extLst>
                  <a:ext uri="{0D108BD9-81ED-4DB2-BD59-A6C34878D82A}">
                    <a16:rowId xmlns:a16="http://schemas.microsoft.com/office/drawing/2014/main" val="3077876670"/>
                  </a:ext>
                </a:extLst>
              </a:tr>
              <a:tr h="280685">
                <a:tc>
                  <a:txBody>
                    <a:bodyPr/>
                    <a:lstStyle/>
                    <a:p>
                      <a:r>
                        <a:rPr lang="en-US" sz="1400" dirty="0"/>
                        <a:t>Europe</a:t>
                      </a:r>
                    </a:p>
                  </a:txBody>
                  <a:tcPr/>
                </a:tc>
                <a:tc>
                  <a:txBody>
                    <a:bodyPr/>
                    <a:lstStyle/>
                    <a:p>
                      <a:r>
                        <a:rPr lang="en-US" sz="1400" dirty="0"/>
                        <a:t>86/123 = 69.92%</a:t>
                      </a:r>
                    </a:p>
                  </a:txBody>
                  <a:tcPr/>
                </a:tc>
                <a:extLst>
                  <a:ext uri="{0D108BD9-81ED-4DB2-BD59-A6C34878D82A}">
                    <a16:rowId xmlns:a16="http://schemas.microsoft.com/office/drawing/2014/main" val="4098225431"/>
                  </a:ext>
                </a:extLst>
              </a:tr>
              <a:tr h="280685">
                <a:tc>
                  <a:txBody>
                    <a:bodyPr/>
                    <a:lstStyle/>
                    <a:p>
                      <a:r>
                        <a:rPr lang="en-US" sz="1400" dirty="0"/>
                        <a:t>USA</a:t>
                      </a:r>
                    </a:p>
                  </a:txBody>
                  <a:tcPr/>
                </a:tc>
                <a:tc>
                  <a:txBody>
                    <a:bodyPr/>
                    <a:lstStyle/>
                    <a:p>
                      <a:r>
                        <a:rPr lang="en-US" sz="1400" dirty="0"/>
                        <a:t>0 / 147 = 0%</a:t>
                      </a:r>
                    </a:p>
                  </a:txBody>
                  <a:tcPr/>
                </a:tc>
                <a:extLst>
                  <a:ext uri="{0D108BD9-81ED-4DB2-BD59-A6C34878D82A}">
                    <a16:rowId xmlns:a16="http://schemas.microsoft.com/office/drawing/2014/main" val="1624676268"/>
                  </a:ext>
                </a:extLst>
              </a:tr>
              <a:tr h="280685">
                <a:tc>
                  <a:txBody>
                    <a:bodyPr/>
                    <a:lstStyle/>
                    <a:p>
                      <a:r>
                        <a:rPr lang="en-US" sz="1400" dirty="0"/>
                        <a:t>Total</a:t>
                      </a:r>
                    </a:p>
                  </a:txBody>
                  <a:tcPr/>
                </a:tc>
                <a:tc>
                  <a:txBody>
                    <a:bodyPr/>
                    <a:lstStyle/>
                    <a:p>
                      <a:r>
                        <a:rPr lang="en-US" sz="1400" dirty="0"/>
                        <a:t>(99+86+0)/428 = 43.22%</a:t>
                      </a:r>
                    </a:p>
                  </a:txBody>
                  <a:tcPr/>
                </a:tc>
                <a:extLst>
                  <a:ext uri="{0D108BD9-81ED-4DB2-BD59-A6C34878D82A}">
                    <a16:rowId xmlns:a16="http://schemas.microsoft.com/office/drawing/2014/main" val="159764967"/>
                  </a:ext>
                </a:extLst>
              </a:tr>
            </a:tbl>
          </a:graphicData>
        </a:graphic>
      </p:graphicFrame>
    </p:spTree>
    <p:extLst>
      <p:ext uri="{BB962C8B-B14F-4D97-AF65-F5344CB8AC3E}">
        <p14:creationId xmlns:p14="http://schemas.microsoft.com/office/powerpoint/2010/main" val="41602136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 a Model With Categorical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4" name="Footer Placeholder 3">
            <a:extLst>
              <a:ext uri="{FF2B5EF4-FFF2-40B4-BE49-F238E27FC236}">
                <a16:creationId xmlns:a16="http://schemas.microsoft.com/office/drawing/2014/main" id="{9BBF00E5-821B-44DA-B064-07A7AFF3983B}"/>
              </a:ext>
            </a:extLst>
          </p:cNvPr>
          <p:cNvSpPr>
            <a:spLocks noGrp="1"/>
          </p:cNvSpPr>
          <p:nvPr>
            <p:ph type="ftr" sz="quarter" idx="11"/>
          </p:nvPr>
        </p:nvSpPr>
        <p:spPr/>
        <p:txBody>
          <a:bodyPr/>
          <a:lstStyle/>
          <a:p>
            <a:r>
              <a:rPr lang="en-US" dirty="0"/>
              <a:t>Copyright © 2022 by Ming-Long Lam, Ph.D.</a:t>
            </a:r>
          </a:p>
        </p:txBody>
      </p:sp>
      <p:pic>
        <p:nvPicPr>
          <p:cNvPr id="5" name="Picture 4">
            <a:extLst>
              <a:ext uri="{FF2B5EF4-FFF2-40B4-BE49-F238E27FC236}">
                <a16:creationId xmlns:a16="http://schemas.microsoft.com/office/drawing/2014/main" id="{E24BE3B2-2F92-42A9-B4DF-72470210C7F5}"/>
              </a:ext>
            </a:extLst>
          </p:cNvPr>
          <p:cNvPicPr>
            <a:picLocks noChangeAspect="1"/>
          </p:cNvPicPr>
          <p:nvPr/>
        </p:nvPicPr>
        <p:blipFill>
          <a:blip r:embed="rId3"/>
          <a:stretch>
            <a:fillRect/>
          </a:stretch>
        </p:blipFill>
        <p:spPr>
          <a:xfrm>
            <a:off x="838200" y="1690688"/>
            <a:ext cx="10515600" cy="4572000"/>
          </a:xfrm>
          <a:prstGeom prst="rect">
            <a:avLst/>
          </a:prstGeom>
        </p:spPr>
      </p:pic>
    </p:spTree>
    <p:extLst>
      <p:ext uri="{BB962C8B-B14F-4D97-AF65-F5344CB8AC3E}">
        <p14:creationId xmlns:p14="http://schemas.microsoft.com/office/powerpoint/2010/main" val="37968543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Select Predictors Into Model</a:t>
            </a:r>
          </a:p>
        </p:txBody>
      </p:sp>
      <p:graphicFrame>
        <p:nvGraphicFramePr>
          <p:cNvPr id="4" name="Content Placeholder 3">
            <a:extLst>
              <a:ext uri="{FF2B5EF4-FFF2-40B4-BE49-F238E27FC236}">
                <a16:creationId xmlns:a16="http://schemas.microsoft.com/office/drawing/2014/main" id="{95C978F5-3F22-46B2-A253-FCA1B400C4F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02387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Concept of Nested Models	</a:t>
            </a:r>
          </a:p>
        </p:txBody>
      </p:sp>
      <p:graphicFrame>
        <p:nvGraphicFramePr>
          <p:cNvPr id="4" name="Content Placeholder 3">
            <a:extLst>
              <a:ext uri="{FF2B5EF4-FFF2-40B4-BE49-F238E27FC236}">
                <a16:creationId xmlns:a16="http://schemas.microsoft.com/office/drawing/2014/main" id="{4A4C5B68-B884-4EA2-ABFC-350FD93F2A83}"/>
              </a:ext>
            </a:extLst>
          </p:cNvPr>
          <p:cNvGraphicFramePr>
            <a:graphicFrameLocks noGrp="1"/>
          </p:cNvGraphicFramePr>
          <p:nvPr>
            <p:ph idx="1"/>
          </p:nvPr>
        </p:nvGraphicFramePr>
        <p:xfrm>
          <a:off x="838200" y="1690688"/>
          <a:ext cx="5431971" cy="4495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0356E7B-2C32-42D3-BCA3-009C84387E03}"/>
                  </a:ext>
                </a:extLst>
              </p:cNvPr>
              <p:cNvSpPr txBox="1">
                <a:spLocks/>
              </p:cNvSpPr>
              <p:nvPr/>
            </p:nvSpPr>
            <p:spPr>
              <a:xfrm>
                <a:off x="6357257" y="1762773"/>
                <a:ext cx="52578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1800"/>
                  </a:spcBef>
                </a:pPr>
                <a:r>
                  <a:rPr lang="en-US" dirty="0"/>
                  <a:t>Model 0 is nested in Model 1</a:t>
                </a:r>
              </a:p>
              <a:p>
                <a:pPr>
                  <a:lnSpc>
                    <a:spcPct val="120000"/>
                  </a:lnSpc>
                  <a:spcBef>
                    <a:spcPts val="1800"/>
                  </a:spcBef>
                </a:pPr>
                <a:r>
                  <a:rPr lang="en-US" dirty="0"/>
                  <a:t>Predictors in Model 0 are also predictors in Model 1</a:t>
                </a:r>
              </a:p>
              <a:p>
                <a:pPr>
                  <a:lnSpc>
                    <a:spcPct val="120000"/>
                  </a:lnSpc>
                  <a:spcBef>
                    <a:spcPts val="1800"/>
                  </a:spcBef>
                </a:pPr>
                <a:r>
                  <a:rPr lang="en-US" dirty="0"/>
                  <a:t>Model 1 should have better goodness-of-fit than Model 0 (i.e.,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0</m:t>
                        </m:r>
                      </m:sub>
                    </m:sSub>
                  </m:oMath>
                </a14:m>
                <a:r>
                  <a:rPr lang="en-US" dirty="0"/>
                  <a:t> )</a:t>
                </a:r>
              </a:p>
              <a:p>
                <a:pPr>
                  <a:lnSpc>
                    <a:spcPct val="120000"/>
                  </a:lnSpc>
                  <a:spcBef>
                    <a:spcPts val="1800"/>
                  </a:spcBef>
                </a:pPr>
                <a:r>
                  <a:rPr lang="en-US" dirty="0"/>
                  <a:t>If Model 1 has the “same” goodness-of-fit as Model 0, then the predictors in Model 1 which are NOT in Model 0 do not help make Model 1 better. </a:t>
                </a:r>
              </a:p>
            </p:txBody>
          </p:sp>
        </mc:Choice>
        <mc:Fallback xmlns="">
          <p:sp>
            <p:nvSpPr>
              <p:cNvPr id="8" name="Content Placeholder 2">
                <a:extLst>
                  <a:ext uri="{FF2B5EF4-FFF2-40B4-BE49-F238E27FC236}">
                    <a16:creationId xmlns:a16="http://schemas.microsoft.com/office/drawing/2014/main" id="{D0356E7B-2C32-42D3-BCA3-009C84387E03}"/>
                  </a:ext>
                </a:extLst>
              </p:cNvPr>
              <p:cNvSpPr txBox="1">
                <a:spLocks noRot="1" noChangeAspect="1" noMove="1" noResize="1" noEditPoints="1" noAdjustHandles="1" noChangeArrowheads="1" noChangeShapeType="1" noTextEdit="1"/>
              </p:cNvSpPr>
              <p:nvPr/>
            </p:nvSpPr>
            <p:spPr>
              <a:xfrm>
                <a:off x="6357257" y="1762773"/>
                <a:ext cx="5257800" cy="4351338"/>
              </a:xfrm>
              <a:prstGeom prst="rect">
                <a:avLst/>
              </a:prstGeom>
              <a:blipFill>
                <a:blip r:embed="rId8"/>
                <a:stretch>
                  <a:fillRect l="-1624" t="-112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A9B24CFC-B5AF-4CC1-9D1C-650567C0CF2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938198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Nested Models	</a:t>
            </a:r>
          </a:p>
        </p:txBody>
      </p:sp>
      <p:graphicFrame>
        <p:nvGraphicFramePr>
          <p:cNvPr id="4" name="Content Placeholder 3">
            <a:extLst>
              <a:ext uri="{FF2B5EF4-FFF2-40B4-BE49-F238E27FC236}">
                <a16:creationId xmlns:a16="http://schemas.microsoft.com/office/drawing/2014/main" id="{4A4C5B68-B884-4EA2-ABFC-350FD93F2A83}"/>
              </a:ext>
            </a:extLst>
          </p:cNvPr>
          <p:cNvGraphicFramePr>
            <a:graphicFrameLocks noGrp="1"/>
          </p:cNvGraphicFramePr>
          <p:nvPr>
            <p:ph idx="1"/>
          </p:nvPr>
        </p:nvGraphicFramePr>
        <p:xfrm>
          <a:off x="838200" y="1690688"/>
          <a:ext cx="5431971" cy="4495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graphicFrame>
        <p:nvGraphicFramePr>
          <p:cNvPr id="3" name="Diagram 2">
            <a:extLst>
              <a:ext uri="{FF2B5EF4-FFF2-40B4-BE49-F238E27FC236}">
                <a16:creationId xmlns:a16="http://schemas.microsoft.com/office/drawing/2014/main" id="{B941C40C-1D4E-48A6-9290-3B477EE300E6}"/>
              </a:ext>
            </a:extLst>
          </p:cNvPr>
          <p:cNvGraphicFramePr/>
          <p:nvPr/>
        </p:nvGraphicFramePr>
        <p:xfrm>
          <a:off x="6195087" y="1632963"/>
          <a:ext cx="5431972" cy="44476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Footer Placeholder 4">
            <a:extLst>
              <a:ext uri="{FF2B5EF4-FFF2-40B4-BE49-F238E27FC236}">
                <a16:creationId xmlns:a16="http://schemas.microsoft.com/office/drawing/2014/main" id="{05562B22-C489-44FD-A3F2-1908410A38A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08824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Rule-Based vs. Parametric Classification Model</a:t>
            </a:r>
          </a:p>
        </p:txBody>
      </p:sp>
      <p:graphicFrame>
        <p:nvGraphicFramePr>
          <p:cNvPr id="4" name="Content Placeholder 3">
            <a:extLst>
              <a:ext uri="{FF2B5EF4-FFF2-40B4-BE49-F238E27FC236}">
                <a16:creationId xmlns:a16="http://schemas.microsoft.com/office/drawing/2014/main" id="{B1BE9D9C-7460-4D6E-8E3B-268E83AFD98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sp>
        <p:nvSpPr>
          <p:cNvPr id="3" name="Footer Placeholder 2">
            <a:extLst>
              <a:ext uri="{FF2B5EF4-FFF2-40B4-BE49-F238E27FC236}">
                <a16:creationId xmlns:a16="http://schemas.microsoft.com/office/drawing/2014/main" id="{51524D74-DC3C-4639-B2CC-1627021C7222}"/>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742071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Deviance Test for Comparing Nested Models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Model 0</a:t>
                </a:r>
              </a:p>
              <a:p>
                <a:pPr lvl="1"/>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oMath>
                </a14:m>
                <a:r>
                  <a:rPr lang="en-US" dirty="0"/>
                  <a:t> be the log-likelihood value</a:t>
                </a:r>
              </a:p>
              <a:p>
                <a:pPr lvl="1"/>
                <a:r>
                  <a:rPr lang="en-US" dirty="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i="1">
                            <a:latin typeface="Cambria Math" panose="02040503050406030204" pitchFamily="18" charset="0"/>
                          </a:rPr>
                          <m:t>0</m:t>
                        </m:r>
                      </m:sub>
                    </m:sSub>
                  </m:oMath>
                </a14:m>
                <a:r>
                  <a:rPr lang="en-US" dirty="0"/>
                  <a:t> be the number of free parameters (excluding the linear dependent)</a:t>
                </a:r>
              </a:p>
              <a:p>
                <a:r>
                  <a:rPr lang="en-US" dirty="0"/>
                  <a:t>Model 1</a:t>
                </a:r>
              </a:p>
              <a:p>
                <a:pPr lvl="1"/>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a14:m>
                <a:r>
                  <a:rPr lang="en-US" dirty="0"/>
                  <a:t> be the log-likelihood value</a:t>
                </a:r>
              </a:p>
              <a:p>
                <a:pPr lvl="1"/>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oMath>
                </a14:m>
                <a:r>
                  <a:rPr lang="en-US" dirty="0"/>
                  <a:t> be the number of free parameters (excluding the linear dependent)</a:t>
                </a:r>
              </a:p>
              <a:p>
                <a:r>
                  <a:rPr lang="en-US" dirty="0"/>
                  <a:t>The Deviance Test</a:t>
                </a:r>
              </a:p>
              <a:p>
                <a:pPr lvl="1"/>
                <a:r>
                  <a:rPr lang="en-US" dirty="0"/>
                  <a:t>Test statistic 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2</m:t>
                        </m:r>
                      </m:sup>
                    </m:sSup>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e>
                    </m:d>
                    <m:r>
                      <a:rPr lang="en-US" b="0" i="1" smtClean="0">
                        <a:latin typeface="Cambria Math" panose="02040503050406030204" pitchFamily="18" charset="0"/>
                        <a:ea typeface="Cambria Math" panose="02040503050406030204" pitchFamily="18" charset="0"/>
                      </a:rPr>
                      <m:t>≥0</m:t>
                    </m:r>
                  </m:oMath>
                </a14:m>
                <a:endParaRPr lang="en-US" dirty="0"/>
              </a:p>
              <a:p>
                <a:pPr lvl="1"/>
                <a:r>
                  <a:rPr lang="en-US" dirty="0"/>
                  <a:t>The degree of freedom </a:t>
                </a:r>
                <a14:m>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r>
                      <a:rPr lang="en-US" b="0" i="1" smtClean="0">
                        <a:latin typeface="Cambria Math" panose="02040503050406030204" pitchFamily="18" charset="0"/>
                      </a:rPr>
                      <m:t>&gt;0</m:t>
                    </m:r>
                  </m:oMath>
                </a14:m>
                <a:endParaRPr lang="en-US"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2</m:t>
                        </m:r>
                      </m:sup>
                    </m:sSup>
                  </m:oMath>
                </a14:m>
                <a:r>
                  <a:rPr lang="en-US" dirty="0"/>
                  <a:t> has a Chi-square distribution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oMath>
                </a14:m>
                <a:r>
                  <a:rPr lang="en-US" dirty="0"/>
                  <a:t> degrees of freedom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b="-8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sp>
        <p:nvSpPr>
          <p:cNvPr id="4" name="Footer Placeholder 3">
            <a:extLst>
              <a:ext uri="{FF2B5EF4-FFF2-40B4-BE49-F238E27FC236}">
                <a16:creationId xmlns:a16="http://schemas.microsoft.com/office/drawing/2014/main" id="{4A29F6EC-00CA-4CA0-89E9-8149ACE4F272}"/>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3037559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Deviance Test Procedure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600" dirty="0"/>
                  <a:t>Calculate the significance value of the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𝐺</m:t>
                        </m:r>
                      </m:e>
                      <m:sup>
                        <m:r>
                          <a:rPr lang="en-US" sz="2600" b="0" i="1" smtClean="0">
                            <a:latin typeface="Cambria Math" panose="02040503050406030204" pitchFamily="18" charset="0"/>
                          </a:rPr>
                          <m:t>2</m:t>
                        </m:r>
                      </m:sup>
                    </m:sSup>
                  </m:oMath>
                </a14:m>
                <a:r>
                  <a:rPr lang="en-US" sz="2600" dirty="0"/>
                  <a:t> statistic using the Chi-square distribution with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i="1">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i="1">
                            <a:latin typeface="Cambria Math" panose="02040503050406030204" pitchFamily="18" charset="0"/>
                          </a:rPr>
                          <m:t>0</m:t>
                        </m:r>
                      </m:sub>
                    </m:sSub>
                  </m:oMath>
                </a14:m>
                <a:r>
                  <a:rPr lang="en-US" sz="2600" dirty="0"/>
                  <a:t> degrees of freedom</a:t>
                </a:r>
              </a:p>
              <a:p>
                <a:r>
                  <a:rPr lang="en-US" sz="2600" b="1" dirty="0"/>
                  <a:t>Forward</a:t>
                </a:r>
                <a:r>
                  <a:rPr lang="en-US" sz="2600" dirty="0"/>
                  <a:t>: If the significance value is less than a preset level, say 5%, then we will conclude that adding that predictor will improve the overall model goodness-of-fit.  </a:t>
                </a:r>
              </a:p>
              <a:p>
                <a:r>
                  <a:rPr lang="en-US" sz="2600" b="1" dirty="0"/>
                  <a:t>Backward</a:t>
                </a:r>
                <a:r>
                  <a:rPr lang="en-US" sz="2600" dirty="0"/>
                  <a:t>: If the significance value is greater than a preset level, say 5%, then we will conclude that removing that predictor will not reduce the overall model goodness-of-fit.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19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71</a:t>
            </a:fld>
            <a:endParaRPr lang="en-US" dirty="0"/>
          </a:p>
        </p:txBody>
      </p:sp>
      <p:pic>
        <p:nvPicPr>
          <p:cNvPr id="4" name="Picture 3">
            <a:extLst>
              <a:ext uri="{FF2B5EF4-FFF2-40B4-BE49-F238E27FC236}">
                <a16:creationId xmlns:a16="http://schemas.microsoft.com/office/drawing/2014/main" id="{AB42798C-0E8E-46FC-8CB3-4A5454E0DB6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45086" y="4805363"/>
            <a:ext cx="2760345" cy="1371600"/>
          </a:xfrm>
          <a:prstGeom prst="rect">
            <a:avLst/>
          </a:prstGeom>
        </p:spPr>
      </p:pic>
      <p:sp>
        <p:nvSpPr>
          <p:cNvPr id="5" name="Footer Placeholder 4">
            <a:extLst>
              <a:ext uri="{FF2B5EF4-FFF2-40B4-BE49-F238E27FC236}">
                <a16:creationId xmlns:a16="http://schemas.microsoft.com/office/drawing/2014/main" id="{66755E97-9FD3-4FB7-8D8E-08F911F361B7}"/>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478643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Deviance Test Decision	</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72</a:t>
            </a:fld>
            <a:endParaRPr lang="en-US" dirty="0"/>
          </a:p>
        </p:txBody>
      </p:sp>
      <p:graphicFrame>
        <p:nvGraphicFramePr>
          <p:cNvPr id="5" name="Diagram 4">
            <a:extLst>
              <a:ext uri="{FF2B5EF4-FFF2-40B4-BE49-F238E27FC236}">
                <a16:creationId xmlns:a16="http://schemas.microsoft.com/office/drawing/2014/main" id="{7B6C2356-0FC4-4579-9531-45B36E13AEA5}"/>
              </a:ext>
            </a:extLst>
          </p:cNvPr>
          <p:cNvGraphicFramePr/>
          <p:nvPr/>
        </p:nvGraphicFramePr>
        <p:xfrm>
          <a:off x="912326" y="1601788"/>
          <a:ext cx="10441473" cy="4536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3F3D72F-B7E4-4A21-AC49-D503B9FB2AE3}"/>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2399474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Chi-Square Distribution</a:t>
            </a:r>
            <a:endParaRPr 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515599" cy="4351338"/>
              </a:xfrm>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𝑋</m:t>
                    </m:r>
                  </m:oMath>
                </a14:m>
                <a:r>
                  <a:rPr lang="en-US" dirty="0"/>
                  <a:t> be a continuous random variable that takes values from this open interval </a:t>
                </a:r>
                <a14:m>
                  <m:oMath xmlns:m="http://schemas.openxmlformats.org/officeDocument/2006/math">
                    <m:r>
                      <a:rPr lang="en-US" dirty="0">
                        <a:latin typeface="Cambria Math" panose="02040503050406030204" pitchFamily="18" charset="0"/>
                      </a:rPr>
                      <m:t>(</m:t>
                    </m:r>
                    <m:r>
                      <a:rPr lang="en-US" b="0" i="1" dirty="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r>
                  <a:rPr lang="en-US" dirty="0"/>
                  <a:t>.</a:t>
                </a:r>
              </a:p>
              <a:p>
                <a:r>
                  <a:rPr lang="en-US" dirty="0"/>
                  <a:t>The probability density function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f>
                              <m:fPr>
                                <m:type m:val="lin"/>
                                <m:ctrlPr>
                                  <a:rPr lang="en-US"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sup>
                        </m:sSup>
                        <m:r>
                          <m:rPr>
                            <m:sty m:val="p"/>
                          </m:rPr>
                          <a:rPr lang="el-GR" i="1" smtClean="0">
                            <a:latin typeface="Cambria Math" panose="02040503050406030204" pitchFamily="18" charset="0"/>
                            <a:ea typeface="Cambria Math" panose="02040503050406030204" pitchFamily="18" charset="0"/>
                          </a:rPr>
                          <m:t>Γ</m:t>
                        </m:r>
                        <m:d>
                          <m:dPr>
                            <m:ctrlPr>
                              <a:rPr lang="el-GR" i="1" smtClean="0">
                                <a:latin typeface="Cambria Math" panose="02040503050406030204" pitchFamily="18" charset="0"/>
                                <a:ea typeface="Cambria Math" panose="02040503050406030204" pitchFamily="18" charset="0"/>
                              </a:rPr>
                            </m:ctrlPr>
                          </m:dPr>
                          <m:e>
                            <m:f>
                              <m:fPr>
                                <m:type m:val="lin"/>
                                <m:ctrlPr>
                                  <a:rPr lang="el-GR"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r>
                                  <a:rPr lang="en-US" b="0" i="1" smtClean="0">
                                    <a:latin typeface="Cambria Math" panose="02040503050406030204" pitchFamily="18" charset="0"/>
                                    <a:ea typeface="Cambria Math" panose="02040503050406030204" pitchFamily="18" charset="0"/>
                                  </a:rPr>
                                  <m:t>2</m:t>
                                </m:r>
                              </m:den>
                            </m:f>
                          </m:e>
                        </m:d>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r>
                          <a:rPr lang="en-US" b="0" i="1" smtClean="0">
                            <a:latin typeface="Cambria Math" panose="02040503050406030204" pitchFamily="18" charset="0"/>
                          </a:rPr>
                          <m:t> −1</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2</m:t>
                            </m:r>
                          </m:den>
                        </m:f>
                      </m:sup>
                    </m:sSup>
                  </m:oMath>
                </a14:m>
                <a:r>
                  <a:rPr lang="en-US" dirty="0"/>
                  <a:t> </a:t>
                </a:r>
              </a:p>
              <a:p>
                <a:pPr lvl="1"/>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&gt;0</m:t>
                    </m:r>
                  </m:oMath>
                </a14:m>
                <a:r>
                  <a:rPr lang="en-US" dirty="0"/>
                  <a:t> is the degrees of freedom</a:t>
                </a:r>
              </a:p>
              <a:p>
                <a:pPr lvl="1"/>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d>
                      <m:dPr>
                        <m:ctrlPr>
                          <a:rPr lang="el-GR"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e>
                    </m:d>
                  </m:oMath>
                </a14:m>
                <a:r>
                  <a:rPr lang="en-US" dirty="0"/>
                  <a:t> is the complete Gamma function</a:t>
                </a:r>
              </a:p>
              <a:p>
                <a:r>
                  <a:rPr lang="en-US" dirty="0"/>
                  <a:t>The probability </a:t>
                </a:r>
                <a14:m>
                  <m:oMath xmlns:m="http://schemas.openxmlformats.org/officeDocument/2006/math">
                    <m:r>
                      <m:rPr>
                        <m:sty m:val="p"/>
                      </m:rPr>
                      <a:rPr lang="en-US" b="0" i="0" smtClean="0">
                        <a:latin typeface="Cambria Math" panose="02040503050406030204" pitchFamily="18" charset="0"/>
                      </a:rPr>
                      <m:t>Pr</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𝑥</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r>
                          <a:rPr lang="en-US" b="0" i="1" smtClean="0">
                            <a:latin typeface="Cambria Math" panose="02040503050406030204" pitchFamily="18" charset="0"/>
                          </a:rPr>
                          <m:t>𝑑𝑢</m:t>
                        </m:r>
                      </m:e>
                    </m:nary>
                  </m:oMath>
                </a14:m>
                <a:r>
                  <a:rPr lang="en-US" dirty="0"/>
                  <a:t> (i.e., no closed-form). </a:t>
                </a:r>
              </a:p>
              <a:p>
                <a:r>
                  <a:rPr lang="en-US" dirty="0"/>
                  <a:t>The mean is </a:t>
                </a:r>
                <a14:m>
                  <m:oMath xmlns:m="http://schemas.openxmlformats.org/officeDocument/2006/math">
                    <m:r>
                      <a:rPr lang="en-US" b="0" i="1" smtClean="0">
                        <a:latin typeface="Cambria Math" panose="02040503050406030204" pitchFamily="18" charset="0"/>
                      </a:rPr>
                      <m:t>𝑚</m:t>
                    </m:r>
                  </m:oMath>
                </a14:m>
                <a:r>
                  <a:rPr lang="en-US" dirty="0"/>
                  <a:t> and the variance is </a:t>
                </a:r>
                <a14:m>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𝑚</m:t>
                    </m:r>
                  </m:oMath>
                </a14:m>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515599" cy="4351338"/>
              </a:xfrm>
              <a:blipFill>
                <a:blip r:embed="rId2"/>
                <a:stretch>
                  <a:fillRect l="-986" t="-224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73</a:t>
            </a:fld>
            <a:endParaRPr lang="zh-CN" altLang="en-US"/>
          </a:p>
        </p:txBody>
      </p:sp>
      <p:sp>
        <p:nvSpPr>
          <p:cNvPr id="5" name="Footer Placeholder 4">
            <a:extLst>
              <a:ext uri="{FF2B5EF4-FFF2-40B4-BE49-F238E27FC236}">
                <a16:creationId xmlns:a16="http://schemas.microsoft.com/office/drawing/2014/main" id="{C5A03592-756C-483E-94DD-4A4BB2D70587}"/>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910633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Chi-Square Distribution</a:t>
            </a:r>
            <a:endParaRPr lang="en-US" dirty="0">
              <a:solidFill>
                <a:schemeClr val="bg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a:p>
        </p:txBody>
      </p:sp>
      <p:graphicFrame>
        <p:nvGraphicFramePr>
          <p:cNvPr id="6" name="Table 5">
            <a:extLst>
              <a:ext uri="{FF2B5EF4-FFF2-40B4-BE49-F238E27FC236}">
                <a16:creationId xmlns:a16="http://schemas.microsoft.com/office/drawing/2014/main" id="{875A3BC8-4C90-4C72-9850-BE33C0EBDE89}"/>
              </a:ext>
            </a:extLst>
          </p:cNvPr>
          <p:cNvGraphicFramePr>
            <a:graphicFrameLocks noGrp="1"/>
          </p:cNvGraphicFramePr>
          <p:nvPr/>
        </p:nvGraphicFramePr>
        <p:xfrm>
          <a:off x="462994" y="1867970"/>
          <a:ext cx="11266014" cy="736600"/>
        </p:xfrm>
        <a:graphic>
          <a:graphicData uri="http://schemas.openxmlformats.org/drawingml/2006/table">
            <a:tbl>
              <a:tblPr firstRow="1" bandRow="1">
                <a:tableStyleId>{5C22544A-7EE6-4342-B048-85BDC9FD1C3A}</a:tableStyleId>
              </a:tblPr>
              <a:tblGrid>
                <a:gridCol w="1877669">
                  <a:extLst>
                    <a:ext uri="{9D8B030D-6E8A-4147-A177-3AD203B41FA5}">
                      <a16:colId xmlns:a16="http://schemas.microsoft.com/office/drawing/2014/main" val="1078709782"/>
                    </a:ext>
                  </a:extLst>
                </a:gridCol>
                <a:gridCol w="1877669">
                  <a:extLst>
                    <a:ext uri="{9D8B030D-6E8A-4147-A177-3AD203B41FA5}">
                      <a16:colId xmlns:a16="http://schemas.microsoft.com/office/drawing/2014/main" val="133063971"/>
                    </a:ext>
                  </a:extLst>
                </a:gridCol>
                <a:gridCol w="1877669">
                  <a:extLst>
                    <a:ext uri="{9D8B030D-6E8A-4147-A177-3AD203B41FA5}">
                      <a16:colId xmlns:a16="http://schemas.microsoft.com/office/drawing/2014/main" val="1849767157"/>
                    </a:ext>
                  </a:extLst>
                </a:gridCol>
                <a:gridCol w="1877669">
                  <a:extLst>
                    <a:ext uri="{9D8B030D-6E8A-4147-A177-3AD203B41FA5}">
                      <a16:colId xmlns:a16="http://schemas.microsoft.com/office/drawing/2014/main" val="733167812"/>
                    </a:ext>
                  </a:extLst>
                </a:gridCol>
                <a:gridCol w="1877669">
                  <a:extLst>
                    <a:ext uri="{9D8B030D-6E8A-4147-A177-3AD203B41FA5}">
                      <a16:colId xmlns:a16="http://schemas.microsoft.com/office/drawing/2014/main" val="4053338179"/>
                    </a:ext>
                  </a:extLst>
                </a:gridCol>
                <a:gridCol w="1877669">
                  <a:extLst>
                    <a:ext uri="{9D8B030D-6E8A-4147-A177-3AD203B41FA5}">
                      <a16:colId xmlns:a16="http://schemas.microsoft.com/office/drawing/2014/main" val="1163866300"/>
                    </a:ext>
                  </a:extLst>
                </a:gridCol>
              </a:tblGrid>
              <a:tr h="334694">
                <a:tc>
                  <a:txBody>
                    <a:bodyPr/>
                    <a:lstStyle/>
                    <a:p>
                      <a:r>
                        <a:rPr lang="en-US" sz="1800" dirty="0"/>
                        <a:t>Python Function</a:t>
                      </a:r>
                    </a:p>
                  </a:txBody>
                  <a:tcPr anchor="ctr"/>
                </a:tc>
                <a:tc>
                  <a:txBody>
                    <a:bodyPr/>
                    <a:lstStyle/>
                    <a:p>
                      <a:pPr algn="ctr"/>
                      <a:r>
                        <a:rPr lang="en-US" sz="1800" dirty="0"/>
                        <a:t>Density</a:t>
                      </a:r>
                    </a:p>
                  </a:txBody>
                  <a:tcPr anchor="ctr"/>
                </a:tc>
                <a:tc>
                  <a:txBody>
                    <a:bodyPr/>
                    <a:lstStyle/>
                    <a:p>
                      <a:pPr algn="ctr"/>
                      <a:r>
                        <a:rPr lang="en-US" sz="1800" dirty="0"/>
                        <a:t>Distribution</a:t>
                      </a:r>
                    </a:p>
                  </a:txBody>
                  <a:tcPr anchor="ctr"/>
                </a:tc>
                <a:tc>
                  <a:txBody>
                    <a:bodyPr/>
                    <a:lstStyle/>
                    <a:p>
                      <a:pPr algn="ctr"/>
                      <a:r>
                        <a:rPr lang="en-US" sz="1800" dirty="0"/>
                        <a:t>Significance</a:t>
                      </a:r>
                    </a:p>
                  </a:txBody>
                  <a:tcPr anchor="ctr"/>
                </a:tc>
                <a:tc>
                  <a:txBody>
                    <a:bodyPr/>
                    <a:lstStyle/>
                    <a:p>
                      <a:pPr algn="ctr"/>
                      <a:r>
                        <a:rPr lang="en-US" sz="1800" dirty="0"/>
                        <a:t>Quantile</a:t>
                      </a:r>
                    </a:p>
                  </a:txBody>
                  <a:tcPr anchor="ctr"/>
                </a:tc>
                <a:tc>
                  <a:txBody>
                    <a:bodyPr/>
                    <a:lstStyle/>
                    <a:p>
                      <a:pPr algn="ctr"/>
                      <a:r>
                        <a:rPr lang="en-US" sz="1800" dirty="0"/>
                        <a:t>Random Number</a:t>
                      </a:r>
                    </a:p>
                  </a:txBody>
                  <a:tcPr anchor="ctr"/>
                </a:tc>
                <a:extLst>
                  <a:ext uri="{0D108BD9-81ED-4DB2-BD59-A6C34878D82A}">
                    <a16:rowId xmlns:a16="http://schemas.microsoft.com/office/drawing/2014/main" val="3189287771"/>
                  </a:ext>
                </a:extLst>
              </a:tr>
              <a:tr h="370840">
                <a:tc>
                  <a:txBody>
                    <a:bodyPr/>
                    <a:lstStyle/>
                    <a:p>
                      <a:r>
                        <a:rPr lang="en-US" sz="1800" dirty="0"/>
                        <a:t>scipy.stats.chi2</a:t>
                      </a:r>
                    </a:p>
                  </a:txBody>
                  <a:tcPr anchor="ctr"/>
                </a:tc>
                <a:tc>
                  <a:txBody>
                    <a:bodyPr/>
                    <a:lstStyle/>
                    <a:p>
                      <a:pPr algn="ctr"/>
                      <a:r>
                        <a:rPr lang="en-US" sz="1800" dirty="0"/>
                        <a:t>.pdf()</a:t>
                      </a:r>
                    </a:p>
                  </a:txBody>
                  <a:tcPr anchor="ctr"/>
                </a:tc>
                <a:tc>
                  <a:txBody>
                    <a:bodyPr/>
                    <a:lstStyle/>
                    <a:p>
                      <a:pPr algn="ctr"/>
                      <a:r>
                        <a:rPr lang="en-US" sz="1800" dirty="0"/>
                        <a:t>.</a:t>
                      </a:r>
                      <a:r>
                        <a:rPr lang="en-US" sz="1800" dirty="0" err="1"/>
                        <a:t>cdf</a:t>
                      </a:r>
                      <a:r>
                        <a:rPr lang="en-US" sz="1800" dirty="0"/>
                        <a:t>()</a:t>
                      </a:r>
                    </a:p>
                  </a:txBody>
                  <a:tcPr anchor="ctr"/>
                </a:tc>
                <a:tc>
                  <a:txBody>
                    <a:bodyPr/>
                    <a:lstStyle/>
                    <a:p>
                      <a:pPr algn="ctr"/>
                      <a:r>
                        <a:rPr lang="en-US" sz="1800" dirty="0"/>
                        <a:t>.sf()</a:t>
                      </a:r>
                    </a:p>
                  </a:txBody>
                  <a:tcPr anchor="ctr"/>
                </a:tc>
                <a:tc>
                  <a:txBody>
                    <a:bodyPr/>
                    <a:lstStyle/>
                    <a:p>
                      <a:pPr algn="ctr"/>
                      <a:r>
                        <a:rPr lang="en-US" sz="1800" dirty="0"/>
                        <a:t>.</a:t>
                      </a:r>
                      <a:r>
                        <a:rPr lang="en-US" sz="1800" dirty="0" err="1"/>
                        <a:t>ppf</a:t>
                      </a:r>
                      <a:r>
                        <a:rPr lang="en-US" sz="1800" dirty="0"/>
                        <a:t>()</a:t>
                      </a:r>
                    </a:p>
                  </a:txBody>
                  <a:tcPr anchor="ctr"/>
                </a:tc>
                <a:tc>
                  <a:txBody>
                    <a:bodyPr/>
                    <a:lstStyle/>
                    <a:p>
                      <a:pPr algn="ctr"/>
                      <a:r>
                        <a:rPr lang="en-US" sz="1800" dirty="0"/>
                        <a:t>.</a:t>
                      </a:r>
                      <a:r>
                        <a:rPr lang="en-US" sz="1800" dirty="0" err="1"/>
                        <a:t>rvs</a:t>
                      </a:r>
                      <a:r>
                        <a:rPr lang="en-US" sz="1800" dirty="0"/>
                        <a:t>()</a:t>
                      </a:r>
                    </a:p>
                  </a:txBody>
                  <a:tcPr anchor="ctr"/>
                </a:tc>
                <a:extLst>
                  <a:ext uri="{0D108BD9-81ED-4DB2-BD59-A6C34878D82A}">
                    <a16:rowId xmlns:a16="http://schemas.microsoft.com/office/drawing/2014/main" val="2788259920"/>
                  </a:ext>
                </a:extLst>
              </a:tr>
            </a:tbl>
          </a:graphicData>
        </a:graphic>
      </p:graphicFrame>
      <p:pic>
        <p:nvPicPr>
          <p:cNvPr id="7" name="Picture 6">
            <a:extLst>
              <a:ext uri="{FF2B5EF4-FFF2-40B4-BE49-F238E27FC236}">
                <a16:creationId xmlns:a16="http://schemas.microsoft.com/office/drawing/2014/main" id="{FC75EF28-2E9B-4117-B538-C6A33CF1F67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2994" y="3201113"/>
            <a:ext cx="3657600" cy="2743200"/>
          </a:xfrm>
          <a:prstGeom prst="rect">
            <a:avLst/>
          </a:prstGeom>
        </p:spPr>
      </p:pic>
      <p:pic>
        <p:nvPicPr>
          <p:cNvPr id="9" name="Picture 8">
            <a:extLst>
              <a:ext uri="{FF2B5EF4-FFF2-40B4-BE49-F238E27FC236}">
                <a16:creationId xmlns:a16="http://schemas.microsoft.com/office/drawing/2014/main" id="{32ABE039-CE3A-48FA-A55E-6CF41D9D7D9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201113"/>
            <a:ext cx="3657600" cy="2743200"/>
          </a:xfrm>
          <a:prstGeom prst="rect">
            <a:avLst/>
          </a:prstGeom>
        </p:spPr>
      </p:pic>
      <p:pic>
        <p:nvPicPr>
          <p:cNvPr id="14" name="Picture 13">
            <a:extLst>
              <a:ext uri="{FF2B5EF4-FFF2-40B4-BE49-F238E27FC236}">
                <a16:creationId xmlns:a16="http://schemas.microsoft.com/office/drawing/2014/main" id="{E00706A5-B90A-4633-8F1D-996FFFC6B0F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071406" y="3201113"/>
            <a:ext cx="3657600" cy="2743200"/>
          </a:xfrm>
          <a:prstGeom prst="rect">
            <a:avLst/>
          </a:prstGeom>
        </p:spPr>
      </p:pic>
      <p:sp>
        <p:nvSpPr>
          <p:cNvPr id="3" name="Footer Placeholder 2">
            <a:extLst>
              <a:ext uri="{FF2B5EF4-FFF2-40B4-BE49-F238E27FC236}">
                <a16:creationId xmlns:a16="http://schemas.microsoft.com/office/drawing/2014/main" id="{1A9CFB55-F2CE-46A1-A5C6-0B4B2EF97B57}"/>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570625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a:solidFill>
                  <a:schemeClr val="bg1"/>
                </a:solidFill>
              </a:rPr>
              <a:t>2004 Cars Data</a:t>
            </a:r>
          </a:p>
        </p:txBody>
      </p:sp>
      <p:graphicFrame>
        <p:nvGraphicFramePr>
          <p:cNvPr id="22" name="Content Placeholder 21">
            <a:extLst>
              <a:ext uri="{FF2B5EF4-FFF2-40B4-BE49-F238E27FC236}">
                <a16:creationId xmlns:a16="http://schemas.microsoft.com/office/drawing/2014/main" id="{C0F04F28-633C-4A12-BC7F-75258187A81B}"/>
              </a:ext>
            </a:extLst>
          </p:cNvPr>
          <p:cNvGraphicFramePr>
            <a:graphicFrameLocks noGrp="1"/>
          </p:cNvGraphicFramePr>
          <p:nvPr>
            <p:ph idx="1"/>
            <p:extLst>
              <p:ext uri="{D42A27DB-BD31-4B8C-83A1-F6EECF244321}">
                <p14:modId xmlns:p14="http://schemas.microsoft.com/office/powerpoint/2010/main" val="4041319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7126CA74-2B4E-41D7-9153-ADC1BC86A321}"/>
              </a:ext>
            </a:extLst>
          </p:cNvPr>
          <p:cNvSpPr>
            <a:spLocks noGrp="1"/>
          </p:cNvSpPr>
          <p:nvPr>
            <p:ph type="ftr" sz="quarter" idx="11"/>
          </p:nvPr>
        </p:nvSpPr>
        <p:spPr>
          <a:xfrm>
            <a:off x="4038600" y="6356350"/>
            <a:ext cx="4114800" cy="365125"/>
          </a:xfrm>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a:xfrm>
            <a:off x="9448800" y="0"/>
            <a:ext cx="2743200" cy="365125"/>
          </a:xfrm>
        </p:spPr>
        <p:txBody>
          <a:bodyPr/>
          <a:lstStyle/>
          <a:p>
            <a:fld id="{1C20BA80-1909-427C-B3BD-3DD8AEAFD5BE}" type="slidenum">
              <a:rPr lang="en-US" smtClean="0"/>
              <a:pPr/>
              <a:t>75</a:t>
            </a:fld>
            <a:endParaRPr lang="en-US" dirty="0"/>
          </a:p>
        </p:txBody>
      </p:sp>
      <p:pic>
        <p:nvPicPr>
          <p:cNvPr id="3" name="Picture 2">
            <a:extLst>
              <a:ext uri="{FF2B5EF4-FFF2-40B4-BE49-F238E27FC236}">
                <a16:creationId xmlns:a16="http://schemas.microsoft.com/office/drawing/2014/main" id="{1DB08F4A-856F-40A6-AD52-3975013B08FE}"/>
              </a:ext>
            </a:extLst>
          </p:cNvPr>
          <p:cNvPicPr>
            <a:picLocks noChangeAspect="1"/>
          </p:cNvPicPr>
          <p:nvPr/>
        </p:nvPicPr>
        <p:blipFill>
          <a:blip r:embed="rId8"/>
          <a:stretch>
            <a:fillRect/>
          </a:stretch>
        </p:blipFill>
        <p:spPr>
          <a:xfrm>
            <a:off x="8878956" y="3771487"/>
            <a:ext cx="3162190" cy="1828800"/>
          </a:xfrm>
          <a:prstGeom prst="rect">
            <a:avLst/>
          </a:prstGeom>
        </p:spPr>
      </p:pic>
    </p:spTree>
    <p:extLst>
      <p:ext uri="{BB962C8B-B14F-4D97-AF65-F5344CB8AC3E}">
        <p14:creationId xmlns:p14="http://schemas.microsoft.com/office/powerpoint/2010/main" val="2242774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Select Predictors for Cars Logistic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76</a:t>
            </a:fld>
            <a:endParaRPr lang="en-US" dirty="0"/>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extLst>
              <p:ext uri="{D42A27DB-BD31-4B8C-83A1-F6EECF244321}">
                <p14:modId xmlns:p14="http://schemas.microsoft.com/office/powerpoint/2010/main" val="5383336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C0F6CD4-0011-42C9-B4FB-5F092AB3CB7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0115811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Descriptive Statistics</a:t>
            </a:r>
          </a:p>
        </p:txBody>
      </p:sp>
      <p:sp>
        <p:nvSpPr>
          <p:cNvPr id="7" name="Slide Number Placeholder 6"/>
          <p:cNvSpPr>
            <a:spLocks noGrp="1"/>
          </p:cNvSpPr>
          <p:nvPr>
            <p:ph type="sldNum" sz="quarter" idx="12"/>
          </p:nvPr>
        </p:nvSpPr>
        <p:spPr/>
        <p:txBody>
          <a:bodyPr/>
          <a:lstStyle/>
          <a:p>
            <a:fld id="{1C20BA80-1909-427C-B3BD-3DD8AEAFD5BE}" type="slidenum">
              <a:rPr lang="en-US" smtClean="0"/>
              <a:t>77</a:t>
            </a:fld>
            <a:endParaRPr lang="en-US" dirty="0"/>
          </a:p>
        </p:txBody>
      </p:sp>
      <p:sp>
        <p:nvSpPr>
          <p:cNvPr id="5" name="Footer Placeholder 4">
            <a:extLst>
              <a:ext uri="{FF2B5EF4-FFF2-40B4-BE49-F238E27FC236}">
                <a16:creationId xmlns:a16="http://schemas.microsoft.com/office/drawing/2014/main" id="{7126CA74-2B4E-41D7-9153-ADC1BC86A321}"/>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8" name="Table 7">
            <a:extLst>
              <a:ext uri="{FF2B5EF4-FFF2-40B4-BE49-F238E27FC236}">
                <a16:creationId xmlns:a16="http://schemas.microsoft.com/office/drawing/2014/main" id="{F446BC94-96D3-4840-9959-0BA095BA3324}"/>
              </a:ext>
            </a:extLst>
          </p:cNvPr>
          <p:cNvGraphicFramePr>
            <a:graphicFrameLocks noGrp="1"/>
          </p:cNvGraphicFramePr>
          <p:nvPr>
            <p:extLst>
              <p:ext uri="{D42A27DB-BD31-4B8C-83A1-F6EECF244321}">
                <p14:modId xmlns:p14="http://schemas.microsoft.com/office/powerpoint/2010/main" val="1627402422"/>
              </p:ext>
            </p:extLst>
          </p:nvPr>
        </p:nvGraphicFramePr>
        <p:xfrm>
          <a:off x="4786863" y="2055813"/>
          <a:ext cx="6566935" cy="3935409"/>
        </p:xfrm>
        <a:graphic>
          <a:graphicData uri="http://schemas.openxmlformats.org/drawingml/2006/table">
            <a:tbl>
              <a:tblPr firstRow="1" firstCol="1">
                <a:tableStyleId>{B301B821-A1FF-4177-AEE7-76D212191A09}</a:tableStyleId>
              </a:tblPr>
              <a:tblGrid>
                <a:gridCol w="1313387">
                  <a:extLst>
                    <a:ext uri="{9D8B030D-6E8A-4147-A177-3AD203B41FA5}">
                      <a16:colId xmlns:a16="http://schemas.microsoft.com/office/drawing/2014/main" val="2124464838"/>
                    </a:ext>
                  </a:extLst>
                </a:gridCol>
                <a:gridCol w="1313387">
                  <a:extLst>
                    <a:ext uri="{9D8B030D-6E8A-4147-A177-3AD203B41FA5}">
                      <a16:colId xmlns:a16="http://schemas.microsoft.com/office/drawing/2014/main" val="1830206716"/>
                    </a:ext>
                  </a:extLst>
                </a:gridCol>
                <a:gridCol w="1313387">
                  <a:extLst>
                    <a:ext uri="{9D8B030D-6E8A-4147-A177-3AD203B41FA5}">
                      <a16:colId xmlns:a16="http://schemas.microsoft.com/office/drawing/2014/main" val="3838367720"/>
                    </a:ext>
                  </a:extLst>
                </a:gridCol>
                <a:gridCol w="1313387">
                  <a:extLst>
                    <a:ext uri="{9D8B030D-6E8A-4147-A177-3AD203B41FA5}">
                      <a16:colId xmlns:a16="http://schemas.microsoft.com/office/drawing/2014/main" val="29506686"/>
                    </a:ext>
                  </a:extLst>
                </a:gridCol>
                <a:gridCol w="1313387">
                  <a:extLst>
                    <a:ext uri="{9D8B030D-6E8A-4147-A177-3AD203B41FA5}">
                      <a16:colId xmlns:a16="http://schemas.microsoft.com/office/drawing/2014/main" val="2202846835"/>
                    </a:ext>
                  </a:extLst>
                </a:gridCol>
              </a:tblGrid>
              <a:tr h="415409">
                <a:tc>
                  <a:txBody>
                    <a:bodyPr/>
                    <a:lstStyle/>
                    <a:p>
                      <a:pPr algn="r" fontAlgn="b"/>
                      <a:endParaRPr lang="en-US" sz="1800" b="1" i="0" u="none" strike="noStrike" dirty="0">
                        <a:solidFill>
                          <a:schemeClr val="bg1"/>
                        </a:solidFill>
                        <a:effectLst/>
                        <a:latin typeface="+mn-lt"/>
                      </a:endParaRPr>
                    </a:p>
                  </a:txBody>
                  <a:tcPr marL="7620" marR="7620" marT="7620" marB="0" anchor="ctr"/>
                </a:tc>
                <a:tc>
                  <a:txBody>
                    <a:bodyPr/>
                    <a:lstStyle/>
                    <a:p>
                      <a:pPr algn="ctr" fontAlgn="b"/>
                      <a:r>
                        <a:rPr lang="en-US" sz="1800" b="1" u="none" strike="noStrike" dirty="0" err="1">
                          <a:solidFill>
                            <a:schemeClr val="bg1"/>
                          </a:solidFill>
                          <a:effectLst/>
                          <a:latin typeface="+mn-lt"/>
                        </a:rPr>
                        <a:t>EngineSize</a:t>
                      </a:r>
                      <a:endParaRPr lang="en-US" sz="1800" b="1" i="0" u="none" strike="noStrike" dirty="0">
                        <a:solidFill>
                          <a:schemeClr val="bg1"/>
                        </a:solidFill>
                        <a:effectLst/>
                        <a:latin typeface="+mn-lt"/>
                      </a:endParaRPr>
                    </a:p>
                  </a:txBody>
                  <a:tcPr marL="7620" marR="7620" marT="7620" marB="0" anchor="ctr"/>
                </a:tc>
                <a:tc>
                  <a:txBody>
                    <a:bodyPr/>
                    <a:lstStyle/>
                    <a:p>
                      <a:pPr algn="ctr" fontAlgn="b"/>
                      <a:r>
                        <a:rPr lang="en-US" sz="1800" b="1" u="none" strike="noStrike" dirty="0">
                          <a:solidFill>
                            <a:schemeClr val="bg1"/>
                          </a:solidFill>
                          <a:effectLst/>
                          <a:latin typeface="+mn-lt"/>
                        </a:rPr>
                        <a:t>Horsepower</a:t>
                      </a:r>
                      <a:endParaRPr lang="en-US" sz="1800" b="1" i="0" u="none" strike="noStrike" dirty="0">
                        <a:solidFill>
                          <a:schemeClr val="bg1"/>
                        </a:solidFill>
                        <a:effectLst/>
                        <a:latin typeface="+mn-lt"/>
                      </a:endParaRPr>
                    </a:p>
                  </a:txBody>
                  <a:tcPr marL="7620" marR="7620" marT="7620" marB="0" anchor="ctr"/>
                </a:tc>
                <a:tc>
                  <a:txBody>
                    <a:bodyPr/>
                    <a:lstStyle/>
                    <a:p>
                      <a:pPr algn="ctr" fontAlgn="b"/>
                      <a:r>
                        <a:rPr lang="en-US" sz="1800" b="1" u="none" strike="noStrike" dirty="0">
                          <a:solidFill>
                            <a:schemeClr val="bg1"/>
                          </a:solidFill>
                          <a:effectLst/>
                          <a:latin typeface="+mn-lt"/>
                        </a:rPr>
                        <a:t>Length</a:t>
                      </a:r>
                      <a:endParaRPr lang="en-US" sz="1800" b="1" i="0" u="none" strike="noStrike" dirty="0">
                        <a:solidFill>
                          <a:schemeClr val="bg1"/>
                        </a:solidFill>
                        <a:effectLst/>
                        <a:latin typeface="+mn-lt"/>
                      </a:endParaRPr>
                    </a:p>
                  </a:txBody>
                  <a:tcPr marL="7620" marR="7620" marT="7620" marB="0" anchor="ctr"/>
                </a:tc>
                <a:tc>
                  <a:txBody>
                    <a:bodyPr/>
                    <a:lstStyle/>
                    <a:p>
                      <a:pPr algn="ctr" fontAlgn="b"/>
                      <a:r>
                        <a:rPr lang="en-US" sz="1800" b="1" u="none" strike="noStrike" dirty="0">
                          <a:solidFill>
                            <a:schemeClr val="bg1"/>
                          </a:solidFill>
                          <a:effectLst/>
                          <a:latin typeface="+mn-lt"/>
                        </a:rPr>
                        <a:t>Weight</a:t>
                      </a:r>
                      <a:endParaRPr lang="en-US" sz="1800" b="1" i="0" u="none" strike="noStrike" dirty="0">
                        <a:solidFill>
                          <a:schemeClr val="bg1"/>
                        </a:solidFill>
                        <a:effectLst/>
                        <a:latin typeface="+mn-lt"/>
                      </a:endParaRPr>
                    </a:p>
                  </a:txBody>
                  <a:tcPr marL="7620" marR="7620" marT="7620" marB="0" anchor="ctr"/>
                </a:tc>
                <a:extLst>
                  <a:ext uri="{0D108BD9-81ED-4DB2-BD59-A6C34878D82A}">
                    <a16:rowId xmlns:a16="http://schemas.microsoft.com/office/drawing/2014/main" val="337032961"/>
                  </a:ext>
                </a:extLst>
              </a:tr>
              <a:tr h="440000">
                <a:tc>
                  <a:txBody>
                    <a:bodyPr/>
                    <a:lstStyle/>
                    <a:p>
                      <a:pPr algn="ctr" fontAlgn="b"/>
                      <a:r>
                        <a:rPr lang="en-US" sz="1800" b="0" u="none" strike="noStrike" dirty="0">
                          <a:solidFill>
                            <a:srgbClr val="000000"/>
                          </a:solidFill>
                          <a:effectLst/>
                          <a:latin typeface="+mn-lt"/>
                        </a:rPr>
                        <a:t>count</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428</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428</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428</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428</a:t>
                      </a:r>
                      <a:endParaRPr lang="en-US" sz="18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1555127907"/>
                  </a:ext>
                </a:extLst>
              </a:tr>
              <a:tr h="440000">
                <a:tc>
                  <a:txBody>
                    <a:bodyPr/>
                    <a:lstStyle/>
                    <a:p>
                      <a:pPr algn="ctr" fontAlgn="b"/>
                      <a:r>
                        <a:rPr lang="en-US" sz="1800" b="0" u="none" strike="noStrike" dirty="0">
                          <a:solidFill>
                            <a:srgbClr val="000000"/>
                          </a:solidFill>
                          <a:effectLst/>
                          <a:latin typeface="+mn-lt"/>
                        </a:rPr>
                        <a:t>mean</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3.20</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215.89</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186.36</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3577.95</a:t>
                      </a:r>
                      <a:endParaRPr lang="en-US" sz="18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3099067032"/>
                  </a:ext>
                </a:extLst>
              </a:tr>
              <a:tr h="440000">
                <a:tc>
                  <a:txBody>
                    <a:bodyPr/>
                    <a:lstStyle/>
                    <a:p>
                      <a:pPr algn="ctr" fontAlgn="b"/>
                      <a:r>
                        <a:rPr lang="en-US" sz="1800" b="0" u="none" strike="noStrike" dirty="0">
                          <a:solidFill>
                            <a:srgbClr val="000000"/>
                          </a:solidFill>
                          <a:effectLst/>
                          <a:latin typeface="+mn-lt"/>
                        </a:rPr>
                        <a:t>std</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1.11</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71.84</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14.36</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758.98</a:t>
                      </a:r>
                      <a:endParaRPr lang="en-US" sz="18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672446574"/>
                  </a:ext>
                </a:extLst>
              </a:tr>
              <a:tr h="440000">
                <a:tc>
                  <a:txBody>
                    <a:bodyPr/>
                    <a:lstStyle/>
                    <a:p>
                      <a:pPr algn="ctr" fontAlgn="b"/>
                      <a:r>
                        <a:rPr lang="en-US" sz="1800" b="0" u="none" strike="noStrike" dirty="0">
                          <a:solidFill>
                            <a:srgbClr val="000000"/>
                          </a:solidFill>
                          <a:effectLst/>
                          <a:latin typeface="+mn-lt"/>
                        </a:rPr>
                        <a:t>min</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1.3</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73</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143</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1,850.00</a:t>
                      </a:r>
                      <a:endParaRPr lang="en-US"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086316844"/>
                  </a:ext>
                </a:extLst>
              </a:tr>
              <a:tr h="440000">
                <a:tc>
                  <a:txBody>
                    <a:bodyPr/>
                    <a:lstStyle/>
                    <a:p>
                      <a:pPr algn="ctr" fontAlgn="b"/>
                      <a:r>
                        <a:rPr lang="en-US" sz="1800" b="0" u="none" strike="noStrike" dirty="0">
                          <a:solidFill>
                            <a:srgbClr val="000000"/>
                          </a:solidFill>
                          <a:effectLst/>
                          <a:latin typeface="+mn-lt"/>
                        </a:rPr>
                        <a:t>25%</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2.375</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165</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178</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3,104.00</a:t>
                      </a:r>
                      <a:endParaRPr lang="en-US" sz="18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1364070672"/>
                  </a:ext>
                </a:extLst>
              </a:tr>
              <a:tr h="440000">
                <a:tc>
                  <a:txBody>
                    <a:bodyPr/>
                    <a:lstStyle/>
                    <a:p>
                      <a:pPr algn="ctr" fontAlgn="b"/>
                      <a:r>
                        <a:rPr lang="en-US" sz="1800" b="0" u="none" strike="noStrike">
                          <a:solidFill>
                            <a:srgbClr val="000000"/>
                          </a:solidFill>
                          <a:effectLst/>
                          <a:latin typeface="+mn-lt"/>
                        </a:rPr>
                        <a:t>50%</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3</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210</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187</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3,474.50</a:t>
                      </a:r>
                      <a:endParaRPr lang="en-US"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562377934"/>
                  </a:ext>
                </a:extLst>
              </a:tr>
              <a:tr h="440000">
                <a:tc>
                  <a:txBody>
                    <a:bodyPr/>
                    <a:lstStyle/>
                    <a:p>
                      <a:pPr algn="ctr" fontAlgn="b"/>
                      <a:r>
                        <a:rPr lang="en-US" sz="1800" b="0" u="none" strike="noStrike" dirty="0">
                          <a:solidFill>
                            <a:srgbClr val="000000"/>
                          </a:solidFill>
                          <a:effectLst/>
                          <a:latin typeface="+mn-lt"/>
                        </a:rPr>
                        <a:t>75%</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3.9</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255</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194</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3,977.75</a:t>
                      </a:r>
                      <a:endParaRPr lang="en-US"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3335664619"/>
                  </a:ext>
                </a:extLst>
              </a:tr>
              <a:tr h="440000">
                <a:tc>
                  <a:txBody>
                    <a:bodyPr/>
                    <a:lstStyle/>
                    <a:p>
                      <a:pPr algn="ctr" fontAlgn="b"/>
                      <a:r>
                        <a:rPr lang="en-US" sz="1800" b="0" u="none" strike="noStrike" dirty="0">
                          <a:solidFill>
                            <a:srgbClr val="000000"/>
                          </a:solidFill>
                          <a:effectLst/>
                          <a:latin typeface="+mn-lt"/>
                        </a:rPr>
                        <a:t>max</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8.3</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a:solidFill>
                            <a:srgbClr val="000000"/>
                          </a:solidFill>
                          <a:effectLst/>
                          <a:latin typeface="+mn-lt"/>
                        </a:rPr>
                        <a:t>500</a:t>
                      </a:r>
                      <a:endParaRPr lang="en-US" sz="1800" b="0" i="0" u="none" strike="noStrike">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238</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1800" b="0" u="none" strike="noStrike" dirty="0">
                          <a:solidFill>
                            <a:srgbClr val="000000"/>
                          </a:solidFill>
                          <a:effectLst/>
                          <a:latin typeface="+mn-lt"/>
                        </a:rPr>
                        <a:t>7,190.00</a:t>
                      </a:r>
                      <a:endParaRPr lang="en-US"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3902426798"/>
                  </a:ext>
                </a:extLst>
              </a:tr>
            </a:tbl>
          </a:graphicData>
        </a:graphic>
      </p:graphicFrame>
      <p:graphicFrame>
        <p:nvGraphicFramePr>
          <p:cNvPr id="20" name="Table 10">
            <a:extLst>
              <a:ext uri="{FF2B5EF4-FFF2-40B4-BE49-F238E27FC236}">
                <a16:creationId xmlns:a16="http://schemas.microsoft.com/office/drawing/2014/main" id="{E4F8C13B-5583-4C08-8792-2B4E1CCC1FFA}"/>
              </a:ext>
            </a:extLst>
          </p:cNvPr>
          <p:cNvGraphicFramePr>
            <a:graphicFrameLocks noGrp="1"/>
          </p:cNvGraphicFramePr>
          <p:nvPr>
            <p:extLst>
              <p:ext uri="{D42A27DB-BD31-4B8C-83A1-F6EECF244321}">
                <p14:modId xmlns:p14="http://schemas.microsoft.com/office/powerpoint/2010/main" val="3426334034"/>
              </p:ext>
            </p:extLst>
          </p:nvPr>
        </p:nvGraphicFramePr>
        <p:xfrm>
          <a:off x="838200" y="2055813"/>
          <a:ext cx="3678336" cy="1849120"/>
        </p:xfrm>
        <a:graphic>
          <a:graphicData uri="http://schemas.openxmlformats.org/drawingml/2006/table">
            <a:tbl>
              <a:tblPr firstRow="1" lastRow="1" bandRow="1">
                <a:tableStyleId>{5C22544A-7EE6-4342-B048-85BDC9FD1C3A}</a:tableStyleId>
              </a:tblPr>
              <a:tblGrid>
                <a:gridCol w="1226112">
                  <a:extLst>
                    <a:ext uri="{9D8B030D-6E8A-4147-A177-3AD203B41FA5}">
                      <a16:colId xmlns:a16="http://schemas.microsoft.com/office/drawing/2014/main" val="927565138"/>
                    </a:ext>
                  </a:extLst>
                </a:gridCol>
                <a:gridCol w="1226112">
                  <a:extLst>
                    <a:ext uri="{9D8B030D-6E8A-4147-A177-3AD203B41FA5}">
                      <a16:colId xmlns:a16="http://schemas.microsoft.com/office/drawing/2014/main" val="3518471190"/>
                    </a:ext>
                  </a:extLst>
                </a:gridCol>
                <a:gridCol w="1226112">
                  <a:extLst>
                    <a:ext uri="{9D8B030D-6E8A-4147-A177-3AD203B41FA5}">
                      <a16:colId xmlns:a16="http://schemas.microsoft.com/office/drawing/2014/main" val="483608831"/>
                    </a:ext>
                  </a:extLst>
                </a:gridCol>
              </a:tblGrid>
              <a:tr h="328005">
                <a:tc>
                  <a:txBody>
                    <a:bodyPr/>
                    <a:lstStyle/>
                    <a:p>
                      <a:pPr algn="ctr"/>
                      <a:r>
                        <a:rPr lang="en-US" dirty="0"/>
                        <a:t>Origin</a:t>
                      </a:r>
                    </a:p>
                  </a:txBody>
                  <a:tcPr anchor="ctr"/>
                </a:tc>
                <a:tc>
                  <a:txBody>
                    <a:bodyPr/>
                    <a:lstStyle/>
                    <a:p>
                      <a:pPr algn="ctr"/>
                      <a:r>
                        <a:rPr lang="en-US" dirty="0"/>
                        <a:t>Frequency</a:t>
                      </a:r>
                    </a:p>
                  </a:txBody>
                  <a:tcPr anchor="ctr"/>
                </a:tc>
                <a:tc>
                  <a:txBody>
                    <a:bodyPr/>
                    <a:lstStyle/>
                    <a:p>
                      <a:pPr algn="ctr"/>
                      <a:r>
                        <a:rPr lang="en-US" dirty="0"/>
                        <a:t>Percent</a:t>
                      </a:r>
                    </a:p>
                  </a:txBody>
                  <a:tcPr anchor="ctr"/>
                </a:tc>
                <a:extLst>
                  <a:ext uri="{0D108BD9-81ED-4DB2-BD59-A6C34878D82A}">
                    <a16:rowId xmlns:a16="http://schemas.microsoft.com/office/drawing/2014/main" val="598634904"/>
                  </a:ext>
                </a:extLst>
              </a:tr>
              <a:tr h="370840">
                <a:tc>
                  <a:txBody>
                    <a:bodyPr/>
                    <a:lstStyle/>
                    <a:p>
                      <a:pPr algn="ctr"/>
                      <a:r>
                        <a:rPr lang="en-US" dirty="0"/>
                        <a:t>Asia</a:t>
                      </a:r>
                    </a:p>
                  </a:txBody>
                  <a:tcPr anchor="ctr"/>
                </a:tc>
                <a:tc>
                  <a:txBody>
                    <a:bodyPr/>
                    <a:lstStyle/>
                    <a:p>
                      <a:pPr algn="ctr"/>
                      <a:r>
                        <a:rPr lang="en-US" dirty="0"/>
                        <a:t>158</a:t>
                      </a:r>
                    </a:p>
                  </a:txBody>
                  <a:tcPr anchor="ctr"/>
                </a:tc>
                <a:tc>
                  <a:txBody>
                    <a:bodyPr/>
                    <a:lstStyle/>
                    <a:p>
                      <a:pPr algn="ctr"/>
                      <a:r>
                        <a:rPr lang="en-US" dirty="0"/>
                        <a:t>36.92%</a:t>
                      </a:r>
                    </a:p>
                  </a:txBody>
                  <a:tcPr anchor="ctr"/>
                </a:tc>
                <a:extLst>
                  <a:ext uri="{0D108BD9-81ED-4DB2-BD59-A6C34878D82A}">
                    <a16:rowId xmlns:a16="http://schemas.microsoft.com/office/drawing/2014/main" val="2172766206"/>
                  </a:ext>
                </a:extLst>
              </a:tr>
              <a:tr h="370840">
                <a:tc>
                  <a:txBody>
                    <a:bodyPr/>
                    <a:lstStyle/>
                    <a:p>
                      <a:pPr algn="ctr"/>
                      <a:r>
                        <a:rPr lang="en-US" dirty="0"/>
                        <a:t>Europe</a:t>
                      </a:r>
                    </a:p>
                  </a:txBody>
                  <a:tcPr anchor="ctr"/>
                </a:tc>
                <a:tc>
                  <a:txBody>
                    <a:bodyPr/>
                    <a:lstStyle/>
                    <a:p>
                      <a:pPr algn="ctr"/>
                      <a:r>
                        <a:rPr lang="en-US" dirty="0"/>
                        <a:t>123</a:t>
                      </a:r>
                    </a:p>
                  </a:txBody>
                  <a:tcPr anchor="ctr"/>
                </a:tc>
                <a:tc>
                  <a:txBody>
                    <a:bodyPr/>
                    <a:lstStyle/>
                    <a:p>
                      <a:pPr algn="ctr"/>
                      <a:r>
                        <a:rPr lang="en-US" dirty="0"/>
                        <a:t>28.74%</a:t>
                      </a:r>
                    </a:p>
                  </a:txBody>
                  <a:tcPr anchor="ctr"/>
                </a:tc>
                <a:extLst>
                  <a:ext uri="{0D108BD9-81ED-4DB2-BD59-A6C34878D82A}">
                    <a16:rowId xmlns:a16="http://schemas.microsoft.com/office/drawing/2014/main" val="246406454"/>
                  </a:ext>
                </a:extLst>
              </a:tr>
              <a:tr h="370840">
                <a:tc>
                  <a:txBody>
                    <a:bodyPr/>
                    <a:lstStyle/>
                    <a:p>
                      <a:pPr algn="ctr"/>
                      <a:r>
                        <a:rPr lang="en-US" dirty="0"/>
                        <a:t>USA</a:t>
                      </a:r>
                    </a:p>
                  </a:txBody>
                  <a:tcPr anchor="ctr"/>
                </a:tc>
                <a:tc>
                  <a:txBody>
                    <a:bodyPr/>
                    <a:lstStyle/>
                    <a:p>
                      <a:pPr algn="ctr"/>
                      <a:r>
                        <a:rPr lang="en-US" dirty="0"/>
                        <a:t>147</a:t>
                      </a:r>
                    </a:p>
                  </a:txBody>
                  <a:tcPr anchor="ctr"/>
                </a:tc>
                <a:tc>
                  <a:txBody>
                    <a:bodyPr/>
                    <a:lstStyle/>
                    <a:p>
                      <a:pPr algn="ctr"/>
                      <a:r>
                        <a:rPr lang="en-US" dirty="0"/>
                        <a:t>34.35%</a:t>
                      </a:r>
                    </a:p>
                  </a:txBody>
                  <a:tcPr anchor="ctr"/>
                </a:tc>
                <a:extLst>
                  <a:ext uri="{0D108BD9-81ED-4DB2-BD59-A6C34878D82A}">
                    <a16:rowId xmlns:a16="http://schemas.microsoft.com/office/drawing/2014/main" val="63897559"/>
                  </a:ext>
                </a:extLst>
              </a:tr>
              <a:tr h="370840">
                <a:tc>
                  <a:txBody>
                    <a:bodyPr/>
                    <a:lstStyle/>
                    <a:p>
                      <a:pPr algn="ctr"/>
                      <a:r>
                        <a:rPr lang="en-US" dirty="0"/>
                        <a:t>Total</a:t>
                      </a:r>
                    </a:p>
                  </a:txBody>
                  <a:tcPr anchor="ctr"/>
                </a:tc>
                <a:tc>
                  <a:txBody>
                    <a:bodyPr/>
                    <a:lstStyle/>
                    <a:p>
                      <a:pPr algn="ctr"/>
                      <a:r>
                        <a:rPr lang="en-US" dirty="0"/>
                        <a:t>428</a:t>
                      </a:r>
                    </a:p>
                  </a:txBody>
                  <a:tcPr anchor="ctr"/>
                </a:tc>
                <a:tc>
                  <a:txBody>
                    <a:bodyPr/>
                    <a:lstStyle/>
                    <a:p>
                      <a:pPr algn="ctr"/>
                      <a:r>
                        <a:rPr lang="en-US" dirty="0"/>
                        <a:t>100%</a:t>
                      </a:r>
                    </a:p>
                  </a:txBody>
                  <a:tcPr anchor="ctr"/>
                </a:tc>
                <a:extLst>
                  <a:ext uri="{0D108BD9-81ED-4DB2-BD59-A6C34878D82A}">
                    <a16:rowId xmlns:a16="http://schemas.microsoft.com/office/drawing/2014/main" val="3148344389"/>
                  </a:ext>
                </a:extLst>
              </a:tr>
            </a:tbl>
          </a:graphicData>
        </a:graphic>
      </p:graphicFrame>
      <p:graphicFrame>
        <p:nvGraphicFramePr>
          <p:cNvPr id="9" name="Table 10">
            <a:extLst>
              <a:ext uri="{FF2B5EF4-FFF2-40B4-BE49-F238E27FC236}">
                <a16:creationId xmlns:a16="http://schemas.microsoft.com/office/drawing/2014/main" id="{013AD7C8-6721-44F9-86A5-345B32B160F9}"/>
              </a:ext>
            </a:extLst>
          </p:cNvPr>
          <p:cNvGraphicFramePr>
            <a:graphicFrameLocks noGrp="1"/>
          </p:cNvGraphicFramePr>
          <p:nvPr>
            <p:extLst>
              <p:ext uri="{D42A27DB-BD31-4B8C-83A1-F6EECF244321}">
                <p14:modId xmlns:p14="http://schemas.microsoft.com/office/powerpoint/2010/main" val="2367929919"/>
              </p:ext>
            </p:extLst>
          </p:nvPr>
        </p:nvGraphicFramePr>
        <p:xfrm>
          <a:off x="838200" y="4142105"/>
          <a:ext cx="3678336" cy="1849120"/>
        </p:xfrm>
        <a:graphic>
          <a:graphicData uri="http://schemas.openxmlformats.org/drawingml/2006/table">
            <a:tbl>
              <a:tblPr firstRow="1" lastRow="1" bandRow="1">
                <a:tableStyleId>{5C22544A-7EE6-4342-B048-85BDC9FD1C3A}</a:tableStyleId>
              </a:tblPr>
              <a:tblGrid>
                <a:gridCol w="1226112">
                  <a:extLst>
                    <a:ext uri="{9D8B030D-6E8A-4147-A177-3AD203B41FA5}">
                      <a16:colId xmlns:a16="http://schemas.microsoft.com/office/drawing/2014/main" val="927565138"/>
                    </a:ext>
                  </a:extLst>
                </a:gridCol>
                <a:gridCol w="1226112">
                  <a:extLst>
                    <a:ext uri="{9D8B030D-6E8A-4147-A177-3AD203B41FA5}">
                      <a16:colId xmlns:a16="http://schemas.microsoft.com/office/drawing/2014/main" val="3518471190"/>
                    </a:ext>
                  </a:extLst>
                </a:gridCol>
                <a:gridCol w="1226112">
                  <a:extLst>
                    <a:ext uri="{9D8B030D-6E8A-4147-A177-3AD203B41FA5}">
                      <a16:colId xmlns:a16="http://schemas.microsoft.com/office/drawing/2014/main" val="483608831"/>
                    </a:ext>
                  </a:extLst>
                </a:gridCol>
              </a:tblGrid>
              <a:tr h="328005">
                <a:tc>
                  <a:txBody>
                    <a:bodyPr/>
                    <a:lstStyle/>
                    <a:p>
                      <a:pPr algn="ctr"/>
                      <a:r>
                        <a:rPr lang="en-US" dirty="0" err="1"/>
                        <a:t>DriveTrain</a:t>
                      </a:r>
                      <a:endParaRPr lang="en-US" dirty="0"/>
                    </a:p>
                  </a:txBody>
                  <a:tcPr anchor="ctr"/>
                </a:tc>
                <a:tc>
                  <a:txBody>
                    <a:bodyPr/>
                    <a:lstStyle/>
                    <a:p>
                      <a:pPr algn="ctr"/>
                      <a:r>
                        <a:rPr lang="en-US" dirty="0"/>
                        <a:t>Frequency</a:t>
                      </a:r>
                    </a:p>
                  </a:txBody>
                  <a:tcPr anchor="ctr"/>
                </a:tc>
                <a:tc>
                  <a:txBody>
                    <a:bodyPr/>
                    <a:lstStyle/>
                    <a:p>
                      <a:pPr algn="ctr"/>
                      <a:r>
                        <a:rPr lang="en-US" dirty="0"/>
                        <a:t>Percent</a:t>
                      </a:r>
                    </a:p>
                  </a:txBody>
                  <a:tcPr anchor="ctr"/>
                </a:tc>
                <a:extLst>
                  <a:ext uri="{0D108BD9-81ED-4DB2-BD59-A6C34878D82A}">
                    <a16:rowId xmlns:a16="http://schemas.microsoft.com/office/drawing/2014/main" val="598634904"/>
                  </a:ext>
                </a:extLst>
              </a:tr>
              <a:tr h="370840">
                <a:tc>
                  <a:txBody>
                    <a:bodyPr/>
                    <a:lstStyle/>
                    <a:p>
                      <a:pPr algn="ctr"/>
                      <a:r>
                        <a:rPr lang="en-US" dirty="0"/>
                        <a:t>AWD</a:t>
                      </a:r>
                    </a:p>
                  </a:txBody>
                  <a:tcPr anchor="ctr"/>
                </a:tc>
                <a:tc>
                  <a:txBody>
                    <a:bodyPr/>
                    <a:lstStyle/>
                    <a:p>
                      <a:pPr algn="ctr"/>
                      <a:r>
                        <a:rPr lang="en-US" dirty="0"/>
                        <a:t>92</a:t>
                      </a:r>
                    </a:p>
                  </a:txBody>
                  <a:tcPr anchor="ctr"/>
                </a:tc>
                <a:tc>
                  <a:txBody>
                    <a:bodyPr/>
                    <a:lstStyle/>
                    <a:p>
                      <a:pPr algn="ctr"/>
                      <a:r>
                        <a:rPr lang="en-US" dirty="0"/>
                        <a:t>21.50%</a:t>
                      </a:r>
                    </a:p>
                  </a:txBody>
                  <a:tcPr anchor="ctr"/>
                </a:tc>
                <a:extLst>
                  <a:ext uri="{0D108BD9-81ED-4DB2-BD59-A6C34878D82A}">
                    <a16:rowId xmlns:a16="http://schemas.microsoft.com/office/drawing/2014/main" val="2172766206"/>
                  </a:ext>
                </a:extLst>
              </a:tr>
              <a:tr h="370840">
                <a:tc>
                  <a:txBody>
                    <a:bodyPr/>
                    <a:lstStyle/>
                    <a:p>
                      <a:pPr algn="ctr"/>
                      <a:r>
                        <a:rPr lang="en-US" dirty="0"/>
                        <a:t>FWD</a:t>
                      </a:r>
                    </a:p>
                  </a:txBody>
                  <a:tcPr anchor="ctr"/>
                </a:tc>
                <a:tc>
                  <a:txBody>
                    <a:bodyPr/>
                    <a:lstStyle/>
                    <a:p>
                      <a:pPr algn="ctr"/>
                      <a:r>
                        <a:rPr lang="en-US" dirty="0"/>
                        <a:t>226</a:t>
                      </a:r>
                    </a:p>
                  </a:txBody>
                  <a:tcPr anchor="ctr"/>
                </a:tc>
                <a:tc>
                  <a:txBody>
                    <a:bodyPr/>
                    <a:lstStyle/>
                    <a:p>
                      <a:pPr algn="ctr"/>
                      <a:r>
                        <a:rPr lang="en-US" dirty="0"/>
                        <a:t>52.80%</a:t>
                      </a:r>
                    </a:p>
                  </a:txBody>
                  <a:tcPr anchor="ctr"/>
                </a:tc>
                <a:extLst>
                  <a:ext uri="{0D108BD9-81ED-4DB2-BD59-A6C34878D82A}">
                    <a16:rowId xmlns:a16="http://schemas.microsoft.com/office/drawing/2014/main" val="246406454"/>
                  </a:ext>
                </a:extLst>
              </a:tr>
              <a:tr h="370840">
                <a:tc>
                  <a:txBody>
                    <a:bodyPr/>
                    <a:lstStyle/>
                    <a:p>
                      <a:pPr algn="ctr"/>
                      <a:r>
                        <a:rPr lang="en-US" dirty="0"/>
                        <a:t>RWD</a:t>
                      </a:r>
                    </a:p>
                  </a:txBody>
                  <a:tcPr anchor="ctr"/>
                </a:tc>
                <a:tc>
                  <a:txBody>
                    <a:bodyPr/>
                    <a:lstStyle/>
                    <a:p>
                      <a:pPr algn="ctr"/>
                      <a:r>
                        <a:rPr lang="en-US" dirty="0"/>
                        <a:t>110</a:t>
                      </a:r>
                    </a:p>
                  </a:txBody>
                  <a:tcPr anchor="ctr"/>
                </a:tc>
                <a:tc>
                  <a:txBody>
                    <a:bodyPr/>
                    <a:lstStyle/>
                    <a:p>
                      <a:pPr algn="ctr"/>
                      <a:r>
                        <a:rPr lang="en-US" dirty="0"/>
                        <a:t>25.70%</a:t>
                      </a:r>
                    </a:p>
                  </a:txBody>
                  <a:tcPr anchor="ctr"/>
                </a:tc>
                <a:extLst>
                  <a:ext uri="{0D108BD9-81ED-4DB2-BD59-A6C34878D82A}">
                    <a16:rowId xmlns:a16="http://schemas.microsoft.com/office/drawing/2014/main" val="63897559"/>
                  </a:ext>
                </a:extLst>
              </a:tr>
              <a:tr h="370840">
                <a:tc>
                  <a:txBody>
                    <a:bodyPr/>
                    <a:lstStyle/>
                    <a:p>
                      <a:pPr algn="ctr"/>
                      <a:r>
                        <a:rPr lang="en-US" dirty="0"/>
                        <a:t>Total</a:t>
                      </a:r>
                    </a:p>
                  </a:txBody>
                  <a:tcPr anchor="ctr"/>
                </a:tc>
                <a:tc>
                  <a:txBody>
                    <a:bodyPr/>
                    <a:lstStyle/>
                    <a:p>
                      <a:pPr algn="ctr"/>
                      <a:r>
                        <a:rPr lang="en-US" dirty="0"/>
                        <a:t>428</a:t>
                      </a:r>
                    </a:p>
                  </a:txBody>
                  <a:tcPr anchor="ctr"/>
                </a:tc>
                <a:tc>
                  <a:txBody>
                    <a:bodyPr/>
                    <a:lstStyle/>
                    <a:p>
                      <a:pPr algn="ctr"/>
                      <a:r>
                        <a:rPr lang="en-US" dirty="0"/>
                        <a:t>100%</a:t>
                      </a:r>
                    </a:p>
                  </a:txBody>
                  <a:tcPr anchor="ctr"/>
                </a:tc>
                <a:extLst>
                  <a:ext uri="{0D108BD9-81ED-4DB2-BD59-A6C34878D82A}">
                    <a16:rowId xmlns:a16="http://schemas.microsoft.com/office/drawing/2014/main" val="3148344389"/>
                  </a:ext>
                </a:extLst>
              </a:tr>
            </a:tbl>
          </a:graphicData>
        </a:graphic>
      </p:graphicFrame>
    </p:spTree>
    <p:extLst>
      <p:ext uri="{BB962C8B-B14F-4D97-AF65-F5344CB8AC3E}">
        <p14:creationId xmlns:p14="http://schemas.microsoft.com/office/powerpoint/2010/main" val="34305833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4860E896-499B-4436-87C8-9E4DE1170E5B}"/>
              </a:ext>
            </a:extLst>
          </p:cNvPr>
          <p:cNvSpPr>
            <a:spLocks noGrp="1"/>
          </p:cNvSpPr>
          <p:nvPr>
            <p:ph idx="1"/>
          </p:nvPr>
        </p:nvSpPr>
        <p:spPr>
          <a:xfrm>
            <a:off x="7137918" y="1470995"/>
            <a:ext cx="4215881" cy="4705968"/>
          </a:xfrm>
          <a:ln w="19050">
            <a:solidFill>
              <a:schemeClr val="tx1"/>
            </a:solidFill>
          </a:ln>
        </p:spPr>
        <p:txBody>
          <a:bodyPr anchor="ctr">
            <a:normAutofit/>
          </a:bodyPr>
          <a:lstStyle/>
          <a:p>
            <a:r>
              <a:rPr lang="en-US" sz="2600" dirty="0"/>
              <a:t>European manufacturers make more RWD vehicles than Asian and USA manufacturers</a:t>
            </a:r>
          </a:p>
          <a:p>
            <a:r>
              <a:rPr lang="en-US" sz="2600" dirty="0"/>
              <a:t>FWD vehicles are made more often by Asian and USA manufacturers than European manufacturer</a:t>
            </a:r>
          </a:p>
          <a:p>
            <a:r>
              <a:rPr lang="en-US" sz="2600" dirty="0"/>
              <a:t>It seems that Asian and European manufacturers make equally number of AWD vehicles</a:t>
            </a:r>
          </a:p>
        </p:txBody>
      </p:sp>
      <p:sp>
        <p:nvSpPr>
          <p:cNvPr id="2" name="Title 1"/>
          <p:cNvSpPr>
            <a:spLocks noGrp="1"/>
          </p:cNvSpPr>
          <p:nvPr>
            <p:ph type="title"/>
          </p:nvPr>
        </p:nvSpPr>
        <p:spPr/>
        <p:txBody>
          <a:bodyPr/>
          <a:lstStyle/>
          <a:p>
            <a:r>
              <a:rPr lang="en-US" b="1" dirty="0">
                <a:solidFill>
                  <a:schemeClr val="bg1"/>
                </a:solidFill>
              </a:rPr>
              <a:t>Categorical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78</a:t>
            </a:fld>
            <a:endParaRPr lang="en-US" dirty="0"/>
          </a:p>
        </p:txBody>
      </p:sp>
      <p:sp>
        <p:nvSpPr>
          <p:cNvPr id="5" name="Footer Placeholder 4">
            <a:extLst>
              <a:ext uri="{FF2B5EF4-FFF2-40B4-BE49-F238E27FC236}">
                <a16:creationId xmlns:a16="http://schemas.microsoft.com/office/drawing/2014/main" id="{7126CA74-2B4E-41D7-9153-ADC1BC86A321}"/>
              </a:ext>
            </a:extLst>
          </p:cNvPr>
          <p:cNvSpPr>
            <a:spLocks noGrp="1"/>
          </p:cNvSpPr>
          <p:nvPr>
            <p:ph type="ftr" sz="quarter" idx="11"/>
          </p:nvPr>
        </p:nvSpPr>
        <p:spPr/>
        <p:txBody>
          <a:bodyPr/>
          <a:lstStyle/>
          <a:p>
            <a:r>
              <a:rPr lang="en-US"/>
              <a:t>Copyright © 2022 by Ming-Long Lam, Ph.D.</a:t>
            </a:r>
            <a:endParaRPr lang="en-US" dirty="0"/>
          </a:p>
        </p:txBody>
      </p:sp>
      <p:pic>
        <p:nvPicPr>
          <p:cNvPr id="4" name="Picture 3">
            <a:extLst>
              <a:ext uri="{FF2B5EF4-FFF2-40B4-BE49-F238E27FC236}">
                <a16:creationId xmlns:a16="http://schemas.microsoft.com/office/drawing/2014/main" id="{78ED2DBC-F9EF-4E9B-8E9D-F539236AF813}"/>
              </a:ext>
            </a:extLst>
          </p:cNvPr>
          <p:cNvPicPr>
            <a:picLocks noChangeAspect="1"/>
          </p:cNvPicPr>
          <p:nvPr/>
        </p:nvPicPr>
        <p:blipFill>
          <a:blip r:embed="rId3"/>
          <a:stretch>
            <a:fillRect/>
          </a:stretch>
        </p:blipFill>
        <p:spPr>
          <a:xfrm>
            <a:off x="410547" y="1470995"/>
            <a:ext cx="6489969" cy="4705968"/>
          </a:xfrm>
          <a:prstGeom prst="rect">
            <a:avLst/>
          </a:prstGeom>
        </p:spPr>
      </p:pic>
    </p:spTree>
    <p:extLst>
      <p:ext uri="{BB962C8B-B14F-4D97-AF65-F5344CB8AC3E}">
        <p14:creationId xmlns:p14="http://schemas.microsoft.com/office/powerpoint/2010/main" val="3681890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Continuous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79</a:t>
            </a:fld>
            <a:endParaRPr lang="en-US" dirty="0"/>
          </a:p>
        </p:txBody>
      </p:sp>
      <p:sp>
        <p:nvSpPr>
          <p:cNvPr id="5" name="Footer Placeholder 4">
            <a:extLst>
              <a:ext uri="{FF2B5EF4-FFF2-40B4-BE49-F238E27FC236}">
                <a16:creationId xmlns:a16="http://schemas.microsoft.com/office/drawing/2014/main" id="{7126CA74-2B4E-41D7-9153-ADC1BC86A321}"/>
              </a:ext>
            </a:extLst>
          </p:cNvPr>
          <p:cNvSpPr>
            <a:spLocks noGrp="1"/>
          </p:cNvSpPr>
          <p:nvPr>
            <p:ph type="ftr" sz="quarter" idx="11"/>
          </p:nvPr>
        </p:nvSpPr>
        <p:spPr/>
        <p:txBody>
          <a:bodyPr/>
          <a:lstStyle/>
          <a:p>
            <a:r>
              <a:rPr lang="en-US"/>
              <a:t>Copyright © 2022 by Ming-Long Lam, Ph.D.</a:t>
            </a:r>
            <a:endParaRPr lang="en-US" dirty="0"/>
          </a:p>
        </p:txBody>
      </p:sp>
      <p:pic>
        <p:nvPicPr>
          <p:cNvPr id="10" name="Picture 9">
            <a:extLst>
              <a:ext uri="{FF2B5EF4-FFF2-40B4-BE49-F238E27FC236}">
                <a16:creationId xmlns:a16="http://schemas.microsoft.com/office/drawing/2014/main" id="{2DE48FE8-F5BC-40AB-A864-DD8884EC51D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8200" y="1362075"/>
            <a:ext cx="3794210" cy="2560320"/>
          </a:xfrm>
          <a:prstGeom prst="rect">
            <a:avLst/>
          </a:prstGeom>
        </p:spPr>
      </p:pic>
      <p:pic>
        <p:nvPicPr>
          <p:cNvPr id="12" name="Picture 11">
            <a:extLst>
              <a:ext uri="{FF2B5EF4-FFF2-40B4-BE49-F238E27FC236}">
                <a16:creationId xmlns:a16="http://schemas.microsoft.com/office/drawing/2014/main" id="{73905F47-CBAF-4CC4-AF95-02CB5D368AB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776908" y="4048760"/>
            <a:ext cx="3794210" cy="2560320"/>
          </a:xfrm>
          <a:prstGeom prst="rect">
            <a:avLst/>
          </a:prstGeom>
        </p:spPr>
      </p:pic>
      <p:pic>
        <p:nvPicPr>
          <p:cNvPr id="14" name="Picture 13">
            <a:extLst>
              <a:ext uri="{FF2B5EF4-FFF2-40B4-BE49-F238E27FC236}">
                <a16:creationId xmlns:a16="http://schemas.microsoft.com/office/drawing/2014/main" id="{AA9A50D9-0EEB-4FDB-8311-BDD5762DF67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276987" y="1333772"/>
            <a:ext cx="3719520" cy="2560320"/>
          </a:xfrm>
          <a:prstGeom prst="rect">
            <a:avLst/>
          </a:prstGeom>
        </p:spPr>
      </p:pic>
      <p:pic>
        <p:nvPicPr>
          <p:cNvPr id="16" name="Picture 15">
            <a:extLst>
              <a:ext uri="{FF2B5EF4-FFF2-40B4-BE49-F238E27FC236}">
                <a16:creationId xmlns:a16="http://schemas.microsoft.com/office/drawing/2014/main" id="{9ACE6124-C589-43D1-A6A3-3FD2475B76D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272974" y="4048760"/>
            <a:ext cx="3719520" cy="2560320"/>
          </a:xfrm>
          <a:prstGeom prst="rect">
            <a:avLst/>
          </a:prstGeom>
        </p:spPr>
      </p:pic>
    </p:spTree>
    <p:extLst>
      <p:ext uri="{BB962C8B-B14F-4D97-AF65-F5344CB8AC3E}">
        <p14:creationId xmlns:p14="http://schemas.microsoft.com/office/powerpoint/2010/main" val="41824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Model</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247D7F2-BEC1-4729-A056-05FECBD46698}"/>
                  </a:ext>
                </a:extLst>
              </p:cNvPr>
              <p:cNvGraphicFramePr>
                <a:graphicFrameLocks noGrp="1"/>
              </p:cNvGraphicFramePr>
              <p:nvPr>
                <p:ph idx="1"/>
              </p:nvPr>
            </p:nvGraphicFramePr>
            <p:xfrm>
              <a:off x="838200" y="183515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0247D7F2-BEC1-4729-A056-05FECBD46698}"/>
                  </a:ext>
                </a:extLst>
              </p:cNvPr>
              <p:cNvGraphicFramePr>
                <a:graphicFrameLocks noGrp="1"/>
              </p:cNvGraphicFramePr>
              <p:nvPr>
                <p:ph idx="1"/>
                <p:extLst>
                  <p:ext uri="{D42A27DB-BD31-4B8C-83A1-F6EECF244321}">
                    <p14:modId xmlns:p14="http://schemas.microsoft.com/office/powerpoint/2010/main" val="2385611853"/>
                  </p:ext>
                </p:extLst>
              </p:nvPr>
            </p:nvGraphicFramePr>
            <p:xfrm>
              <a:off x="838200" y="183515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sp>
        <p:nvSpPr>
          <p:cNvPr id="3" name="Footer Placeholder 2">
            <a:extLst>
              <a:ext uri="{FF2B5EF4-FFF2-40B4-BE49-F238E27FC236}">
                <a16:creationId xmlns:a16="http://schemas.microsoft.com/office/drawing/2014/main" id="{FAB4C2ED-6592-4542-AD1A-88F2FE2D37D9}"/>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0911101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2004 Cars Data: Forward Selection	</a:t>
            </a:r>
          </a:p>
        </p:txBody>
      </p:sp>
      <p:graphicFrame>
        <p:nvGraphicFramePr>
          <p:cNvPr id="4" name="Content Placeholder 3">
            <a:extLst>
              <a:ext uri="{FF2B5EF4-FFF2-40B4-BE49-F238E27FC236}">
                <a16:creationId xmlns:a16="http://schemas.microsoft.com/office/drawing/2014/main" id="{895CBBF0-CD0F-485B-A7B4-F58B564BA9F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80</a:t>
            </a:fld>
            <a:endParaRPr lang="en-US" dirty="0"/>
          </a:p>
        </p:txBody>
      </p:sp>
      <p:sp>
        <p:nvSpPr>
          <p:cNvPr id="3" name="Footer Placeholder 2">
            <a:extLst>
              <a:ext uri="{FF2B5EF4-FFF2-40B4-BE49-F238E27FC236}">
                <a16:creationId xmlns:a16="http://schemas.microsoft.com/office/drawing/2014/main" id="{BF73259B-D859-45E0-AA00-3D88EAF95FE4}"/>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091069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The </a:t>
            </a:r>
            <a:r>
              <a:rPr lang="en-US" b="1" dirty="0" err="1">
                <a:solidFill>
                  <a:schemeClr val="bg1"/>
                </a:solidFill>
              </a:rPr>
              <a:t>MNLogisticModel</a:t>
            </a:r>
            <a:r>
              <a:rPr lang="en-US" b="1" dirty="0">
                <a:solidFill>
                  <a:schemeClr val="bg1"/>
                </a:solidFill>
              </a:rPr>
              <a:t> Function</a:t>
            </a:r>
          </a:p>
        </p:txBody>
      </p:sp>
      <p:sp>
        <p:nvSpPr>
          <p:cNvPr id="7" name="Slide Number Placeholder 6"/>
          <p:cNvSpPr>
            <a:spLocks noGrp="1"/>
          </p:cNvSpPr>
          <p:nvPr>
            <p:ph type="sldNum" sz="quarter" idx="12"/>
          </p:nvPr>
        </p:nvSpPr>
        <p:spPr/>
        <p:txBody>
          <a:bodyPr/>
          <a:lstStyle/>
          <a:p>
            <a:fld id="{1C20BA80-1909-427C-B3BD-3DD8AEAFD5BE}" type="slidenum">
              <a:rPr lang="en-US" smtClean="0"/>
              <a:t>81</a:t>
            </a:fld>
            <a:endParaRPr lang="en-US" dirty="0"/>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C0F6CD4-0011-42C9-B4FB-5F092AB3CB7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326075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BECA0AF-5040-4071-A509-4D7C676E777C}"/>
              </a:ext>
            </a:extLst>
          </p:cNvPr>
          <p:cNvSpPr>
            <a:spLocks noGrp="1"/>
          </p:cNvSpPr>
          <p:nvPr>
            <p:ph idx="1"/>
          </p:nvPr>
        </p:nvSpPr>
        <p:spPr>
          <a:xfrm>
            <a:off x="838200" y="1794913"/>
            <a:ext cx="10515600" cy="4457212"/>
          </a:xfrm>
          <a:solidFill>
            <a:schemeClr val="accent2">
              <a:lumMod val="20000"/>
              <a:lumOff val="80000"/>
            </a:schemeClr>
          </a:solidFill>
        </p:spPr>
        <p:txBody>
          <a:bodyPr>
            <a:noAutofit/>
          </a:bodyPr>
          <a:lstStyle/>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def </a:t>
            </a:r>
            <a:r>
              <a:rPr lang="en-US" sz="2000" dirty="0" err="1">
                <a:latin typeface="Consolas" panose="020B0609020204030204" pitchFamily="49" charset="0"/>
                <a:cs typeface="Courier New" panose="02070309020205020404" pitchFamily="49" charset="0"/>
              </a:rPr>
              <a:t>MNLogisticModel</a:t>
            </a:r>
            <a:r>
              <a:rPr lang="en-US" sz="2000" dirty="0">
                <a:latin typeface="Consolas" panose="020B0609020204030204" pitchFamily="49" charset="0"/>
                <a:cs typeface="Courier New" panose="02070309020205020404" pitchFamily="49" charset="0"/>
              </a:rPr>
              <a:t> (X, y, </a:t>
            </a:r>
            <a:r>
              <a:rPr lang="en-US" sz="2000" dirty="0" err="1">
                <a:latin typeface="Consolas" panose="020B0609020204030204" pitchFamily="49" charset="0"/>
                <a:cs typeface="Courier New" panose="02070309020205020404" pitchFamily="49" charset="0"/>
              </a:rPr>
              <a:t>maxIter</a:t>
            </a:r>
            <a:r>
              <a:rPr lang="en-US" sz="2000" dirty="0">
                <a:latin typeface="Consolas" panose="020B0609020204030204" pitchFamily="49" charset="0"/>
                <a:cs typeface="Courier New" panose="02070309020205020404" pitchFamily="49" charset="0"/>
              </a:rPr>
              <a:t> = 20, </a:t>
            </a:r>
            <a:r>
              <a:rPr lang="en-US" sz="2000" dirty="0" err="1">
                <a:latin typeface="Consolas" panose="020B0609020204030204" pitchFamily="49" charset="0"/>
                <a:cs typeface="Courier New" panose="02070309020205020404" pitchFamily="49" charset="0"/>
              </a:rPr>
              <a:t>tolSweep</a:t>
            </a:r>
            <a:r>
              <a:rPr lang="en-US" sz="2000" dirty="0">
                <a:latin typeface="Consolas" panose="020B0609020204030204" pitchFamily="49" charset="0"/>
                <a:cs typeface="Courier New" panose="02070309020205020404" pitchFamily="49" charset="0"/>
              </a:rPr>
              <a:t> = 1e-7):</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 Train a Multinomial Logistic Model</a:t>
            </a:r>
          </a:p>
          <a:p>
            <a:pPr marL="0" indent="0">
              <a:lnSpc>
                <a:spcPct val="8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Parameter</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X: A Pandas </a:t>
            </a:r>
            <a:r>
              <a:rPr lang="en-US" sz="2000" dirty="0" err="1">
                <a:latin typeface="Consolas" panose="020B0609020204030204" pitchFamily="49" charset="0"/>
                <a:cs typeface="Courier New" panose="02070309020205020404" pitchFamily="49" charset="0"/>
              </a:rPr>
              <a:t>DataFrame</a:t>
            </a:r>
            <a:r>
              <a:rPr lang="en-US" sz="2000" dirty="0">
                <a:latin typeface="Consolas" panose="020B0609020204030204" pitchFamily="49" charset="0"/>
                <a:cs typeface="Courier New" panose="02070309020205020404" pitchFamily="49" charset="0"/>
              </a:rPr>
              <a:t>, rows are observations, columns are regressors</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y: A Pandas Series, rows are observations of the response variable</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maxIter</a:t>
            </a:r>
            <a:r>
              <a:rPr lang="en-US" sz="2000" dirty="0">
                <a:latin typeface="Consolas" panose="020B0609020204030204" pitchFamily="49" charset="0"/>
                <a:cs typeface="Courier New" panose="02070309020205020404" pitchFamily="49" charset="0"/>
              </a:rPr>
              <a:t>: Maximum number of iterations</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tolSweep</a:t>
            </a:r>
            <a:r>
              <a:rPr lang="en-US" sz="2000" dirty="0">
                <a:latin typeface="Consolas" panose="020B0609020204030204" pitchFamily="49" charset="0"/>
                <a:cs typeface="Courier New" panose="02070309020205020404" pitchFamily="49" charset="0"/>
              </a:rPr>
              <a:t>: Tolerance for SWEEP Operator</a:t>
            </a:r>
          </a:p>
          <a:p>
            <a:pPr marL="0" indent="0">
              <a:lnSpc>
                <a:spcPct val="8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Return</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A list of model output:</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(0) </a:t>
            </a:r>
            <a:r>
              <a:rPr lang="en-US" sz="2000" dirty="0" err="1">
                <a:latin typeface="Consolas" panose="020B0609020204030204" pitchFamily="49" charset="0"/>
                <a:cs typeface="Courier New" panose="02070309020205020404" pitchFamily="49" charset="0"/>
              </a:rPr>
              <a:t>mFit</a:t>
            </a:r>
            <a:r>
              <a:rPr lang="en-US" sz="2000" dirty="0">
                <a:latin typeface="Consolas" panose="020B0609020204030204" pitchFamily="49" charset="0"/>
                <a:cs typeface="Courier New" panose="02070309020205020404" pitchFamily="49" charset="0"/>
              </a:rPr>
              <a:t>: the Fit object of </a:t>
            </a:r>
            <a:r>
              <a:rPr lang="en-US" sz="2000" dirty="0" err="1">
                <a:latin typeface="Consolas" panose="020B0609020204030204" pitchFamily="49" charset="0"/>
                <a:cs typeface="Courier New" panose="02070309020205020404" pitchFamily="49" charset="0"/>
              </a:rPr>
              <a:t>MNLogit</a:t>
            </a:r>
            <a:endParaRPr lang="en-US" sz="20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(1) </a:t>
            </a:r>
            <a:r>
              <a:rPr lang="en-US" sz="2000" dirty="0" err="1">
                <a:latin typeface="Consolas" panose="020B0609020204030204" pitchFamily="49" charset="0"/>
                <a:cs typeface="Courier New" panose="02070309020205020404" pitchFamily="49" charset="0"/>
              </a:rPr>
              <a:t>mLLK</a:t>
            </a:r>
            <a:r>
              <a:rPr lang="en-US" sz="2000" dirty="0">
                <a:latin typeface="Consolas" panose="020B0609020204030204" pitchFamily="49" charset="0"/>
                <a:cs typeface="Courier New" panose="02070309020205020404" pitchFamily="49" charset="0"/>
              </a:rPr>
              <a:t>: model log-likelihood value</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(2) </a:t>
            </a:r>
            <a:r>
              <a:rPr lang="en-US" sz="2000" dirty="0" err="1">
                <a:latin typeface="Consolas" panose="020B0609020204030204" pitchFamily="49" charset="0"/>
                <a:cs typeface="Courier New" panose="02070309020205020404" pitchFamily="49" charset="0"/>
              </a:rPr>
              <a:t>mDF</a:t>
            </a:r>
            <a:r>
              <a:rPr lang="en-US" sz="2000" dirty="0">
                <a:latin typeface="Consolas" panose="020B0609020204030204" pitchFamily="49" charset="0"/>
                <a:cs typeface="Courier New" panose="02070309020205020404" pitchFamily="49" charset="0"/>
              </a:rPr>
              <a:t>: model degrees of freedom</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(3) </a:t>
            </a:r>
            <a:r>
              <a:rPr lang="en-US" sz="2000" dirty="0" err="1">
                <a:latin typeface="Consolas" panose="020B0609020204030204" pitchFamily="49" charset="0"/>
                <a:cs typeface="Courier New" panose="02070309020205020404" pitchFamily="49" charset="0"/>
              </a:rPr>
              <a:t>mParameter</a:t>
            </a:r>
            <a:r>
              <a:rPr lang="en-US" sz="2000" dirty="0">
                <a:latin typeface="Consolas" panose="020B0609020204030204" pitchFamily="49" charset="0"/>
                <a:cs typeface="Courier New" panose="02070309020205020404" pitchFamily="49" charset="0"/>
              </a:rPr>
              <a:t>: model parameter estimates</a:t>
            </a:r>
          </a:p>
          <a:p>
            <a:pPr marL="0" indent="0">
              <a:lnSpc>
                <a:spcPct val="8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80000"/>
              </a:lnSpc>
              <a:spcBef>
                <a:spcPts val="0"/>
              </a:spcBef>
              <a:buNone/>
            </a:pPr>
            <a:endParaRPr lang="en-US" sz="1600" dirty="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b="1" dirty="0">
                <a:solidFill>
                  <a:schemeClr val="bg1"/>
                </a:solidFill>
              </a:rPr>
              <a:t>Train Model Function	</a:t>
            </a:r>
          </a:p>
        </p:txBody>
      </p:sp>
      <p:sp>
        <p:nvSpPr>
          <p:cNvPr id="7" name="Slide Number Placeholder 6"/>
          <p:cNvSpPr>
            <a:spLocks noGrp="1"/>
          </p:cNvSpPr>
          <p:nvPr>
            <p:ph type="sldNum" sz="quarter" idx="12"/>
          </p:nvPr>
        </p:nvSpPr>
        <p:spPr/>
        <p:txBody>
          <a:bodyPr/>
          <a:lstStyle/>
          <a:p>
            <a:fld id="{1C20BA80-1909-427C-B3BD-3DD8AEAFD5BE}" type="slidenum">
              <a:rPr lang="en-US" smtClean="0"/>
              <a:t>82</a:t>
            </a:fld>
            <a:endParaRPr lang="en-US" dirty="0"/>
          </a:p>
        </p:txBody>
      </p:sp>
      <p:sp>
        <p:nvSpPr>
          <p:cNvPr id="3" name="Footer Placeholder 2">
            <a:extLst>
              <a:ext uri="{FF2B5EF4-FFF2-40B4-BE49-F238E27FC236}">
                <a16:creationId xmlns:a16="http://schemas.microsoft.com/office/drawing/2014/main" id="{1B1082E5-68D6-456A-9EA4-7040C2C7210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203886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BECA0AF-5040-4071-A509-4D7C676E777C}"/>
              </a:ext>
            </a:extLst>
          </p:cNvPr>
          <p:cNvSpPr>
            <a:spLocks noGrp="1"/>
          </p:cNvSpPr>
          <p:nvPr>
            <p:ph idx="1"/>
          </p:nvPr>
        </p:nvSpPr>
        <p:spPr>
          <a:xfrm>
            <a:off x="838200" y="1794913"/>
            <a:ext cx="10515600" cy="4457212"/>
          </a:xfrm>
          <a:solidFill>
            <a:schemeClr val="accent2">
              <a:lumMod val="20000"/>
              <a:lumOff val="80000"/>
            </a:schemeClr>
          </a:solidFill>
        </p:spPr>
        <p:txBody>
          <a:bodyPr>
            <a:noAutofit/>
          </a:bodyPr>
          <a:lstStyle/>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n_sample</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X.shape</a:t>
            </a:r>
            <a:r>
              <a:rPr lang="en-US" sz="1800" dirty="0">
                <a:latin typeface="Consolas" panose="020B0609020204030204" pitchFamily="49" charset="0"/>
                <a:cs typeface="Courier New" panose="02070309020205020404" pitchFamily="49" charset="0"/>
              </a:rPr>
              <a:t>[0]</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n_param</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X.shape</a:t>
            </a:r>
            <a:r>
              <a:rPr lang="en-US" sz="1800" dirty="0">
                <a:latin typeface="Consolas" panose="020B0609020204030204" pitchFamily="49" charset="0"/>
                <a:cs typeface="Courier New" panose="02070309020205020404" pitchFamily="49" charset="0"/>
              </a:rPr>
              <a:t>[1]</a:t>
            </a:r>
          </a:p>
          <a:p>
            <a:pPr marL="0" indent="0">
              <a:lnSpc>
                <a:spcPct val="80000"/>
              </a:lnSpc>
              <a:spcBef>
                <a:spcPts val="0"/>
              </a:spcBef>
              <a:buNone/>
            </a:pPr>
            <a:endParaRPr lang="en-US" sz="18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 Identify the aliased parameters</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XtX</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X.transpose</a:t>
            </a:r>
            <a:r>
              <a:rPr lang="en-US" sz="1800" dirty="0">
                <a:latin typeface="Consolas" panose="020B0609020204030204" pitchFamily="49" charset="0"/>
                <a:cs typeface="Courier New" panose="02070309020205020404" pitchFamily="49" charset="0"/>
              </a:rPr>
              <a:t>().dot(X)</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origDiag</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numpy.diag</a:t>
            </a:r>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XtX</a:t>
            </a:r>
            <a:r>
              <a:rPr lang="en-US" sz="1800" dirty="0">
                <a:latin typeface="Consolas" panose="020B0609020204030204" pitchFamily="49" charset="0"/>
                <a:cs typeface="Courier New" panose="02070309020205020404" pitchFamily="49" charset="0"/>
              </a:rPr>
              <a:t>)</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XtXGinv</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aliasParam</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nonAliasParam</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SWEEPOperator</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n_param</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XtX</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origDiag</a:t>
            </a:r>
            <a:r>
              <a:rPr lang="en-US" sz="1800" dirty="0">
                <a:latin typeface="Consolas" panose="020B0609020204030204" pitchFamily="49" charset="0"/>
                <a:cs typeface="Courier New" panose="02070309020205020404" pitchFamily="49" charset="0"/>
              </a:rPr>
              <a:t>,</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sweepCol</a:t>
            </a:r>
            <a:r>
              <a:rPr lang="en-US" sz="1800" dirty="0">
                <a:latin typeface="Consolas" panose="020B0609020204030204" pitchFamily="49" charset="0"/>
                <a:cs typeface="Courier New" panose="02070309020205020404" pitchFamily="49" charset="0"/>
              </a:rPr>
              <a:t> = range(</a:t>
            </a:r>
            <a:r>
              <a:rPr lang="en-US" sz="1800" dirty="0" err="1">
                <a:latin typeface="Consolas" panose="020B0609020204030204" pitchFamily="49" charset="0"/>
                <a:cs typeface="Courier New" panose="02070309020205020404" pitchFamily="49" charset="0"/>
              </a:rPr>
              <a:t>n_param</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tol</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tolSweep</a:t>
            </a:r>
            <a:r>
              <a:rPr lang="en-US" sz="1800" dirty="0">
                <a:latin typeface="Consolas" panose="020B0609020204030204" pitchFamily="49" charset="0"/>
                <a:cs typeface="Courier New" panose="02070309020205020404" pitchFamily="49" charset="0"/>
              </a:rPr>
              <a:t>)</a:t>
            </a:r>
          </a:p>
          <a:p>
            <a:pPr marL="0" indent="0">
              <a:lnSpc>
                <a:spcPct val="80000"/>
              </a:lnSpc>
              <a:spcBef>
                <a:spcPts val="0"/>
              </a:spcBef>
              <a:buNone/>
            </a:pPr>
            <a:endParaRPr lang="en-US" sz="18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 Train a multinominal logistic model</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X_reduce</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X.iloc</a:t>
            </a:r>
            <a:r>
              <a:rPr lang="en-US" sz="1800" dirty="0">
                <a:latin typeface="Consolas" panose="020B0609020204030204" pitchFamily="49" charset="0"/>
                <a:cs typeface="Courier New" panose="02070309020205020404" pitchFamily="49" charset="0"/>
              </a:rPr>
              <a:t>[:, list(</a:t>
            </a:r>
            <a:r>
              <a:rPr lang="en-US" sz="1800" dirty="0" err="1">
                <a:latin typeface="Consolas" panose="020B0609020204030204" pitchFamily="49" charset="0"/>
                <a:cs typeface="Courier New" panose="02070309020205020404" pitchFamily="49" charset="0"/>
              </a:rPr>
              <a:t>nonAliasParam</a:t>
            </a:r>
            <a:r>
              <a:rPr lang="en-US" sz="1800" dirty="0">
                <a:latin typeface="Consolas" panose="020B0609020204030204" pitchFamily="49" charset="0"/>
                <a:cs typeface="Courier New" panose="02070309020205020404" pitchFamily="49" charset="0"/>
              </a:rPr>
              <a:t>)]</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mObj</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smodel.MNLogit</a:t>
            </a:r>
            <a:r>
              <a:rPr lang="en-US" sz="1800" dirty="0">
                <a:latin typeface="Consolas" panose="020B0609020204030204" pitchFamily="49" charset="0"/>
                <a:cs typeface="Courier New" panose="02070309020205020404" pitchFamily="49" charset="0"/>
              </a:rPr>
              <a:t>(y, </a:t>
            </a:r>
            <a:r>
              <a:rPr lang="en-US" sz="1800" dirty="0" err="1">
                <a:latin typeface="Consolas" panose="020B0609020204030204" pitchFamily="49" charset="0"/>
                <a:cs typeface="Courier New" panose="02070309020205020404" pitchFamily="49" charset="0"/>
              </a:rPr>
              <a:t>X_reduce</a:t>
            </a:r>
            <a:r>
              <a:rPr lang="en-US" sz="1800" dirty="0">
                <a:latin typeface="Consolas" panose="020B0609020204030204" pitchFamily="49" charset="0"/>
                <a:cs typeface="Courier New" panose="02070309020205020404" pitchFamily="49" charset="0"/>
              </a:rPr>
              <a:t>)</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mFit</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mObj.fit</a:t>
            </a:r>
            <a:r>
              <a:rPr lang="en-US" sz="1800" dirty="0">
                <a:latin typeface="Consolas" panose="020B0609020204030204" pitchFamily="49" charset="0"/>
                <a:cs typeface="Courier New" panose="02070309020205020404" pitchFamily="49" charset="0"/>
              </a:rPr>
              <a:t>(method = 'newton', </a:t>
            </a:r>
            <a:r>
              <a:rPr lang="en-US" sz="1800" dirty="0" err="1">
                <a:latin typeface="Consolas" panose="020B0609020204030204" pitchFamily="49" charset="0"/>
                <a:cs typeface="Courier New" panose="02070309020205020404" pitchFamily="49" charset="0"/>
              </a:rPr>
              <a:t>maxiter</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maxIter</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gtol</a:t>
            </a:r>
            <a:r>
              <a:rPr lang="en-US" sz="1800" dirty="0">
                <a:latin typeface="Consolas" panose="020B0609020204030204" pitchFamily="49" charset="0"/>
                <a:cs typeface="Courier New" panose="02070309020205020404" pitchFamily="49" charset="0"/>
              </a:rPr>
              <a:t> = 1e-6,</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full_output</a:t>
            </a:r>
            <a:r>
              <a:rPr lang="en-US" sz="1800" dirty="0">
                <a:latin typeface="Consolas" panose="020B0609020204030204" pitchFamily="49" charset="0"/>
                <a:cs typeface="Courier New" panose="02070309020205020404" pitchFamily="49" charset="0"/>
              </a:rPr>
              <a:t> = True, </a:t>
            </a:r>
            <a:r>
              <a:rPr lang="en-US" sz="1800" dirty="0" err="1">
                <a:latin typeface="Consolas" panose="020B0609020204030204" pitchFamily="49" charset="0"/>
                <a:cs typeface="Courier New" panose="02070309020205020404" pitchFamily="49" charset="0"/>
              </a:rPr>
              <a:t>disp</a:t>
            </a:r>
            <a:r>
              <a:rPr lang="en-US" sz="1800" dirty="0">
                <a:latin typeface="Consolas" panose="020B0609020204030204" pitchFamily="49" charset="0"/>
                <a:cs typeface="Courier New" panose="02070309020205020404" pitchFamily="49" charset="0"/>
              </a:rPr>
              <a:t> = True)</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mLLK</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mFit.llf</a:t>
            </a:r>
            <a:endParaRPr lang="en-US" sz="18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mDF</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len</a:t>
            </a:r>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nonAliasParam</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mFit.J</a:t>
            </a:r>
            <a:r>
              <a:rPr lang="en-US" sz="1800" dirty="0">
                <a:latin typeface="Consolas" panose="020B0609020204030204" pitchFamily="49" charset="0"/>
                <a:cs typeface="Courier New" panose="02070309020205020404" pitchFamily="49" charset="0"/>
              </a:rPr>
              <a:t> - 1)</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mParameter</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mFit.params</a:t>
            </a:r>
            <a:endParaRPr lang="en-US" sz="1800" dirty="0">
              <a:latin typeface="Consolas" panose="020B0609020204030204" pitchFamily="49" charset="0"/>
              <a:cs typeface="Courier New" panose="02070309020205020404" pitchFamily="49" charset="0"/>
            </a:endParaRPr>
          </a:p>
          <a:p>
            <a:pPr marL="0" indent="0">
              <a:lnSpc>
                <a:spcPct val="80000"/>
              </a:lnSpc>
              <a:spcBef>
                <a:spcPts val="0"/>
              </a:spcBef>
              <a:buNone/>
            </a:pPr>
            <a:endParaRPr lang="en-US" sz="1800" dirty="0">
              <a:latin typeface="Consolas" panose="020B0609020204030204" pitchFamily="49" charset="0"/>
              <a:cs typeface="Courier New" panose="02070309020205020404" pitchFamily="49" charset="0"/>
            </a:endParaRP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 Return model statistics</a:t>
            </a:r>
          </a:p>
          <a:p>
            <a:pPr marL="0" indent="0">
              <a:lnSpc>
                <a:spcPct val="80000"/>
              </a:lnSpc>
              <a:spcBef>
                <a:spcPts val="0"/>
              </a:spcBef>
              <a:buNone/>
            </a:pPr>
            <a:r>
              <a:rPr lang="en-US" sz="1800" dirty="0">
                <a:latin typeface="Consolas" panose="020B0609020204030204" pitchFamily="49" charset="0"/>
                <a:cs typeface="Courier New" panose="02070309020205020404" pitchFamily="49" charset="0"/>
              </a:rPr>
              <a:t>    return ([</a:t>
            </a:r>
            <a:r>
              <a:rPr lang="en-US" sz="1800" dirty="0" err="1">
                <a:latin typeface="Consolas" panose="020B0609020204030204" pitchFamily="49" charset="0"/>
                <a:cs typeface="Courier New" panose="02070309020205020404" pitchFamily="49" charset="0"/>
              </a:rPr>
              <a:t>mFit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mLLK</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mDF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mParameter</a:t>
            </a:r>
            <a:r>
              <a:rPr lang="en-US" sz="1800" dirty="0">
                <a:latin typeface="Consolas" panose="020B06090202040302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b="1" dirty="0">
                <a:solidFill>
                  <a:schemeClr val="bg1"/>
                </a:solidFill>
              </a:rPr>
              <a:t>Train Model Function	</a:t>
            </a:r>
          </a:p>
        </p:txBody>
      </p:sp>
      <p:sp>
        <p:nvSpPr>
          <p:cNvPr id="7" name="Slide Number Placeholder 6"/>
          <p:cNvSpPr>
            <a:spLocks noGrp="1"/>
          </p:cNvSpPr>
          <p:nvPr>
            <p:ph type="sldNum" sz="quarter" idx="12"/>
          </p:nvPr>
        </p:nvSpPr>
        <p:spPr/>
        <p:txBody>
          <a:bodyPr/>
          <a:lstStyle/>
          <a:p>
            <a:fld id="{1C20BA80-1909-427C-B3BD-3DD8AEAFD5BE}" type="slidenum">
              <a:rPr lang="en-US" smtClean="0"/>
              <a:t>83</a:t>
            </a:fld>
            <a:endParaRPr lang="en-US" dirty="0"/>
          </a:p>
        </p:txBody>
      </p:sp>
      <p:sp>
        <p:nvSpPr>
          <p:cNvPr id="3" name="Footer Placeholder 2">
            <a:extLst>
              <a:ext uri="{FF2B5EF4-FFF2-40B4-BE49-F238E27FC236}">
                <a16:creationId xmlns:a16="http://schemas.microsoft.com/office/drawing/2014/main" id="{1B1082E5-68D6-456A-9EA4-7040C2C7210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3961206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BECA0AF-5040-4071-A509-4D7C676E777C}"/>
              </a:ext>
            </a:extLst>
          </p:cNvPr>
          <p:cNvSpPr>
            <a:spLocks noGrp="1"/>
          </p:cNvSpPr>
          <p:nvPr>
            <p:ph idx="1"/>
          </p:nvPr>
        </p:nvSpPr>
        <p:spPr>
          <a:xfrm>
            <a:off x="838200" y="2174033"/>
            <a:ext cx="10515600" cy="4078092"/>
          </a:xfrm>
          <a:solidFill>
            <a:schemeClr val="accent2">
              <a:lumMod val="20000"/>
              <a:lumOff val="80000"/>
            </a:schemeClr>
          </a:solidFill>
        </p:spPr>
        <p:txBody>
          <a:bodyPr>
            <a:noAutofit/>
          </a:bodyPr>
          <a:lstStyle/>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Reorder the categories of the target variables in descending frequency</a:t>
            </a: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MNLOGIT function takes first category as reference</a:t>
            </a:r>
          </a:p>
          <a:p>
            <a:pPr marL="0" indent="0">
              <a:lnSpc>
                <a:spcPct val="100000"/>
              </a:lnSpc>
              <a:spcBef>
                <a:spcPts val="0"/>
              </a:spcBef>
              <a:buNone/>
            </a:pPr>
            <a:endParaRPr lang="en-US" sz="18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u = </a:t>
            </a:r>
            <a:r>
              <a:rPr lang="en-US" sz="1800" dirty="0" err="1">
                <a:latin typeface="Consolas" panose="020B0609020204030204" pitchFamily="49" charset="0"/>
                <a:cs typeface="Courier New" panose="02070309020205020404" pitchFamily="49" charset="0"/>
              </a:rPr>
              <a:t>trainData</a:t>
            </a:r>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yName</a:t>
            </a:r>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astype</a:t>
            </a:r>
            <a:r>
              <a:rPr lang="en-US" sz="1800" dirty="0">
                <a:latin typeface="Consolas" panose="020B0609020204030204" pitchFamily="49" charset="0"/>
                <a:cs typeface="Courier New" panose="02070309020205020404" pitchFamily="49" charset="0"/>
              </a:rPr>
              <a:t>('category').copy()</a:t>
            </a:r>
          </a:p>
          <a:p>
            <a:pPr marL="0" indent="0">
              <a:lnSpc>
                <a:spcPct val="100000"/>
              </a:lnSpc>
              <a:spcBef>
                <a:spcPts val="0"/>
              </a:spcBef>
              <a:buNone/>
            </a:pPr>
            <a:r>
              <a:rPr lang="en-US" sz="1800" dirty="0" err="1">
                <a:latin typeface="Consolas" panose="020B0609020204030204" pitchFamily="49" charset="0"/>
                <a:cs typeface="Courier New" panose="02070309020205020404" pitchFamily="49" charset="0"/>
              </a:rPr>
              <a:t>u_freq</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u.value_counts</a:t>
            </a:r>
            <a:r>
              <a:rPr lang="en-US" sz="1800" dirty="0">
                <a:latin typeface="Consolas" panose="020B0609020204030204" pitchFamily="49" charset="0"/>
                <a:cs typeface="Courier New" panose="02070309020205020404" pitchFamily="49" charset="0"/>
              </a:rPr>
              <a:t>(ascending = False)</a:t>
            </a:r>
          </a:p>
          <a:p>
            <a:pPr marL="0" indent="0">
              <a:lnSpc>
                <a:spcPct val="100000"/>
              </a:lnSpc>
              <a:spcBef>
                <a:spcPts val="0"/>
              </a:spcBef>
              <a:buNone/>
            </a:pPr>
            <a:r>
              <a:rPr lang="en-US" sz="1800" dirty="0" err="1">
                <a:latin typeface="Consolas" panose="020B0609020204030204" pitchFamily="49" charset="0"/>
                <a:cs typeface="Courier New" panose="02070309020205020404" pitchFamily="49" charset="0"/>
              </a:rPr>
              <a:t>trainData</a:t>
            </a:r>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yName</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u.cat.reorder_categories</a:t>
            </a:r>
            <a:r>
              <a:rPr lang="en-US" sz="1800" dirty="0">
                <a:latin typeface="Consolas" panose="020B0609020204030204" pitchFamily="49" charset="0"/>
                <a:cs typeface="Courier New" panose="02070309020205020404" pitchFamily="49" charset="0"/>
              </a:rPr>
              <a:t>(list(</a:t>
            </a:r>
            <a:r>
              <a:rPr lang="en-US" sz="1800" dirty="0" err="1">
                <a:latin typeface="Consolas" panose="020B0609020204030204" pitchFamily="49" charset="0"/>
                <a:cs typeface="Courier New" panose="02070309020205020404" pitchFamily="49" charset="0"/>
              </a:rPr>
              <a:t>u_freq.index</a:t>
            </a:r>
            <a:r>
              <a:rPr lang="en-US" sz="1800" dirty="0">
                <a:latin typeface="Consolas" panose="020B0609020204030204" pitchFamily="49" charset="0"/>
                <a:cs typeface="Courier New" panose="02070309020205020404" pitchFamily="49" charset="0"/>
              </a:rPr>
              <a:t>)).copy()</a:t>
            </a:r>
          </a:p>
          <a:p>
            <a:pPr marL="0" indent="0">
              <a:lnSpc>
                <a:spcPct val="100000"/>
              </a:lnSpc>
              <a:spcBef>
                <a:spcPts val="0"/>
              </a:spcBef>
              <a:buNone/>
            </a:pPr>
            <a:endParaRPr lang="en-US" sz="18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Reorder the categories of the categorical variables in ascending frequency</a:t>
            </a: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SWEEP Operator takes last category as reference</a:t>
            </a:r>
          </a:p>
          <a:p>
            <a:pPr marL="0" indent="0">
              <a:lnSpc>
                <a:spcPct val="100000"/>
              </a:lnSpc>
              <a:spcBef>
                <a:spcPts val="0"/>
              </a:spcBef>
              <a:buNone/>
            </a:pPr>
            <a:endParaRPr lang="en-US" sz="18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for pred in </a:t>
            </a:r>
            <a:r>
              <a:rPr lang="en-US" sz="1800" dirty="0" err="1">
                <a:latin typeface="Consolas" panose="020B0609020204030204" pitchFamily="49" charset="0"/>
                <a:cs typeface="Courier New" panose="02070309020205020404" pitchFamily="49" charset="0"/>
              </a:rPr>
              <a:t>catName</a:t>
            </a:r>
            <a:r>
              <a:rPr lang="en-US" sz="18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u = </a:t>
            </a:r>
            <a:r>
              <a:rPr lang="en-US" sz="1800" dirty="0" err="1">
                <a:latin typeface="Consolas" panose="020B0609020204030204" pitchFamily="49" charset="0"/>
                <a:cs typeface="Courier New" panose="02070309020205020404" pitchFamily="49" charset="0"/>
              </a:rPr>
              <a:t>trainData</a:t>
            </a:r>
            <a:r>
              <a:rPr lang="en-US" sz="1800" dirty="0">
                <a:latin typeface="Consolas" panose="020B0609020204030204" pitchFamily="49" charset="0"/>
                <a:cs typeface="Courier New" panose="02070309020205020404" pitchFamily="49" charset="0"/>
              </a:rPr>
              <a:t>[pred].</a:t>
            </a:r>
            <a:r>
              <a:rPr lang="en-US" sz="1800" dirty="0" err="1">
                <a:latin typeface="Consolas" panose="020B0609020204030204" pitchFamily="49" charset="0"/>
                <a:cs typeface="Courier New" panose="02070309020205020404" pitchFamily="49" charset="0"/>
              </a:rPr>
              <a:t>astype</a:t>
            </a:r>
            <a:r>
              <a:rPr lang="en-US" sz="1800" dirty="0">
                <a:latin typeface="Consolas" panose="020B0609020204030204" pitchFamily="49" charset="0"/>
                <a:cs typeface="Courier New" panose="02070309020205020404" pitchFamily="49" charset="0"/>
              </a:rPr>
              <a:t>('category').copy()</a:t>
            </a: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u_freq</a:t>
            </a:r>
            <a:r>
              <a:rPr lang="en-US" sz="1800" dirty="0">
                <a:latin typeface="Consolas" panose="020B0609020204030204" pitchFamily="49" charset="0"/>
                <a:cs typeface="Courier New" panose="02070309020205020404" pitchFamily="49" charset="0"/>
              </a:rPr>
              <a:t> = </a:t>
            </a:r>
            <a:r>
              <a:rPr lang="en-US" sz="1800" dirty="0" err="1">
                <a:latin typeface="Consolas" panose="020B0609020204030204" pitchFamily="49" charset="0"/>
                <a:cs typeface="Courier New" panose="02070309020205020404" pitchFamily="49" charset="0"/>
              </a:rPr>
              <a:t>u.value_counts</a:t>
            </a:r>
            <a:r>
              <a:rPr lang="en-US" sz="1800" dirty="0">
                <a:latin typeface="Consolas" panose="020B0609020204030204" pitchFamily="49" charset="0"/>
                <a:cs typeface="Courier New" panose="02070309020205020404" pitchFamily="49" charset="0"/>
              </a:rPr>
              <a:t>(ascending = True)</a:t>
            </a:r>
          </a:p>
          <a:p>
            <a:pPr marL="0" indent="0">
              <a:lnSpc>
                <a:spcPct val="10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trainData</a:t>
            </a:r>
            <a:r>
              <a:rPr lang="en-US" sz="1800" dirty="0">
                <a:latin typeface="Consolas" panose="020B0609020204030204" pitchFamily="49" charset="0"/>
                <a:cs typeface="Courier New" panose="02070309020205020404" pitchFamily="49" charset="0"/>
              </a:rPr>
              <a:t>[pred] = </a:t>
            </a:r>
            <a:r>
              <a:rPr lang="en-US" sz="1800" dirty="0" err="1">
                <a:latin typeface="Consolas" panose="020B0609020204030204" pitchFamily="49" charset="0"/>
                <a:cs typeface="Courier New" panose="02070309020205020404" pitchFamily="49" charset="0"/>
              </a:rPr>
              <a:t>u.cat.reorder_categories</a:t>
            </a:r>
            <a:r>
              <a:rPr lang="en-US" sz="1800" dirty="0">
                <a:latin typeface="Consolas" panose="020B0609020204030204" pitchFamily="49" charset="0"/>
                <a:cs typeface="Courier New" panose="02070309020205020404" pitchFamily="49" charset="0"/>
              </a:rPr>
              <a:t>(list(</a:t>
            </a:r>
            <a:r>
              <a:rPr lang="en-US" sz="1800" dirty="0" err="1">
                <a:latin typeface="Consolas" panose="020B0609020204030204" pitchFamily="49" charset="0"/>
                <a:cs typeface="Courier New" panose="02070309020205020404" pitchFamily="49" charset="0"/>
              </a:rPr>
              <a:t>u_freq.index</a:t>
            </a:r>
            <a:r>
              <a:rPr lang="en-US" sz="1800" dirty="0">
                <a:latin typeface="Consolas" panose="020B0609020204030204" pitchFamily="49" charset="0"/>
                <a:cs typeface="Courier New" panose="02070309020205020404" pitchFamily="49" charset="0"/>
              </a:rPr>
              <a:t>)).copy()</a:t>
            </a:r>
          </a:p>
          <a:p>
            <a:pPr marL="0" indent="0">
              <a:lnSpc>
                <a:spcPct val="100000"/>
              </a:lnSpc>
              <a:spcBef>
                <a:spcPts val="0"/>
              </a:spcBef>
              <a:buNone/>
            </a:pPr>
            <a:endParaRPr lang="en-US" sz="1600" dirty="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b="1" dirty="0">
                <a:solidFill>
                  <a:schemeClr val="bg1"/>
                </a:solidFill>
              </a:rPr>
              <a:t>Select Mode as Reference Category	</a:t>
            </a:r>
          </a:p>
        </p:txBody>
      </p:sp>
      <p:sp>
        <p:nvSpPr>
          <p:cNvPr id="7" name="Slide Number Placeholder 6"/>
          <p:cNvSpPr>
            <a:spLocks noGrp="1"/>
          </p:cNvSpPr>
          <p:nvPr>
            <p:ph type="sldNum" sz="quarter" idx="12"/>
          </p:nvPr>
        </p:nvSpPr>
        <p:spPr/>
        <p:txBody>
          <a:bodyPr/>
          <a:lstStyle/>
          <a:p>
            <a:fld id="{1C20BA80-1909-427C-B3BD-3DD8AEAFD5BE}" type="slidenum">
              <a:rPr lang="en-US" smtClean="0"/>
              <a:t>84</a:t>
            </a:fld>
            <a:endParaRPr lang="en-US" dirty="0"/>
          </a:p>
        </p:txBody>
      </p:sp>
      <p:sp>
        <p:nvSpPr>
          <p:cNvPr id="3" name="Footer Placeholder 2">
            <a:extLst>
              <a:ext uri="{FF2B5EF4-FFF2-40B4-BE49-F238E27FC236}">
                <a16:creationId xmlns:a16="http://schemas.microsoft.com/office/drawing/2014/main" id="{1B1082E5-68D6-456A-9EA4-7040C2C7210D}"/>
              </a:ext>
            </a:extLst>
          </p:cNvPr>
          <p:cNvSpPr>
            <a:spLocks noGrp="1"/>
          </p:cNvSpPr>
          <p:nvPr>
            <p:ph type="ftr" sz="quarter" idx="11"/>
          </p:nvPr>
        </p:nvSpPr>
        <p:spPr/>
        <p:txBody>
          <a:bodyPr/>
          <a:lstStyle/>
          <a:p>
            <a:r>
              <a:rPr lang="en-US"/>
              <a:t>Copyright © 2022 by Ming-Long Lam, Ph.D.</a:t>
            </a:r>
            <a:endParaRPr lang="en-US" dirty="0"/>
          </a:p>
        </p:txBody>
      </p:sp>
      <p:sp>
        <p:nvSpPr>
          <p:cNvPr id="4" name="TextBox 3">
            <a:extLst>
              <a:ext uri="{FF2B5EF4-FFF2-40B4-BE49-F238E27FC236}">
                <a16:creationId xmlns:a16="http://schemas.microsoft.com/office/drawing/2014/main" id="{E6FF0720-AF76-436F-B240-8960D67CD18B}"/>
              </a:ext>
            </a:extLst>
          </p:cNvPr>
          <p:cNvSpPr txBox="1"/>
          <p:nvPr/>
        </p:nvSpPr>
        <p:spPr>
          <a:xfrm>
            <a:off x="838200" y="1690352"/>
            <a:ext cx="10515600" cy="369332"/>
          </a:xfrm>
          <a:prstGeom prst="rect">
            <a:avLst/>
          </a:prstGeom>
          <a:solidFill>
            <a:srgbClr val="FFFF00"/>
          </a:solidFill>
        </p:spPr>
        <p:txBody>
          <a:bodyPr wrap="square" rtlCol="0">
            <a:spAutoFit/>
          </a:bodyPr>
          <a:lstStyle/>
          <a:p>
            <a:r>
              <a:rPr lang="en-US" dirty="0"/>
              <a:t>Choice of Reference Category will not affect the model fit. But make estimation more numerically stable!</a:t>
            </a:r>
          </a:p>
        </p:txBody>
      </p:sp>
    </p:spTree>
    <p:extLst>
      <p:ext uri="{BB962C8B-B14F-4D97-AF65-F5344CB8AC3E}">
        <p14:creationId xmlns:p14="http://schemas.microsoft.com/office/powerpoint/2010/main" val="490519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0	</a:t>
            </a:r>
          </a:p>
        </p:txBody>
      </p:sp>
      <p:sp>
        <p:nvSpPr>
          <p:cNvPr id="7" name="Slide Number Placeholder 6"/>
          <p:cNvSpPr>
            <a:spLocks noGrp="1"/>
          </p:cNvSpPr>
          <p:nvPr>
            <p:ph type="sldNum" sz="quarter" idx="12"/>
          </p:nvPr>
        </p:nvSpPr>
        <p:spPr/>
        <p:txBody>
          <a:bodyPr/>
          <a:lstStyle/>
          <a:p>
            <a:fld id="{1C20BA80-1909-427C-B3BD-3DD8AEAFD5BE}" type="slidenum">
              <a:rPr lang="en-US" smtClean="0"/>
              <a:t>85</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sp>
        <p:nvSpPr>
          <p:cNvPr id="8" name="Content Placeholder 7">
            <a:extLst>
              <a:ext uri="{FF2B5EF4-FFF2-40B4-BE49-F238E27FC236}">
                <a16:creationId xmlns:a16="http://schemas.microsoft.com/office/drawing/2014/main" id="{161A1E30-BEAC-4FA8-9441-61368D0BEE82}"/>
              </a:ext>
            </a:extLst>
          </p:cNvPr>
          <p:cNvSpPr>
            <a:spLocks noGrp="1"/>
          </p:cNvSpPr>
          <p:nvPr>
            <p:ph idx="1"/>
          </p:nvPr>
        </p:nvSpPr>
        <p:spPr/>
        <p:txBody>
          <a:bodyPr/>
          <a:lstStyle/>
          <a:p>
            <a:r>
              <a:rPr lang="en-US" dirty="0"/>
              <a:t>Train a model (M0) that only has the Intercept term</a:t>
            </a:r>
          </a:p>
          <a:p>
            <a:endParaRPr lang="en-US" dirty="0"/>
          </a:p>
          <a:p>
            <a:endParaRPr lang="en-US" dirty="0"/>
          </a:p>
          <a:p>
            <a:endParaRPr lang="en-US" dirty="0"/>
          </a:p>
          <a:p>
            <a:r>
              <a:rPr lang="en-US" dirty="0"/>
              <a:t>Next, add one predictor (at a time) to this M0 and perform a Deviance test to determine if the predictor is significant.</a:t>
            </a:r>
          </a:p>
          <a:p>
            <a:r>
              <a:rPr lang="en-US" dirty="0"/>
              <a:t>Here,</a:t>
            </a:r>
            <a:r>
              <a:rPr lang="en-US" i="1" dirty="0"/>
              <a:t> Significant</a:t>
            </a:r>
            <a:r>
              <a:rPr lang="en-US" dirty="0"/>
              <a:t> means adding the predictor will significantly increase the model log-likelihood. </a:t>
            </a:r>
          </a:p>
          <a:p>
            <a:endParaRPr lang="en-US" dirty="0"/>
          </a:p>
        </p:txBody>
      </p:sp>
      <p:graphicFrame>
        <p:nvGraphicFramePr>
          <p:cNvPr id="9" name="Table 9">
            <a:extLst>
              <a:ext uri="{FF2B5EF4-FFF2-40B4-BE49-F238E27FC236}">
                <a16:creationId xmlns:a16="http://schemas.microsoft.com/office/drawing/2014/main" id="{2AADA96C-11E5-49AC-A501-08BED4401172}"/>
              </a:ext>
            </a:extLst>
          </p:cNvPr>
          <p:cNvGraphicFramePr>
            <a:graphicFrameLocks noGrp="1"/>
          </p:cNvGraphicFramePr>
          <p:nvPr>
            <p:extLst>
              <p:ext uri="{D42A27DB-BD31-4B8C-83A1-F6EECF244321}">
                <p14:modId xmlns:p14="http://schemas.microsoft.com/office/powerpoint/2010/main" val="2040947811"/>
              </p:ext>
            </p:extLst>
          </p:nvPr>
        </p:nvGraphicFramePr>
        <p:xfrm>
          <a:off x="853233" y="2407304"/>
          <a:ext cx="9967167" cy="1259628"/>
        </p:xfrm>
        <a:graphic>
          <a:graphicData uri="http://schemas.openxmlformats.org/drawingml/2006/table">
            <a:tbl>
              <a:tblPr firstRow="1" bandRow="1">
                <a:tableStyleId>{5C22544A-7EE6-4342-B048-85BDC9FD1C3A}</a:tableStyleId>
              </a:tblPr>
              <a:tblGrid>
                <a:gridCol w="3322389">
                  <a:extLst>
                    <a:ext uri="{9D8B030D-6E8A-4147-A177-3AD203B41FA5}">
                      <a16:colId xmlns:a16="http://schemas.microsoft.com/office/drawing/2014/main" val="123296502"/>
                    </a:ext>
                  </a:extLst>
                </a:gridCol>
                <a:gridCol w="3322389">
                  <a:extLst>
                    <a:ext uri="{9D8B030D-6E8A-4147-A177-3AD203B41FA5}">
                      <a16:colId xmlns:a16="http://schemas.microsoft.com/office/drawing/2014/main" val="3822220191"/>
                    </a:ext>
                  </a:extLst>
                </a:gridCol>
                <a:gridCol w="3322389">
                  <a:extLst>
                    <a:ext uri="{9D8B030D-6E8A-4147-A177-3AD203B41FA5}">
                      <a16:colId xmlns:a16="http://schemas.microsoft.com/office/drawing/2014/main" val="3880776094"/>
                    </a:ext>
                  </a:extLst>
                </a:gridCol>
              </a:tblGrid>
              <a:tr h="629814">
                <a:tc>
                  <a:txBody>
                    <a:bodyPr/>
                    <a:lstStyle/>
                    <a:p>
                      <a:pPr algn="ctr"/>
                      <a:r>
                        <a:rPr lang="en-US" sz="2400" dirty="0"/>
                        <a:t>Specification</a:t>
                      </a:r>
                    </a:p>
                  </a:txBody>
                  <a:tcPr anchor="ctr"/>
                </a:tc>
                <a:tc>
                  <a:txBody>
                    <a:bodyPr/>
                    <a:lstStyle/>
                    <a:p>
                      <a:pPr algn="ctr"/>
                      <a:r>
                        <a:rPr lang="en-US" sz="2400" dirty="0"/>
                        <a:t>Degree of Freedom</a:t>
                      </a:r>
                    </a:p>
                  </a:txBody>
                  <a:tcPr anchor="ctr"/>
                </a:tc>
                <a:tc>
                  <a:txBody>
                    <a:bodyPr/>
                    <a:lstStyle/>
                    <a:p>
                      <a:pPr algn="ctr"/>
                      <a:r>
                        <a:rPr lang="en-US" sz="2400" dirty="0"/>
                        <a:t>Log-Likelihood</a:t>
                      </a:r>
                    </a:p>
                  </a:txBody>
                  <a:tcPr anchor="ctr"/>
                </a:tc>
                <a:extLst>
                  <a:ext uri="{0D108BD9-81ED-4DB2-BD59-A6C34878D82A}">
                    <a16:rowId xmlns:a16="http://schemas.microsoft.com/office/drawing/2014/main" val="1009210966"/>
                  </a:ext>
                </a:extLst>
              </a:tr>
              <a:tr h="629814">
                <a:tc>
                  <a:txBody>
                    <a:bodyPr/>
                    <a:lstStyle/>
                    <a:p>
                      <a:pPr algn="ctr"/>
                      <a:r>
                        <a:rPr lang="en-US" sz="2400" dirty="0"/>
                        <a:t>Intercept</a:t>
                      </a:r>
                    </a:p>
                  </a:txBody>
                  <a:tcPr anchor="ctr"/>
                </a:tc>
                <a:tc>
                  <a:txBody>
                    <a:bodyPr/>
                    <a:lstStyle/>
                    <a:p>
                      <a:pPr algn="ctr"/>
                      <a:r>
                        <a:rPr lang="en-US" sz="2400" dirty="0"/>
                        <a:t>2</a:t>
                      </a:r>
                    </a:p>
                  </a:txBody>
                  <a:tcPr anchor="ctr"/>
                </a:tc>
                <a:tc>
                  <a:txBody>
                    <a:bodyPr/>
                    <a:lstStyle/>
                    <a:p>
                      <a:pPr algn="ctr"/>
                      <a:r>
                        <a:rPr lang="en-US" sz="2400" dirty="0"/>
                        <a:t>-467.9224465 </a:t>
                      </a:r>
                    </a:p>
                  </a:txBody>
                  <a:tcPr anchor="ctr"/>
                </a:tc>
                <a:extLst>
                  <a:ext uri="{0D108BD9-81ED-4DB2-BD59-A6C34878D82A}">
                    <a16:rowId xmlns:a16="http://schemas.microsoft.com/office/drawing/2014/main" val="3120394548"/>
                  </a:ext>
                </a:extLst>
              </a:tr>
            </a:tbl>
          </a:graphicData>
        </a:graphic>
      </p:graphicFrame>
    </p:spTree>
    <p:extLst>
      <p:ext uri="{BB962C8B-B14F-4D97-AF65-F5344CB8AC3E}">
        <p14:creationId xmlns:p14="http://schemas.microsoft.com/office/powerpoint/2010/main" val="25211085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1	</a:t>
            </a:r>
          </a:p>
        </p:txBody>
      </p:sp>
      <p:sp>
        <p:nvSpPr>
          <p:cNvPr id="7" name="Slide Number Placeholder 6"/>
          <p:cNvSpPr>
            <a:spLocks noGrp="1"/>
          </p:cNvSpPr>
          <p:nvPr>
            <p:ph type="sldNum" sz="quarter" idx="12"/>
          </p:nvPr>
        </p:nvSpPr>
        <p:spPr/>
        <p:txBody>
          <a:bodyPr/>
          <a:lstStyle/>
          <a:p>
            <a:fld id="{1C20BA80-1909-427C-B3BD-3DD8AEAFD5BE}" type="slidenum">
              <a:rPr lang="en-US" smtClean="0"/>
              <a:t>86</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5" name="Table 4">
            <a:extLst>
              <a:ext uri="{FF2B5EF4-FFF2-40B4-BE49-F238E27FC236}">
                <a16:creationId xmlns:a16="http://schemas.microsoft.com/office/drawing/2014/main" id="{1AA3FE16-8E94-4F7F-A863-0CA5B7FED011}"/>
              </a:ext>
            </a:extLst>
          </p:cNvPr>
          <p:cNvGraphicFramePr>
            <a:graphicFrameLocks noGrp="1"/>
          </p:cNvGraphicFramePr>
          <p:nvPr>
            <p:extLst>
              <p:ext uri="{D42A27DB-BD31-4B8C-83A1-F6EECF244321}">
                <p14:modId xmlns:p14="http://schemas.microsoft.com/office/powerpoint/2010/main" val="2462207686"/>
              </p:ext>
            </p:extLst>
          </p:nvPr>
        </p:nvGraphicFramePr>
        <p:xfrm>
          <a:off x="838200" y="1690688"/>
          <a:ext cx="10386528" cy="3801347"/>
        </p:xfrm>
        <a:graphic>
          <a:graphicData uri="http://schemas.openxmlformats.org/drawingml/2006/table">
            <a:tbl>
              <a:tblPr firstRow="1" bandRow="1">
                <a:tableStyleId>{B301B821-A1FF-4177-AEE7-76D212191A09}</a:tableStyleId>
              </a:tblPr>
              <a:tblGrid>
                <a:gridCol w="1731088">
                  <a:extLst>
                    <a:ext uri="{9D8B030D-6E8A-4147-A177-3AD203B41FA5}">
                      <a16:colId xmlns:a16="http://schemas.microsoft.com/office/drawing/2014/main" val="1215654646"/>
                    </a:ext>
                  </a:extLst>
                </a:gridCol>
                <a:gridCol w="1731088">
                  <a:extLst>
                    <a:ext uri="{9D8B030D-6E8A-4147-A177-3AD203B41FA5}">
                      <a16:colId xmlns:a16="http://schemas.microsoft.com/office/drawing/2014/main" val="39270525"/>
                    </a:ext>
                  </a:extLst>
                </a:gridCol>
                <a:gridCol w="1731088">
                  <a:extLst>
                    <a:ext uri="{9D8B030D-6E8A-4147-A177-3AD203B41FA5}">
                      <a16:colId xmlns:a16="http://schemas.microsoft.com/office/drawing/2014/main" val="163928697"/>
                    </a:ext>
                  </a:extLst>
                </a:gridCol>
                <a:gridCol w="1731088">
                  <a:extLst>
                    <a:ext uri="{9D8B030D-6E8A-4147-A177-3AD203B41FA5}">
                      <a16:colId xmlns:a16="http://schemas.microsoft.com/office/drawing/2014/main" val="547969879"/>
                    </a:ext>
                  </a:extLst>
                </a:gridCol>
                <a:gridCol w="1731088">
                  <a:extLst>
                    <a:ext uri="{9D8B030D-6E8A-4147-A177-3AD203B41FA5}">
                      <a16:colId xmlns:a16="http://schemas.microsoft.com/office/drawing/2014/main" val="917640005"/>
                    </a:ext>
                  </a:extLst>
                </a:gridCol>
                <a:gridCol w="1731088">
                  <a:extLst>
                    <a:ext uri="{9D8B030D-6E8A-4147-A177-3AD203B41FA5}">
                      <a16:colId xmlns:a16="http://schemas.microsoft.com/office/drawing/2014/main" val="3498508799"/>
                    </a:ext>
                  </a:extLst>
                </a:gridCol>
              </a:tblGrid>
              <a:tr h="440927">
                <a:tc rowSpan="2">
                  <a:txBody>
                    <a:bodyPr/>
                    <a:lstStyle/>
                    <a:p>
                      <a:pPr algn="l"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l" fontAlgn="b"/>
                      <a:r>
                        <a:rPr lang="en-US" sz="2000" b="0" i="0" u="none" strike="noStrike" dirty="0">
                          <a:solidFill>
                            <a:srgbClr val="000000"/>
                          </a:solidFill>
                          <a:effectLst/>
                          <a:latin typeface="Calibri" panose="020F0502020204030204" pitchFamily="34" charset="0"/>
                        </a:rPr>
                        <a:t>Intercept</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dirty="0"/>
                        <a:t>-467.922</a:t>
                      </a: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1549931"/>
                  </a:ext>
                </a:extLst>
              </a:tr>
              <a:tr h="457200">
                <a:tc>
                  <a:txBody>
                    <a:bodyPr/>
                    <a:lstStyle/>
                    <a:p>
                      <a:pPr algn="l" fontAlgn="b"/>
                      <a:r>
                        <a:rPr lang="en-US" sz="2000" b="0" u="none" strike="noStrike" dirty="0">
                          <a:solidFill>
                            <a:srgbClr val="000000"/>
                          </a:solidFill>
                          <a:effectLst/>
                        </a:rPr>
                        <a:t>+ Length</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-433.788</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68.270</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1.50E-15</a:t>
                      </a:r>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90116756"/>
                  </a:ext>
                </a:extLst>
              </a:tr>
              <a:tr h="457200">
                <a:tc>
                  <a:txBody>
                    <a:bodyPr/>
                    <a:lstStyle/>
                    <a:p>
                      <a:pPr algn="l" fontAlgn="b"/>
                      <a:r>
                        <a:rPr lang="en-US" sz="2000" b="0" u="none" strike="noStrike" dirty="0">
                          <a:solidFill>
                            <a:srgbClr val="000000"/>
                          </a:solidFill>
                          <a:effectLst/>
                        </a:rPr>
                        <a:t>+ Horsepower</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4</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-441.433</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52.979</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3.13E-12</a:t>
                      </a:r>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69871566"/>
                  </a:ext>
                </a:extLst>
              </a:tr>
              <a:tr h="457200">
                <a:tc>
                  <a:txBody>
                    <a:bodyPr/>
                    <a:lstStyle/>
                    <a:p>
                      <a:pPr algn="l" fontAlgn="b"/>
                      <a:r>
                        <a:rPr lang="en-US" sz="2000" b="0" u="none" strike="noStrike" dirty="0">
                          <a:solidFill>
                            <a:srgbClr val="000000"/>
                          </a:solidFill>
                          <a:effectLst/>
                        </a:rPr>
                        <a:t>+ </a:t>
                      </a:r>
                      <a:r>
                        <a:rPr lang="en-US" sz="2000" b="0" u="none" strike="noStrike" dirty="0" err="1">
                          <a:solidFill>
                            <a:srgbClr val="000000"/>
                          </a:solidFill>
                          <a:effectLst/>
                        </a:rPr>
                        <a:t>EngineSize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4</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-442.945</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49.954</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1.42E-11</a:t>
                      </a:r>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02626735"/>
                  </a:ext>
                </a:extLst>
              </a:tr>
              <a:tr h="457200">
                <a:tc>
                  <a:txBody>
                    <a:bodyPr/>
                    <a:lstStyle/>
                    <a:p>
                      <a:pPr algn="l" fontAlgn="b"/>
                      <a:r>
                        <a:rPr lang="en-US" sz="2000" b="0" u="none" strike="noStrike" dirty="0">
                          <a:solidFill>
                            <a:srgbClr val="000000"/>
                          </a:solidFill>
                          <a:effectLst/>
                        </a:rPr>
                        <a:t>+ </a:t>
                      </a:r>
                      <a:r>
                        <a:rPr lang="en-US" sz="2000" b="0" u="none" strike="noStrike" dirty="0" err="1">
                          <a:solidFill>
                            <a:srgbClr val="000000"/>
                          </a:solidFill>
                          <a:effectLst/>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6</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a:solidFill>
                            <a:srgbClr val="000000"/>
                          </a:solidFill>
                          <a:effectLst/>
                        </a:rPr>
                        <a:t>-447.178</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41.488</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2.13E-08</a:t>
                      </a:r>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0562859"/>
                  </a:ext>
                </a:extLst>
              </a:tr>
              <a:tr h="457200">
                <a:tc>
                  <a:txBody>
                    <a:bodyPr/>
                    <a:lstStyle/>
                    <a:p>
                      <a:pPr algn="l" fontAlgn="b"/>
                      <a:r>
                        <a:rPr lang="en-US" sz="2000" b="0" u="none" strike="noStrike" dirty="0">
                          <a:solidFill>
                            <a:srgbClr val="000000"/>
                          </a:solidFill>
                          <a:effectLst/>
                        </a:rPr>
                        <a:t>+ Weight</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-451.470</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32.904</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u="none" strike="noStrike" dirty="0">
                          <a:solidFill>
                            <a:srgbClr val="000000"/>
                          </a:solidFill>
                          <a:effectLst/>
                        </a:rPr>
                        <a:t>7.16E-08</a:t>
                      </a:r>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2015457"/>
                  </a:ext>
                </a:extLst>
              </a:tr>
            </a:tbl>
          </a:graphicData>
        </a:graphic>
      </p:graphicFrame>
      <p:sp>
        <p:nvSpPr>
          <p:cNvPr id="11" name="TextBox 10">
            <a:extLst>
              <a:ext uri="{FF2B5EF4-FFF2-40B4-BE49-F238E27FC236}">
                <a16:creationId xmlns:a16="http://schemas.microsoft.com/office/drawing/2014/main" id="{C20A38D3-3344-4962-B136-15629A8398D2}"/>
              </a:ext>
            </a:extLst>
          </p:cNvPr>
          <p:cNvSpPr txBox="1"/>
          <p:nvPr/>
        </p:nvSpPr>
        <p:spPr>
          <a:xfrm>
            <a:off x="838200" y="5738327"/>
            <a:ext cx="10395857" cy="369332"/>
          </a:xfrm>
          <a:prstGeom prst="rect">
            <a:avLst/>
          </a:prstGeom>
          <a:noFill/>
        </p:spPr>
        <p:txBody>
          <a:bodyPr wrap="square" rtlCol="0">
            <a:spAutoFit/>
          </a:bodyPr>
          <a:lstStyle/>
          <a:p>
            <a:r>
              <a:rPr lang="en-US" dirty="0"/>
              <a:t>Selection Criterion: Add the predictor whose Significance is smallest and less than 0.05.</a:t>
            </a:r>
          </a:p>
        </p:txBody>
      </p:sp>
      <p:sp>
        <p:nvSpPr>
          <p:cNvPr id="12" name="Oval 11">
            <a:extLst>
              <a:ext uri="{FF2B5EF4-FFF2-40B4-BE49-F238E27FC236}">
                <a16:creationId xmlns:a16="http://schemas.microsoft.com/office/drawing/2014/main" id="{7856CB9C-C44B-49ED-9B44-EBF10BB46CDD}"/>
              </a:ext>
            </a:extLst>
          </p:cNvPr>
          <p:cNvSpPr/>
          <p:nvPr/>
        </p:nvSpPr>
        <p:spPr>
          <a:xfrm>
            <a:off x="9769151" y="3163077"/>
            <a:ext cx="1259633" cy="5318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602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2	</a:t>
            </a:r>
          </a:p>
        </p:txBody>
      </p:sp>
      <p:sp>
        <p:nvSpPr>
          <p:cNvPr id="7" name="Slide Number Placeholder 6"/>
          <p:cNvSpPr>
            <a:spLocks noGrp="1"/>
          </p:cNvSpPr>
          <p:nvPr>
            <p:ph type="sldNum" sz="quarter" idx="12"/>
          </p:nvPr>
        </p:nvSpPr>
        <p:spPr/>
        <p:txBody>
          <a:bodyPr/>
          <a:lstStyle/>
          <a:p>
            <a:fld id="{1C20BA80-1909-427C-B3BD-3DD8AEAFD5BE}" type="slidenum">
              <a:rPr lang="en-US" smtClean="0"/>
              <a:t>87</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5" name="Table 4">
            <a:extLst>
              <a:ext uri="{FF2B5EF4-FFF2-40B4-BE49-F238E27FC236}">
                <a16:creationId xmlns:a16="http://schemas.microsoft.com/office/drawing/2014/main" id="{1AA3FE16-8E94-4F7F-A863-0CA5B7FED011}"/>
              </a:ext>
            </a:extLst>
          </p:cNvPr>
          <p:cNvGraphicFramePr>
            <a:graphicFrameLocks noGrp="1"/>
          </p:cNvGraphicFramePr>
          <p:nvPr>
            <p:extLst>
              <p:ext uri="{D42A27DB-BD31-4B8C-83A1-F6EECF244321}">
                <p14:modId xmlns:p14="http://schemas.microsoft.com/office/powerpoint/2010/main" val="1317557352"/>
              </p:ext>
            </p:extLst>
          </p:nvPr>
        </p:nvGraphicFramePr>
        <p:xfrm>
          <a:off x="838200" y="1847329"/>
          <a:ext cx="10386528" cy="3504167"/>
        </p:xfrm>
        <a:graphic>
          <a:graphicData uri="http://schemas.openxmlformats.org/drawingml/2006/table">
            <a:tbl>
              <a:tblPr firstRow="1" bandRow="1">
                <a:tableStyleId>{B301B821-A1FF-4177-AEE7-76D212191A09}</a:tableStyleId>
              </a:tblPr>
              <a:tblGrid>
                <a:gridCol w="1731088">
                  <a:extLst>
                    <a:ext uri="{9D8B030D-6E8A-4147-A177-3AD203B41FA5}">
                      <a16:colId xmlns:a16="http://schemas.microsoft.com/office/drawing/2014/main" val="1215654646"/>
                    </a:ext>
                  </a:extLst>
                </a:gridCol>
                <a:gridCol w="1731088">
                  <a:extLst>
                    <a:ext uri="{9D8B030D-6E8A-4147-A177-3AD203B41FA5}">
                      <a16:colId xmlns:a16="http://schemas.microsoft.com/office/drawing/2014/main" val="39270525"/>
                    </a:ext>
                  </a:extLst>
                </a:gridCol>
                <a:gridCol w="1731088">
                  <a:extLst>
                    <a:ext uri="{9D8B030D-6E8A-4147-A177-3AD203B41FA5}">
                      <a16:colId xmlns:a16="http://schemas.microsoft.com/office/drawing/2014/main" val="163928697"/>
                    </a:ext>
                  </a:extLst>
                </a:gridCol>
                <a:gridCol w="1731088">
                  <a:extLst>
                    <a:ext uri="{9D8B030D-6E8A-4147-A177-3AD203B41FA5}">
                      <a16:colId xmlns:a16="http://schemas.microsoft.com/office/drawing/2014/main" val="547969879"/>
                    </a:ext>
                  </a:extLst>
                </a:gridCol>
                <a:gridCol w="1731088">
                  <a:extLst>
                    <a:ext uri="{9D8B030D-6E8A-4147-A177-3AD203B41FA5}">
                      <a16:colId xmlns:a16="http://schemas.microsoft.com/office/drawing/2014/main" val="917640005"/>
                    </a:ext>
                  </a:extLst>
                </a:gridCol>
                <a:gridCol w="1731088">
                  <a:extLst>
                    <a:ext uri="{9D8B030D-6E8A-4147-A177-3AD203B41FA5}">
                      <a16:colId xmlns:a16="http://schemas.microsoft.com/office/drawing/2014/main" val="3498508799"/>
                    </a:ext>
                  </a:extLst>
                </a:gridCol>
              </a:tblGrid>
              <a:tr h="440927">
                <a:tc rowSpan="2">
                  <a:txBody>
                    <a:bodyPr/>
                    <a:lstStyle/>
                    <a:p>
                      <a:pPr algn="l"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l" fontAlgn="b"/>
                      <a:r>
                        <a:rPr lang="en-US" sz="2000" b="0" i="0" u="none" strike="noStrike" dirty="0">
                          <a:solidFill>
                            <a:srgbClr val="000000"/>
                          </a:solidFill>
                          <a:effectLst/>
                          <a:latin typeface="Calibri" panose="020F0502020204030204" pitchFamily="34" charset="0"/>
                        </a:rPr>
                        <a:t>Intercept + Length</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a:t>
                      </a: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dirty="0"/>
                        <a:t>-433.788</a:t>
                      </a: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1549931"/>
                  </a:ext>
                </a:extLst>
              </a:tr>
              <a:tr h="457200">
                <a:tc>
                  <a:txBody>
                    <a:bodyPr/>
                    <a:lstStyle/>
                    <a:p>
                      <a:pPr algn="l" fontAlgn="b"/>
                      <a:r>
                        <a:rPr lang="en-US" sz="2000" b="0" u="none" strike="noStrike" dirty="0">
                          <a:solidFill>
                            <a:srgbClr val="000000"/>
                          </a:solidFill>
                          <a:effectLst/>
                        </a:rPr>
                        <a:t>+ Horsepower</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-392.817</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81.941</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1.61E-18</a:t>
                      </a:r>
                    </a:p>
                  </a:txBody>
                  <a:tcPr marL="7620" marR="7620" marT="7620" marB="0" anchor="ctr"/>
                </a:tc>
                <a:extLst>
                  <a:ext uri="{0D108BD9-81ED-4DB2-BD59-A6C34878D82A}">
                    <a16:rowId xmlns:a16="http://schemas.microsoft.com/office/drawing/2014/main" val="1769871566"/>
                  </a:ext>
                </a:extLst>
              </a:tr>
              <a:tr h="457200">
                <a:tc>
                  <a:txBody>
                    <a:bodyPr/>
                    <a:lstStyle/>
                    <a:p>
                      <a:pPr algn="l" fontAlgn="b"/>
                      <a:r>
                        <a:rPr lang="en-US" sz="2000" b="0" u="none" strike="noStrike" dirty="0">
                          <a:solidFill>
                            <a:srgbClr val="000000"/>
                          </a:solidFill>
                          <a:effectLst/>
                        </a:rPr>
                        <a:t>+ Weight</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-410.890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45.796</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1.14E-10</a:t>
                      </a:r>
                    </a:p>
                  </a:txBody>
                  <a:tcPr marL="7620" marR="7620" marT="7620" marB="0" anchor="ctr"/>
                </a:tc>
                <a:extLst>
                  <a:ext uri="{0D108BD9-81ED-4DB2-BD59-A6C34878D82A}">
                    <a16:rowId xmlns:a16="http://schemas.microsoft.com/office/drawing/2014/main" val="602626735"/>
                  </a:ext>
                </a:extLst>
              </a:tr>
              <a:tr h="457200">
                <a:tc>
                  <a:txBody>
                    <a:bodyPr/>
                    <a:lstStyle/>
                    <a:p>
                      <a:pPr algn="l" fontAlgn="b"/>
                      <a:r>
                        <a:rPr lang="en-US" sz="2000" b="0" u="none" strike="noStrike" dirty="0">
                          <a:solidFill>
                            <a:srgbClr val="000000"/>
                          </a:solidFill>
                          <a:effectLst/>
                        </a:rPr>
                        <a:t>+ </a:t>
                      </a:r>
                      <a:r>
                        <a:rPr lang="en-US" sz="2000" b="0" u="none" strike="noStrike" dirty="0" err="1">
                          <a:solidFill>
                            <a:srgbClr val="000000"/>
                          </a:solidFill>
                          <a:effectLst/>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-409.063</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49.449</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4.71E-10</a:t>
                      </a:r>
                    </a:p>
                  </a:txBody>
                  <a:tcPr marL="7620" marR="7620" marT="7620" marB="0" anchor="ctr"/>
                </a:tc>
                <a:extLst>
                  <a:ext uri="{0D108BD9-81ED-4DB2-BD59-A6C34878D82A}">
                    <a16:rowId xmlns:a16="http://schemas.microsoft.com/office/drawing/2014/main" val="90562859"/>
                  </a:ext>
                </a:extLst>
              </a:tr>
              <a:tr h="457200">
                <a:tc>
                  <a:txBody>
                    <a:bodyPr/>
                    <a:lstStyle/>
                    <a:p>
                      <a:pPr algn="l" fontAlgn="b"/>
                      <a:r>
                        <a:rPr lang="en-US" sz="2000" b="0" u="none" strike="noStrike" dirty="0">
                          <a:solidFill>
                            <a:srgbClr val="000000"/>
                          </a:solidFill>
                          <a:effectLst/>
                        </a:rPr>
                        <a:t>+ </a:t>
                      </a:r>
                      <a:r>
                        <a:rPr lang="en-US" sz="2000" b="0" u="none" strike="noStrike" dirty="0" err="1">
                          <a:solidFill>
                            <a:srgbClr val="000000"/>
                          </a:solidFill>
                          <a:effectLst/>
                        </a:rPr>
                        <a:t>EngineSize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-421.690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24.196</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5.57E-06</a:t>
                      </a:r>
                    </a:p>
                  </a:txBody>
                  <a:tcPr marL="7620" marR="7620" marT="7620" marB="0" anchor="ctr"/>
                </a:tc>
                <a:extLst>
                  <a:ext uri="{0D108BD9-81ED-4DB2-BD59-A6C34878D82A}">
                    <a16:rowId xmlns:a16="http://schemas.microsoft.com/office/drawing/2014/main" val="632015457"/>
                  </a:ext>
                </a:extLst>
              </a:tr>
            </a:tbl>
          </a:graphicData>
        </a:graphic>
      </p:graphicFrame>
      <p:sp>
        <p:nvSpPr>
          <p:cNvPr id="11" name="TextBox 10">
            <a:extLst>
              <a:ext uri="{FF2B5EF4-FFF2-40B4-BE49-F238E27FC236}">
                <a16:creationId xmlns:a16="http://schemas.microsoft.com/office/drawing/2014/main" id="{C20A38D3-3344-4962-B136-15629A8398D2}"/>
              </a:ext>
            </a:extLst>
          </p:cNvPr>
          <p:cNvSpPr txBox="1"/>
          <p:nvPr/>
        </p:nvSpPr>
        <p:spPr>
          <a:xfrm>
            <a:off x="838200" y="5738327"/>
            <a:ext cx="10395857" cy="369332"/>
          </a:xfrm>
          <a:prstGeom prst="rect">
            <a:avLst/>
          </a:prstGeom>
          <a:noFill/>
        </p:spPr>
        <p:txBody>
          <a:bodyPr wrap="square" rtlCol="0">
            <a:spAutoFit/>
          </a:bodyPr>
          <a:lstStyle/>
          <a:p>
            <a:r>
              <a:rPr lang="en-US" dirty="0"/>
              <a:t>Selection Criterion: Add the predictor whose Significance is smallest and less than 0.05.</a:t>
            </a:r>
          </a:p>
        </p:txBody>
      </p:sp>
      <p:sp>
        <p:nvSpPr>
          <p:cNvPr id="12" name="Oval 11">
            <a:extLst>
              <a:ext uri="{FF2B5EF4-FFF2-40B4-BE49-F238E27FC236}">
                <a16:creationId xmlns:a16="http://schemas.microsoft.com/office/drawing/2014/main" id="{7856CB9C-C44B-49ED-9B44-EBF10BB46CDD}"/>
              </a:ext>
            </a:extLst>
          </p:cNvPr>
          <p:cNvSpPr/>
          <p:nvPr/>
        </p:nvSpPr>
        <p:spPr>
          <a:xfrm>
            <a:off x="9759820" y="3448585"/>
            <a:ext cx="1259633" cy="5318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8903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3	</a:t>
            </a:r>
          </a:p>
        </p:txBody>
      </p:sp>
      <p:sp>
        <p:nvSpPr>
          <p:cNvPr id="7" name="Slide Number Placeholder 6"/>
          <p:cNvSpPr>
            <a:spLocks noGrp="1"/>
          </p:cNvSpPr>
          <p:nvPr>
            <p:ph type="sldNum" sz="quarter" idx="12"/>
          </p:nvPr>
        </p:nvSpPr>
        <p:spPr/>
        <p:txBody>
          <a:bodyPr/>
          <a:lstStyle/>
          <a:p>
            <a:fld id="{1C20BA80-1909-427C-B3BD-3DD8AEAFD5BE}" type="slidenum">
              <a:rPr lang="en-US" smtClean="0"/>
              <a:t>88</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5" name="Table 4">
            <a:extLst>
              <a:ext uri="{FF2B5EF4-FFF2-40B4-BE49-F238E27FC236}">
                <a16:creationId xmlns:a16="http://schemas.microsoft.com/office/drawing/2014/main" id="{1AA3FE16-8E94-4F7F-A863-0CA5B7FED011}"/>
              </a:ext>
            </a:extLst>
          </p:cNvPr>
          <p:cNvGraphicFramePr>
            <a:graphicFrameLocks noGrp="1"/>
          </p:cNvGraphicFramePr>
          <p:nvPr>
            <p:extLst>
              <p:ext uri="{D42A27DB-BD31-4B8C-83A1-F6EECF244321}">
                <p14:modId xmlns:p14="http://schemas.microsoft.com/office/powerpoint/2010/main" val="22489724"/>
              </p:ext>
            </p:extLst>
          </p:nvPr>
        </p:nvGraphicFramePr>
        <p:xfrm>
          <a:off x="838200" y="1847329"/>
          <a:ext cx="10386528" cy="3351767"/>
        </p:xfrm>
        <a:graphic>
          <a:graphicData uri="http://schemas.openxmlformats.org/drawingml/2006/table">
            <a:tbl>
              <a:tblPr firstRow="1" bandRow="1">
                <a:tableStyleId>{B301B821-A1FF-4177-AEE7-76D212191A09}</a:tableStyleId>
              </a:tblPr>
              <a:tblGrid>
                <a:gridCol w="1731088">
                  <a:extLst>
                    <a:ext uri="{9D8B030D-6E8A-4147-A177-3AD203B41FA5}">
                      <a16:colId xmlns:a16="http://schemas.microsoft.com/office/drawing/2014/main" val="1215654646"/>
                    </a:ext>
                  </a:extLst>
                </a:gridCol>
                <a:gridCol w="1731088">
                  <a:extLst>
                    <a:ext uri="{9D8B030D-6E8A-4147-A177-3AD203B41FA5}">
                      <a16:colId xmlns:a16="http://schemas.microsoft.com/office/drawing/2014/main" val="39270525"/>
                    </a:ext>
                  </a:extLst>
                </a:gridCol>
                <a:gridCol w="1731088">
                  <a:extLst>
                    <a:ext uri="{9D8B030D-6E8A-4147-A177-3AD203B41FA5}">
                      <a16:colId xmlns:a16="http://schemas.microsoft.com/office/drawing/2014/main" val="163928697"/>
                    </a:ext>
                  </a:extLst>
                </a:gridCol>
                <a:gridCol w="1731088">
                  <a:extLst>
                    <a:ext uri="{9D8B030D-6E8A-4147-A177-3AD203B41FA5}">
                      <a16:colId xmlns:a16="http://schemas.microsoft.com/office/drawing/2014/main" val="547969879"/>
                    </a:ext>
                  </a:extLst>
                </a:gridCol>
                <a:gridCol w="1731088">
                  <a:extLst>
                    <a:ext uri="{9D8B030D-6E8A-4147-A177-3AD203B41FA5}">
                      <a16:colId xmlns:a16="http://schemas.microsoft.com/office/drawing/2014/main" val="917640005"/>
                    </a:ext>
                  </a:extLst>
                </a:gridCol>
                <a:gridCol w="1731088">
                  <a:extLst>
                    <a:ext uri="{9D8B030D-6E8A-4147-A177-3AD203B41FA5}">
                      <a16:colId xmlns:a16="http://schemas.microsoft.com/office/drawing/2014/main" val="3498508799"/>
                    </a:ext>
                  </a:extLst>
                </a:gridCol>
              </a:tblGrid>
              <a:tr h="440927">
                <a:tc rowSpan="2">
                  <a:txBody>
                    <a:bodyPr/>
                    <a:lstStyle/>
                    <a:p>
                      <a:pPr algn="l"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l" fontAlgn="b"/>
                      <a:r>
                        <a:rPr lang="en-US" sz="2000" b="0" i="0" u="none" strike="noStrike" dirty="0">
                          <a:solidFill>
                            <a:srgbClr val="000000"/>
                          </a:solidFill>
                          <a:effectLst/>
                          <a:latin typeface="Calibri" panose="020F0502020204030204" pitchFamily="34" charset="0"/>
                        </a:rPr>
                        <a:t>Intercept + Length + Horsepower</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-392.817</a:t>
                      </a: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1549931"/>
                  </a:ext>
                </a:extLst>
              </a:tr>
              <a:tr h="457200">
                <a:tc>
                  <a:txBody>
                    <a:bodyPr/>
                    <a:lstStyle/>
                    <a:p>
                      <a:pPr algn="l" fontAlgn="b"/>
                      <a:r>
                        <a:rPr lang="en-US" sz="2000" b="0" i="0" u="none" strike="noStrike" dirty="0">
                          <a:solidFill>
                            <a:srgbClr val="000000"/>
                          </a:solidFill>
                          <a:effectLst/>
                          <a:latin typeface="Calibri" panose="020F0502020204030204" pitchFamily="34" charset="0"/>
                        </a:rPr>
                        <a:t>+ </a:t>
                      </a:r>
                      <a:r>
                        <a:rPr lang="en-US" sz="2000" b="0" i="0" u="none" strike="noStrike" dirty="0" err="1">
                          <a:solidFill>
                            <a:srgbClr val="000000"/>
                          </a:solidFill>
                          <a:effectLst/>
                          <a:latin typeface="Calibri" panose="020F0502020204030204" pitchFamily="34" charset="0"/>
                        </a:rPr>
                        <a:t>EngineSize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-354.681</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76.272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2.74E-17</a:t>
                      </a:r>
                    </a:p>
                  </a:txBody>
                  <a:tcPr marL="7620" marR="7620" marT="7620" marB="0" anchor="ctr"/>
                </a:tc>
                <a:extLst>
                  <a:ext uri="{0D108BD9-81ED-4DB2-BD59-A6C34878D82A}">
                    <a16:rowId xmlns:a16="http://schemas.microsoft.com/office/drawing/2014/main" val="602626735"/>
                  </a:ext>
                </a:extLst>
              </a:tr>
              <a:tr h="457200">
                <a:tc>
                  <a:txBody>
                    <a:bodyPr/>
                    <a:lstStyle/>
                    <a:p>
                      <a:pPr algn="l" fontAlgn="b"/>
                      <a:r>
                        <a:rPr lang="en-US" sz="2000" b="0" i="0" u="none" strike="noStrike" dirty="0">
                          <a:solidFill>
                            <a:srgbClr val="000000"/>
                          </a:solidFill>
                          <a:effectLst/>
                          <a:latin typeface="Calibri" panose="020F0502020204030204" pitchFamily="34" charset="0"/>
                        </a:rPr>
                        <a:t>+ </a:t>
                      </a:r>
                      <a:r>
                        <a:rPr lang="en-US" sz="2000" b="0" i="0" u="none" strike="noStrike" dirty="0" err="1">
                          <a:solidFill>
                            <a:srgbClr val="000000"/>
                          </a:solidFill>
                          <a:effectLst/>
                          <a:latin typeface="Calibri" panose="020F0502020204030204" pitchFamily="34" charset="0"/>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10</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-386.512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12.610</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0.013349</a:t>
                      </a:r>
                    </a:p>
                  </a:txBody>
                  <a:tcPr marL="7620" marR="7620" marT="7620" marB="0" anchor="ctr"/>
                </a:tc>
                <a:extLst>
                  <a:ext uri="{0D108BD9-81ED-4DB2-BD59-A6C34878D82A}">
                    <a16:rowId xmlns:a16="http://schemas.microsoft.com/office/drawing/2014/main" val="90562859"/>
                  </a:ext>
                </a:extLst>
              </a:tr>
              <a:tr h="457200">
                <a:tc>
                  <a:txBody>
                    <a:bodyPr/>
                    <a:lstStyle/>
                    <a:p>
                      <a:pPr algn="l" fontAlgn="b"/>
                      <a:r>
                        <a:rPr lang="en-US" sz="2000" b="0" i="0" u="none" strike="noStrike" dirty="0">
                          <a:solidFill>
                            <a:srgbClr val="000000"/>
                          </a:solidFill>
                          <a:effectLst/>
                          <a:latin typeface="Calibri" panose="020F0502020204030204" pitchFamily="34" charset="0"/>
                        </a:rPr>
                        <a:t>+ Weight</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-389.533</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6.569</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0.037461</a:t>
                      </a:r>
                    </a:p>
                  </a:txBody>
                  <a:tcPr marL="7620" marR="7620" marT="7620" marB="0" anchor="ctr"/>
                </a:tc>
                <a:extLst>
                  <a:ext uri="{0D108BD9-81ED-4DB2-BD59-A6C34878D82A}">
                    <a16:rowId xmlns:a16="http://schemas.microsoft.com/office/drawing/2014/main" val="632015457"/>
                  </a:ext>
                </a:extLst>
              </a:tr>
            </a:tbl>
          </a:graphicData>
        </a:graphic>
      </p:graphicFrame>
      <p:sp>
        <p:nvSpPr>
          <p:cNvPr id="11" name="TextBox 10">
            <a:extLst>
              <a:ext uri="{FF2B5EF4-FFF2-40B4-BE49-F238E27FC236}">
                <a16:creationId xmlns:a16="http://schemas.microsoft.com/office/drawing/2014/main" id="{C20A38D3-3344-4962-B136-15629A8398D2}"/>
              </a:ext>
            </a:extLst>
          </p:cNvPr>
          <p:cNvSpPr txBox="1"/>
          <p:nvPr/>
        </p:nvSpPr>
        <p:spPr>
          <a:xfrm>
            <a:off x="838200" y="5738327"/>
            <a:ext cx="10395857" cy="369332"/>
          </a:xfrm>
          <a:prstGeom prst="rect">
            <a:avLst/>
          </a:prstGeom>
          <a:noFill/>
        </p:spPr>
        <p:txBody>
          <a:bodyPr wrap="square" rtlCol="0">
            <a:spAutoFit/>
          </a:bodyPr>
          <a:lstStyle/>
          <a:p>
            <a:r>
              <a:rPr lang="en-US" dirty="0"/>
              <a:t>Selection Criterion: Add the predictor whose Significance is smallest and less than 0.05.</a:t>
            </a:r>
          </a:p>
        </p:txBody>
      </p:sp>
      <p:sp>
        <p:nvSpPr>
          <p:cNvPr id="12" name="Oval 11">
            <a:extLst>
              <a:ext uri="{FF2B5EF4-FFF2-40B4-BE49-F238E27FC236}">
                <a16:creationId xmlns:a16="http://schemas.microsoft.com/office/drawing/2014/main" id="{7856CB9C-C44B-49ED-9B44-EBF10BB46CDD}"/>
              </a:ext>
            </a:extLst>
          </p:cNvPr>
          <p:cNvSpPr/>
          <p:nvPr/>
        </p:nvSpPr>
        <p:spPr>
          <a:xfrm>
            <a:off x="9769152" y="3747116"/>
            <a:ext cx="1259633" cy="5318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5664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4	</a:t>
            </a:r>
          </a:p>
        </p:txBody>
      </p:sp>
      <p:sp>
        <p:nvSpPr>
          <p:cNvPr id="7" name="Slide Number Placeholder 6"/>
          <p:cNvSpPr>
            <a:spLocks noGrp="1"/>
          </p:cNvSpPr>
          <p:nvPr>
            <p:ph type="sldNum" sz="quarter" idx="12"/>
          </p:nvPr>
        </p:nvSpPr>
        <p:spPr/>
        <p:txBody>
          <a:bodyPr/>
          <a:lstStyle/>
          <a:p>
            <a:fld id="{1C20BA80-1909-427C-B3BD-3DD8AEAFD5BE}" type="slidenum">
              <a:rPr lang="en-US" smtClean="0"/>
              <a:t>89</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5" name="Table 4">
            <a:extLst>
              <a:ext uri="{FF2B5EF4-FFF2-40B4-BE49-F238E27FC236}">
                <a16:creationId xmlns:a16="http://schemas.microsoft.com/office/drawing/2014/main" id="{1AA3FE16-8E94-4F7F-A863-0CA5B7FED011}"/>
              </a:ext>
            </a:extLst>
          </p:cNvPr>
          <p:cNvGraphicFramePr>
            <a:graphicFrameLocks noGrp="1"/>
          </p:cNvGraphicFramePr>
          <p:nvPr>
            <p:extLst>
              <p:ext uri="{D42A27DB-BD31-4B8C-83A1-F6EECF244321}">
                <p14:modId xmlns:p14="http://schemas.microsoft.com/office/powerpoint/2010/main" val="2004521117"/>
              </p:ext>
            </p:extLst>
          </p:nvPr>
        </p:nvGraphicFramePr>
        <p:xfrm>
          <a:off x="838200" y="1847329"/>
          <a:ext cx="10386528" cy="3199367"/>
        </p:xfrm>
        <a:graphic>
          <a:graphicData uri="http://schemas.openxmlformats.org/drawingml/2006/table">
            <a:tbl>
              <a:tblPr firstRow="1" bandRow="1">
                <a:tableStyleId>{B301B821-A1FF-4177-AEE7-76D212191A09}</a:tableStyleId>
              </a:tblPr>
              <a:tblGrid>
                <a:gridCol w="1731088">
                  <a:extLst>
                    <a:ext uri="{9D8B030D-6E8A-4147-A177-3AD203B41FA5}">
                      <a16:colId xmlns:a16="http://schemas.microsoft.com/office/drawing/2014/main" val="1215654646"/>
                    </a:ext>
                  </a:extLst>
                </a:gridCol>
                <a:gridCol w="1731088">
                  <a:extLst>
                    <a:ext uri="{9D8B030D-6E8A-4147-A177-3AD203B41FA5}">
                      <a16:colId xmlns:a16="http://schemas.microsoft.com/office/drawing/2014/main" val="39270525"/>
                    </a:ext>
                  </a:extLst>
                </a:gridCol>
                <a:gridCol w="1731088">
                  <a:extLst>
                    <a:ext uri="{9D8B030D-6E8A-4147-A177-3AD203B41FA5}">
                      <a16:colId xmlns:a16="http://schemas.microsoft.com/office/drawing/2014/main" val="163928697"/>
                    </a:ext>
                  </a:extLst>
                </a:gridCol>
                <a:gridCol w="1731088">
                  <a:extLst>
                    <a:ext uri="{9D8B030D-6E8A-4147-A177-3AD203B41FA5}">
                      <a16:colId xmlns:a16="http://schemas.microsoft.com/office/drawing/2014/main" val="547969879"/>
                    </a:ext>
                  </a:extLst>
                </a:gridCol>
                <a:gridCol w="1731088">
                  <a:extLst>
                    <a:ext uri="{9D8B030D-6E8A-4147-A177-3AD203B41FA5}">
                      <a16:colId xmlns:a16="http://schemas.microsoft.com/office/drawing/2014/main" val="917640005"/>
                    </a:ext>
                  </a:extLst>
                </a:gridCol>
                <a:gridCol w="1731088">
                  <a:extLst>
                    <a:ext uri="{9D8B030D-6E8A-4147-A177-3AD203B41FA5}">
                      <a16:colId xmlns:a16="http://schemas.microsoft.com/office/drawing/2014/main" val="3498508799"/>
                    </a:ext>
                  </a:extLst>
                </a:gridCol>
              </a:tblGrid>
              <a:tr h="440927">
                <a:tc rowSpan="2">
                  <a:txBody>
                    <a:bodyPr/>
                    <a:lstStyle/>
                    <a:p>
                      <a:pPr algn="l"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l" fontAlgn="b"/>
                      <a:r>
                        <a:rPr lang="en-US" sz="2000" b="0" i="0" u="none" strike="noStrike" dirty="0">
                          <a:solidFill>
                            <a:srgbClr val="000000"/>
                          </a:solidFill>
                          <a:effectLst/>
                          <a:latin typeface="Calibri" panose="020F0502020204030204" pitchFamily="34" charset="0"/>
                        </a:rPr>
                        <a:t>Intercept + Length + Horsepower + </a:t>
                      </a:r>
                      <a:r>
                        <a:rPr lang="en-US" sz="2000" b="0" i="0" u="none" strike="noStrike" dirty="0" err="1">
                          <a:solidFill>
                            <a:srgbClr val="000000"/>
                          </a:solidFill>
                          <a:effectLst/>
                          <a:latin typeface="Calibri" panose="020F0502020204030204" pitchFamily="34" charset="0"/>
                        </a:rPr>
                        <a:t>EngineSize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-354.681</a:t>
                      </a: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1549931"/>
                  </a:ext>
                </a:extLst>
              </a:tr>
              <a:tr h="457200">
                <a:tc>
                  <a:txBody>
                    <a:bodyPr/>
                    <a:lstStyle/>
                    <a:p>
                      <a:pPr algn="l" fontAlgn="b"/>
                      <a:r>
                        <a:rPr lang="en-US" sz="2000" b="0" i="0" u="none" strike="noStrike" dirty="0">
                          <a:solidFill>
                            <a:srgbClr val="000000"/>
                          </a:solidFill>
                          <a:effectLst/>
                          <a:latin typeface="Calibri" panose="020F0502020204030204" pitchFamily="34" charset="0"/>
                        </a:rPr>
                        <a:t>+ Weight</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-336.184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36.995</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9.26E-09</a:t>
                      </a:r>
                    </a:p>
                  </a:txBody>
                  <a:tcPr marL="7620" marR="7620" marT="7620" marB="0" anchor="ctr"/>
                </a:tc>
                <a:extLst>
                  <a:ext uri="{0D108BD9-81ED-4DB2-BD59-A6C34878D82A}">
                    <a16:rowId xmlns:a16="http://schemas.microsoft.com/office/drawing/2014/main" val="90562859"/>
                  </a:ext>
                </a:extLst>
              </a:tr>
              <a:tr h="457200">
                <a:tc>
                  <a:txBody>
                    <a:bodyPr/>
                    <a:lstStyle/>
                    <a:p>
                      <a:pPr algn="l" fontAlgn="b"/>
                      <a:r>
                        <a:rPr lang="en-US" sz="2000" b="0" i="0" u="none" strike="noStrike" dirty="0">
                          <a:solidFill>
                            <a:srgbClr val="000000"/>
                          </a:solidFill>
                          <a:effectLst/>
                          <a:latin typeface="Calibri" panose="020F0502020204030204" pitchFamily="34" charset="0"/>
                        </a:rPr>
                        <a:t>+ </a:t>
                      </a:r>
                      <a:r>
                        <a:rPr lang="en-US" sz="2000" b="0" i="0" u="none" strike="noStrike" dirty="0" err="1">
                          <a:solidFill>
                            <a:srgbClr val="000000"/>
                          </a:solidFill>
                          <a:effectLst/>
                          <a:latin typeface="Calibri" panose="020F0502020204030204" pitchFamily="34" charset="0"/>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-339.329</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30.704</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3.52E-06</a:t>
                      </a:r>
                    </a:p>
                  </a:txBody>
                  <a:tcPr marL="7620" marR="7620" marT="7620" marB="0" anchor="ctr"/>
                </a:tc>
                <a:extLst>
                  <a:ext uri="{0D108BD9-81ED-4DB2-BD59-A6C34878D82A}">
                    <a16:rowId xmlns:a16="http://schemas.microsoft.com/office/drawing/2014/main" val="632015457"/>
                  </a:ext>
                </a:extLst>
              </a:tr>
            </a:tbl>
          </a:graphicData>
        </a:graphic>
      </p:graphicFrame>
      <p:sp>
        <p:nvSpPr>
          <p:cNvPr id="11" name="TextBox 10">
            <a:extLst>
              <a:ext uri="{FF2B5EF4-FFF2-40B4-BE49-F238E27FC236}">
                <a16:creationId xmlns:a16="http://schemas.microsoft.com/office/drawing/2014/main" id="{C20A38D3-3344-4962-B136-15629A8398D2}"/>
              </a:ext>
            </a:extLst>
          </p:cNvPr>
          <p:cNvSpPr txBox="1"/>
          <p:nvPr/>
        </p:nvSpPr>
        <p:spPr>
          <a:xfrm>
            <a:off x="838200" y="5738327"/>
            <a:ext cx="10395857" cy="369332"/>
          </a:xfrm>
          <a:prstGeom prst="rect">
            <a:avLst/>
          </a:prstGeom>
          <a:noFill/>
        </p:spPr>
        <p:txBody>
          <a:bodyPr wrap="square" rtlCol="0">
            <a:spAutoFit/>
          </a:bodyPr>
          <a:lstStyle/>
          <a:p>
            <a:r>
              <a:rPr lang="en-US" dirty="0"/>
              <a:t>Selection Criterion: Add the predictor whose Significance is smallest and less than 0.05.</a:t>
            </a:r>
          </a:p>
        </p:txBody>
      </p:sp>
      <p:sp>
        <p:nvSpPr>
          <p:cNvPr id="12" name="Oval 11">
            <a:extLst>
              <a:ext uri="{FF2B5EF4-FFF2-40B4-BE49-F238E27FC236}">
                <a16:creationId xmlns:a16="http://schemas.microsoft.com/office/drawing/2014/main" id="{7856CB9C-C44B-49ED-9B44-EBF10BB46CDD}"/>
              </a:ext>
            </a:extLst>
          </p:cNvPr>
          <p:cNvSpPr/>
          <p:nvPr/>
        </p:nvSpPr>
        <p:spPr>
          <a:xfrm>
            <a:off x="9778481" y="4146841"/>
            <a:ext cx="1259633" cy="5318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839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Types of Logistic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10070702"/>
              </p:ext>
            </p:extLst>
          </p:nvPr>
        </p:nvGraphicFramePr>
        <p:xfrm>
          <a:off x="838200" y="1501775"/>
          <a:ext cx="10515600" cy="44856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284593465"/>
                    </a:ext>
                  </a:extLst>
                </a:gridCol>
                <a:gridCol w="3811836">
                  <a:extLst>
                    <a:ext uri="{9D8B030D-6E8A-4147-A177-3AD203B41FA5}">
                      <a16:colId xmlns:a16="http://schemas.microsoft.com/office/drawing/2014/main" val="1273879049"/>
                    </a:ext>
                  </a:extLst>
                </a:gridCol>
                <a:gridCol w="3884364">
                  <a:extLst>
                    <a:ext uri="{9D8B030D-6E8A-4147-A177-3AD203B41FA5}">
                      <a16:colId xmlns:a16="http://schemas.microsoft.com/office/drawing/2014/main" val="1716329652"/>
                    </a:ext>
                  </a:extLst>
                </a:gridCol>
              </a:tblGrid>
              <a:tr h="370840">
                <a:tc>
                  <a:txBody>
                    <a:bodyPr/>
                    <a:lstStyle/>
                    <a:p>
                      <a:r>
                        <a:rPr lang="en-US" dirty="0"/>
                        <a:t>Type of Logistic Model</a:t>
                      </a:r>
                    </a:p>
                  </a:txBody>
                  <a:tcPr/>
                </a:tc>
                <a:tc>
                  <a:txBody>
                    <a:bodyPr/>
                    <a:lstStyle/>
                    <a:p>
                      <a:r>
                        <a:rPr lang="en-US" dirty="0"/>
                        <a:t>Type of Target Variable</a:t>
                      </a:r>
                    </a:p>
                  </a:txBody>
                  <a:tcPr/>
                </a:tc>
                <a:tc>
                  <a:txBody>
                    <a:bodyPr/>
                    <a:lstStyle/>
                    <a:p>
                      <a:r>
                        <a:rPr lang="en-US" dirty="0"/>
                        <a:t>Example of Target Variable</a:t>
                      </a:r>
                    </a:p>
                  </a:txBody>
                  <a:tcPr/>
                </a:tc>
                <a:extLst>
                  <a:ext uri="{0D108BD9-81ED-4DB2-BD59-A6C34878D82A}">
                    <a16:rowId xmlns:a16="http://schemas.microsoft.com/office/drawing/2014/main" val="1497525161"/>
                  </a:ext>
                </a:extLst>
              </a:tr>
              <a:tr h="370840">
                <a:tc>
                  <a:txBody>
                    <a:bodyPr/>
                    <a:lstStyle/>
                    <a:p>
                      <a:r>
                        <a:rPr lang="en-US" dirty="0"/>
                        <a:t>Binary Logistic Model </a:t>
                      </a:r>
                    </a:p>
                  </a:txBody>
                  <a:tcPr anchor="ctr"/>
                </a:tc>
                <a:tc>
                  <a:txBody>
                    <a:bodyPr/>
                    <a:lstStyle/>
                    <a:p>
                      <a:r>
                        <a:rPr lang="en-US" b="1" dirty="0"/>
                        <a:t>Binary</a:t>
                      </a:r>
                    </a:p>
                    <a:p>
                      <a:pPr marL="285750" indent="-285750">
                        <a:buFont typeface="Arial" panose="020B0604020202020204" pitchFamily="34" charset="0"/>
                        <a:buChar char="•"/>
                      </a:pPr>
                      <a:r>
                        <a:rPr lang="en-US" baseline="0" dirty="0"/>
                        <a:t>Categorical</a:t>
                      </a:r>
                    </a:p>
                    <a:p>
                      <a:pPr marL="285750" indent="-285750">
                        <a:buFont typeface="Arial" panose="020B0604020202020204" pitchFamily="34" charset="0"/>
                        <a:buChar char="•"/>
                      </a:pPr>
                      <a:r>
                        <a:rPr lang="en-US" baseline="0" dirty="0"/>
                        <a:t>Two unique values</a:t>
                      </a:r>
                      <a:endParaRPr lang="en-US" dirty="0"/>
                    </a:p>
                  </a:txBody>
                  <a:tcPr anchor="ctr"/>
                </a:tc>
                <a:tc>
                  <a:txBody>
                    <a:bodyPr/>
                    <a:lstStyle/>
                    <a:p>
                      <a:r>
                        <a:rPr lang="en-US" i="1" dirty="0"/>
                        <a:t>Loan Default</a:t>
                      </a:r>
                      <a:r>
                        <a:rPr lang="en-US" dirty="0"/>
                        <a:t>:</a:t>
                      </a:r>
                    </a:p>
                    <a:p>
                      <a:pPr marL="285750" indent="-285750">
                        <a:buFont typeface="Arial" panose="020B0604020202020204" pitchFamily="34" charset="0"/>
                        <a:buChar char="•"/>
                      </a:pPr>
                      <a:r>
                        <a:rPr lang="en-US" dirty="0"/>
                        <a:t>No</a:t>
                      </a:r>
                    </a:p>
                    <a:p>
                      <a:pPr marL="285750" indent="-285750">
                        <a:buFont typeface="Arial" panose="020B0604020202020204" pitchFamily="34" charset="0"/>
                        <a:buChar char="•"/>
                      </a:pPr>
                      <a:r>
                        <a:rPr lang="en-US" dirty="0"/>
                        <a:t>Yes</a:t>
                      </a:r>
                    </a:p>
                  </a:txBody>
                  <a:tcPr anchor="ctr"/>
                </a:tc>
                <a:extLst>
                  <a:ext uri="{0D108BD9-81ED-4DB2-BD59-A6C34878D82A}">
                    <a16:rowId xmlns:a16="http://schemas.microsoft.com/office/drawing/2014/main" val="3881406858"/>
                  </a:ext>
                </a:extLst>
              </a:tr>
              <a:tr h="370840">
                <a:tc>
                  <a:txBody>
                    <a:bodyPr/>
                    <a:lstStyle/>
                    <a:p>
                      <a:r>
                        <a:rPr lang="en-US" dirty="0"/>
                        <a:t>Multinomial Logistic Model</a:t>
                      </a:r>
                    </a:p>
                  </a:txBody>
                  <a:tcPr anchor="ctr"/>
                </a:tc>
                <a:tc>
                  <a:txBody>
                    <a:bodyPr/>
                    <a:lstStyle/>
                    <a:p>
                      <a:r>
                        <a:rPr lang="en-US" b="1" dirty="0"/>
                        <a:t>Nominal</a:t>
                      </a:r>
                    </a:p>
                    <a:p>
                      <a:pPr marL="285750" indent="-285750">
                        <a:buFont typeface="Arial" panose="020B0604020202020204" pitchFamily="34" charset="0"/>
                        <a:buChar char="•"/>
                      </a:pPr>
                      <a:r>
                        <a:rPr lang="en-US" dirty="0"/>
                        <a:t>Categorical</a:t>
                      </a:r>
                    </a:p>
                    <a:p>
                      <a:pPr marL="285750" indent="-285750">
                        <a:buFont typeface="Arial" panose="020B0604020202020204" pitchFamily="34" charset="0"/>
                        <a:buChar char="•"/>
                      </a:pPr>
                      <a:r>
                        <a:rPr lang="en-US" dirty="0"/>
                        <a:t>Any number of unique values</a:t>
                      </a:r>
                    </a:p>
                  </a:txBody>
                  <a:tcPr anchor="ctr"/>
                </a:tc>
                <a:tc>
                  <a:txBody>
                    <a:bodyPr/>
                    <a:lstStyle/>
                    <a:p>
                      <a:pPr marL="0" indent="0">
                        <a:buFont typeface="Arial" panose="020B0604020202020204" pitchFamily="34" charset="0"/>
                        <a:buNone/>
                      </a:pPr>
                      <a:r>
                        <a:rPr lang="en-US" i="1" dirty="0"/>
                        <a:t>US credit card network</a:t>
                      </a:r>
                      <a:r>
                        <a:rPr lang="en-US" dirty="0"/>
                        <a:t>:</a:t>
                      </a:r>
                    </a:p>
                    <a:p>
                      <a:pPr marL="285750" indent="-285750">
                        <a:buFont typeface="Arial" panose="020B0604020202020204" pitchFamily="34" charset="0"/>
                        <a:buChar char="•"/>
                      </a:pPr>
                      <a:r>
                        <a:rPr lang="en-US" dirty="0"/>
                        <a:t>American Express</a:t>
                      </a:r>
                    </a:p>
                    <a:p>
                      <a:pPr marL="285750" indent="-285750">
                        <a:buFont typeface="Arial" panose="020B0604020202020204" pitchFamily="34" charset="0"/>
                        <a:buChar char="•"/>
                      </a:pPr>
                      <a:r>
                        <a:rPr lang="en-US" dirty="0"/>
                        <a:t>Discover</a:t>
                      </a:r>
                    </a:p>
                    <a:p>
                      <a:pPr marL="285750" indent="-285750">
                        <a:buFont typeface="Arial" panose="020B0604020202020204" pitchFamily="34" charset="0"/>
                        <a:buChar char="•"/>
                      </a:pPr>
                      <a:r>
                        <a:rPr lang="en-US" dirty="0"/>
                        <a:t>MasterCard</a:t>
                      </a:r>
                    </a:p>
                    <a:p>
                      <a:pPr marL="285750" indent="-285750">
                        <a:buFont typeface="Arial" panose="020B0604020202020204" pitchFamily="34" charset="0"/>
                        <a:buChar char="•"/>
                      </a:pPr>
                      <a:r>
                        <a:rPr lang="en-US" dirty="0"/>
                        <a:t>Visa</a:t>
                      </a:r>
                    </a:p>
                  </a:txBody>
                  <a:tcPr anchor="ctr"/>
                </a:tc>
                <a:extLst>
                  <a:ext uri="{0D108BD9-81ED-4DB2-BD59-A6C34878D82A}">
                    <a16:rowId xmlns:a16="http://schemas.microsoft.com/office/drawing/2014/main" val="2641882715"/>
                  </a:ext>
                </a:extLst>
              </a:tr>
              <a:tr h="370840">
                <a:tc>
                  <a:txBody>
                    <a:bodyPr/>
                    <a:lstStyle/>
                    <a:p>
                      <a:r>
                        <a:rPr lang="en-US" dirty="0"/>
                        <a:t>Ordinal Logistic Model</a:t>
                      </a:r>
                    </a:p>
                  </a:txBody>
                  <a:tcPr anchor="ctr"/>
                </a:tc>
                <a:tc>
                  <a:txBody>
                    <a:bodyPr/>
                    <a:lstStyle/>
                    <a:p>
                      <a:r>
                        <a:rPr lang="en-US" b="1" dirty="0"/>
                        <a:t>Ordinal</a:t>
                      </a:r>
                    </a:p>
                    <a:p>
                      <a:pPr marL="285750" indent="-285750">
                        <a:buFont typeface="Arial" panose="020B0604020202020204" pitchFamily="34" charset="0"/>
                        <a:buChar char="•"/>
                      </a:pPr>
                      <a:r>
                        <a:rPr lang="en-US" dirty="0"/>
                        <a:t>Categorical</a:t>
                      </a:r>
                    </a:p>
                    <a:p>
                      <a:pPr marL="285750" indent="-285750">
                        <a:buFont typeface="Arial" panose="020B0604020202020204" pitchFamily="34" charset="0"/>
                        <a:buChar char="•"/>
                      </a:pPr>
                      <a:r>
                        <a:rPr lang="en-US" dirty="0"/>
                        <a:t>Any</a:t>
                      </a:r>
                      <a:r>
                        <a:rPr lang="en-US" baseline="0" dirty="0"/>
                        <a:t> number of unique values</a:t>
                      </a:r>
                    </a:p>
                    <a:p>
                      <a:pPr marL="285750" indent="-285750">
                        <a:buFont typeface="Arial" panose="020B0604020202020204" pitchFamily="34" charset="0"/>
                        <a:buChar char="•"/>
                      </a:pPr>
                      <a:r>
                        <a:rPr lang="en-US" baseline="0" dirty="0"/>
                        <a:t>Explicit numerical, lexical, or contextual order among values</a:t>
                      </a:r>
                      <a:endParaRPr lang="en-US" dirty="0"/>
                    </a:p>
                  </a:txBody>
                  <a:tcPr anchor="ctr"/>
                </a:tc>
                <a:tc>
                  <a:txBody>
                    <a:bodyPr/>
                    <a:lstStyle/>
                    <a:p>
                      <a:r>
                        <a:rPr lang="it-IT" i="1" dirty="0"/>
                        <a:t>FICO score range (300 to 850)</a:t>
                      </a:r>
                      <a:r>
                        <a:rPr lang="it-IT" dirty="0"/>
                        <a:t>:</a:t>
                      </a:r>
                    </a:p>
                    <a:p>
                      <a:pPr marL="342900" indent="-342900">
                        <a:buFont typeface="+mj-lt"/>
                        <a:buAutoNum type="arabicPeriod"/>
                      </a:pPr>
                      <a:r>
                        <a:rPr lang="it-IT" dirty="0"/>
                        <a:t>Deep Subprime (&lt; 580)</a:t>
                      </a:r>
                    </a:p>
                    <a:p>
                      <a:pPr marL="342900" indent="-342900">
                        <a:buFont typeface="+mj-lt"/>
                        <a:buAutoNum type="arabicPeriod"/>
                      </a:pPr>
                      <a:r>
                        <a:rPr lang="it-IT" dirty="0"/>
                        <a:t>Subprime (580 – 619)</a:t>
                      </a:r>
                    </a:p>
                    <a:p>
                      <a:pPr marL="342900" indent="-342900">
                        <a:buFont typeface="+mj-lt"/>
                        <a:buAutoNum type="arabicPeriod"/>
                      </a:pPr>
                      <a:r>
                        <a:rPr lang="it-IT" dirty="0"/>
                        <a:t>Near Prime (620 – 659)</a:t>
                      </a:r>
                    </a:p>
                    <a:p>
                      <a:pPr marL="342900" indent="-342900">
                        <a:buFont typeface="+mj-lt"/>
                        <a:buAutoNum type="arabicPeriod"/>
                      </a:pPr>
                      <a:r>
                        <a:rPr lang="it-IT" dirty="0"/>
                        <a:t>Prime (660 – 719)</a:t>
                      </a:r>
                    </a:p>
                    <a:p>
                      <a:pPr marL="342900" indent="-342900">
                        <a:buFont typeface="+mj-lt"/>
                        <a:buAutoNum type="arabicPeriod"/>
                      </a:pPr>
                      <a:r>
                        <a:rPr lang="it-IT" dirty="0"/>
                        <a:t>Superprime (</a:t>
                      </a:r>
                      <a:r>
                        <a:rPr lang="it-IT" dirty="0">
                          <a:sym typeface="Symbol" panose="05050102010706020507" pitchFamily="18" charset="2"/>
                        </a:rPr>
                        <a:t> </a:t>
                      </a:r>
                      <a:r>
                        <a:rPr lang="it-IT" dirty="0"/>
                        <a:t> 720)</a:t>
                      </a:r>
                    </a:p>
                  </a:txBody>
                  <a:tcPr anchor="ctr"/>
                </a:tc>
                <a:extLst>
                  <a:ext uri="{0D108BD9-81ED-4DB2-BD59-A6C34878D82A}">
                    <a16:rowId xmlns:a16="http://schemas.microsoft.com/office/drawing/2014/main" val="2611749679"/>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sp>
        <p:nvSpPr>
          <p:cNvPr id="3" name="Footer Placeholder 2">
            <a:extLst>
              <a:ext uri="{FF2B5EF4-FFF2-40B4-BE49-F238E27FC236}">
                <a16:creationId xmlns:a16="http://schemas.microsoft.com/office/drawing/2014/main" id="{B754CC12-2765-42D9-8A37-07BC3FA97933}"/>
              </a:ext>
            </a:extLst>
          </p:cNvPr>
          <p:cNvSpPr>
            <a:spLocks noGrp="1"/>
          </p:cNvSpPr>
          <p:nvPr>
            <p:ph type="ftr" sz="quarter" idx="11"/>
          </p:nvPr>
        </p:nvSpPr>
        <p:spPr/>
        <p:txBody>
          <a:bodyPr/>
          <a:lstStyle/>
          <a:p>
            <a:r>
              <a:rPr lang="en-US"/>
              <a:t>Copyright © 2022 by Ming-Long Lam, Ph.D.</a:t>
            </a:r>
            <a:endParaRPr lang="en-US" dirty="0"/>
          </a:p>
        </p:txBody>
      </p:sp>
      <p:sp>
        <p:nvSpPr>
          <p:cNvPr id="4" name="Rectangle 3">
            <a:extLst>
              <a:ext uri="{FF2B5EF4-FFF2-40B4-BE49-F238E27FC236}">
                <a16:creationId xmlns:a16="http://schemas.microsoft.com/office/drawing/2014/main" id="{61214F53-8ABC-476F-8507-6E8063CC6473}"/>
              </a:ext>
            </a:extLst>
          </p:cNvPr>
          <p:cNvSpPr/>
          <p:nvPr/>
        </p:nvSpPr>
        <p:spPr>
          <a:xfrm>
            <a:off x="7474901" y="5987415"/>
            <a:ext cx="2820003" cy="338554"/>
          </a:xfrm>
          <a:prstGeom prst="rect">
            <a:avLst/>
          </a:prstGeom>
        </p:spPr>
        <p:txBody>
          <a:bodyPr wrap="none">
            <a:spAutoFit/>
          </a:bodyPr>
          <a:lstStyle/>
          <a:p>
            <a:r>
              <a:rPr lang="en-US" sz="1600" dirty="0">
                <a:solidFill>
                  <a:srgbClr val="202124"/>
                </a:solidFill>
                <a:latin typeface="Roboto"/>
              </a:rPr>
              <a:t>FICO: </a:t>
            </a:r>
            <a:r>
              <a:rPr lang="en-US" sz="1600" u="sng" dirty="0">
                <a:solidFill>
                  <a:srgbClr val="202124"/>
                </a:solidFill>
                <a:latin typeface="Roboto"/>
              </a:rPr>
              <a:t>F</a:t>
            </a:r>
            <a:r>
              <a:rPr lang="en-US" sz="1600" dirty="0">
                <a:solidFill>
                  <a:srgbClr val="202124"/>
                </a:solidFill>
                <a:latin typeface="Roboto"/>
              </a:rPr>
              <a:t>air </a:t>
            </a:r>
            <a:r>
              <a:rPr lang="en-US" sz="1600" u="sng" dirty="0">
                <a:solidFill>
                  <a:srgbClr val="202124"/>
                </a:solidFill>
                <a:latin typeface="Roboto"/>
              </a:rPr>
              <a:t>I</a:t>
            </a:r>
            <a:r>
              <a:rPr lang="en-US" sz="1600" dirty="0">
                <a:solidFill>
                  <a:srgbClr val="202124"/>
                </a:solidFill>
                <a:latin typeface="Roboto"/>
              </a:rPr>
              <a:t>saac </a:t>
            </a:r>
            <a:r>
              <a:rPr lang="en-US" sz="1600" u="sng" dirty="0">
                <a:solidFill>
                  <a:srgbClr val="202124"/>
                </a:solidFill>
                <a:latin typeface="Roboto"/>
              </a:rPr>
              <a:t>Co</a:t>
            </a:r>
            <a:r>
              <a:rPr lang="en-US" sz="1600" dirty="0">
                <a:solidFill>
                  <a:srgbClr val="202124"/>
                </a:solidFill>
                <a:latin typeface="Roboto"/>
              </a:rPr>
              <a:t>rporation</a:t>
            </a:r>
            <a:endParaRPr lang="en-US" sz="1600" dirty="0"/>
          </a:p>
        </p:txBody>
      </p:sp>
    </p:spTree>
    <p:extLst>
      <p:ext uri="{BB962C8B-B14F-4D97-AF65-F5344CB8AC3E}">
        <p14:creationId xmlns:p14="http://schemas.microsoft.com/office/powerpoint/2010/main" val="5290967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5	</a:t>
            </a:r>
          </a:p>
        </p:txBody>
      </p:sp>
      <p:sp>
        <p:nvSpPr>
          <p:cNvPr id="7" name="Slide Number Placeholder 6"/>
          <p:cNvSpPr>
            <a:spLocks noGrp="1"/>
          </p:cNvSpPr>
          <p:nvPr>
            <p:ph type="sldNum" sz="quarter" idx="12"/>
          </p:nvPr>
        </p:nvSpPr>
        <p:spPr/>
        <p:txBody>
          <a:bodyPr/>
          <a:lstStyle/>
          <a:p>
            <a:fld id="{1C20BA80-1909-427C-B3BD-3DD8AEAFD5BE}" type="slidenum">
              <a:rPr lang="en-US" smtClean="0"/>
              <a:t>90</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5" name="Table 4">
            <a:extLst>
              <a:ext uri="{FF2B5EF4-FFF2-40B4-BE49-F238E27FC236}">
                <a16:creationId xmlns:a16="http://schemas.microsoft.com/office/drawing/2014/main" id="{1AA3FE16-8E94-4F7F-A863-0CA5B7FED011}"/>
              </a:ext>
            </a:extLst>
          </p:cNvPr>
          <p:cNvGraphicFramePr>
            <a:graphicFrameLocks noGrp="1"/>
          </p:cNvGraphicFramePr>
          <p:nvPr>
            <p:extLst>
              <p:ext uri="{D42A27DB-BD31-4B8C-83A1-F6EECF244321}">
                <p14:modId xmlns:p14="http://schemas.microsoft.com/office/powerpoint/2010/main" val="3915237391"/>
              </p:ext>
            </p:extLst>
          </p:nvPr>
        </p:nvGraphicFramePr>
        <p:xfrm>
          <a:off x="838200" y="1847329"/>
          <a:ext cx="10386528" cy="3046967"/>
        </p:xfrm>
        <a:graphic>
          <a:graphicData uri="http://schemas.openxmlformats.org/drawingml/2006/table">
            <a:tbl>
              <a:tblPr firstRow="1" bandRow="1">
                <a:tableStyleId>{B301B821-A1FF-4177-AEE7-76D212191A09}</a:tableStyleId>
              </a:tblPr>
              <a:tblGrid>
                <a:gridCol w="1731088">
                  <a:extLst>
                    <a:ext uri="{9D8B030D-6E8A-4147-A177-3AD203B41FA5}">
                      <a16:colId xmlns:a16="http://schemas.microsoft.com/office/drawing/2014/main" val="1215654646"/>
                    </a:ext>
                  </a:extLst>
                </a:gridCol>
                <a:gridCol w="1731088">
                  <a:extLst>
                    <a:ext uri="{9D8B030D-6E8A-4147-A177-3AD203B41FA5}">
                      <a16:colId xmlns:a16="http://schemas.microsoft.com/office/drawing/2014/main" val="39270525"/>
                    </a:ext>
                  </a:extLst>
                </a:gridCol>
                <a:gridCol w="1731088">
                  <a:extLst>
                    <a:ext uri="{9D8B030D-6E8A-4147-A177-3AD203B41FA5}">
                      <a16:colId xmlns:a16="http://schemas.microsoft.com/office/drawing/2014/main" val="163928697"/>
                    </a:ext>
                  </a:extLst>
                </a:gridCol>
                <a:gridCol w="1731088">
                  <a:extLst>
                    <a:ext uri="{9D8B030D-6E8A-4147-A177-3AD203B41FA5}">
                      <a16:colId xmlns:a16="http://schemas.microsoft.com/office/drawing/2014/main" val="547969879"/>
                    </a:ext>
                  </a:extLst>
                </a:gridCol>
                <a:gridCol w="1731088">
                  <a:extLst>
                    <a:ext uri="{9D8B030D-6E8A-4147-A177-3AD203B41FA5}">
                      <a16:colId xmlns:a16="http://schemas.microsoft.com/office/drawing/2014/main" val="917640005"/>
                    </a:ext>
                  </a:extLst>
                </a:gridCol>
                <a:gridCol w="1731088">
                  <a:extLst>
                    <a:ext uri="{9D8B030D-6E8A-4147-A177-3AD203B41FA5}">
                      <a16:colId xmlns:a16="http://schemas.microsoft.com/office/drawing/2014/main" val="3498508799"/>
                    </a:ext>
                  </a:extLst>
                </a:gridCol>
              </a:tblGrid>
              <a:tr h="440927">
                <a:tc rowSpan="2">
                  <a:txBody>
                    <a:bodyPr/>
                    <a:lstStyle/>
                    <a:p>
                      <a:pPr algn="l"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l" fontAlgn="b"/>
                      <a:r>
                        <a:rPr lang="en-US" sz="2000" b="0" i="0" u="none" strike="noStrike" dirty="0">
                          <a:solidFill>
                            <a:srgbClr val="000000"/>
                          </a:solidFill>
                          <a:effectLst/>
                          <a:latin typeface="Calibri" panose="020F0502020204030204" pitchFamily="34" charset="0"/>
                        </a:rPr>
                        <a:t>Intercept + Length + Horsepower + </a:t>
                      </a:r>
                      <a:r>
                        <a:rPr lang="en-US" sz="2000" b="0" i="0" u="none" strike="noStrike" dirty="0" err="1">
                          <a:solidFill>
                            <a:srgbClr val="000000"/>
                          </a:solidFill>
                          <a:effectLst/>
                          <a:latin typeface="Calibri" panose="020F0502020204030204" pitchFamily="34" charset="0"/>
                        </a:rPr>
                        <a:t>EngineSize</a:t>
                      </a:r>
                      <a:r>
                        <a:rPr lang="en-US" sz="2000" b="0" i="0" u="none" strike="noStrike" dirty="0">
                          <a:solidFill>
                            <a:srgbClr val="000000"/>
                          </a:solidFill>
                          <a:effectLst/>
                          <a:latin typeface="Calibri" panose="020F0502020204030204" pitchFamily="34" charset="0"/>
                        </a:rPr>
                        <a:t> + Weight</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-336.184</a:t>
                      </a: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1549931"/>
                  </a:ext>
                </a:extLst>
              </a:tr>
              <a:tr h="457200">
                <a:tc>
                  <a:txBody>
                    <a:bodyPr/>
                    <a:lstStyle/>
                    <a:p>
                      <a:pPr algn="l" fontAlgn="b"/>
                      <a:r>
                        <a:rPr lang="en-US" sz="2000" b="0" i="0" u="none" strike="noStrike" dirty="0">
                          <a:solidFill>
                            <a:srgbClr val="000000"/>
                          </a:solidFill>
                          <a:effectLst/>
                          <a:latin typeface="Calibri" panose="020F0502020204030204" pitchFamily="34" charset="0"/>
                        </a:rPr>
                        <a:t>+ </a:t>
                      </a:r>
                      <a:r>
                        <a:rPr lang="en-US" sz="2000" b="0" i="0" u="none" strike="noStrike" dirty="0" err="1">
                          <a:solidFill>
                            <a:srgbClr val="000000"/>
                          </a:solidFill>
                          <a:effectLst/>
                          <a:latin typeface="Calibri" panose="020F0502020204030204" pitchFamily="34" charset="0"/>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-327.675</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17.017</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0.0019</a:t>
                      </a:r>
                    </a:p>
                  </a:txBody>
                  <a:tcPr marL="7620" marR="7620" marT="7620" marB="0" anchor="ctr"/>
                </a:tc>
                <a:extLst>
                  <a:ext uri="{0D108BD9-81ED-4DB2-BD59-A6C34878D82A}">
                    <a16:rowId xmlns:a16="http://schemas.microsoft.com/office/drawing/2014/main" val="632015457"/>
                  </a:ext>
                </a:extLst>
              </a:tr>
            </a:tbl>
          </a:graphicData>
        </a:graphic>
      </p:graphicFrame>
      <p:sp>
        <p:nvSpPr>
          <p:cNvPr id="11" name="TextBox 10">
            <a:extLst>
              <a:ext uri="{FF2B5EF4-FFF2-40B4-BE49-F238E27FC236}">
                <a16:creationId xmlns:a16="http://schemas.microsoft.com/office/drawing/2014/main" id="{C20A38D3-3344-4962-B136-15629A8398D2}"/>
              </a:ext>
            </a:extLst>
          </p:cNvPr>
          <p:cNvSpPr txBox="1"/>
          <p:nvPr/>
        </p:nvSpPr>
        <p:spPr>
          <a:xfrm>
            <a:off x="838200" y="5738327"/>
            <a:ext cx="10395857" cy="369332"/>
          </a:xfrm>
          <a:prstGeom prst="rect">
            <a:avLst/>
          </a:prstGeom>
          <a:noFill/>
        </p:spPr>
        <p:txBody>
          <a:bodyPr wrap="square" rtlCol="0">
            <a:spAutoFit/>
          </a:bodyPr>
          <a:lstStyle/>
          <a:p>
            <a:r>
              <a:rPr lang="en-US" dirty="0"/>
              <a:t>Selection Criterion: Add the predictor whose Significance is smallest and less than 0.05.</a:t>
            </a:r>
          </a:p>
        </p:txBody>
      </p:sp>
      <p:sp>
        <p:nvSpPr>
          <p:cNvPr id="12" name="Oval 11">
            <a:extLst>
              <a:ext uri="{FF2B5EF4-FFF2-40B4-BE49-F238E27FC236}">
                <a16:creationId xmlns:a16="http://schemas.microsoft.com/office/drawing/2014/main" id="{7856CB9C-C44B-49ED-9B44-EBF10BB46CDD}"/>
              </a:ext>
            </a:extLst>
          </p:cNvPr>
          <p:cNvSpPr/>
          <p:nvPr/>
        </p:nvSpPr>
        <p:spPr>
          <a:xfrm>
            <a:off x="9778481" y="4412764"/>
            <a:ext cx="1259633" cy="5318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249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Forward Selection: Step Summary	</a:t>
            </a:r>
          </a:p>
        </p:txBody>
      </p:sp>
      <p:sp>
        <p:nvSpPr>
          <p:cNvPr id="7" name="Slide Number Placeholder 6"/>
          <p:cNvSpPr>
            <a:spLocks noGrp="1"/>
          </p:cNvSpPr>
          <p:nvPr>
            <p:ph type="sldNum" sz="quarter" idx="12"/>
          </p:nvPr>
        </p:nvSpPr>
        <p:spPr/>
        <p:txBody>
          <a:bodyPr/>
          <a:lstStyle/>
          <a:p>
            <a:fld id="{1C20BA80-1909-427C-B3BD-3DD8AEAFD5BE}" type="slidenum">
              <a:rPr lang="en-US" smtClean="0"/>
              <a:t>91</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8" name="Table 7">
            <a:extLst>
              <a:ext uri="{FF2B5EF4-FFF2-40B4-BE49-F238E27FC236}">
                <a16:creationId xmlns:a16="http://schemas.microsoft.com/office/drawing/2014/main" id="{ACDDA6BD-A653-40BF-9B34-C5924CAF1957}"/>
              </a:ext>
            </a:extLst>
          </p:cNvPr>
          <p:cNvGraphicFramePr>
            <a:graphicFrameLocks noGrp="1"/>
          </p:cNvGraphicFramePr>
          <p:nvPr>
            <p:extLst>
              <p:ext uri="{D42A27DB-BD31-4B8C-83A1-F6EECF244321}">
                <p14:modId xmlns:p14="http://schemas.microsoft.com/office/powerpoint/2010/main" val="3832048423"/>
              </p:ext>
            </p:extLst>
          </p:nvPr>
        </p:nvGraphicFramePr>
        <p:xfrm>
          <a:off x="838200" y="1793325"/>
          <a:ext cx="10386530" cy="3801347"/>
        </p:xfrm>
        <a:graphic>
          <a:graphicData uri="http://schemas.openxmlformats.org/drawingml/2006/table">
            <a:tbl>
              <a:tblPr firstRow="1" bandRow="1">
                <a:tableStyleId>{B301B821-A1FF-4177-AEE7-76D212191A09}</a:tableStyleId>
              </a:tblPr>
              <a:tblGrid>
                <a:gridCol w="1483790">
                  <a:extLst>
                    <a:ext uri="{9D8B030D-6E8A-4147-A177-3AD203B41FA5}">
                      <a16:colId xmlns:a16="http://schemas.microsoft.com/office/drawing/2014/main" val="808837801"/>
                    </a:ext>
                  </a:extLst>
                </a:gridCol>
                <a:gridCol w="1483790">
                  <a:extLst>
                    <a:ext uri="{9D8B030D-6E8A-4147-A177-3AD203B41FA5}">
                      <a16:colId xmlns:a16="http://schemas.microsoft.com/office/drawing/2014/main" val="1215654646"/>
                    </a:ext>
                  </a:extLst>
                </a:gridCol>
                <a:gridCol w="1483790">
                  <a:extLst>
                    <a:ext uri="{9D8B030D-6E8A-4147-A177-3AD203B41FA5}">
                      <a16:colId xmlns:a16="http://schemas.microsoft.com/office/drawing/2014/main" val="39270525"/>
                    </a:ext>
                  </a:extLst>
                </a:gridCol>
                <a:gridCol w="1483790">
                  <a:extLst>
                    <a:ext uri="{9D8B030D-6E8A-4147-A177-3AD203B41FA5}">
                      <a16:colId xmlns:a16="http://schemas.microsoft.com/office/drawing/2014/main" val="163928697"/>
                    </a:ext>
                  </a:extLst>
                </a:gridCol>
                <a:gridCol w="1483790">
                  <a:extLst>
                    <a:ext uri="{9D8B030D-6E8A-4147-A177-3AD203B41FA5}">
                      <a16:colId xmlns:a16="http://schemas.microsoft.com/office/drawing/2014/main" val="547969879"/>
                    </a:ext>
                  </a:extLst>
                </a:gridCol>
                <a:gridCol w="1483790">
                  <a:extLst>
                    <a:ext uri="{9D8B030D-6E8A-4147-A177-3AD203B41FA5}">
                      <a16:colId xmlns:a16="http://schemas.microsoft.com/office/drawing/2014/main" val="917640005"/>
                    </a:ext>
                  </a:extLst>
                </a:gridCol>
                <a:gridCol w="1483790">
                  <a:extLst>
                    <a:ext uri="{9D8B030D-6E8A-4147-A177-3AD203B41FA5}">
                      <a16:colId xmlns:a16="http://schemas.microsoft.com/office/drawing/2014/main" val="3498508799"/>
                    </a:ext>
                  </a:extLst>
                </a:gridCol>
              </a:tblGrid>
              <a:tr h="440927">
                <a:tc rowSpan="2">
                  <a:txBody>
                    <a:bodyPr/>
                    <a:lstStyle/>
                    <a:p>
                      <a:pPr algn="ctr" fontAlgn="b"/>
                      <a:r>
                        <a:rPr lang="en-US" sz="2000" b="1" i="0" u="none" strike="noStrike" dirty="0">
                          <a:solidFill>
                            <a:schemeClr val="bg1"/>
                          </a:solidFill>
                          <a:effectLst/>
                          <a:latin typeface="Calibri" panose="020F0502020204030204" pitchFamily="34" charset="0"/>
                        </a:rPr>
                        <a:t>Step</a:t>
                      </a:r>
                    </a:p>
                  </a:txBody>
                  <a:tcPr marL="7620" marR="7620" marT="7620" marB="0" anchor="b"/>
                </a:tc>
                <a:tc rowSpan="2">
                  <a:txBody>
                    <a:bodyPr/>
                    <a:lstStyle/>
                    <a:p>
                      <a:pPr algn="ctr"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endParaRPr lang="en-US"/>
                    </a:p>
                  </a:txBody>
                  <a:tcPr/>
                </a:tc>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ctr" fontAlgn="b"/>
                      <a:r>
                        <a:rPr lang="en-US" sz="20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Intercept</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-467.922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N/A</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N/A</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N/A</a:t>
                      </a:r>
                    </a:p>
                  </a:txBody>
                  <a:tcPr marL="7620" marR="7620" marT="7620" marB="0" anchor="ctr"/>
                </a:tc>
                <a:extLst>
                  <a:ext uri="{0D108BD9-81ED-4DB2-BD59-A6C34878D82A}">
                    <a16:rowId xmlns:a16="http://schemas.microsoft.com/office/drawing/2014/main" val="651549931"/>
                  </a:ext>
                </a:extLst>
              </a:tr>
              <a:tr h="457200">
                <a:tc>
                  <a:txBody>
                    <a:bodyPr/>
                    <a:lstStyle/>
                    <a:p>
                      <a:pPr algn="ctr" fontAlgn="b"/>
                      <a:r>
                        <a:rPr lang="en-US"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Length</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-433.788</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68.270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1.498E-15</a:t>
                      </a:r>
                    </a:p>
                  </a:txBody>
                  <a:tcPr marL="7620" marR="7620" marT="7620" marB="0" anchor="ctr"/>
                </a:tc>
                <a:extLst>
                  <a:ext uri="{0D108BD9-81ED-4DB2-BD59-A6C34878D82A}">
                    <a16:rowId xmlns:a16="http://schemas.microsoft.com/office/drawing/2014/main" val="3890116756"/>
                  </a:ext>
                </a:extLst>
              </a:tr>
              <a:tr h="457200">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Horsepower</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-392.817</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81.941</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1.610E-18</a:t>
                      </a:r>
                    </a:p>
                  </a:txBody>
                  <a:tcPr marL="7620" marR="7620" marT="7620" marB="0" anchor="ctr"/>
                </a:tc>
                <a:extLst>
                  <a:ext uri="{0D108BD9-81ED-4DB2-BD59-A6C34878D82A}">
                    <a16:rowId xmlns:a16="http://schemas.microsoft.com/office/drawing/2014/main" val="1769871566"/>
                  </a:ext>
                </a:extLst>
              </a:tr>
              <a:tr h="457200">
                <a:tc>
                  <a:txBody>
                    <a:bodyPr/>
                    <a:lstStyle/>
                    <a:p>
                      <a:pPr algn="ctr" fontAlgn="b"/>
                      <a:r>
                        <a:rPr lang="en-US" sz="20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dirty="0" err="1">
                          <a:solidFill>
                            <a:srgbClr val="000000"/>
                          </a:solidFill>
                          <a:effectLst/>
                          <a:latin typeface="Calibri" panose="020F0502020204030204" pitchFamily="34" charset="0"/>
                        </a:rPr>
                        <a:t>EngineSize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-354.681</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76.272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2.740E-17</a:t>
                      </a:r>
                    </a:p>
                  </a:txBody>
                  <a:tcPr marL="7620" marR="7620" marT="7620" marB="0" anchor="ctr"/>
                </a:tc>
                <a:extLst>
                  <a:ext uri="{0D108BD9-81ED-4DB2-BD59-A6C34878D82A}">
                    <a16:rowId xmlns:a16="http://schemas.microsoft.com/office/drawing/2014/main" val="602626735"/>
                  </a:ext>
                </a:extLst>
              </a:tr>
              <a:tr h="457200">
                <a:tc>
                  <a:txBody>
                    <a:bodyPr/>
                    <a:lstStyle/>
                    <a:p>
                      <a:pPr algn="ctr" fontAlgn="b"/>
                      <a:r>
                        <a:rPr lang="en-US" sz="20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Weight</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10</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-336.184</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36.995</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9.262E-09</a:t>
                      </a:r>
                    </a:p>
                  </a:txBody>
                  <a:tcPr marL="7620" marR="7620" marT="7620" marB="0" anchor="ctr"/>
                </a:tc>
                <a:extLst>
                  <a:ext uri="{0D108BD9-81ED-4DB2-BD59-A6C34878D82A}">
                    <a16:rowId xmlns:a16="http://schemas.microsoft.com/office/drawing/2014/main" val="90562859"/>
                  </a:ext>
                </a:extLst>
              </a:tr>
              <a:tr h="457200">
                <a:tc>
                  <a:txBody>
                    <a:bodyPr/>
                    <a:lstStyle/>
                    <a:p>
                      <a:pPr algn="ctr" fontAlgn="b"/>
                      <a:r>
                        <a:rPr lang="en-US" sz="20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US" sz="2000" b="0" i="0" u="none" strike="noStrike" dirty="0" err="1">
                          <a:solidFill>
                            <a:srgbClr val="000000"/>
                          </a:solidFill>
                          <a:effectLst/>
                          <a:latin typeface="Calibri" panose="020F0502020204030204" pitchFamily="34" charset="0"/>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-327.675</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17.017</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1.918E-03</a:t>
                      </a:r>
                    </a:p>
                  </a:txBody>
                  <a:tcPr marL="7620" marR="7620" marT="7620" marB="0" anchor="ctr"/>
                </a:tc>
                <a:extLst>
                  <a:ext uri="{0D108BD9-81ED-4DB2-BD59-A6C34878D82A}">
                    <a16:rowId xmlns:a16="http://schemas.microsoft.com/office/drawing/2014/main" val="632015457"/>
                  </a:ext>
                </a:extLst>
              </a:tr>
            </a:tbl>
          </a:graphicData>
        </a:graphic>
      </p:graphicFrame>
    </p:spTree>
    <p:extLst>
      <p:ext uri="{BB962C8B-B14F-4D97-AF65-F5344CB8AC3E}">
        <p14:creationId xmlns:p14="http://schemas.microsoft.com/office/powerpoint/2010/main" val="26302614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Backward Selection	</a:t>
            </a:r>
          </a:p>
        </p:txBody>
      </p:sp>
      <p:graphicFrame>
        <p:nvGraphicFramePr>
          <p:cNvPr id="4" name="Content Placeholder 3">
            <a:extLst>
              <a:ext uri="{FF2B5EF4-FFF2-40B4-BE49-F238E27FC236}">
                <a16:creationId xmlns:a16="http://schemas.microsoft.com/office/drawing/2014/main" id="{895CBBF0-CD0F-485B-A7B4-F58B564BA9F5}"/>
              </a:ext>
            </a:extLst>
          </p:cNvPr>
          <p:cNvGraphicFramePr>
            <a:graphicFrameLocks noGrp="1"/>
          </p:cNvGraphicFramePr>
          <p:nvPr>
            <p:ph idx="1"/>
            <p:extLst>
              <p:ext uri="{D42A27DB-BD31-4B8C-83A1-F6EECF244321}">
                <p14:modId xmlns:p14="http://schemas.microsoft.com/office/powerpoint/2010/main" val="36467635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92</a:t>
            </a:fld>
            <a:endParaRPr lang="en-US" dirty="0"/>
          </a:p>
        </p:txBody>
      </p:sp>
      <p:sp>
        <p:nvSpPr>
          <p:cNvPr id="3" name="Footer Placeholder 2">
            <a:extLst>
              <a:ext uri="{FF2B5EF4-FFF2-40B4-BE49-F238E27FC236}">
                <a16:creationId xmlns:a16="http://schemas.microsoft.com/office/drawing/2014/main" id="{CBA3F211-25DA-4A23-85A5-F10C80A5FB6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618374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Backward Selection	</a:t>
            </a:r>
          </a:p>
        </p:txBody>
      </p:sp>
      <p:sp>
        <p:nvSpPr>
          <p:cNvPr id="7" name="Slide Number Placeholder 6"/>
          <p:cNvSpPr>
            <a:spLocks noGrp="1"/>
          </p:cNvSpPr>
          <p:nvPr>
            <p:ph type="sldNum" sz="quarter" idx="12"/>
          </p:nvPr>
        </p:nvSpPr>
        <p:spPr/>
        <p:txBody>
          <a:bodyPr/>
          <a:lstStyle/>
          <a:p>
            <a:fld id="{1C20BA80-1909-427C-B3BD-3DD8AEAFD5BE}" type="slidenum">
              <a:rPr lang="en-US" smtClean="0"/>
              <a:t>93</a:t>
            </a:fld>
            <a:endParaRPr lang="en-US" dirty="0"/>
          </a:p>
        </p:txBody>
      </p:sp>
      <p:sp>
        <p:nvSpPr>
          <p:cNvPr id="3" name="Footer Placeholder 2">
            <a:extLst>
              <a:ext uri="{FF2B5EF4-FFF2-40B4-BE49-F238E27FC236}">
                <a16:creationId xmlns:a16="http://schemas.microsoft.com/office/drawing/2014/main" id="{E0C01ABF-B85F-4FAA-8F0D-31F9E338E47F}"/>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9" name="Table 8">
            <a:extLst>
              <a:ext uri="{FF2B5EF4-FFF2-40B4-BE49-F238E27FC236}">
                <a16:creationId xmlns:a16="http://schemas.microsoft.com/office/drawing/2014/main" id="{23F41BCC-40FF-45CF-A011-66DF1E279EA1}"/>
              </a:ext>
            </a:extLst>
          </p:cNvPr>
          <p:cNvGraphicFramePr>
            <a:graphicFrameLocks noGrp="1"/>
          </p:cNvGraphicFramePr>
          <p:nvPr>
            <p:extLst>
              <p:ext uri="{D42A27DB-BD31-4B8C-83A1-F6EECF244321}">
                <p14:modId xmlns:p14="http://schemas.microsoft.com/office/powerpoint/2010/main" val="132750139"/>
              </p:ext>
            </p:extLst>
          </p:nvPr>
        </p:nvGraphicFramePr>
        <p:xfrm>
          <a:off x="838200" y="1690688"/>
          <a:ext cx="10386527" cy="4137660"/>
        </p:xfrm>
        <a:graphic>
          <a:graphicData uri="http://schemas.openxmlformats.org/drawingml/2006/table">
            <a:tbl>
              <a:tblPr firstRow="1" bandRow="1">
                <a:tableStyleId>{B301B821-A1FF-4177-AEE7-76D212191A09}</a:tableStyleId>
              </a:tblPr>
              <a:tblGrid>
                <a:gridCol w="2707433">
                  <a:extLst>
                    <a:ext uri="{9D8B030D-6E8A-4147-A177-3AD203B41FA5}">
                      <a16:colId xmlns:a16="http://schemas.microsoft.com/office/drawing/2014/main" val="1215654646"/>
                    </a:ext>
                  </a:extLst>
                </a:gridCol>
                <a:gridCol w="1539551">
                  <a:extLst>
                    <a:ext uri="{9D8B030D-6E8A-4147-A177-3AD203B41FA5}">
                      <a16:colId xmlns:a16="http://schemas.microsoft.com/office/drawing/2014/main" val="39270525"/>
                    </a:ext>
                  </a:extLst>
                </a:gridCol>
                <a:gridCol w="1810138">
                  <a:extLst>
                    <a:ext uri="{9D8B030D-6E8A-4147-A177-3AD203B41FA5}">
                      <a16:colId xmlns:a16="http://schemas.microsoft.com/office/drawing/2014/main" val="163928697"/>
                    </a:ext>
                  </a:extLst>
                </a:gridCol>
                <a:gridCol w="1443135">
                  <a:extLst>
                    <a:ext uri="{9D8B030D-6E8A-4147-A177-3AD203B41FA5}">
                      <a16:colId xmlns:a16="http://schemas.microsoft.com/office/drawing/2014/main" val="547969879"/>
                    </a:ext>
                  </a:extLst>
                </a:gridCol>
                <a:gridCol w="1443135">
                  <a:extLst>
                    <a:ext uri="{9D8B030D-6E8A-4147-A177-3AD203B41FA5}">
                      <a16:colId xmlns:a16="http://schemas.microsoft.com/office/drawing/2014/main" val="917640005"/>
                    </a:ext>
                  </a:extLst>
                </a:gridCol>
                <a:gridCol w="1443135">
                  <a:extLst>
                    <a:ext uri="{9D8B030D-6E8A-4147-A177-3AD203B41FA5}">
                      <a16:colId xmlns:a16="http://schemas.microsoft.com/office/drawing/2014/main" val="3498508799"/>
                    </a:ext>
                  </a:extLst>
                </a:gridCol>
              </a:tblGrid>
              <a:tr h="222088">
                <a:tc rowSpan="2">
                  <a:txBody>
                    <a:bodyPr/>
                    <a:lstStyle/>
                    <a:p>
                      <a:pPr algn="l" fontAlgn="b"/>
                      <a:r>
                        <a:rPr lang="en-US" sz="2000" b="1" u="none" strike="noStrike" dirty="0">
                          <a:solidFill>
                            <a:schemeClr val="bg1"/>
                          </a:solidFill>
                          <a:effectLst/>
                        </a:rPr>
                        <a:t>Predictor</a:t>
                      </a:r>
                      <a:endParaRPr lang="en-US" sz="2000" b="1" i="0" u="none" strike="noStrike" dirty="0">
                        <a:solidFill>
                          <a:schemeClr val="bg1"/>
                        </a:solidFill>
                        <a:effectLst/>
                        <a:latin typeface="Calibri" panose="020F0502020204030204" pitchFamily="34" charset="0"/>
                      </a:endParaRPr>
                    </a:p>
                  </a:txBody>
                  <a:tcPr marL="7620" marR="7620" marT="7620" marB="0" anchor="b"/>
                </a:tc>
                <a:tc gridSpan="2">
                  <a:txBody>
                    <a:bodyPr/>
                    <a:lstStyle/>
                    <a:p>
                      <a:pPr algn="ctr" fontAlgn="b"/>
                      <a:r>
                        <a:rPr lang="en-US" sz="2000" b="1" u="none" strike="noStrike" dirty="0">
                          <a:solidFill>
                            <a:schemeClr val="bg1"/>
                          </a:solidFill>
                          <a:effectLst/>
                        </a:rPr>
                        <a:t>Model</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2000" b="1" u="none" strike="noStrike" dirty="0">
                          <a:solidFill>
                            <a:schemeClr val="bg1"/>
                          </a:solidFill>
                          <a:effectLst/>
                        </a:rPr>
                        <a:t>Deviance</a:t>
                      </a:r>
                      <a:endParaRPr lang="en-US" sz="2000" b="1" i="0" u="none" strike="noStrike" dirty="0">
                        <a:solidFill>
                          <a:schemeClr val="bg1"/>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969486"/>
                  </a:ext>
                </a:extLst>
              </a:tr>
              <a:tr h="457200">
                <a:tc vMerge="1">
                  <a:txBody>
                    <a:bodyPr/>
                    <a:lstStyle/>
                    <a:p>
                      <a:pPr algn="l" fontAlgn="b"/>
                      <a:r>
                        <a:rPr lang="en-US" sz="2000" b="0" u="none" strike="noStrike" dirty="0">
                          <a:solidFill>
                            <a:srgbClr val="000000"/>
                          </a:solidFill>
                          <a:effectLst/>
                        </a:rPr>
                        <a:t>Predictor</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Log-Likelihood</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Chi-Square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Degree of Freedom</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Significance</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1678836"/>
                  </a:ext>
                </a:extLst>
              </a:tr>
              <a:tr h="457200">
                <a:tc>
                  <a:txBody>
                    <a:bodyPr/>
                    <a:lstStyle/>
                    <a:p>
                      <a:pPr algn="l" fontAlgn="b"/>
                      <a:r>
                        <a:rPr lang="en-US" sz="2000" b="0" i="0" u="none" strike="noStrike" dirty="0">
                          <a:solidFill>
                            <a:srgbClr val="000000"/>
                          </a:solidFill>
                          <a:effectLst/>
                          <a:latin typeface="Calibri" panose="020F0502020204030204" pitchFamily="34" charset="0"/>
                        </a:rPr>
                        <a:t>Intercept + </a:t>
                      </a:r>
                      <a:r>
                        <a:rPr lang="en-US" sz="2000" b="0" i="0" u="none" strike="noStrike" dirty="0" err="1">
                          <a:solidFill>
                            <a:srgbClr val="000000"/>
                          </a:solidFill>
                          <a:effectLst/>
                          <a:latin typeface="Calibri" panose="020F0502020204030204" pitchFamily="34" charset="0"/>
                        </a:rPr>
                        <a:t>DriveTrain</a:t>
                      </a:r>
                      <a:r>
                        <a:rPr lang="en-US" sz="2000" b="0" i="0" u="none" strike="noStrike" dirty="0">
                          <a:solidFill>
                            <a:srgbClr val="000000"/>
                          </a:solidFill>
                          <a:effectLst/>
                          <a:latin typeface="Calibri" panose="020F0502020204030204" pitchFamily="34" charset="0"/>
                        </a:rPr>
                        <a:t> + </a:t>
                      </a:r>
                      <a:r>
                        <a:rPr lang="en-US" sz="2000" b="0" i="0" u="none" strike="noStrike" dirty="0" err="1">
                          <a:solidFill>
                            <a:srgbClr val="000000"/>
                          </a:solidFill>
                          <a:effectLst/>
                          <a:latin typeface="Calibri" panose="020F0502020204030204" pitchFamily="34" charset="0"/>
                        </a:rPr>
                        <a:t>EngineSize</a:t>
                      </a:r>
                      <a:r>
                        <a:rPr lang="en-US" sz="2000" b="0" i="0" u="none" strike="noStrike" dirty="0">
                          <a:solidFill>
                            <a:srgbClr val="000000"/>
                          </a:solidFill>
                          <a:effectLst/>
                          <a:latin typeface="Calibri" panose="020F0502020204030204" pitchFamily="34" charset="0"/>
                        </a:rPr>
                        <a:t> + Horsepower + Length + Weight</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-327.6754989</a:t>
                      </a: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1549931"/>
                  </a:ext>
                </a:extLst>
              </a:tr>
              <a:tr h="457200">
                <a:tc>
                  <a:txBody>
                    <a:bodyPr/>
                    <a:lstStyle/>
                    <a:p>
                      <a:pPr marL="0" indent="0" algn="l" fontAlgn="b">
                        <a:buFontTx/>
                        <a:buNone/>
                      </a:pPr>
                      <a:r>
                        <a:rPr lang="en-US" sz="2000" b="0" u="none" strike="noStrike" dirty="0">
                          <a:solidFill>
                            <a:srgbClr val="000000"/>
                          </a:solidFill>
                          <a:effectLst/>
                        </a:rPr>
                        <a:t>- </a:t>
                      </a:r>
                      <a:r>
                        <a:rPr lang="en-US" sz="2000" b="0" u="none" strike="noStrike" dirty="0" err="1">
                          <a:solidFill>
                            <a:srgbClr val="000000"/>
                          </a:solidFill>
                          <a:effectLst/>
                        </a:rPr>
                        <a:t>DriveTrain</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-336.1840648</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17.0171</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1.9182E-03</a:t>
                      </a:r>
                    </a:p>
                  </a:txBody>
                  <a:tcPr marL="7620" marR="7620" marT="7620" marB="0" anchor="ctr"/>
                </a:tc>
                <a:extLst>
                  <a:ext uri="{0D108BD9-81ED-4DB2-BD59-A6C34878D82A}">
                    <a16:rowId xmlns:a16="http://schemas.microsoft.com/office/drawing/2014/main" val="3890116756"/>
                  </a:ext>
                </a:extLst>
              </a:tr>
              <a:tr h="457200">
                <a:tc>
                  <a:txBody>
                    <a:bodyPr/>
                    <a:lstStyle/>
                    <a:p>
                      <a:pPr algn="l" fontAlgn="b"/>
                      <a:r>
                        <a:rPr lang="en-US" sz="2000" b="0" u="none" strike="noStrike" dirty="0">
                          <a:solidFill>
                            <a:srgbClr val="000000"/>
                          </a:solidFill>
                          <a:effectLst/>
                        </a:rPr>
                        <a:t>- </a:t>
                      </a:r>
                      <a:r>
                        <a:rPr lang="en-US" sz="2000" b="0" u="none" strike="noStrike" dirty="0" err="1">
                          <a:solidFill>
                            <a:srgbClr val="000000"/>
                          </a:solidFill>
                          <a:effectLst/>
                        </a:rPr>
                        <a:t>EngineSize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-382.1251915</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108.8994</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2.2532E-24</a:t>
                      </a:r>
                    </a:p>
                  </a:txBody>
                  <a:tcPr marL="7620" marR="7620" marT="7620" marB="0" anchor="ctr"/>
                </a:tc>
                <a:extLst>
                  <a:ext uri="{0D108BD9-81ED-4DB2-BD59-A6C34878D82A}">
                    <a16:rowId xmlns:a16="http://schemas.microsoft.com/office/drawing/2014/main" val="1769871566"/>
                  </a:ext>
                </a:extLst>
              </a:tr>
              <a:tr h="457200">
                <a:tc>
                  <a:txBody>
                    <a:bodyPr/>
                    <a:lstStyle/>
                    <a:p>
                      <a:pPr algn="l" fontAlgn="b"/>
                      <a:r>
                        <a:rPr lang="en-US" sz="2000" b="0" u="none" strike="noStrike" dirty="0">
                          <a:solidFill>
                            <a:srgbClr val="000000"/>
                          </a:solidFill>
                          <a:effectLst/>
                        </a:rPr>
                        <a:t>- Horsepower</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-384.8286050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114.3062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1.5091E-25</a:t>
                      </a:r>
                    </a:p>
                  </a:txBody>
                  <a:tcPr marL="7620" marR="7620" marT="7620" marB="0" anchor="ctr"/>
                </a:tc>
                <a:extLst>
                  <a:ext uri="{0D108BD9-81ED-4DB2-BD59-A6C34878D82A}">
                    <a16:rowId xmlns:a16="http://schemas.microsoft.com/office/drawing/2014/main" val="602626735"/>
                  </a:ext>
                </a:extLst>
              </a:tr>
              <a:tr h="457200">
                <a:tc>
                  <a:txBody>
                    <a:bodyPr/>
                    <a:lstStyle/>
                    <a:p>
                      <a:pPr algn="l" fontAlgn="b"/>
                      <a:r>
                        <a:rPr lang="en-US" sz="2000" b="0" u="none" strike="noStrike" dirty="0">
                          <a:solidFill>
                            <a:srgbClr val="000000"/>
                          </a:solidFill>
                          <a:effectLst/>
                        </a:rPr>
                        <a:t>- Length</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-341.9739781</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28.5970</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6.1695E-07</a:t>
                      </a:r>
                    </a:p>
                  </a:txBody>
                  <a:tcPr marL="7620" marR="7620" marT="7620" marB="0" anchor="ctr"/>
                </a:tc>
                <a:extLst>
                  <a:ext uri="{0D108BD9-81ED-4DB2-BD59-A6C34878D82A}">
                    <a16:rowId xmlns:a16="http://schemas.microsoft.com/office/drawing/2014/main" val="90562859"/>
                  </a:ext>
                </a:extLst>
              </a:tr>
              <a:tr h="457200">
                <a:tc>
                  <a:txBody>
                    <a:bodyPr/>
                    <a:lstStyle/>
                    <a:p>
                      <a:pPr algn="l" fontAlgn="b"/>
                      <a:r>
                        <a:rPr lang="en-US" sz="2000" b="0" u="none" strike="noStrike" dirty="0">
                          <a:solidFill>
                            <a:srgbClr val="000000"/>
                          </a:solidFill>
                          <a:effectLst/>
                        </a:rPr>
                        <a:t>- Weight</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12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-339.3294649</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23.3079</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8.6845E-06</a:t>
                      </a:r>
                    </a:p>
                  </a:txBody>
                  <a:tcPr marL="7620" marR="7620" marT="7620" marB="0" anchor="ctr"/>
                </a:tc>
                <a:extLst>
                  <a:ext uri="{0D108BD9-81ED-4DB2-BD59-A6C34878D82A}">
                    <a16:rowId xmlns:a16="http://schemas.microsoft.com/office/drawing/2014/main" val="632015457"/>
                  </a:ext>
                </a:extLst>
              </a:tr>
            </a:tbl>
          </a:graphicData>
        </a:graphic>
      </p:graphicFrame>
      <p:sp>
        <p:nvSpPr>
          <p:cNvPr id="6" name="TextBox 5">
            <a:extLst>
              <a:ext uri="{FF2B5EF4-FFF2-40B4-BE49-F238E27FC236}">
                <a16:creationId xmlns:a16="http://schemas.microsoft.com/office/drawing/2014/main" id="{3D843F4B-1B43-461E-BA6F-11FCF53C6599}"/>
              </a:ext>
            </a:extLst>
          </p:cNvPr>
          <p:cNvSpPr txBox="1"/>
          <p:nvPr/>
        </p:nvSpPr>
        <p:spPr>
          <a:xfrm>
            <a:off x="838200" y="5907683"/>
            <a:ext cx="10395857" cy="369332"/>
          </a:xfrm>
          <a:prstGeom prst="rect">
            <a:avLst/>
          </a:prstGeom>
          <a:noFill/>
        </p:spPr>
        <p:txBody>
          <a:bodyPr wrap="square" rtlCol="0">
            <a:spAutoFit/>
          </a:bodyPr>
          <a:lstStyle/>
          <a:p>
            <a:r>
              <a:rPr lang="en-US" dirty="0"/>
              <a:t>Selection Criterion: Remove the predictor whose Significance is highest and greater than 0.05.</a:t>
            </a:r>
          </a:p>
        </p:txBody>
      </p:sp>
    </p:spTree>
    <p:extLst>
      <p:ext uri="{BB962C8B-B14F-4D97-AF65-F5344CB8AC3E}">
        <p14:creationId xmlns:p14="http://schemas.microsoft.com/office/powerpoint/2010/main" val="2975623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a:solidFill>
                  <a:schemeClr val="bg1"/>
                </a:solidFill>
              </a:rPr>
              <a:t>Backward Selection: Step Summary</a:t>
            </a:r>
            <a:r>
              <a:rPr lang="en-US" dirty="0"/>
              <a:t>	</a:t>
            </a:r>
          </a:p>
        </p:txBody>
      </p:sp>
      <p:sp>
        <p:nvSpPr>
          <p:cNvPr id="10" name="Content Placeholder 9">
            <a:extLst>
              <a:ext uri="{FF2B5EF4-FFF2-40B4-BE49-F238E27FC236}">
                <a16:creationId xmlns:a16="http://schemas.microsoft.com/office/drawing/2014/main" id="{B71C17A4-2379-4710-A723-1C61B20C4981}"/>
              </a:ext>
            </a:extLst>
          </p:cNvPr>
          <p:cNvSpPr>
            <a:spLocks noGrp="1"/>
          </p:cNvSpPr>
          <p:nvPr>
            <p:ph idx="1"/>
          </p:nvPr>
        </p:nvSpPr>
        <p:spPr/>
        <p:txBody>
          <a:bodyPr/>
          <a:lstStyle/>
          <a:p>
            <a:r>
              <a:rPr lang="en-US" dirty="0"/>
              <a:t>Since all Significances are less than 0.05, NO PREDICTORS can be removed.</a:t>
            </a:r>
          </a:p>
          <a:p>
            <a:r>
              <a:rPr lang="en-US" dirty="0"/>
              <a:t>The model at Step 0 stays!</a:t>
            </a:r>
          </a:p>
          <a:p>
            <a:r>
              <a:rPr lang="en-US" dirty="0"/>
              <a:t>We conclude that the Forward Selection and the Backward Selection agree on the same model: </a:t>
            </a:r>
            <a:r>
              <a:rPr lang="en-US" sz="2800" b="0" i="0" u="none" strike="noStrike" dirty="0">
                <a:solidFill>
                  <a:srgbClr val="000000"/>
                </a:solidFill>
                <a:effectLst/>
                <a:latin typeface="Calibri" panose="020F0502020204030204" pitchFamily="34" charset="0"/>
              </a:rPr>
              <a:t>Intercept + </a:t>
            </a:r>
            <a:r>
              <a:rPr lang="en-US" sz="2800" b="0" i="0" u="none" strike="noStrike" dirty="0" err="1">
                <a:solidFill>
                  <a:srgbClr val="000000"/>
                </a:solidFill>
                <a:effectLst/>
                <a:latin typeface="Calibri" panose="020F0502020204030204" pitchFamily="34" charset="0"/>
              </a:rPr>
              <a:t>DriveTrain</a:t>
            </a:r>
            <a:r>
              <a:rPr lang="en-US" sz="2800" b="0" i="0" u="none" strike="noStrike" dirty="0">
                <a:solidFill>
                  <a:srgbClr val="000000"/>
                </a:solidFill>
                <a:effectLst/>
                <a:latin typeface="Calibri" panose="020F0502020204030204" pitchFamily="34" charset="0"/>
              </a:rPr>
              <a:t> + </a:t>
            </a:r>
            <a:r>
              <a:rPr lang="en-US" sz="2800" b="0" i="0" u="none" strike="noStrike" dirty="0" err="1">
                <a:solidFill>
                  <a:srgbClr val="000000"/>
                </a:solidFill>
                <a:effectLst/>
                <a:latin typeface="Calibri" panose="020F0502020204030204" pitchFamily="34" charset="0"/>
              </a:rPr>
              <a:t>EngineSize</a:t>
            </a:r>
            <a:r>
              <a:rPr lang="en-US" sz="2800" b="0" i="0" u="none" strike="noStrike" dirty="0">
                <a:solidFill>
                  <a:srgbClr val="000000"/>
                </a:solidFill>
                <a:effectLst/>
                <a:latin typeface="Calibri" panose="020F0502020204030204" pitchFamily="34" charset="0"/>
              </a:rPr>
              <a:t> + Horsepower + Length + Weight</a:t>
            </a:r>
          </a:p>
          <a:p>
            <a:r>
              <a:rPr lang="en-US" sz="2800" b="0" i="0" u="none" strike="noStrike" dirty="0">
                <a:solidFill>
                  <a:srgbClr val="000000"/>
                </a:solidFill>
                <a:effectLst/>
                <a:latin typeface="Calibri" panose="020F0502020204030204" pitchFamily="34" charset="0"/>
              </a:rPr>
              <a:t>Discussion: </a:t>
            </a:r>
            <a:r>
              <a:rPr lang="en-US" sz="2800" b="0" i="1" u="none" strike="noStrike" dirty="0">
                <a:solidFill>
                  <a:srgbClr val="000000"/>
                </a:solidFill>
                <a:effectLst/>
                <a:latin typeface="Calibri" panose="020F0502020204030204" pitchFamily="34" charset="0"/>
              </a:rPr>
              <a:t>In Forward Selection and Backward Selection, we practically search for the optimal model along a path.  Is it possible that we miss something that is not on the path?</a:t>
            </a:r>
          </a:p>
          <a:p>
            <a:endParaRPr lang="en-US" dirty="0"/>
          </a:p>
        </p:txBody>
      </p:sp>
      <p:sp>
        <p:nvSpPr>
          <p:cNvPr id="3" name="Footer Placeholder 2">
            <a:extLst>
              <a:ext uri="{FF2B5EF4-FFF2-40B4-BE49-F238E27FC236}">
                <a16:creationId xmlns:a16="http://schemas.microsoft.com/office/drawing/2014/main" id="{E0C01ABF-B85F-4FAA-8F0D-31F9E338E47F}"/>
              </a:ext>
            </a:extLst>
          </p:cNvPr>
          <p:cNvSpPr>
            <a:spLocks noGrp="1"/>
          </p:cNvSpPr>
          <p:nvPr>
            <p:ph type="ftr" sz="quarter" idx="11"/>
          </p:nvPr>
        </p:nvSpPr>
        <p:spPr>
          <a:xfrm>
            <a:off x="4038600" y="6356350"/>
            <a:ext cx="4114800" cy="365125"/>
          </a:xfrm>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a:xfrm>
            <a:off x="9448800" y="0"/>
            <a:ext cx="2743200" cy="365125"/>
          </a:xfrm>
        </p:spPr>
        <p:txBody>
          <a:bodyPr/>
          <a:lstStyle/>
          <a:p>
            <a:fld id="{1C20BA80-1909-427C-B3BD-3DD8AEAFD5BE}" type="slidenum">
              <a:rPr lang="en-US" smtClean="0"/>
              <a:pPr/>
              <a:t>94</a:t>
            </a:fld>
            <a:endParaRPr lang="en-US" dirty="0"/>
          </a:p>
        </p:txBody>
      </p:sp>
    </p:spTree>
    <p:extLst>
      <p:ext uri="{BB962C8B-B14F-4D97-AF65-F5344CB8AC3E}">
        <p14:creationId xmlns:p14="http://schemas.microsoft.com/office/powerpoint/2010/main" val="816165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All Possible Subsets Selection</a:t>
            </a:r>
          </a:p>
        </p:txBody>
      </p:sp>
      <p:sp>
        <p:nvSpPr>
          <p:cNvPr id="7" name="Slide Number Placeholder 6"/>
          <p:cNvSpPr>
            <a:spLocks noGrp="1"/>
          </p:cNvSpPr>
          <p:nvPr>
            <p:ph type="sldNum" sz="quarter" idx="12"/>
          </p:nvPr>
        </p:nvSpPr>
        <p:spPr/>
        <p:txBody>
          <a:bodyPr/>
          <a:lstStyle/>
          <a:p>
            <a:fld id="{1C20BA80-1909-427C-B3BD-3DD8AEAFD5BE}" type="slidenum">
              <a:rPr lang="en-US" smtClean="0"/>
              <a:t>95</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10" name="Content Placeholder 9">
            <a:extLst>
              <a:ext uri="{FF2B5EF4-FFF2-40B4-BE49-F238E27FC236}">
                <a16:creationId xmlns:a16="http://schemas.microsoft.com/office/drawing/2014/main" id="{255CA6C7-2C47-44F0-81B0-C62473A5D07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664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All Possible Subsets Selection</a:t>
            </a:r>
          </a:p>
        </p:txBody>
      </p:sp>
      <p:sp>
        <p:nvSpPr>
          <p:cNvPr id="7" name="Slide Number Placeholder 6"/>
          <p:cNvSpPr>
            <a:spLocks noGrp="1"/>
          </p:cNvSpPr>
          <p:nvPr>
            <p:ph type="sldNum" sz="quarter" idx="12"/>
          </p:nvPr>
        </p:nvSpPr>
        <p:spPr/>
        <p:txBody>
          <a:bodyPr/>
          <a:lstStyle/>
          <a:p>
            <a:fld id="{1C20BA80-1909-427C-B3BD-3DD8AEAFD5BE}" type="slidenum">
              <a:rPr lang="en-US" smtClean="0"/>
              <a:t>96</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30A432A-F4DF-4952-84E7-46AC786699D6}"/>
                  </a:ext>
                </a:extLst>
              </p:cNvPr>
              <p:cNvSpPr>
                <a:spLocks noGrp="1"/>
              </p:cNvSpPr>
              <p:nvPr>
                <p:ph idx="1"/>
              </p:nvPr>
            </p:nvSpPr>
            <p:spPr/>
            <p:txBody>
              <a:bodyPr/>
              <a:lstStyle/>
              <a:p>
                <a:r>
                  <a:rPr lang="en-US" dirty="0"/>
                  <a:t>Suppose we are satisfied with models with only main effects (i.e., exclude interactions of predictors)</a:t>
                </a:r>
              </a:p>
              <a:p>
                <a:r>
                  <a:rPr lang="en-US" dirty="0"/>
                  <a:t>Suppose we have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m:t>
                    </m:r>
                  </m:oMath>
                </a14:m>
                <a:r>
                  <a:rPr lang="en-US" dirty="0"/>
                  <a:t> predictors</a:t>
                </a:r>
              </a:p>
              <a:p>
                <a:r>
                  <a:rPr lang="en-US" dirty="0"/>
                  <a:t>Consider the model with no predictor (i.e., Intercept Only)</a:t>
                </a:r>
              </a:p>
              <a:p>
                <a:r>
                  <a:rPr lang="en-US" dirty="0"/>
                  <a:t>Consider models with only one predictors</a:t>
                </a:r>
              </a:p>
              <a:p>
                <a:r>
                  <a:rPr lang="en-US" dirty="0"/>
                  <a:t>Consider models with only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𝑟</m:t>
                    </m:r>
                  </m:oMath>
                </a14:m>
                <a:r>
                  <a:rPr lang="en-US" dirty="0"/>
                  <a:t> predictors</a:t>
                </a:r>
              </a:p>
              <a:p>
                <a:r>
                  <a:rPr lang="en-US" dirty="0"/>
                  <a:t>…</a:t>
                </a:r>
              </a:p>
              <a:p>
                <a:r>
                  <a:rPr lang="en-US" dirty="0"/>
                  <a:t>Consider the model with all </a:t>
                </a:r>
                <a14:m>
                  <m:oMath xmlns:m="http://schemas.openxmlformats.org/officeDocument/2006/math">
                    <m:r>
                      <a:rPr lang="en-US" i="1" dirty="0" smtClean="0">
                        <a:latin typeface="Cambria Math" panose="02040503050406030204" pitchFamily="18" charset="0"/>
                      </a:rPr>
                      <m:t>𝑟</m:t>
                    </m:r>
                  </m:oMath>
                </a14:m>
                <a:r>
                  <a:rPr lang="en-US" dirty="0"/>
                  <a:t> predictors</a:t>
                </a:r>
              </a:p>
            </p:txBody>
          </p:sp>
        </mc:Choice>
        <mc:Fallback xmlns="">
          <p:sp>
            <p:nvSpPr>
              <p:cNvPr id="6" name="Content Placeholder 5">
                <a:extLst>
                  <a:ext uri="{FF2B5EF4-FFF2-40B4-BE49-F238E27FC236}">
                    <a16:creationId xmlns:a16="http://schemas.microsoft.com/office/drawing/2014/main" id="{C30A432A-F4DF-4952-84E7-46AC786699D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804379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Many Possible Subsets?</a:t>
            </a:r>
          </a:p>
        </p:txBody>
      </p:sp>
      <p:sp>
        <p:nvSpPr>
          <p:cNvPr id="7" name="Slide Number Placeholder 6"/>
          <p:cNvSpPr>
            <a:spLocks noGrp="1"/>
          </p:cNvSpPr>
          <p:nvPr>
            <p:ph type="sldNum" sz="quarter" idx="12"/>
          </p:nvPr>
        </p:nvSpPr>
        <p:spPr/>
        <p:txBody>
          <a:bodyPr/>
          <a:lstStyle/>
          <a:p>
            <a:fld id="{1C20BA80-1909-427C-B3BD-3DD8AEAFD5BE}" type="slidenum">
              <a:rPr lang="en-US" smtClean="0"/>
              <a:t>97</a:t>
            </a:fld>
            <a:endParaRPr lang="en-US" dirty="0"/>
          </a:p>
        </p:txBody>
      </p:sp>
      <p:sp>
        <p:nvSpPr>
          <p:cNvPr id="3" name="Footer Placeholder 2">
            <a:extLst>
              <a:ext uri="{FF2B5EF4-FFF2-40B4-BE49-F238E27FC236}">
                <a16:creationId xmlns:a16="http://schemas.microsoft.com/office/drawing/2014/main" id="{9AA3C77D-D721-4576-830C-ED63F7965C87}"/>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30A432A-F4DF-4952-84E7-46AC786699D6}"/>
                  </a:ext>
                </a:extLst>
              </p:cNvPr>
              <p:cNvSpPr>
                <a:spLocks noGrp="1"/>
              </p:cNvSpPr>
              <p:nvPr>
                <p:ph idx="1"/>
              </p:nvPr>
            </p:nvSpPr>
            <p:spPr/>
            <p:txBody>
              <a:bodyPr/>
              <a:lstStyle/>
              <a:p>
                <a:r>
                  <a:rPr lang="en-US" dirty="0"/>
                  <a:t>The Number of models considered</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0</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1</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𝑠</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𝑟</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𝑟</m:t>
                          </m:r>
                        </m:sup>
                      </m:sSup>
                    </m:oMath>
                  </m:oMathPara>
                </a14:m>
                <a:endParaRPr lang="en-US" dirty="0"/>
              </a:p>
              <a:p>
                <a:endParaRPr lang="en-US" dirty="0"/>
              </a:p>
              <a:p>
                <a:endParaRPr lang="en-US" dirty="0"/>
              </a:p>
              <a:p>
                <a:endParaRPr lang="en-US" dirty="0"/>
              </a:p>
            </p:txBody>
          </p:sp>
        </mc:Choice>
        <mc:Fallback xmlns="">
          <p:sp>
            <p:nvSpPr>
              <p:cNvPr id="6" name="Content Placeholder 5">
                <a:extLst>
                  <a:ext uri="{FF2B5EF4-FFF2-40B4-BE49-F238E27FC236}">
                    <a16:creationId xmlns:a16="http://schemas.microsoft.com/office/drawing/2014/main" id="{C30A432A-F4DF-4952-84E7-46AC786699D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E7B59A9-DCCE-4AA8-9447-A9CA9FF6684A}"/>
                  </a:ext>
                </a:extLst>
              </p:cNvPr>
              <p:cNvGraphicFramePr>
                <a:graphicFrameLocks noGrp="1"/>
              </p:cNvGraphicFramePr>
              <p:nvPr/>
            </p:nvGraphicFramePr>
            <p:xfrm>
              <a:off x="1042955" y="4153332"/>
              <a:ext cx="10135116" cy="792480"/>
            </p:xfrm>
            <a:graphic>
              <a:graphicData uri="http://schemas.openxmlformats.org/drawingml/2006/table">
                <a:tbl>
                  <a:tblPr firstRow="1" bandRow="1">
                    <a:tableStyleId>{5C22544A-7EE6-4342-B048-85BDC9FD1C3A}</a:tableStyleId>
                  </a:tblPr>
                  <a:tblGrid>
                    <a:gridCol w="844593">
                      <a:extLst>
                        <a:ext uri="{9D8B030D-6E8A-4147-A177-3AD203B41FA5}">
                          <a16:colId xmlns:a16="http://schemas.microsoft.com/office/drawing/2014/main" val="1256119320"/>
                        </a:ext>
                      </a:extLst>
                    </a:gridCol>
                    <a:gridCol w="844593">
                      <a:extLst>
                        <a:ext uri="{9D8B030D-6E8A-4147-A177-3AD203B41FA5}">
                          <a16:colId xmlns:a16="http://schemas.microsoft.com/office/drawing/2014/main" val="675170605"/>
                        </a:ext>
                      </a:extLst>
                    </a:gridCol>
                    <a:gridCol w="844593">
                      <a:extLst>
                        <a:ext uri="{9D8B030D-6E8A-4147-A177-3AD203B41FA5}">
                          <a16:colId xmlns:a16="http://schemas.microsoft.com/office/drawing/2014/main" val="4024211290"/>
                        </a:ext>
                      </a:extLst>
                    </a:gridCol>
                    <a:gridCol w="844593">
                      <a:extLst>
                        <a:ext uri="{9D8B030D-6E8A-4147-A177-3AD203B41FA5}">
                          <a16:colId xmlns:a16="http://schemas.microsoft.com/office/drawing/2014/main" val="299181720"/>
                        </a:ext>
                      </a:extLst>
                    </a:gridCol>
                    <a:gridCol w="844593">
                      <a:extLst>
                        <a:ext uri="{9D8B030D-6E8A-4147-A177-3AD203B41FA5}">
                          <a16:colId xmlns:a16="http://schemas.microsoft.com/office/drawing/2014/main" val="2117990497"/>
                        </a:ext>
                      </a:extLst>
                    </a:gridCol>
                    <a:gridCol w="844593">
                      <a:extLst>
                        <a:ext uri="{9D8B030D-6E8A-4147-A177-3AD203B41FA5}">
                          <a16:colId xmlns:a16="http://schemas.microsoft.com/office/drawing/2014/main" val="489122754"/>
                        </a:ext>
                      </a:extLst>
                    </a:gridCol>
                    <a:gridCol w="844593">
                      <a:extLst>
                        <a:ext uri="{9D8B030D-6E8A-4147-A177-3AD203B41FA5}">
                          <a16:colId xmlns:a16="http://schemas.microsoft.com/office/drawing/2014/main" val="4213176380"/>
                        </a:ext>
                      </a:extLst>
                    </a:gridCol>
                    <a:gridCol w="844593">
                      <a:extLst>
                        <a:ext uri="{9D8B030D-6E8A-4147-A177-3AD203B41FA5}">
                          <a16:colId xmlns:a16="http://schemas.microsoft.com/office/drawing/2014/main" val="1514056516"/>
                        </a:ext>
                      </a:extLst>
                    </a:gridCol>
                    <a:gridCol w="844593">
                      <a:extLst>
                        <a:ext uri="{9D8B030D-6E8A-4147-A177-3AD203B41FA5}">
                          <a16:colId xmlns:a16="http://schemas.microsoft.com/office/drawing/2014/main" val="445644746"/>
                        </a:ext>
                      </a:extLst>
                    </a:gridCol>
                    <a:gridCol w="844593">
                      <a:extLst>
                        <a:ext uri="{9D8B030D-6E8A-4147-A177-3AD203B41FA5}">
                          <a16:colId xmlns:a16="http://schemas.microsoft.com/office/drawing/2014/main" val="3709386579"/>
                        </a:ext>
                      </a:extLst>
                    </a:gridCol>
                    <a:gridCol w="844593">
                      <a:extLst>
                        <a:ext uri="{9D8B030D-6E8A-4147-A177-3AD203B41FA5}">
                          <a16:colId xmlns:a16="http://schemas.microsoft.com/office/drawing/2014/main" val="4061476956"/>
                        </a:ext>
                      </a:extLst>
                    </a:gridCol>
                    <a:gridCol w="844593">
                      <a:extLst>
                        <a:ext uri="{9D8B030D-6E8A-4147-A177-3AD203B41FA5}">
                          <a16:colId xmlns:a16="http://schemas.microsoft.com/office/drawing/2014/main" val="423460683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𝒓</m:t>
                                </m:r>
                              </m:oMath>
                            </m:oMathPara>
                          </a14:m>
                          <a:endParaRPr lang="en-US" sz="2000" dirty="0"/>
                        </a:p>
                      </a:txBody>
                      <a:tcPr/>
                    </a:tc>
                    <a:tc>
                      <a:txBody>
                        <a:bodyPr/>
                        <a:lstStyle/>
                        <a:p>
                          <a:pPr algn="ctr"/>
                          <a:r>
                            <a:rPr lang="en-US" sz="2000" dirty="0"/>
                            <a:t>2</a:t>
                          </a:r>
                        </a:p>
                      </a:txBody>
                      <a:tcPr anchor="ctr"/>
                    </a:tc>
                    <a:tc>
                      <a:txBody>
                        <a:bodyPr/>
                        <a:lstStyle/>
                        <a:p>
                          <a:pPr algn="ctr"/>
                          <a:r>
                            <a:rPr lang="en-US" sz="2000" dirty="0"/>
                            <a:t>3</a:t>
                          </a:r>
                        </a:p>
                      </a:txBody>
                      <a:tcPr anchor="ctr"/>
                    </a:tc>
                    <a:tc>
                      <a:txBody>
                        <a:bodyPr/>
                        <a:lstStyle/>
                        <a:p>
                          <a:pPr algn="ctr"/>
                          <a:r>
                            <a:rPr lang="en-US" sz="2000" dirty="0"/>
                            <a:t>4</a:t>
                          </a:r>
                        </a:p>
                      </a:txBody>
                      <a:tcPr anchor="ctr"/>
                    </a:tc>
                    <a:tc>
                      <a:txBody>
                        <a:bodyPr/>
                        <a:lstStyle/>
                        <a:p>
                          <a:pPr algn="ctr"/>
                          <a:r>
                            <a:rPr lang="en-US" sz="2000" dirty="0"/>
                            <a:t>5</a:t>
                          </a:r>
                        </a:p>
                      </a:txBody>
                      <a:tcPr anchor="ctr"/>
                    </a:tc>
                    <a:tc>
                      <a:txBody>
                        <a:bodyPr/>
                        <a:lstStyle/>
                        <a:p>
                          <a:pPr algn="ctr"/>
                          <a:r>
                            <a:rPr lang="en-US" sz="2000" dirty="0"/>
                            <a:t>6</a:t>
                          </a:r>
                        </a:p>
                      </a:txBody>
                      <a:tcPr anchor="ctr"/>
                    </a:tc>
                    <a:tc>
                      <a:txBody>
                        <a:bodyPr/>
                        <a:lstStyle/>
                        <a:p>
                          <a:pPr algn="ctr"/>
                          <a:r>
                            <a:rPr lang="en-US" sz="2000" dirty="0"/>
                            <a:t>7</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10</a:t>
                          </a:r>
                        </a:p>
                      </a:txBody>
                      <a:tcPr anchor="ctr"/>
                    </a:tc>
                    <a:tc>
                      <a:txBody>
                        <a:bodyPr/>
                        <a:lstStyle/>
                        <a:p>
                          <a:pPr algn="ctr"/>
                          <a:r>
                            <a:rPr lang="en-US" sz="2000" dirty="0"/>
                            <a:t>11</a:t>
                          </a:r>
                        </a:p>
                      </a:txBody>
                      <a:tcPr anchor="ctr"/>
                    </a:tc>
                    <a:tc>
                      <a:txBody>
                        <a:bodyPr/>
                        <a:lstStyle/>
                        <a:p>
                          <a:pPr algn="ctr"/>
                          <a:r>
                            <a:rPr lang="en-US" sz="2000" dirty="0"/>
                            <a:t>12</a:t>
                          </a:r>
                        </a:p>
                      </a:txBody>
                      <a:tcPr anchor="ctr"/>
                    </a:tc>
                    <a:extLst>
                      <a:ext uri="{0D108BD9-81ED-4DB2-BD59-A6C34878D82A}">
                        <a16:rowId xmlns:a16="http://schemas.microsoft.com/office/drawing/2014/main" val="1409159621"/>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𝑟</m:t>
                                    </m:r>
                                  </m:sup>
                                </m:sSup>
                              </m:oMath>
                            </m:oMathPara>
                          </a14:m>
                          <a:endParaRPr lang="en-US" sz="2000" dirty="0"/>
                        </a:p>
                      </a:txBody>
                      <a:tcPr/>
                    </a:tc>
                    <a:tc>
                      <a:txBody>
                        <a:bodyPr/>
                        <a:lstStyle/>
                        <a:p>
                          <a:pPr algn="ctr"/>
                          <a:r>
                            <a:rPr lang="en-US" sz="2000" dirty="0"/>
                            <a:t>4</a:t>
                          </a:r>
                        </a:p>
                      </a:txBody>
                      <a:tcPr anchor="ctr"/>
                    </a:tc>
                    <a:tc>
                      <a:txBody>
                        <a:bodyPr/>
                        <a:lstStyle/>
                        <a:p>
                          <a:pPr algn="ctr"/>
                          <a:r>
                            <a:rPr lang="en-US" sz="2000" dirty="0"/>
                            <a:t>8</a:t>
                          </a:r>
                        </a:p>
                      </a:txBody>
                      <a:tcPr anchor="ctr"/>
                    </a:tc>
                    <a:tc>
                      <a:txBody>
                        <a:bodyPr/>
                        <a:lstStyle/>
                        <a:p>
                          <a:pPr algn="ctr"/>
                          <a:r>
                            <a:rPr lang="en-US" sz="2000" dirty="0"/>
                            <a:t>16</a:t>
                          </a:r>
                        </a:p>
                      </a:txBody>
                      <a:tcPr anchor="ctr"/>
                    </a:tc>
                    <a:tc>
                      <a:txBody>
                        <a:bodyPr/>
                        <a:lstStyle/>
                        <a:p>
                          <a:pPr algn="ctr"/>
                          <a:r>
                            <a:rPr lang="en-US" sz="2000" dirty="0"/>
                            <a:t>32</a:t>
                          </a:r>
                        </a:p>
                      </a:txBody>
                      <a:tcPr anchor="ctr"/>
                    </a:tc>
                    <a:tc>
                      <a:txBody>
                        <a:bodyPr/>
                        <a:lstStyle/>
                        <a:p>
                          <a:pPr algn="ctr"/>
                          <a:r>
                            <a:rPr lang="en-US" sz="2000" dirty="0"/>
                            <a:t>64</a:t>
                          </a:r>
                        </a:p>
                      </a:txBody>
                      <a:tcPr anchor="ctr"/>
                    </a:tc>
                    <a:tc>
                      <a:txBody>
                        <a:bodyPr/>
                        <a:lstStyle/>
                        <a:p>
                          <a:pPr algn="ctr"/>
                          <a:r>
                            <a:rPr lang="en-US" sz="2000" dirty="0"/>
                            <a:t>128</a:t>
                          </a:r>
                        </a:p>
                      </a:txBody>
                      <a:tcPr anchor="ctr"/>
                    </a:tc>
                    <a:tc>
                      <a:txBody>
                        <a:bodyPr/>
                        <a:lstStyle/>
                        <a:p>
                          <a:pPr algn="ctr"/>
                          <a:r>
                            <a:rPr lang="en-US" sz="2000" dirty="0"/>
                            <a:t>256</a:t>
                          </a:r>
                        </a:p>
                      </a:txBody>
                      <a:tcPr anchor="ctr"/>
                    </a:tc>
                    <a:tc>
                      <a:txBody>
                        <a:bodyPr/>
                        <a:lstStyle/>
                        <a:p>
                          <a:pPr algn="ctr"/>
                          <a:r>
                            <a:rPr lang="en-US" sz="2000" dirty="0"/>
                            <a:t>512</a:t>
                          </a:r>
                        </a:p>
                      </a:txBody>
                      <a:tcPr anchor="ctr"/>
                    </a:tc>
                    <a:tc>
                      <a:txBody>
                        <a:bodyPr/>
                        <a:lstStyle/>
                        <a:p>
                          <a:pPr algn="ctr"/>
                          <a:r>
                            <a:rPr lang="en-US" sz="2000" dirty="0"/>
                            <a:t>1024</a:t>
                          </a:r>
                        </a:p>
                      </a:txBody>
                      <a:tcPr anchor="ctr"/>
                    </a:tc>
                    <a:tc>
                      <a:txBody>
                        <a:bodyPr/>
                        <a:lstStyle/>
                        <a:p>
                          <a:pPr algn="ctr"/>
                          <a:r>
                            <a:rPr lang="en-US" sz="2000" dirty="0"/>
                            <a:t>2048</a:t>
                          </a:r>
                        </a:p>
                      </a:txBody>
                      <a:tcPr anchor="ctr"/>
                    </a:tc>
                    <a:tc>
                      <a:txBody>
                        <a:bodyPr/>
                        <a:lstStyle/>
                        <a:p>
                          <a:pPr algn="ctr"/>
                          <a:r>
                            <a:rPr lang="en-US" sz="2000" dirty="0"/>
                            <a:t>4096</a:t>
                          </a:r>
                        </a:p>
                      </a:txBody>
                      <a:tcPr anchor="ctr"/>
                    </a:tc>
                    <a:extLst>
                      <a:ext uri="{0D108BD9-81ED-4DB2-BD59-A6C34878D82A}">
                        <a16:rowId xmlns:a16="http://schemas.microsoft.com/office/drawing/2014/main" val="2693294495"/>
                      </a:ext>
                    </a:extLst>
                  </a:tr>
                </a:tbl>
              </a:graphicData>
            </a:graphic>
          </p:graphicFrame>
        </mc:Choice>
        <mc:Fallback xmlns="">
          <p:graphicFrame>
            <p:nvGraphicFramePr>
              <p:cNvPr id="4" name="Table 4">
                <a:extLst>
                  <a:ext uri="{FF2B5EF4-FFF2-40B4-BE49-F238E27FC236}">
                    <a16:creationId xmlns:a16="http://schemas.microsoft.com/office/drawing/2014/main" id="{BE7B59A9-DCCE-4AA8-9447-A9CA9FF6684A}"/>
                  </a:ext>
                </a:extLst>
              </p:cNvPr>
              <p:cNvGraphicFramePr>
                <a:graphicFrameLocks noGrp="1"/>
              </p:cNvGraphicFramePr>
              <p:nvPr>
                <p:extLst>
                  <p:ext uri="{D42A27DB-BD31-4B8C-83A1-F6EECF244321}">
                    <p14:modId xmlns:p14="http://schemas.microsoft.com/office/powerpoint/2010/main" val="540916329"/>
                  </p:ext>
                </p:extLst>
              </p:nvPr>
            </p:nvGraphicFramePr>
            <p:xfrm>
              <a:off x="1042955" y="4153332"/>
              <a:ext cx="10135116" cy="792480"/>
            </p:xfrm>
            <a:graphic>
              <a:graphicData uri="http://schemas.openxmlformats.org/drawingml/2006/table">
                <a:tbl>
                  <a:tblPr firstRow="1" bandRow="1">
                    <a:tableStyleId>{5C22544A-7EE6-4342-B048-85BDC9FD1C3A}</a:tableStyleId>
                  </a:tblPr>
                  <a:tblGrid>
                    <a:gridCol w="844593">
                      <a:extLst>
                        <a:ext uri="{9D8B030D-6E8A-4147-A177-3AD203B41FA5}">
                          <a16:colId xmlns:a16="http://schemas.microsoft.com/office/drawing/2014/main" val="1256119320"/>
                        </a:ext>
                      </a:extLst>
                    </a:gridCol>
                    <a:gridCol w="844593">
                      <a:extLst>
                        <a:ext uri="{9D8B030D-6E8A-4147-A177-3AD203B41FA5}">
                          <a16:colId xmlns:a16="http://schemas.microsoft.com/office/drawing/2014/main" val="675170605"/>
                        </a:ext>
                      </a:extLst>
                    </a:gridCol>
                    <a:gridCol w="844593">
                      <a:extLst>
                        <a:ext uri="{9D8B030D-6E8A-4147-A177-3AD203B41FA5}">
                          <a16:colId xmlns:a16="http://schemas.microsoft.com/office/drawing/2014/main" val="4024211290"/>
                        </a:ext>
                      </a:extLst>
                    </a:gridCol>
                    <a:gridCol w="844593">
                      <a:extLst>
                        <a:ext uri="{9D8B030D-6E8A-4147-A177-3AD203B41FA5}">
                          <a16:colId xmlns:a16="http://schemas.microsoft.com/office/drawing/2014/main" val="299181720"/>
                        </a:ext>
                      </a:extLst>
                    </a:gridCol>
                    <a:gridCol w="844593">
                      <a:extLst>
                        <a:ext uri="{9D8B030D-6E8A-4147-A177-3AD203B41FA5}">
                          <a16:colId xmlns:a16="http://schemas.microsoft.com/office/drawing/2014/main" val="2117990497"/>
                        </a:ext>
                      </a:extLst>
                    </a:gridCol>
                    <a:gridCol w="844593">
                      <a:extLst>
                        <a:ext uri="{9D8B030D-6E8A-4147-A177-3AD203B41FA5}">
                          <a16:colId xmlns:a16="http://schemas.microsoft.com/office/drawing/2014/main" val="489122754"/>
                        </a:ext>
                      </a:extLst>
                    </a:gridCol>
                    <a:gridCol w="844593">
                      <a:extLst>
                        <a:ext uri="{9D8B030D-6E8A-4147-A177-3AD203B41FA5}">
                          <a16:colId xmlns:a16="http://schemas.microsoft.com/office/drawing/2014/main" val="4213176380"/>
                        </a:ext>
                      </a:extLst>
                    </a:gridCol>
                    <a:gridCol w="844593">
                      <a:extLst>
                        <a:ext uri="{9D8B030D-6E8A-4147-A177-3AD203B41FA5}">
                          <a16:colId xmlns:a16="http://schemas.microsoft.com/office/drawing/2014/main" val="1514056516"/>
                        </a:ext>
                      </a:extLst>
                    </a:gridCol>
                    <a:gridCol w="844593">
                      <a:extLst>
                        <a:ext uri="{9D8B030D-6E8A-4147-A177-3AD203B41FA5}">
                          <a16:colId xmlns:a16="http://schemas.microsoft.com/office/drawing/2014/main" val="445644746"/>
                        </a:ext>
                      </a:extLst>
                    </a:gridCol>
                    <a:gridCol w="844593">
                      <a:extLst>
                        <a:ext uri="{9D8B030D-6E8A-4147-A177-3AD203B41FA5}">
                          <a16:colId xmlns:a16="http://schemas.microsoft.com/office/drawing/2014/main" val="3709386579"/>
                        </a:ext>
                      </a:extLst>
                    </a:gridCol>
                    <a:gridCol w="844593">
                      <a:extLst>
                        <a:ext uri="{9D8B030D-6E8A-4147-A177-3AD203B41FA5}">
                          <a16:colId xmlns:a16="http://schemas.microsoft.com/office/drawing/2014/main" val="4061476956"/>
                        </a:ext>
                      </a:extLst>
                    </a:gridCol>
                    <a:gridCol w="844593">
                      <a:extLst>
                        <a:ext uri="{9D8B030D-6E8A-4147-A177-3AD203B41FA5}">
                          <a16:colId xmlns:a16="http://schemas.microsoft.com/office/drawing/2014/main" val="4234606830"/>
                        </a:ext>
                      </a:extLst>
                    </a:gridCol>
                  </a:tblGrid>
                  <a:tr h="396240">
                    <a:tc>
                      <a:txBody>
                        <a:bodyPr/>
                        <a:lstStyle/>
                        <a:p>
                          <a:endParaRPr lang="en-US"/>
                        </a:p>
                      </a:txBody>
                      <a:tcPr>
                        <a:blipFill>
                          <a:blip r:embed="rId4"/>
                          <a:stretch>
                            <a:fillRect l="-719" t="-7576" r="-1099281" b="-124242"/>
                          </a:stretch>
                        </a:blipFill>
                      </a:tcPr>
                    </a:tc>
                    <a:tc>
                      <a:txBody>
                        <a:bodyPr/>
                        <a:lstStyle/>
                        <a:p>
                          <a:pPr algn="ctr"/>
                          <a:r>
                            <a:rPr lang="en-US" sz="2000" dirty="0"/>
                            <a:t>2</a:t>
                          </a:r>
                        </a:p>
                      </a:txBody>
                      <a:tcPr anchor="ctr"/>
                    </a:tc>
                    <a:tc>
                      <a:txBody>
                        <a:bodyPr/>
                        <a:lstStyle/>
                        <a:p>
                          <a:pPr algn="ctr"/>
                          <a:r>
                            <a:rPr lang="en-US" sz="2000" dirty="0"/>
                            <a:t>3</a:t>
                          </a:r>
                        </a:p>
                      </a:txBody>
                      <a:tcPr anchor="ctr"/>
                    </a:tc>
                    <a:tc>
                      <a:txBody>
                        <a:bodyPr/>
                        <a:lstStyle/>
                        <a:p>
                          <a:pPr algn="ctr"/>
                          <a:r>
                            <a:rPr lang="en-US" sz="2000" dirty="0"/>
                            <a:t>4</a:t>
                          </a:r>
                        </a:p>
                      </a:txBody>
                      <a:tcPr anchor="ctr"/>
                    </a:tc>
                    <a:tc>
                      <a:txBody>
                        <a:bodyPr/>
                        <a:lstStyle/>
                        <a:p>
                          <a:pPr algn="ctr"/>
                          <a:r>
                            <a:rPr lang="en-US" sz="2000" dirty="0"/>
                            <a:t>5</a:t>
                          </a:r>
                        </a:p>
                      </a:txBody>
                      <a:tcPr anchor="ctr"/>
                    </a:tc>
                    <a:tc>
                      <a:txBody>
                        <a:bodyPr/>
                        <a:lstStyle/>
                        <a:p>
                          <a:pPr algn="ctr"/>
                          <a:r>
                            <a:rPr lang="en-US" sz="2000" dirty="0"/>
                            <a:t>6</a:t>
                          </a:r>
                        </a:p>
                      </a:txBody>
                      <a:tcPr anchor="ctr"/>
                    </a:tc>
                    <a:tc>
                      <a:txBody>
                        <a:bodyPr/>
                        <a:lstStyle/>
                        <a:p>
                          <a:pPr algn="ctr"/>
                          <a:r>
                            <a:rPr lang="en-US" sz="2000" dirty="0"/>
                            <a:t>7</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10</a:t>
                          </a:r>
                        </a:p>
                      </a:txBody>
                      <a:tcPr anchor="ctr"/>
                    </a:tc>
                    <a:tc>
                      <a:txBody>
                        <a:bodyPr/>
                        <a:lstStyle/>
                        <a:p>
                          <a:pPr algn="ctr"/>
                          <a:r>
                            <a:rPr lang="en-US" sz="2000" dirty="0"/>
                            <a:t>11</a:t>
                          </a:r>
                        </a:p>
                      </a:txBody>
                      <a:tcPr anchor="ctr"/>
                    </a:tc>
                    <a:tc>
                      <a:txBody>
                        <a:bodyPr/>
                        <a:lstStyle/>
                        <a:p>
                          <a:pPr algn="ctr"/>
                          <a:r>
                            <a:rPr lang="en-US" sz="2000" dirty="0"/>
                            <a:t>12</a:t>
                          </a:r>
                        </a:p>
                      </a:txBody>
                      <a:tcPr anchor="ctr"/>
                    </a:tc>
                    <a:extLst>
                      <a:ext uri="{0D108BD9-81ED-4DB2-BD59-A6C34878D82A}">
                        <a16:rowId xmlns:a16="http://schemas.microsoft.com/office/drawing/2014/main" val="1409159621"/>
                      </a:ext>
                    </a:extLst>
                  </a:tr>
                  <a:tr h="396240">
                    <a:tc>
                      <a:txBody>
                        <a:bodyPr/>
                        <a:lstStyle/>
                        <a:p>
                          <a:endParaRPr lang="en-US"/>
                        </a:p>
                      </a:txBody>
                      <a:tcPr>
                        <a:blipFill>
                          <a:blip r:embed="rId4"/>
                          <a:stretch>
                            <a:fillRect l="-719" t="-109231" r="-1099281" b="-26154"/>
                          </a:stretch>
                        </a:blipFill>
                      </a:tcPr>
                    </a:tc>
                    <a:tc>
                      <a:txBody>
                        <a:bodyPr/>
                        <a:lstStyle/>
                        <a:p>
                          <a:pPr algn="ctr"/>
                          <a:r>
                            <a:rPr lang="en-US" sz="2000" dirty="0"/>
                            <a:t>4</a:t>
                          </a:r>
                        </a:p>
                      </a:txBody>
                      <a:tcPr anchor="ctr"/>
                    </a:tc>
                    <a:tc>
                      <a:txBody>
                        <a:bodyPr/>
                        <a:lstStyle/>
                        <a:p>
                          <a:pPr algn="ctr"/>
                          <a:r>
                            <a:rPr lang="en-US" sz="2000" dirty="0"/>
                            <a:t>8</a:t>
                          </a:r>
                        </a:p>
                      </a:txBody>
                      <a:tcPr anchor="ctr"/>
                    </a:tc>
                    <a:tc>
                      <a:txBody>
                        <a:bodyPr/>
                        <a:lstStyle/>
                        <a:p>
                          <a:pPr algn="ctr"/>
                          <a:r>
                            <a:rPr lang="en-US" sz="2000" dirty="0"/>
                            <a:t>16</a:t>
                          </a:r>
                        </a:p>
                      </a:txBody>
                      <a:tcPr anchor="ctr"/>
                    </a:tc>
                    <a:tc>
                      <a:txBody>
                        <a:bodyPr/>
                        <a:lstStyle/>
                        <a:p>
                          <a:pPr algn="ctr"/>
                          <a:r>
                            <a:rPr lang="en-US" sz="2000" dirty="0"/>
                            <a:t>32</a:t>
                          </a:r>
                        </a:p>
                      </a:txBody>
                      <a:tcPr anchor="ctr"/>
                    </a:tc>
                    <a:tc>
                      <a:txBody>
                        <a:bodyPr/>
                        <a:lstStyle/>
                        <a:p>
                          <a:pPr algn="ctr"/>
                          <a:r>
                            <a:rPr lang="en-US" sz="2000" dirty="0"/>
                            <a:t>64</a:t>
                          </a:r>
                        </a:p>
                      </a:txBody>
                      <a:tcPr anchor="ctr"/>
                    </a:tc>
                    <a:tc>
                      <a:txBody>
                        <a:bodyPr/>
                        <a:lstStyle/>
                        <a:p>
                          <a:pPr algn="ctr"/>
                          <a:r>
                            <a:rPr lang="en-US" sz="2000" dirty="0"/>
                            <a:t>128</a:t>
                          </a:r>
                        </a:p>
                      </a:txBody>
                      <a:tcPr anchor="ctr"/>
                    </a:tc>
                    <a:tc>
                      <a:txBody>
                        <a:bodyPr/>
                        <a:lstStyle/>
                        <a:p>
                          <a:pPr algn="ctr"/>
                          <a:r>
                            <a:rPr lang="en-US" sz="2000" dirty="0"/>
                            <a:t>256</a:t>
                          </a:r>
                        </a:p>
                      </a:txBody>
                      <a:tcPr anchor="ctr"/>
                    </a:tc>
                    <a:tc>
                      <a:txBody>
                        <a:bodyPr/>
                        <a:lstStyle/>
                        <a:p>
                          <a:pPr algn="ctr"/>
                          <a:r>
                            <a:rPr lang="en-US" sz="2000" dirty="0"/>
                            <a:t>512</a:t>
                          </a:r>
                        </a:p>
                      </a:txBody>
                      <a:tcPr anchor="ctr"/>
                    </a:tc>
                    <a:tc>
                      <a:txBody>
                        <a:bodyPr/>
                        <a:lstStyle/>
                        <a:p>
                          <a:pPr algn="ctr"/>
                          <a:r>
                            <a:rPr lang="en-US" sz="2000" dirty="0"/>
                            <a:t>1024</a:t>
                          </a:r>
                        </a:p>
                      </a:txBody>
                      <a:tcPr anchor="ctr"/>
                    </a:tc>
                    <a:tc>
                      <a:txBody>
                        <a:bodyPr/>
                        <a:lstStyle/>
                        <a:p>
                          <a:pPr algn="ctr"/>
                          <a:r>
                            <a:rPr lang="en-US" sz="2000" dirty="0"/>
                            <a:t>2048</a:t>
                          </a:r>
                        </a:p>
                      </a:txBody>
                      <a:tcPr anchor="ctr"/>
                    </a:tc>
                    <a:tc>
                      <a:txBody>
                        <a:bodyPr/>
                        <a:lstStyle/>
                        <a:p>
                          <a:pPr algn="ctr"/>
                          <a:r>
                            <a:rPr lang="en-US" sz="2000" dirty="0"/>
                            <a:t>4096</a:t>
                          </a:r>
                        </a:p>
                      </a:txBody>
                      <a:tcPr anchor="ctr"/>
                    </a:tc>
                    <a:extLst>
                      <a:ext uri="{0D108BD9-81ED-4DB2-BD59-A6C34878D82A}">
                        <a16:rowId xmlns:a16="http://schemas.microsoft.com/office/drawing/2014/main" val="2693294495"/>
                      </a:ext>
                    </a:extLst>
                  </a:tr>
                </a:tbl>
              </a:graphicData>
            </a:graphic>
          </p:graphicFrame>
        </mc:Fallback>
      </mc:AlternateContent>
    </p:spTree>
    <p:extLst>
      <p:ext uri="{BB962C8B-B14F-4D97-AF65-F5344CB8AC3E}">
        <p14:creationId xmlns:p14="http://schemas.microsoft.com/office/powerpoint/2010/main" val="28458470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Select Predictors for Cars Logistic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98</a:t>
            </a:fld>
            <a:endParaRPr lang="en-US" dirty="0"/>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extLst>
              <p:ext uri="{D42A27DB-BD31-4B8C-83A1-F6EECF244321}">
                <p14:modId xmlns:p14="http://schemas.microsoft.com/office/powerpoint/2010/main" val="11029541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C0F6CD4-0011-42C9-B4FB-5F092AB3CB7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4244286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All Possible Subsets Selection</a:t>
            </a:r>
            <a:endParaRPr lang="en-US" dirty="0">
              <a:solidFill>
                <a:schemeClr val="bg1"/>
              </a:solidFill>
            </a:endParaRPr>
          </a:p>
        </p:txBody>
      </p:sp>
      <p:sp>
        <p:nvSpPr>
          <p:cNvPr id="3" name="内容占位符 2"/>
          <p:cNvSpPr>
            <a:spLocks noGrp="1"/>
          </p:cNvSpPr>
          <p:nvPr>
            <p:ph idx="1"/>
          </p:nvPr>
        </p:nvSpPr>
        <p:spPr>
          <a:xfrm>
            <a:off x="838200" y="2055813"/>
            <a:ext cx="10515600" cy="4186367"/>
          </a:xfrm>
          <a:solidFill>
            <a:schemeClr val="accent2">
              <a:lumMod val="20000"/>
              <a:lumOff val="80000"/>
            </a:schemeClr>
          </a:solidFill>
          <a:ln w="19050">
            <a:solidFill>
              <a:schemeClr val="tx1"/>
            </a:solidFill>
          </a:ln>
        </p:spPr>
        <p:txBody>
          <a:bodyPr anchor="ctr">
            <a:noAutofit/>
          </a:bodyPr>
          <a:lstStyle/>
          <a:p>
            <a:pPr marL="0" indent="0">
              <a:lnSpc>
                <a:spcPct val="100000"/>
              </a:lnSpc>
              <a:spcBef>
                <a:spcPts val="0"/>
              </a:spcBef>
              <a:buNone/>
            </a:pPr>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itertools</a:t>
            </a:r>
            <a:r>
              <a:rPr lang="en-US" sz="1600" b="1" dirty="0">
                <a:latin typeface="Courier New" panose="02070309020205020404" pitchFamily="49" charset="0"/>
                <a:cs typeface="Courier New" panose="02070309020205020404" pitchFamily="49" charset="0"/>
              </a:rPr>
              <a:t> import combinations</a:t>
            </a:r>
          </a:p>
          <a:p>
            <a:pPr marL="0" indent="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catName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DriveTrain</a:t>
            </a:r>
            <a:r>
              <a:rPr lang="en-US" sz="16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intName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EngineSize</a:t>
            </a:r>
            <a:r>
              <a:rPr lang="en-US" sz="1600" b="1" dirty="0">
                <a:latin typeface="Courier New" panose="02070309020205020404" pitchFamily="49" charset="0"/>
                <a:cs typeface="Courier New" panose="02070309020205020404" pitchFamily="49" charset="0"/>
              </a:rPr>
              <a:t>', 'Horsepower', 'Length', 'Weight']</a:t>
            </a: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yName</a:t>
            </a:r>
            <a:r>
              <a:rPr lang="en-US" sz="1600" b="1" dirty="0">
                <a:latin typeface="Courier New" panose="02070309020205020404" pitchFamily="49" charset="0"/>
                <a:cs typeface="Courier New" panose="02070309020205020404" pitchFamily="49" charset="0"/>
              </a:rPr>
              <a:t> = 'Origin'</a:t>
            </a: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nPredictor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catName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intName</a:t>
            </a:r>
            <a:r>
              <a:rPr lang="en-US" sz="16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b="1" dirty="0">
                <a:latin typeface="Courier New" panose="02070309020205020404" pitchFamily="49" charset="0"/>
                <a:cs typeface="Courier New" panose="02070309020205020404" pitchFamily="49" charset="0"/>
              </a:rPr>
              <a:t>cars = </a:t>
            </a:r>
            <a:r>
              <a:rPr lang="en-US" sz="1600" b="1" dirty="0" err="1">
                <a:latin typeface="Courier New" panose="02070309020205020404" pitchFamily="49" charset="0"/>
                <a:cs typeface="Courier New" panose="02070309020205020404" pitchFamily="49" charset="0"/>
              </a:rPr>
              <a:t>pandas.read_csv</a:t>
            </a:r>
            <a:r>
              <a:rPr lang="en-US" sz="1600" b="1" dirty="0">
                <a:latin typeface="Courier New" panose="02070309020205020404" pitchFamily="49" charset="0"/>
                <a:cs typeface="Courier New" panose="02070309020205020404" pitchFamily="49" charset="0"/>
              </a:rPr>
              <a:t>('C:\\IIT\\Machine Learning\\Data\\cars.csv')</a:t>
            </a: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trainData</a:t>
            </a:r>
            <a:r>
              <a:rPr lang="en-US" sz="1600" b="1" dirty="0">
                <a:latin typeface="Courier New" panose="02070309020205020404" pitchFamily="49" charset="0"/>
                <a:cs typeface="Courier New" panose="02070309020205020404" pitchFamily="49" charset="0"/>
              </a:rPr>
              <a:t> = cars[[</a:t>
            </a:r>
            <a:r>
              <a:rPr lang="en-US" sz="1600" b="1" dirty="0" err="1">
                <a:latin typeface="Courier New" panose="02070309020205020404" pitchFamily="49" charset="0"/>
                <a:cs typeface="Courier New" panose="02070309020205020404" pitchFamily="49" charset="0"/>
              </a:rPr>
              <a:t>yName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catName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intName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dropna</a:t>
            </a:r>
            <a:r>
              <a:rPr lang="en-US" sz="16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allCombResult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pandas.DataFrame</a:t>
            </a:r>
            <a:r>
              <a:rPr lang="en-US" sz="16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allFeature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catName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intName</a:t>
            </a:r>
            <a:endParaRPr lang="en-US"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b="1" dirty="0" err="1">
                <a:latin typeface="Courier New" panose="02070309020205020404" pitchFamily="49" charset="0"/>
                <a:cs typeface="Courier New" panose="02070309020205020404" pitchFamily="49" charset="0"/>
              </a:rPr>
              <a:t>allComb</a:t>
            </a:r>
            <a:r>
              <a:rPr lang="en-US" sz="1600" b="1" dirty="0">
                <a:latin typeface="Courier New" panose="02070309020205020404" pitchFamily="49" charset="0"/>
                <a:cs typeface="Courier New" panose="02070309020205020404" pitchFamily="49" charset="0"/>
              </a:rPr>
              <a:t> = []</a:t>
            </a:r>
          </a:p>
          <a:p>
            <a:pPr marL="0" indent="0">
              <a:lnSpc>
                <a:spcPct val="100000"/>
              </a:lnSpc>
              <a:spcBef>
                <a:spcPts val="0"/>
              </a:spcBef>
              <a:buNone/>
            </a:pPr>
            <a:r>
              <a:rPr lang="en-US" sz="1600" b="1" dirty="0">
                <a:latin typeface="Courier New" panose="02070309020205020404" pitchFamily="49" charset="0"/>
                <a:cs typeface="Courier New" panose="02070309020205020404" pitchFamily="49" charset="0"/>
              </a:rPr>
              <a:t>for r in range(nPredictor+1):</a:t>
            </a:r>
          </a:p>
          <a:p>
            <a:pPr marL="0" indent="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allComb</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allComb</a:t>
            </a:r>
            <a:r>
              <a:rPr lang="en-US" sz="1600" b="1" dirty="0">
                <a:latin typeface="Courier New" panose="02070309020205020404" pitchFamily="49" charset="0"/>
                <a:cs typeface="Courier New" panose="02070309020205020404" pitchFamily="49" charset="0"/>
              </a:rPr>
              <a:t> + list(combinations(</a:t>
            </a:r>
            <a:r>
              <a:rPr lang="en-US" sz="1600" b="1" dirty="0" err="1">
                <a:latin typeface="Courier New" panose="02070309020205020404" pitchFamily="49" charset="0"/>
                <a:cs typeface="Courier New" panose="02070309020205020404" pitchFamily="49" charset="0"/>
              </a:rPr>
              <a:t>allFeature</a:t>
            </a:r>
            <a:r>
              <a:rPr lang="en-US" sz="1600" b="1" dirty="0">
                <a:latin typeface="Courier New" panose="02070309020205020404" pitchFamily="49" charset="0"/>
                <a:cs typeface="Courier New" panose="02070309020205020404" pitchFamily="49" charset="0"/>
              </a:rPr>
              <a:t>, r))</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99</a:t>
            </a:fld>
            <a:endParaRPr lang="zh-CN" altLang="en-US"/>
          </a:p>
        </p:txBody>
      </p:sp>
      <p:sp>
        <p:nvSpPr>
          <p:cNvPr id="6" name="Footer Placeholder 5">
            <a:extLst>
              <a:ext uri="{FF2B5EF4-FFF2-40B4-BE49-F238E27FC236}">
                <a16:creationId xmlns:a16="http://schemas.microsoft.com/office/drawing/2014/main" id="{3C34C97B-014D-4F9F-AD4B-62B1E2C763A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190285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11288</Words>
  <Application>Microsoft Office PowerPoint</Application>
  <PresentationFormat>Widescreen</PresentationFormat>
  <Paragraphs>2487</Paragraphs>
  <Slides>110</Slides>
  <Notes>94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110</vt:i4>
      </vt:variant>
    </vt:vector>
  </HeadingPairs>
  <TitlesOfParts>
    <vt:vector size="122" baseType="lpstr">
      <vt:lpstr>Adobe Garamond Pro</vt:lpstr>
      <vt:lpstr>Arial</vt:lpstr>
      <vt:lpstr>Calibri</vt:lpstr>
      <vt:lpstr>Calibri Light</vt:lpstr>
      <vt:lpstr>Cambria Math</vt:lpstr>
      <vt:lpstr>Consolas</vt:lpstr>
      <vt:lpstr>Courier New</vt:lpstr>
      <vt:lpstr>Roboto</vt:lpstr>
      <vt:lpstr>Symbol</vt:lpstr>
      <vt:lpstr>Times New Roman</vt:lpstr>
      <vt:lpstr>Wingdings</vt:lpstr>
      <vt:lpstr>Office Theme</vt:lpstr>
      <vt:lpstr>PowerPoint Presentation</vt:lpstr>
      <vt:lpstr>Week 5 Quiz Review</vt:lpstr>
      <vt:lpstr>Week 5 Quiz Review</vt:lpstr>
      <vt:lpstr>Week 5 Quiz Review</vt:lpstr>
      <vt:lpstr>Week 5 Quiz Review</vt:lpstr>
      <vt:lpstr>Week 6: Logistic Regression</vt:lpstr>
      <vt:lpstr>Rule-Based vs. Parametric Classification Model</vt:lpstr>
      <vt:lpstr>Logistic Regression Model</vt:lpstr>
      <vt:lpstr>Three Types of Logistic Model</vt:lpstr>
      <vt:lpstr>Multinomial Logistic (MNL): Data</vt:lpstr>
      <vt:lpstr>Multinomial Logistic (MNL): Strategy</vt:lpstr>
      <vt:lpstr>Odds (Plural Only)</vt:lpstr>
      <vt:lpstr>Feature Segments</vt:lpstr>
      <vt:lpstr>HMEQ Feature Segments</vt:lpstr>
      <vt:lpstr>Feature Segments by REASON</vt:lpstr>
      <vt:lpstr>Feature Segments by JOB</vt:lpstr>
      <vt:lpstr>Feature Segments Jointly by REASON and JOB</vt:lpstr>
      <vt:lpstr>Feature Segments</vt:lpstr>
      <vt:lpstr>Feature Segments by REASON, JOB, &amp; DEROG</vt:lpstr>
      <vt:lpstr>Feature Segments</vt:lpstr>
      <vt:lpstr>Feature Segments</vt:lpstr>
      <vt:lpstr>Parameter Coding for Categorical Predictor</vt:lpstr>
      <vt:lpstr>Parameter Coding for Categorical Predictor</vt:lpstr>
      <vt:lpstr>Continuous Predictor</vt:lpstr>
      <vt:lpstr>Target Variable (a.k.a. Label)</vt:lpstr>
      <vt:lpstr>Model Parameters</vt:lpstr>
      <vt:lpstr>Statistical Theory</vt:lpstr>
      <vt:lpstr>Statistical Theory</vt:lpstr>
      <vt:lpstr>Why Logistic?</vt:lpstr>
      <vt:lpstr>Maximum Likelihood Estimation (MLE)</vt:lpstr>
      <vt:lpstr>The Log-Likelihood Function</vt:lpstr>
      <vt:lpstr>The Log-Likelihood Function</vt:lpstr>
      <vt:lpstr>First Derivative of the Log-Likelihood</vt:lpstr>
      <vt:lpstr>Second Derivative of the Log-Likelihood</vt:lpstr>
      <vt:lpstr>Matrix Representation of Gradient and Hessian</vt:lpstr>
      <vt:lpstr>Matrix Representation of Gradient</vt:lpstr>
      <vt:lpstr>Matrix Representation of Hessian</vt:lpstr>
      <vt:lpstr>Newton-Raphson Algorithm</vt:lpstr>
      <vt:lpstr>Step-Halving Adjustment</vt:lpstr>
      <vt:lpstr>Initial Probabilities</vt:lpstr>
      <vt:lpstr>StatsModels 0.13.2 Python Library</vt:lpstr>
      <vt:lpstr>Cars Multinomial Logistic Regression</vt:lpstr>
      <vt:lpstr>Specify the Target (a.k.a. Label) Variable</vt:lpstr>
      <vt:lpstr>Train the Model Without Predictors</vt:lpstr>
      <vt:lpstr>Train the Model Without Predictors</vt:lpstr>
      <vt:lpstr>Terminology for a Statistical Model</vt:lpstr>
      <vt:lpstr>Assess the Intercept-Only Model</vt:lpstr>
      <vt:lpstr>Predict the Intercept-Only Model</vt:lpstr>
      <vt:lpstr>Assess the Intercept-Only Model</vt:lpstr>
      <vt:lpstr>Assess the Intercept-Only Model</vt:lpstr>
      <vt:lpstr>Assess the Intercept-Only Model</vt:lpstr>
      <vt:lpstr>Specify a Model With Continuous Predictors</vt:lpstr>
      <vt:lpstr>Specify a Model With Continuous Predictors</vt:lpstr>
      <vt:lpstr>Assess a Model With Continuous Predictors</vt:lpstr>
      <vt:lpstr>Assess a Model With Continuous Predictors</vt:lpstr>
      <vt:lpstr>Train a Model With Categorical Predictors</vt:lpstr>
      <vt:lpstr>Intrinsic Aliasing Among Columns</vt:lpstr>
      <vt:lpstr>Multicollinearity Due to Aliased Parameters</vt:lpstr>
      <vt:lpstr>The SWEEP Operator</vt:lpstr>
      <vt:lpstr>The SWEEP Operator</vt:lpstr>
      <vt:lpstr>The SWEEP Operator</vt:lpstr>
      <vt:lpstr>The SWEEP Operator</vt:lpstr>
      <vt:lpstr>Train a Model With Categorical Predictors</vt:lpstr>
      <vt:lpstr>Train a Model With Categorical Predictors</vt:lpstr>
      <vt:lpstr>Train a Model With Categorical Predictors</vt:lpstr>
      <vt:lpstr>Train a Model With Categorical Predictors</vt:lpstr>
      <vt:lpstr>Select Predictors Into Model</vt:lpstr>
      <vt:lpstr>Concept of Nested Models </vt:lpstr>
      <vt:lpstr>Nested Models </vt:lpstr>
      <vt:lpstr>Deviance Test for Comparing Nested Models </vt:lpstr>
      <vt:lpstr>Deviance Test Procedure </vt:lpstr>
      <vt:lpstr>Deviance Test Decision </vt:lpstr>
      <vt:lpstr>Chi-Square Distribution</vt:lpstr>
      <vt:lpstr>Chi-Square Distribution</vt:lpstr>
      <vt:lpstr>2004 Cars Data</vt:lpstr>
      <vt:lpstr>Select Predictors for Cars Logistic Regression</vt:lpstr>
      <vt:lpstr>Descriptive Statistics</vt:lpstr>
      <vt:lpstr>Categorical Predictors</vt:lpstr>
      <vt:lpstr>Continuous Predictors</vt:lpstr>
      <vt:lpstr>2004 Cars Data: Forward Selection </vt:lpstr>
      <vt:lpstr>The MNLogisticModel Function</vt:lpstr>
      <vt:lpstr>Train Model Function </vt:lpstr>
      <vt:lpstr>Train Model Function </vt:lpstr>
      <vt:lpstr>Select Mode as Reference Category </vt:lpstr>
      <vt:lpstr>Forward Selection: Step 0 </vt:lpstr>
      <vt:lpstr>Forward Selection: Step 1 </vt:lpstr>
      <vt:lpstr>Forward Selection: Step 2 </vt:lpstr>
      <vt:lpstr>Forward Selection: Step 3 </vt:lpstr>
      <vt:lpstr>Forward Selection: Step 4 </vt:lpstr>
      <vt:lpstr>Forward Selection: Step 5 </vt:lpstr>
      <vt:lpstr>Forward Selection: Step Summary </vt:lpstr>
      <vt:lpstr>Backward Selection </vt:lpstr>
      <vt:lpstr>Backward Selection </vt:lpstr>
      <vt:lpstr>Backward Selection: Step Summary </vt:lpstr>
      <vt:lpstr>All Possible Subsets Selection</vt:lpstr>
      <vt:lpstr>All Possible Subsets Selection</vt:lpstr>
      <vt:lpstr>How Many Possible Subsets?</vt:lpstr>
      <vt:lpstr>Select Predictors for Cars Logistic Regression</vt:lpstr>
      <vt:lpstr>All Possible Subsets Selection</vt:lpstr>
      <vt:lpstr>Choose Between Non-Nested Models </vt:lpstr>
      <vt:lpstr>Akaike Information Criterion </vt:lpstr>
      <vt:lpstr>Bayesian Information Criterion </vt:lpstr>
      <vt:lpstr>All Possible Subsets Selection</vt:lpstr>
      <vt:lpstr>2004 Cars Data: All Possible Subsets</vt:lpstr>
      <vt:lpstr>The Thirty-Two Possible Subsets</vt:lpstr>
      <vt:lpstr>The Thirty-Two Possible Subsets</vt:lpstr>
      <vt:lpstr>Model Training Summary</vt:lpstr>
      <vt:lpstr>Lecture Recap</vt:lpstr>
      <vt:lpstr>Week 6 Quiz Questions</vt:lpstr>
      <vt:lpstr>Assignment 3 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Ming-Long Lam</dc:creator>
  <cp:lastModifiedBy>Ming-Long Lam</cp:lastModifiedBy>
  <cp:revision>182</cp:revision>
  <dcterms:created xsi:type="dcterms:W3CDTF">2021-01-28T19:00:01Z</dcterms:created>
  <dcterms:modified xsi:type="dcterms:W3CDTF">2022-10-04T19:06:50Z</dcterms:modified>
</cp:coreProperties>
</file>