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85" r:id="rId2"/>
    <p:sldId id="645" r:id="rId3"/>
    <p:sldId id="648" r:id="rId4"/>
    <p:sldId id="517" r:id="rId5"/>
    <p:sldId id="647" r:id="rId6"/>
    <p:sldId id="518" r:id="rId7"/>
    <p:sldId id="519" r:id="rId8"/>
    <p:sldId id="520" r:id="rId9"/>
    <p:sldId id="651" r:id="rId10"/>
    <p:sldId id="653" r:id="rId11"/>
    <p:sldId id="652" r:id="rId12"/>
    <p:sldId id="654" r:id="rId13"/>
    <p:sldId id="655" r:id="rId14"/>
    <p:sldId id="659" r:id="rId15"/>
    <p:sldId id="656" r:id="rId16"/>
    <p:sldId id="661" r:id="rId17"/>
    <p:sldId id="662" r:id="rId18"/>
    <p:sldId id="658" r:id="rId19"/>
    <p:sldId id="664" r:id="rId20"/>
    <p:sldId id="531" r:id="rId21"/>
    <p:sldId id="682" r:id="rId22"/>
    <p:sldId id="680" r:id="rId23"/>
    <p:sldId id="681" r:id="rId24"/>
    <p:sldId id="683" r:id="rId25"/>
    <p:sldId id="532" r:id="rId26"/>
    <p:sldId id="533" r:id="rId27"/>
    <p:sldId id="534" r:id="rId28"/>
    <p:sldId id="684" r:id="rId29"/>
    <p:sldId id="686" r:id="rId30"/>
    <p:sldId id="685" r:id="rId31"/>
    <p:sldId id="535" r:id="rId32"/>
    <p:sldId id="530" r:id="rId33"/>
    <p:sldId id="536" r:id="rId34"/>
    <p:sldId id="687" r:id="rId35"/>
    <p:sldId id="678" r:id="rId36"/>
    <p:sldId id="528" r:id="rId37"/>
    <p:sldId id="529" r:id="rId38"/>
    <p:sldId id="688" r:id="rId39"/>
    <p:sldId id="668" r:id="rId40"/>
    <p:sldId id="666" r:id="rId41"/>
    <p:sldId id="521" r:id="rId42"/>
    <p:sldId id="523" r:id="rId43"/>
    <p:sldId id="522" r:id="rId44"/>
    <p:sldId id="524" r:id="rId45"/>
    <p:sldId id="660" r:id="rId46"/>
    <p:sldId id="670" r:id="rId47"/>
    <p:sldId id="673" r:id="rId48"/>
    <p:sldId id="672" r:id="rId49"/>
    <p:sldId id="674" r:id="rId50"/>
    <p:sldId id="525" r:id="rId51"/>
    <p:sldId id="568" r:id="rId52"/>
    <p:sldId id="570" r:id="rId53"/>
    <p:sldId id="571" r:id="rId54"/>
    <p:sldId id="675" r:id="rId55"/>
    <p:sldId id="676" r:id="rId56"/>
    <p:sldId id="677" r:id="rId57"/>
    <p:sldId id="572" r:id="rId58"/>
    <p:sldId id="574" r:id="rId59"/>
    <p:sldId id="577" r:id="rId60"/>
    <p:sldId id="582" r:id="rId61"/>
    <p:sldId id="575" r:id="rId62"/>
    <p:sldId id="583" r:id="rId63"/>
    <p:sldId id="585" r:id="rId64"/>
    <p:sldId id="584" r:id="rId65"/>
    <p:sldId id="587" r:id="rId66"/>
    <p:sldId id="580" r:id="rId67"/>
    <p:sldId id="690" r:id="rId68"/>
    <p:sldId id="689" r:id="rId69"/>
    <p:sldId id="588" r:id="rId70"/>
    <p:sldId id="581" r:id="rId71"/>
    <p:sldId id="527" r:id="rId72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image" Target="../media/image3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BFE04-4906-4E14-853A-84C4BCBEEBB4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9E470F-9653-4D90-B3A1-0463E038E828}">
      <dgm:prSet phldrT="[Text]"/>
      <dgm:spPr/>
      <dgm:t>
        <a:bodyPr/>
        <a:lstStyle/>
        <a:p>
          <a:r>
            <a:rPr lang="en-US" dirty="0"/>
            <a:t>Overview Memory-Based Learner</a:t>
          </a:r>
        </a:p>
      </dgm:t>
    </dgm:pt>
    <dgm:pt modelId="{1295A32D-AB4D-45B1-B2AD-49A068FF1A68}" type="parTrans" cxnId="{96AC8C24-59DB-408F-9C49-06A1306D41FE}">
      <dgm:prSet/>
      <dgm:spPr/>
      <dgm:t>
        <a:bodyPr/>
        <a:lstStyle/>
        <a:p>
          <a:endParaRPr lang="en-US"/>
        </a:p>
      </dgm:t>
    </dgm:pt>
    <dgm:pt modelId="{F2F58A84-3390-4FC4-B99E-B41AF7B8B360}" type="sibTrans" cxnId="{96AC8C24-59DB-408F-9C49-06A1306D41FE}">
      <dgm:prSet/>
      <dgm:spPr/>
      <dgm:t>
        <a:bodyPr/>
        <a:lstStyle/>
        <a:p>
          <a:endParaRPr lang="en-US"/>
        </a:p>
      </dgm:t>
    </dgm:pt>
    <dgm:pt modelId="{4BF25D00-5001-4273-9163-4E4444C73E7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Choose Applicable Distance Metric</a:t>
          </a:r>
        </a:p>
      </dgm:t>
    </dgm:pt>
    <dgm:pt modelId="{183CDA86-D2A2-4928-A147-F928D14D1C06}" type="parTrans" cxnId="{8E2520F3-2F5E-466D-A277-80567E302064}">
      <dgm:prSet/>
      <dgm:spPr/>
      <dgm:t>
        <a:bodyPr/>
        <a:lstStyle/>
        <a:p>
          <a:endParaRPr lang="en-US"/>
        </a:p>
      </dgm:t>
    </dgm:pt>
    <dgm:pt modelId="{37D10747-9458-43C7-AC03-0E39DBBB7F7E}" type="sibTrans" cxnId="{8E2520F3-2F5E-466D-A277-80567E302064}">
      <dgm:prSet/>
      <dgm:spPr/>
      <dgm:t>
        <a:bodyPr/>
        <a:lstStyle/>
        <a:p>
          <a:endParaRPr lang="en-US"/>
        </a:p>
      </dgm:t>
    </dgm:pt>
    <dgm:pt modelId="{BAFACFAD-9A15-4613-A037-82D8DBD6752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Determine Optimal Number of Neighbors</a:t>
          </a:r>
        </a:p>
      </dgm:t>
    </dgm:pt>
    <dgm:pt modelId="{442DA4D6-BE69-41AB-8EDA-C1C48A27923C}" type="parTrans" cxnId="{08AD57B0-17FC-4030-8BF1-3A3F831B5ACC}">
      <dgm:prSet/>
      <dgm:spPr/>
      <dgm:t>
        <a:bodyPr/>
        <a:lstStyle/>
        <a:p>
          <a:endParaRPr lang="en-US"/>
        </a:p>
      </dgm:t>
    </dgm:pt>
    <dgm:pt modelId="{2BE2DD2E-9DE5-4486-B1E0-FC34CE8F5A02}" type="sibTrans" cxnId="{08AD57B0-17FC-4030-8BF1-3A3F831B5ACC}">
      <dgm:prSet/>
      <dgm:spPr/>
      <dgm:t>
        <a:bodyPr/>
        <a:lstStyle/>
        <a:p>
          <a:endParaRPr lang="en-US"/>
        </a:p>
      </dgm:t>
    </dgm:pt>
    <dgm:pt modelId="{95833C44-3385-4139-819A-2DE75172A37C}" type="pres">
      <dgm:prSet presAssocID="{B84BFE04-4906-4E14-853A-84C4BCBEEBB4}" presName="linearFlow" presStyleCnt="0">
        <dgm:presLayoutVars>
          <dgm:dir/>
          <dgm:resizeHandles val="exact"/>
        </dgm:presLayoutVars>
      </dgm:prSet>
      <dgm:spPr/>
    </dgm:pt>
    <dgm:pt modelId="{B513C87B-7085-4C88-916C-9A5411BC79AA}" type="pres">
      <dgm:prSet presAssocID="{DA9E470F-9653-4D90-B3A1-0463E038E828}" presName="comp" presStyleCnt="0"/>
      <dgm:spPr/>
    </dgm:pt>
    <dgm:pt modelId="{E9266122-AD3A-46C0-8A89-6E29D6D20BAB}" type="pres">
      <dgm:prSet presAssocID="{DA9E470F-9653-4D90-B3A1-0463E038E828}" presName="rect2" presStyleLbl="node1" presStyleIdx="0" presStyleCnt="3" custScaleX="231903">
        <dgm:presLayoutVars>
          <dgm:bulletEnabled val="1"/>
        </dgm:presLayoutVars>
      </dgm:prSet>
      <dgm:spPr/>
    </dgm:pt>
    <dgm:pt modelId="{5771DB36-DE7A-4B9A-B7AA-66C51A14289D}" type="pres">
      <dgm:prSet presAssocID="{DA9E470F-9653-4D90-B3A1-0463E038E828}" presName="rect1" presStyleLbl="lnNode1" presStyleIdx="0" presStyleCnt="3" custLinFactX="-37175" custLinFactNeighborX="-100000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3506DA75-93BE-41EB-954D-14A97D817C35}" type="pres">
      <dgm:prSet presAssocID="{F2F58A84-3390-4FC4-B99E-B41AF7B8B360}" presName="sibTrans" presStyleCnt="0"/>
      <dgm:spPr/>
    </dgm:pt>
    <dgm:pt modelId="{F570D2C9-B675-40D0-94D3-22751BCEC887}" type="pres">
      <dgm:prSet presAssocID="{4BF25D00-5001-4273-9163-4E4444C73E7E}" presName="comp" presStyleCnt="0"/>
      <dgm:spPr/>
    </dgm:pt>
    <dgm:pt modelId="{618C5668-5656-469F-B314-D99AB44B1D48}" type="pres">
      <dgm:prSet presAssocID="{4BF25D00-5001-4273-9163-4E4444C73E7E}" presName="rect2" presStyleLbl="node1" presStyleIdx="1" presStyleCnt="3" custScaleX="231903" custLinFactNeighborX="-44670" custLinFactNeighborY="1703">
        <dgm:presLayoutVars>
          <dgm:bulletEnabled val="1"/>
        </dgm:presLayoutVars>
      </dgm:prSet>
      <dgm:spPr/>
    </dgm:pt>
    <dgm:pt modelId="{FB745ECC-3FA5-49FA-9765-47AA29FFC244}" type="pres">
      <dgm:prSet presAssocID="{4BF25D00-5001-4273-9163-4E4444C73E7E}" presName="rect1" presStyleLbl="lnNode1" presStyleIdx="1" presStyleCnt="3" custLinFactNeighborX="38751" custLinFactNeighborY="1703"/>
      <dgm:spPr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631120DB-03EA-47AD-99F7-7E6E11701557}" type="pres">
      <dgm:prSet presAssocID="{37D10747-9458-43C7-AC03-0E39DBBB7F7E}" presName="sibTrans" presStyleCnt="0"/>
      <dgm:spPr/>
    </dgm:pt>
    <dgm:pt modelId="{E13963A0-3056-4E69-8475-07AC2CDD52A2}" type="pres">
      <dgm:prSet presAssocID="{BAFACFAD-9A15-4613-A037-82D8DBD67521}" presName="comp" presStyleCnt="0"/>
      <dgm:spPr/>
    </dgm:pt>
    <dgm:pt modelId="{5D8DD42E-A67A-4DD7-9C6E-3B9EBAFFA177}" type="pres">
      <dgm:prSet presAssocID="{BAFACFAD-9A15-4613-A037-82D8DBD67521}" presName="rect2" presStyleLbl="node1" presStyleIdx="2" presStyleCnt="3" custScaleX="231903">
        <dgm:presLayoutVars>
          <dgm:bulletEnabled val="1"/>
        </dgm:presLayoutVars>
      </dgm:prSet>
      <dgm:spPr/>
    </dgm:pt>
    <dgm:pt modelId="{F69601A0-7B05-4628-94B6-219AC1F9D25C}" type="pres">
      <dgm:prSet presAssocID="{BAFACFAD-9A15-4613-A037-82D8DBD67521}" presName="rect1" presStyleLbl="lnNode1" presStyleIdx="2" presStyleCnt="3" custLinFactX="-36454" custLinFactNeighborX="-100000" custLinFactNeighborY="715"/>
      <dgm:spPr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</dgm:ptLst>
  <dgm:cxnLst>
    <dgm:cxn modelId="{96AC8C24-59DB-408F-9C49-06A1306D41FE}" srcId="{B84BFE04-4906-4E14-853A-84C4BCBEEBB4}" destId="{DA9E470F-9653-4D90-B3A1-0463E038E828}" srcOrd="0" destOrd="0" parTransId="{1295A32D-AB4D-45B1-B2AD-49A068FF1A68}" sibTransId="{F2F58A84-3390-4FC4-B99E-B41AF7B8B360}"/>
    <dgm:cxn modelId="{8C93C566-7B5E-4AC3-AB29-2D967C9AD2FA}" type="presOf" srcId="{B84BFE04-4906-4E14-853A-84C4BCBEEBB4}" destId="{95833C44-3385-4139-819A-2DE75172A37C}" srcOrd="0" destOrd="0" presId="urn:microsoft.com/office/officeart/2008/layout/AlternatingPictureBlocks"/>
    <dgm:cxn modelId="{5CDE7871-481E-47DF-957D-08AC37A30FE4}" type="presOf" srcId="{4BF25D00-5001-4273-9163-4E4444C73E7E}" destId="{618C5668-5656-469F-B314-D99AB44B1D48}" srcOrd="0" destOrd="0" presId="urn:microsoft.com/office/officeart/2008/layout/AlternatingPictureBlocks"/>
    <dgm:cxn modelId="{08AD57B0-17FC-4030-8BF1-3A3F831B5ACC}" srcId="{B84BFE04-4906-4E14-853A-84C4BCBEEBB4}" destId="{BAFACFAD-9A15-4613-A037-82D8DBD67521}" srcOrd="2" destOrd="0" parTransId="{442DA4D6-BE69-41AB-8EDA-C1C48A27923C}" sibTransId="{2BE2DD2E-9DE5-4486-B1E0-FC34CE8F5A02}"/>
    <dgm:cxn modelId="{7BB586CA-EDE8-4A7A-950F-D7773663192C}" type="presOf" srcId="{BAFACFAD-9A15-4613-A037-82D8DBD67521}" destId="{5D8DD42E-A67A-4DD7-9C6E-3B9EBAFFA177}" srcOrd="0" destOrd="0" presId="urn:microsoft.com/office/officeart/2008/layout/AlternatingPictureBlocks"/>
    <dgm:cxn modelId="{CE2C0BCC-7401-4543-9674-D739137D7625}" type="presOf" srcId="{DA9E470F-9653-4D90-B3A1-0463E038E828}" destId="{E9266122-AD3A-46C0-8A89-6E29D6D20BAB}" srcOrd="0" destOrd="0" presId="urn:microsoft.com/office/officeart/2008/layout/AlternatingPictureBlocks"/>
    <dgm:cxn modelId="{8E2520F3-2F5E-466D-A277-80567E302064}" srcId="{B84BFE04-4906-4E14-853A-84C4BCBEEBB4}" destId="{4BF25D00-5001-4273-9163-4E4444C73E7E}" srcOrd="1" destOrd="0" parTransId="{183CDA86-D2A2-4928-A147-F928D14D1C06}" sibTransId="{37D10747-9458-43C7-AC03-0E39DBBB7F7E}"/>
    <dgm:cxn modelId="{035C4904-967C-4741-BB68-82D4AA728A9E}" type="presParOf" srcId="{95833C44-3385-4139-819A-2DE75172A37C}" destId="{B513C87B-7085-4C88-916C-9A5411BC79AA}" srcOrd="0" destOrd="0" presId="urn:microsoft.com/office/officeart/2008/layout/AlternatingPictureBlocks"/>
    <dgm:cxn modelId="{4777B0F1-E169-4229-9BD0-62615BC1B0F0}" type="presParOf" srcId="{B513C87B-7085-4C88-916C-9A5411BC79AA}" destId="{E9266122-AD3A-46C0-8A89-6E29D6D20BAB}" srcOrd="0" destOrd="0" presId="urn:microsoft.com/office/officeart/2008/layout/AlternatingPictureBlocks"/>
    <dgm:cxn modelId="{4C247632-8D62-421D-9FC6-FEDD41BE83B2}" type="presParOf" srcId="{B513C87B-7085-4C88-916C-9A5411BC79AA}" destId="{5771DB36-DE7A-4B9A-B7AA-66C51A14289D}" srcOrd="1" destOrd="0" presId="urn:microsoft.com/office/officeart/2008/layout/AlternatingPictureBlocks"/>
    <dgm:cxn modelId="{C99C4B6B-059D-43A0-99A9-5A9290B6CF26}" type="presParOf" srcId="{95833C44-3385-4139-819A-2DE75172A37C}" destId="{3506DA75-93BE-41EB-954D-14A97D817C35}" srcOrd="1" destOrd="0" presId="urn:microsoft.com/office/officeart/2008/layout/AlternatingPictureBlocks"/>
    <dgm:cxn modelId="{1A9861C1-6B65-493D-88CD-DB452721C674}" type="presParOf" srcId="{95833C44-3385-4139-819A-2DE75172A37C}" destId="{F570D2C9-B675-40D0-94D3-22751BCEC887}" srcOrd="2" destOrd="0" presId="urn:microsoft.com/office/officeart/2008/layout/AlternatingPictureBlocks"/>
    <dgm:cxn modelId="{8A06E362-24D2-4348-90BE-43A798E2CF6C}" type="presParOf" srcId="{F570D2C9-B675-40D0-94D3-22751BCEC887}" destId="{618C5668-5656-469F-B314-D99AB44B1D48}" srcOrd="0" destOrd="0" presId="urn:microsoft.com/office/officeart/2008/layout/AlternatingPictureBlocks"/>
    <dgm:cxn modelId="{AB6A9922-98F6-4DC6-8F55-A5AA2404EDF4}" type="presParOf" srcId="{F570D2C9-B675-40D0-94D3-22751BCEC887}" destId="{FB745ECC-3FA5-49FA-9765-47AA29FFC244}" srcOrd="1" destOrd="0" presId="urn:microsoft.com/office/officeart/2008/layout/AlternatingPictureBlocks"/>
    <dgm:cxn modelId="{BD3DB607-77A6-402F-BDC3-357B5208A5B9}" type="presParOf" srcId="{95833C44-3385-4139-819A-2DE75172A37C}" destId="{631120DB-03EA-47AD-99F7-7E6E11701557}" srcOrd="3" destOrd="0" presId="urn:microsoft.com/office/officeart/2008/layout/AlternatingPictureBlocks"/>
    <dgm:cxn modelId="{43263879-FD07-4FE7-BA53-59EFB291D344}" type="presParOf" srcId="{95833C44-3385-4139-819A-2DE75172A37C}" destId="{E13963A0-3056-4E69-8475-07AC2CDD52A2}" srcOrd="4" destOrd="0" presId="urn:microsoft.com/office/officeart/2008/layout/AlternatingPictureBlocks"/>
    <dgm:cxn modelId="{A7D6700D-6B7E-48A1-A7BE-350C9D26AE10}" type="presParOf" srcId="{E13963A0-3056-4E69-8475-07AC2CDD52A2}" destId="{5D8DD42E-A67A-4DD7-9C6E-3B9EBAFFA177}" srcOrd="0" destOrd="0" presId="urn:microsoft.com/office/officeart/2008/layout/AlternatingPictureBlocks"/>
    <dgm:cxn modelId="{67563F37-0675-4D1E-8C80-5E8B28F45B0E}" type="presParOf" srcId="{E13963A0-3056-4E69-8475-07AC2CDD52A2}" destId="{F69601A0-7B05-4628-94B6-219AC1F9D25C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DDF08-DF27-4782-AABD-85C25B797043}" type="doc">
      <dgm:prSet loTypeId="urn:microsoft.com/office/officeart/2005/8/layout/cycle2" loCatId="cycle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D98F677-7B1D-49EC-A7C0-C32938817224}">
      <dgm:prSet phldrT="[Text]" custT="1"/>
      <dgm:spPr/>
      <dgm:t>
        <a:bodyPr/>
        <a:lstStyle/>
        <a:p>
          <a:r>
            <a:rPr lang="en-US" sz="1600" dirty="0"/>
            <a:t>You encounter a problem</a:t>
          </a:r>
        </a:p>
      </dgm:t>
    </dgm:pt>
    <dgm:pt modelId="{D3A27FFB-B517-4781-9EDB-B5755CECA929}" type="parTrans" cxnId="{8F1073C0-F76F-4368-93D4-CE78C1907E84}">
      <dgm:prSet/>
      <dgm:spPr/>
      <dgm:t>
        <a:bodyPr/>
        <a:lstStyle/>
        <a:p>
          <a:endParaRPr lang="en-US"/>
        </a:p>
      </dgm:t>
    </dgm:pt>
    <dgm:pt modelId="{F3200DF2-92EB-4E35-A4BC-3AF8B819FB88}" type="sibTrans" cxnId="{8F1073C0-F76F-4368-93D4-CE78C1907E84}">
      <dgm:prSet/>
      <dgm:spPr/>
      <dgm:t>
        <a:bodyPr/>
        <a:lstStyle/>
        <a:p>
          <a:endParaRPr lang="en-US"/>
        </a:p>
      </dgm:t>
    </dgm:pt>
    <dgm:pt modelId="{31B26C31-934D-4C01-88BA-C08BAEE1C0DB}">
      <dgm:prSet phldrT="[Text]" custT="1"/>
      <dgm:spPr/>
      <dgm:t>
        <a:bodyPr/>
        <a:lstStyle/>
        <a:p>
          <a:r>
            <a:rPr lang="en-US" sz="1200" dirty="0"/>
            <a:t>You remembered a few times you solved similar problems before </a:t>
          </a:r>
        </a:p>
      </dgm:t>
    </dgm:pt>
    <dgm:pt modelId="{F9C0197B-CE39-429A-A854-43D474CA628F}" type="parTrans" cxnId="{13B39A12-9E98-49DF-9724-46C89DF99412}">
      <dgm:prSet/>
      <dgm:spPr/>
      <dgm:t>
        <a:bodyPr/>
        <a:lstStyle/>
        <a:p>
          <a:endParaRPr lang="en-US"/>
        </a:p>
      </dgm:t>
    </dgm:pt>
    <dgm:pt modelId="{A3750BC3-7EBB-407A-9102-6F1F2177BBCC}" type="sibTrans" cxnId="{13B39A12-9E98-49DF-9724-46C89DF99412}">
      <dgm:prSet/>
      <dgm:spPr/>
      <dgm:t>
        <a:bodyPr/>
        <a:lstStyle/>
        <a:p>
          <a:endParaRPr lang="en-US"/>
        </a:p>
      </dgm:t>
    </dgm:pt>
    <dgm:pt modelId="{0F8B849A-DF92-40B1-97D4-7FE01BC3399A}">
      <dgm:prSet phldrT="[Text]" custT="1"/>
      <dgm:spPr/>
      <dgm:t>
        <a:bodyPr/>
        <a:lstStyle/>
        <a:p>
          <a:r>
            <a:rPr lang="en-US" sz="1200" dirty="0"/>
            <a:t>You decide to apply the previous solutions to the current problem</a:t>
          </a:r>
        </a:p>
      </dgm:t>
    </dgm:pt>
    <dgm:pt modelId="{0CE2935B-FA38-4781-B8EA-BE2FCA7C457C}" type="parTrans" cxnId="{D43DF0D1-3D8D-4249-A63A-282E922F7F21}">
      <dgm:prSet/>
      <dgm:spPr/>
      <dgm:t>
        <a:bodyPr/>
        <a:lstStyle/>
        <a:p>
          <a:endParaRPr lang="en-US"/>
        </a:p>
      </dgm:t>
    </dgm:pt>
    <dgm:pt modelId="{8F890B74-4343-4F68-9263-5415D8AA0A09}" type="sibTrans" cxnId="{D43DF0D1-3D8D-4249-A63A-282E922F7F21}">
      <dgm:prSet/>
      <dgm:spPr/>
      <dgm:t>
        <a:bodyPr/>
        <a:lstStyle/>
        <a:p>
          <a:endParaRPr lang="en-US"/>
        </a:p>
      </dgm:t>
    </dgm:pt>
    <dgm:pt modelId="{B83D66C5-90BE-4DE3-8C8C-F0CF877AB5AB}">
      <dgm:prSet custT="1"/>
      <dgm:spPr/>
      <dgm:t>
        <a:bodyPr/>
        <a:lstStyle/>
        <a:p>
          <a:r>
            <a:rPr lang="en-US" sz="1200" dirty="0"/>
            <a:t>If the solution does solve the current problem, you remember it </a:t>
          </a:r>
        </a:p>
      </dgm:t>
    </dgm:pt>
    <dgm:pt modelId="{62FA8879-35C4-4CA9-9900-8D5F9D07B1DA}" type="parTrans" cxnId="{0337FD47-2D03-4DD7-82D4-320F321B81DC}">
      <dgm:prSet/>
      <dgm:spPr/>
      <dgm:t>
        <a:bodyPr/>
        <a:lstStyle/>
        <a:p>
          <a:endParaRPr lang="en-US"/>
        </a:p>
      </dgm:t>
    </dgm:pt>
    <dgm:pt modelId="{09D4FE20-B3FC-4CCE-AB37-0C7713935B06}" type="sibTrans" cxnId="{0337FD47-2D03-4DD7-82D4-320F321B81DC}">
      <dgm:prSet/>
      <dgm:spPr/>
      <dgm:t>
        <a:bodyPr/>
        <a:lstStyle/>
        <a:p>
          <a:endParaRPr lang="en-US"/>
        </a:p>
      </dgm:t>
    </dgm:pt>
    <dgm:pt modelId="{6FEC6A52-0ECF-47D2-8B84-8264E4EDDA2E}" type="pres">
      <dgm:prSet presAssocID="{B53DDF08-DF27-4782-AABD-85C25B797043}" presName="cycle" presStyleCnt="0">
        <dgm:presLayoutVars>
          <dgm:dir/>
          <dgm:resizeHandles val="exact"/>
        </dgm:presLayoutVars>
      </dgm:prSet>
      <dgm:spPr/>
    </dgm:pt>
    <dgm:pt modelId="{C0EC44AF-6CBD-4097-B445-02B0631EFC66}" type="pres">
      <dgm:prSet presAssocID="{DD98F677-7B1D-49EC-A7C0-C32938817224}" presName="node" presStyleLbl="node1" presStyleIdx="0" presStyleCnt="4">
        <dgm:presLayoutVars>
          <dgm:bulletEnabled val="1"/>
        </dgm:presLayoutVars>
      </dgm:prSet>
      <dgm:spPr/>
    </dgm:pt>
    <dgm:pt modelId="{026CEBDF-66B4-4F26-B879-EE104A696BA4}" type="pres">
      <dgm:prSet presAssocID="{F3200DF2-92EB-4E35-A4BC-3AF8B819FB88}" presName="sibTrans" presStyleLbl="sibTrans2D1" presStyleIdx="0" presStyleCnt="4"/>
      <dgm:spPr/>
    </dgm:pt>
    <dgm:pt modelId="{892D72F9-A833-40E9-8F19-A7452CBB49AD}" type="pres">
      <dgm:prSet presAssocID="{F3200DF2-92EB-4E35-A4BC-3AF8B819FB88}" presName="connectorText" presStyleLbl="sibTrans2D1" presStyleIdx="0" presStyleCnt="4"/>
      <dgm:spPr/>
    </dgm:pt>
    <dgm:pt modelId="{306EAE67-BC00-4F75-92A4-09198C1DE749}" type="pres">
      <dgm:prSet presAssocID="{31B26C31-934D-4C01-88BA-C08BAEE1C0DB}" presName="node" presStyleLbl="node1" presStyleIdx="1" presStyleCnt="4">
        <dgm:presLayoutVars>
          <dgm:bulletEnabled val="1"/>
        </dgm:presLayoutVars>
      </dgm:prSet>
      <dgm:spPr/>
    </dgm:pt>
    <dgm:pt modelId="{2D13DA9D-DE17-4CBA-89B9-C5EC13DDCE8A}" type="pres">
      <dgm:prSet presAssocID="{A3750BC3-7EBB-407A-9102-6F1F2177BBCC}" presName="sibTrans" presStyleLbl="sibTrans2D1" presStyleIdx="1" presStyleCnt="4"/>
      <dgm:spPr/>
    </dgm:pt>
    <dgm:pt modelId="{889012DD-8688-4AF0-8022-14C25117802D}" type="pres">
      <dgm:prSet presAssocID="{A3750BC3-7EBB-407A-9102-6F1F2177BBCC}" presName="connectorText" presStyleLbl="sibTrans2D1" presStyleIdx="1" presStyleCnt="4"/>
      <dgm:spPr/>
    </dgm:pt>
    <dgm:pt modelId="{AB3B8942-837D-428C-8A76-866A980358F2}" type="pres">
      <dgm:prSet presAssocID="{0F8B849A-DF92-40B1-97D4-7FE01BC3399A}" presName="node" presStyleLbl="node1" presStyleIdx="2" presStyleCnt="4">
        <dgm:presLayoutVars>
          <dgm:bulletEnabled val="1"/>
        </dgm:presLayoutVars>
      </dgm:prSet>
      <dgm:spPr/>
    </dgm:pt>
    <dgm:pt modelId="{41135CBB-25C0-41BC-9108-771138B3EA8D}" type="pres">
      <dgm:prSet presAssocID="{8F890B74-4343-4F68-9263-5415D8AA0A09}" presName="sibTrans" presStyleLbl="sibTrans2D1" presStyleIdx="2" presStyleCnt="4"/>
      <dgm:spPr/>
    </dgm:pt>
    <dgm:pt modelId="{84602EDD-A213-43FC-B7D0-D476E7AF56C2}" type="pres">
      <dgm:prSet presAssocID="{8F890B74-4343-4F68-9263-5415D8AA0A09}" presName="connectorText" presStyleLbl="sibTrans2D1" presStyleIdx="2" presStyleCnt="4"/>
      <dgm:spPr/>
    </dgm:pt>
    <dgm:pt modelId="{E28C2108-C198-4556-A6CA-4B3605C8FEC9}" type="pres">
      <dgm:prSet presAssocID="{B83D66C5-90BE-4DE3-8C8C-F0CF877AB5AB}" presName="node" presStyleLbl="node1" presStyleIdx="3" presStyleCnt="4">
        <dgm:presLayoutVars>
          <dgm:bulletEnabled val="1"/>
        </dgm:presLayoutVars>
      </dgm:prSet>
      <dgm:spPr/>
    </dgm:pt>
    <dgm:pt modelId="{DDE87E24-9683-4D78-916C-6285A0E74EDB}" type="pres">
      <dgm:prSet presAssocID="{09D4FE20-B3FC-4CCE-AB37-0C7713935B06}" presName="sibTrans" presStyleLbl="sibTrans2D1" presStyleIdx="3" presStyleCnt="4"/>
      <dgm:spPr/>
    </dgm:pt>
    <dgm:pt modelId="{A5354C30-985B-4A2E-8C98-03830140DFFA}" type="pres">
      <dgm:prSet presAssocID="{09D4FE20-B3FC-4CCE-AB37-0C7713935B06}" presName="connectorText" presStyleLbl="sibTrans2D1" presStyleIdx="3" presStyleCnt="4"/>
      <dgm:spPr/>
    </dgm:pt>
  </dgm:ptLst>
  <dgm:cxnLst>
    <dgm:cxn modelId="{13B39A12-9E98-49DF-9724-46C89DF99412}" srcId="{B53DDF08-DF27-4782-AABD-85C25B797043}" destId="{31B26C31-934D-4C01-88BA-C08BAEE1C0DB}" srcOrd="1" destOrd="0" parTransId="{F9C0197B-CE39-429A-A854-43D474CA628F}" sibTransId="{A3750BC3-7EBB-407A-9102-6F1F2177BBCC}"/>
    <dgm:cxn modelId="{752F882F-75E0-4184-ADEC-689D0A45F54D}" type="presOf" srcId="{8F890B74-4343-4F68-9263-5415D8AA0A09}" destId="{41135CBB-25C0-41BC-9108-771138B3EA8D}" srcOrd="0" destOrd="0" presId="urn:microsoft.com/office/officeart/2005/8/layout/cycle2"/>
    <dgm:cxn modelId="{0337FD47-2D03-4DD7-82D4-320F321B81DC}" srcId="{B53DDF08-DF27-4782-AABD-85C25B797043}" destId="{B83D66C5-90BE-4DE3-8C8C-F0CF877AB5AB}" srcOrd="3" destOrd="0" parTransId="{62FA8879-35C4-4CA9-9900-8D5F9D07B1DA}" sibTransId="{09D4FE20-B3FC-4CCE-AB37-0C7713935B06}"/>
    <dgm:cxn modelId="{4A99EA48-0D5A-42DA-8DA5-DF0689AA3866}" type="presOf" srcId="{8F890B74-4343-4F68-9263-5415D8AA0A09}" destId="{84602EDD-A213-43FC-B7D0-D476E7AF56C2}" srcOrd="1" destOrd="0" presId="urn:microsoft.com/office/officeart/2005/8/layout/cycle2"/>
    <dgm:cxn modelId="{9896A869-666B-472D-97B3-6861B26F1F0F}" type="presOf" srcId="{DD98F677-7B1D-49EC-A7C0-C32938817224}" destId="{C0EC44AF-6CBD-4097-B445-02B0631EFC66}" srcOrd="0" destOrd="0" presId="urn:microsoft.com/office/officeart/2005/8/layout/cycle2"/>
    <dgm:cxn modelId="{3268454D-9F77-4569-B0D9-F18A30CB71EA}" type="presOf" srcId="{F3200DF2-92EB-4E35-A4BC-3AF8B819FB88}" destId="{892D72F9-A833-40E9-8F19-A7452CBB49AD}" srcOrd="1" destOrd="0" presId="urn:microsoft.com/office/officeart/2005/8/layout/cycle2"/>
    <dgm:cxn modelId="{AF1A7B50-2604-4750-854B-7B4CC19376BD}" type="presOf" srcId="{F3200DF2-92EB-4E35-A4BC-3AF8B819FB88}" destId="{026CEBDF-66B4-4F26-B879-EE104A696BA4}" srcOrd="0" destOrd="0" presId="urn:microsoft.com/office/officeart/2005/8/layout/cycle2"/>
    <dgm:cxn modelId="{1874E270-12E3-4476-A136-F5C12697E1CB}" type="presOf" srcId="{09D4FE20-B3FC-4CCE-AB37-0C7713935B06}" destId="{A5354C30-985B-4A2E-8C98-03830140DFFA}" srcOrd="1" destOrd="0" presId="urn:microsoft.com/office/officeart/2005/8/layout/cycle2"/>
    <dgm:cxn modelId="{E6884A8A-E315-4E96-9B7C-7D46B39C81C9}" type="presOf" srcId="{B83D66C5-90BE-4DE3-8C8C-F0CF877AB5AB}" destId="{E28C2108-C198-4556-A6CA-4B3605C8FEC9}" srcOrd="0" destOrd="0" presId="urn:microsoft.com/office/officeart/2005/8/layout/cycle2"/>
    <dgm:cxn modelId="{7F6F768E-36E6-4CF2-8B6C-F187F8F7F0CD}" type="presOf" srcId="{A3750BC3-7EBB-407A-9102-6F1F2177BBCC}" destId="{2D13DA9D-DE17-4CBA-89B9-C5EC13DDCE8A}" srcOrd="0" destOrd="0" presId="urn:microsoft.com/office/officeart/2005/8/layout/cycle2"/>
    <dgm:cxn modelId="{07952B91-4B8E-412A-9CD1-DDCD911D1ACD}" type="presOf" srcId="{A3750BC3-7EBB-407A-9102-6F1F2177BBCC}" destId="{889012DD-8688-4AF0-8022-14C25117802D}" srcOrd="1" destOrd="0" presId="urn:microsoft.com/office/officeart/2005/8/layout/cycle2"/>
    <dgm:cxn modelId="{8DD2E591-E2EE-4FF4-B3DA-AE52C4B89044}" type="presOf" srcId="{09D4FE20-B3FC-4CCE-AB37-0C7713935B06}" destId="{DDE87E24-9683-4D78-916C-6285A0E74EDB}" srcOrd="0" destOrd="0" presId="urn:microsoft.com/office/officeart/2005/8/layout/cycle2"/>
    <dgm:cxn modelId="{6CB27E9E-A7B5-46D3-B60C-AD1CE1A6A133}" type="presOf" srcId="{0F8B849A-DF92-40B1-97D4-7FE01BC3399A}" destId="{AB3B8942-837D-428C-8A76-866A980358F2}" srcOrd="0" destOrd="0" presId="urn:microsoft.com/office/officeart/2005/8/layout/cycle2"/>
    <dgm:cxn modelId="{8F1073C0-F76F-4368-93D4-CE78C1907E84}" srcId="{B53DDF08-DF27-4782-AABD-85C25B797043}" destId="{DD98F677-7B1D-49EC-A7C0-C32938817224}" srcOrd="0" destOrd="0" parTransId="{D3A27FFB-B517-4781-9EDB-B5755CECA929}" sibTransId="{F3200DF2-92EB-4E35-A4BC-3AF8B819FB88}"/>
    <dgm:cxn modelId="{D43DF0D1-3D8D-4249-A63A-282E922F7F21}" srcId="{B53DDF08-DF27-4782-AABD-85C25B797043}" destId="{0F8B849A-DF92-40B1-97D4-7FE01BC3399A}" srcOrd="2" destOrd="0" parTransId="{0CE2935B-FA38-4781-B8EA-BE2FCA7C457C}" sibTransId="{8F890B74-4343-4F68-9263-5415D8AA0A09}"/>
    <dgm:cxn modelId="{D3B9D8F6-F231-4017-BB57-7ECCE795B8BA}" type="presOf" srcId="{B53DDF08-DF27-4782-AABD-85C25B797043}" destId="{6FEC6A52-0ECF-47D2-8B84-8264E4EDDA2E}" srcOrd="0" destOrd="0" presId="urn:microsoft.com/office/officeart/2005/8/layout/cycle2"/>
    <dgm:cxn modelId="{2388ABFB-F919-4271-AF8B-4148D31D6D34}" type="presOf" srcId="{31B26C31-934D-4C01-88BA-C08BAEE1C0DB}" destId="{306EAE67-BC00-4F75-92A4-09198C1DE749}" srcOrd="0" destOrd="0" presId="urn:microsoft.com/office/officeart/2005/8/layout/cycle2"/>
    <dgm:cxn modelId="{130FBD32-6C7E-4A9F-8BDA-DF3551FE153B}" type="presParOf" srcId="{6FEC6A52-0ECF-47D2-8B84-8264E4EDDA2E}" destId="{C0EC44AF-6CBD-4097-B445-02B0631EFC66}" srcOrd="0" destOrd="0" presId="urn:microsoft.com/office/officeart/2005/8/layout/cycle2"/>
    <dgm:cxn modelId="{B3F68C84-01EB-4C48-84FD-154789C3EA84}" type="presParOf" srcId="{6FEC6A52-0ECF-47D2-8B84-8264E4EDDA2E}" destId="{026CEBDF-66B4-4F26-B879-EE104A696BA4}" srcOrd="1" destOrd="0" presId="urn:microsoft.com/office/officeart/2005/8/layout/cycle2"/>
    <dgm:cxn modelId="{3BB1E007-0046-4D31-99D1-6AF2A26F638C}" type="presParOf" srcId="{026CEBDF-66B4-4F26-B879-EE104A696BA4}" destId="{892D72F9-A833-40E9-8F19-A7452CBB49AD}" srcOrd="0" destOrd="0" presId="urn:microsoft.com/office/officeart/2005/8/layout/cycle2"/>
    <dgm:cxn modelId="{0C108D7E-F255-4D9A-A2E7-ECA1D29226A7}" type="presParOf" srcId="{6FEC6A52-0ECF-47D2-8B84-8264E4EDDA2E}" destId="{306EAE67-BC00-4F75-92A4-09198C1DE749}" srcOrd="2" destOrd="0" presId="urn:microsoft.com/office/officeart/2005/8/layout/cycle2"/>
    <dgm:cxn modelId="{94DEF72A-2EB0-44BA-87C2-76663E331420}" type="presParOf" srcId="{6FEC6A52-0ECF-47D2-8B84-8264E4EDDA2E}" destId="{2D13DA9D-DE17-4CBA-89B9-C5EC13DDCE8A}" srcOrd="3" destOrd="0" presId="urn:microsoft.com/office/officeart/2005/8/layout/cycle2"/>
    <dgm:cxn modelId="{CDD4B1A3-22DD-4B68-B5B9-0CD2F845E2BE}" type="presParOf" srcId="{2D13DA9D-DE17-4CBA-89B9-C5EC13DDCE8A}" destId="{889012DD-8688-4AF0-8022-14C25117802D}" srcOrd="0" destOrd="0" presId="urn:microsoft.com/office/officeart/2005/8/layout/cycle2"/>
    <dgm:cxn modelId="{569B7C6B-7BD3-407E-808D-F62F795E9291}" type="presParOf" srcId="{6FEC6A52-0ECF-47D2-8B84-8264E4EDDA2E}" destId="{AB3B8942-837D-428C-8A76-866A980358F2}" srcOrd="4" destOrd="0" presId="urn:microsoft.com/office/officeart/2005/8/layout/cycle2"/>
    <dgm:cxn modelId="{00E03466-9F67-494B-B8C4-6A4F4D1020F0}" type="presParOf" srcId="{6FEC6A52-0ECF-47D2-8B84-8264E4EDDA2E}" destId="{41135CBB-25C0-41BC-9108-771138B3EA8D}" srcOrd="5" destOrd="0" presId="urn:microsoft.com/office/officeart/2005/8/layout/cycle2"/>
    <dgm:cxn modelId="{E27D8C5B-FB23-4D89-97E3-E2FBD6469D10}" type="presParOf" srcId="{41135CBB-25C0-41BC-9108-771138B3EA8D}" destId="{84602EDD-A213-43FC-B7D0-D476E7AF56C2}" srcOrd="0" destOrd="0" presId="urn:microsoft.com/office/officeart/2005/8/layout/cycle2"/>
    <dgm:cxn modelId="{04858452-6062-42E3-9419-A309DAEA7A6E}" type="presParOf" srcId="{6FEC6A52-0ECF-47D2-8B84-8264E4EDDA2E}" destId="{E28C2108-C198-4556-A6CA-4B3605C8FEC9}" srcOrd="6" destOrd="0" presId="urn:microsoft.com/office/officeart/2005/8/layout/cycle2"/>
    <dgm:cxn modelId="{E18E106C-9C90-4977-9850-152240EB4E1A}" type="presParOf" srcId="{6FEC6A52-0ECF-47D2-8B84-8264E4EDDA2E}" destId="{DDE87E24-9683-4D78-916C-6285A0E74EDB}" srcOrd="7" destOrd="0" presId="urn:microsoft.com/office/officeart/2005/8/layout/cycle2"/>
    <dgm:cxn modelId="{5A291284-7B5D-42FA-B60D-D578982E8BF1}" type="presParOf" srcId="{DDE87E24-9683-4D78-916C-6285A0E74EDB}" destId="{A5354C30-985B-4A2E-8C98-03830140DFFA}" srcOrd="0" destOrd="0" presId="urn:microsoft.com/office/officeart/2005/8/layout/cycle2"/>
  </dgm:cxnLst>
  <dgm:bg>
    <a:solidFill>
      <a:schemeClr val="tx2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F602E1-B079-49A2-A2C7-DE6728278F26}" type="doc">
      <dgm:prSet loTypeId="urn:microsoft.com/office/officeart/2005/8/layout/default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CAB2BE5-B8A4-4B7C-9862-A6984AE60208}">
      <dgm:prSet phldrT="[Text]"/>
      <dgm:spPr/>
      <dgm:t>
        <a:bodyPr/>
        <a:lstStyle/>
        <a:p>
          <a:r>
            <a:rPr lang="en-US" dirty="0"/>
            <a:t>Euclidean</a:t>
          </a:r>
        </a:p>
      </dgm:t>
    </dgm:pt>
    <dgm:pt modelId="{1337EBE0-F180-456E-826E-82B0B2046579}" type="parTrans" cxnId="{D7285750-5B60-4DD1-A4B9-B296184FD855}">
      <dgm:prSet/>
      <dgm:spPr/>
      <dgm:t>
        <a:bodyPr/>
        <a:lstStyle/>
        <a:p>
          <a:endParaRPr lang="en-US"/>
        </a:p>
      </dgm:t>
    </dgm:pt>
    <dgm:pt modelId="{92B77864-C347-4214-B928-C850704DBB2D}" type="sibTrans" cxnId="{D7285750-5B60-4DD1-A4B9-B296184FD855}">
      <dgm:prSet/>
      <dgm:spPr/>
      <dgm:t>
        <a:bodyPr/>
        <a:lstStyle/>
        <a:p>
          <a:endParaRPr lang="en-US"/>
        </a:p>
      </dgm:t>
    </dgm:pt>
    <dgm:pt modelId="{939BE447-4F96-44AC-8A20-A1EF96207116}">
      <dgm:prSet phldrT="[Text]"/>
      <dgm:spPr/>
      <dgm:t>
        <a:bodyPr/>
        <a:lstStyle/>
        <a:p>
          <a:r>
            <a:rPr lang="en-US" dirty="0"/>
            <a:t>Manhattan</a:t>
          </a:r>
        </a:p>
      </dgm:t>
    </dgm:pt>
    <dgm:pt modelId="{652BCC67-3A78-4147-914D-951E82F7046B}" type="parTrans" cxnId="{2A9F8DD3-C61F-4693-B95B-7B8639FC688F}">
      <dgm:prSet/>
      <dgm:spPr/>
      <dgm:t>
        <a:bodyPr/>
        <a:lstStyle/>
        <a:p>
          <a:endParaRPr lang="en-US"/>
        </a:p>
      </dgm:t>
    </dgm:pt>
    <dgm:pt modelId="{EBB36498-9036-44B3-A1A4-480A64CE06E5}" type="sibTrans" cxnId="{2A9F8DD3-C61F-4693-B95B-7B8639FC688F}">
      <dgm:prSet/>
      <dgm:spPr/>
      <dgm:t>
        <a:bodyPr/>
        <a:lstStyle/>
        <a:p>
          <a:endParaRPr lang="en-US"/>
        </a:p>
      </dgm:t>
    </dgm:pt>
    <dgm:pt modelId="{CB9D7A46-A617-4D9B-908A-DD0456A9446E}">
      <dgm:prSet phldrT="[Text]"/>
      <dgm:spPr/>
      <dgm:t>
        <a:bodyPr/>
        <a:lstStyle/>
        <a:p>
          <a:r>
            <a:rPr lang="en-US" dirty="0"/>
            <a:t>Chebyshev</a:t>
          </a:r>
        </a:p>
      </dgm:t>
    </dgm:pt>
    <dgm:pt modelId="{1C68C834-969B-4FE5-80F8-ABBB53838212}" type="parTrans" cxnId="{36968EAA-F801-4FAB-B075-DECD4275DC3B}">
      <dgm:prSet/>
      <dgm:spPr/>
      <dgm:t>
        <a:bodyPr/>
        <a:lstStyle/>
        <a:p>
          <a:endParaRPr lang="en-US"/>
        </a:p>
      </dgm:t>
    </dgm:pt>
    <dgm:pt modelId="{506956C2-FDEC-4C05-8380-AC11D494E8A0}" type="sibTrans" cxnId="{36968EAA-F801-4FAB-B075-DECD4275DC3B}">
      <dgm:prSet/>
      <dgm:spPr/>
      <dgm:t>
        <a:bodyPr/>
        <a:lstStyle/>
        <a:p>
          <a:endParaRPr lang="en-US"/>
        </a:p>
      </dgm:t>
    </dgm:pt>
    <dgm:pt modelId="{2FA132F1-97A2-4D99-A20A-8550787C5E2A}">
      <dgm:prSet phldrT="[Text]"/>
      <dgm:spPr/>
      <dgm:t>
        <a:bodyPr/>
        <a:lstStyle/>
        <a:p>
          <a:r>
            <a:rPr lang="en-US" dirty="0"/>
            <a:t>Cosine</a:t>
          </a:r>
        </a:p>
      </dgm:t>
    </dgm:pt>
    <dgm:pt modelId="{98B72E47-061B-46D0-AE4E-30B116949599}" type="parTrans" cxnId="{DAAFB87E-34F7-4D4A-8535-DAA3A620D6BC}">
      <dgm:prSet/>
      <dgm:spPr/>
      <dgm:t>
        <a:bodyPr/>
        <a:lstStyle/>
        <a:p>
          <a:endParaRPr lang="en-US"/>
        </a:p>
      </dgm:t>
    </dgm:pt>
    <dgm:pt modelId="{A49B6E97-32AA-4293-AC7E-93E349864E79}" type="sibTrans" cxnId="{DAAFB87E-34F7-4D4A-8535-DAA3A620D6BC}">
      <dgm:prSet/>
      <dgm:spPr/>
      <dgm:t>
        <a:bodyPr/>
        <a:lstStyle/>
        <a:p>
          <a:endParaRPr lang="en-US"/>
        </a:p>
      </dgm:t>
    </dgm:pt>
    <dgm:pt modelId="{DBCFEC2D-CC67-460F-8578-DE5EDD217795}" type="pres">
      <dgm:prSet presAssocID="{87F602E1-B079-49A2-A2C7-DE6728278F26}" presName="diagram" presStyleCnt="0">
        <dgm:presLayoutVars>
          <dgm:dir/>
          <dgm:resizeHandles val="exact"/>
        </dgm:presLayoutVars>
      </dgm:prSet>
      <dgm:spPr/>
    </dgm:pt>
    <dgm:pt modelId="{FC16278B-1940-47E9-8FD2-1CD82800B345}" type="pres">
      <dgm:prSet presAssocID="{CCAB2BE5-B8A4-4B7C-9862-A6984AE60208}" presName="node" presStyleLbl="node1" presStyleIdx="0" presStyleCnt="4">
        <dgm:presLayoutVars>
          <dgm:bulletEnabled val="1"/>
        </dgm:presLayoutVars>
      </dgm:prSet>
      <dgm:spPr/>
    </dgm:pt>
    <dgm:pt modelId="{552429E6-E69B-444A-B04E-39CE58F98BD5}" type="pres">
      <dgm:prSet presAssocID="{92B77864-C347-4214-B928-C850704DBB2D}" presName="sibTrans" presStyleCnt="0"/>
      <dgm:spPr/>
    </dgm:pt>
    <dgm:pt modelId="{47467228-FB36-4F17-BA50-795AC24C6C02}" type="pres">
      <dgm:prSet presAssocID="{939BE447-4F96-44AC-8A20-A1EF96207116}" presName="node" presStyleLbl="node1" presStyleIdx="1" presStyleCnt="4">
        <dgm:presLayoutVars>
          <dgm:bulletEnabled val="1"/>
        </dgm:presLayoutVars>
      </dgm:prSet>
      <dgm:spPr/>
    </dgm:pt>
    <dgm:pt modelId="{8CFB9993-D1D2-4641-BB32-FC357A23C3E4}" type="pres">
      <dgm:prSet presAssocID="{EBB36498-9036-44B3-A1A4-480A64CE06E5}" presName="sibTrans" presStyleCnt="0"/>
      <dgm:spPr/>
    </dgm:pt>
    <dgm:pt modelId="{66AC2E72-F28F-417A-ACB0-0D62DB39C9E6}" type="pres">
      <dgm:prSet presAssocID="{CB9D7A46-A617-4D9B-908A-DD0456A9446E}" presName="node" presStyleLbl="node1" presStyleIdx="2" presStyleCnt="4">
        <dgm:presLayoutVars>
          <dgm:bulletEnabled val="1"/>
        </dgm:presLayoutVars>
      </dgm:prSet>
      <dgm:spPr/>
    </dgm:pt>
    <dgm:pt modelId="{1840F694-51F9-4E80-B0BA-AAF539BBE552}" type="pres">
      <dgm:prSet presAssocID="{506956C2-FDEC-4C05-8380-AC11D494E8A0}" presName="sibTrans" presStyleCnt="0"/>
      <dgm:spPr/>
    </dgm:pt>
    <dgm:pt modelId="{FA1D2B54-5DDD-4C1B-B604-2E5D700C6AC9}" type="pres">
      <dgm:prSet presAssocID="{2FA132F1-97A2-4D99-A20A-8550787C5E2A}" presName="node" presStyleLbl="node1" presStyleIdx="3" presStyleCnt="4">
        <dgm:presLayoutVars>
          <dgm:bulletEnabled val="1"/>
        </dgm:presLayoutVars>
      </dgm:prSet>
      <dgm:spPr/>
    </dgm:pt>
  </dgm:ptLst>
  <dgm:cxnLst>
    <dgm:cxn modelId="{D8F48008-4924-42F1-AA9D-96394FCC81C2}" type="presOf" srcId="{CCAB2BE5-B8A4-4B7C-9862-A6984AE60208}" destId="{FC16278B-1940-47E9-8FD2-1CD82800B345}" srcOrd="0" destOrd="0" presId="urn:microsoft.com/office/officeart/2005/8/layout/default"/>
    <dgm:cxn modelId="{B2DAD065-285F-4D75-AC37-594735727B80}" type="presOf" srcId="{939BE447-4F96-44AC-8A20-A1EF96207116}" destId="{47467228-FB36-4F17-BA50-795AC24C6C02}" srcOrd="0" destOrd="0" presId="urn:microsoft.com/office/officeart/2005/8/layout/default"/>
    <dgm:cxn modelId="{323A684A-225E-4786-9600-0D998DF3CCDF}" type="presOf" srcId="{87F602E1-B079-49A2-A2C7-DE6728278F26}" destId="{DBCFEC2D-CC67-460F-8578-DE5EDD217795}" srcOrd="0" destOrd="0" presId="urn:microsoft.com/office/officeart/2005/8/layout/default"/>
    <dgm:cxn modelId="{AE3A136B-5884-4DBA-93E5-B2D8FBD01A0F}" type="presOf" srcId="{CB9D7A46-A617-4D9B-908A-DD0456A9446E}" destId="{66AC2E72-F28F-417A-ACB0-0D62DB39C9E6}" srcOrd="0" destOrd="0" presId="urn:microsoft.com/office/officeart/2005/8/layout/default"/>
    <dgm:cxn modelId="{D7285750-5B60-4DD1-A4B9-B296184FD855}" srcId="{87F602E1-B079-49A2-A2C7-DE6728278F26}" destId="{CCAB2BE5-B8A4-4B7C-9862-A6984AE60208}" srcOrd="0" destOrd="0" parTransId="{1337EBE0-F180-456E-826E-82B0B2046579}" sibTransId="{92B77864-C347-4214-B928-C850704DBB2D}"/>
    <dgm:cxn modelId="{DAAFB87E-34F7-4D4A-8535-DAA3A620D6BC}" srcId="{87F602E1-B079-49A2-A2C7-DE6728278F26}" destId="{2FA132F1-97A2-4D99-A20A-8550787C5E2A}" srcOrd="3" destOrd="0" parTransId="{98B72E47-061B-46D0-AE4E-30B116949599}" sibTransId="{A49B6E97-32AA-4293-AC7E-93E349864E79}"/>
    <dgm:cxn modelId="{36968EAA-F801-4FAB-B075-DECD4275DC3B}" srcId="{87F602E1-B079-49A2-A2C7-DE6728278F26}" destId="{CB9D7A46-A617-4D9B-908A-DD0456A9446E}" srcOrd="2" destOrd="0" parTransId="{1C68C834-969B-4FE5-80F8-ABBB53838212}" sibTransId="{506956C2-FDEC-4C05-8380-AC11D494E8A0}"/>
    <dgm:cxn modelId="{A97D97AE-2631-4761-88A8-7E4CAF4C4C87}" type="presOf" srcId="{2FA132F1-97A2-4D99-A20A-8550787C5E2A}" destId="{FA1D2B54-5DDD-4C1B-B604-2E5D700C6AC9}" srcOrd="0" destOrd="0" presId="urn:microsoft.com/office/officeart/2005/8/layout/default"/>
    <dgm:cxn modelId="{2A9F8DD3-C61F-4693-B95B-7B8639FC688F}" srcId="{87F602E1-B079-49A2-A2C7-DE6728278F26}" destId="{939BE447-4F96-44AC-8A20-A1EF96207116}" srcOrd="1" destOrd="0" parTransId="{652BCC67-3A78-4147-914D-951E82F7046B}" sibTransId="{EBB36498-9036-44B3-A1A4-480A64CE06E5}"/>
    <dgm:cxn modelId="{76BCA901-EC63-4D57-83CC-CB9894F9D328}" type="presParOf" srcId="{DBCFEC2D-CC67-460F-8578-DE5EDD217795}" destId="{FC16278B-1940-47E9-8FD2-1CD82800B345}" srcOrd="0" destOrd="0" presId="urn:microsoft.com/office/officeart/2005/8/layout/default"/>
    <dgm:cxn modelId="{9C663695-89AF-47A6-96D1-ED6013B08459}" type="presParOf" srcId="{DBCFEC2D-CC67-460F-8578-DE5EDD217795}" destId="{552429E6-E69B-444A-B04E-39CE58F98BD5}" srcOrd="1" destOrd="0" presId="urn:microsoft.com/office/officeart/2005/8/layout/default"/>
    <dgm:cxn modelId="{0C0C5F6C-9779-4144-B5B4-15F2084D7424}" type="presParOf" srcId="{DBCFEC2D-CC67-460F-8578-DE5EDD217795}" destId="{47467228-FB36-4F17-BA50-795AC24C6C02}" srcOrd="2" destOrd="0" presId="urn:microsoft.com/office/officeart/2005/8/layout/default"/>
    <dgm:cxn modelId="{DA080B62-CC10-46BB-B8D1-1AC00DDF137F}" type="presParOf" srcId="{DBCFEC2D-CC67-460F-8578-DE5EDD217795}" destId="{8CFB9993-D1D2-4641-BB32-FC357A23C3E4}" srcOrd="3" destOrd="0" presId="urn:microsoft.com/office/officeart/2005/8/layout/default"/>
    <dgm:cxn modelId="{66D4E0D7-D178-4FD2-90C1-A697C46AF647}" type="presParOf" srcId="{DBCFEC2D-CC67-460F-8578-DE5EDD217795}" destId="{66AC2E72-F28F-417A-ACB0-0D62DB39C9E6}" srcOrd="4" destOrd="0" presId="urn:microsoft.com/office/officeart/2005/8/layout/default"/>
    <dgm:cxn modelId="{EF567E39-BEA8-4DCC-BA5D-1F3A95EF3FC6}" type="presParOf" srcId="{DBCFEC2D-CC67-460F-8578-DE5EDD217795}" destId="{1840F694-51F9-4E80-B0BA-AAF539BBE552}" srcOrd="5" destOrd="0" presId="urn:microsoft.com/office/officeart/2005/8/layout/default"/>
    <dgm:cxn modelId="{02D98070-C9AC-4E4A-A393-C52424D8B2F9}" type="presParOf" srcId="{DBCFEC2D-CC67-460F-8578-DE5EDD217795}" destId="{FA1D2B54-5DDD-4C1B-B604-2E5D700C6AC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C4CDA6-2A9E-4AC4-9890-0CBB1FC6D885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F6970-8DEA-45F0-A3B7-5F60A031FBD5}">
      <dgm:prSet phldrT="[Text]" custT="1"/>
      <dgm:spPr/>
      <dgm:t>
        <a:bodyPr/>
        <a:lstStyle/>
        <a:p>
          <a:r>
            <a:rPr lang="en-US" sz="2800" dirty="0"/>
            <a:t>Supervised:</a:t>
          </a:r>
          <a:r>
            <a:rPr lang="en-US" sz="3200" dirty="0"/>
            <a:t> </a:t>
          </a:r>
          <a:r>
            <a:rPr lang="en-US" sz="2000" dirty="0"/>
            <a:t>Has Target Variable</a:t>
          </a:r>
        </a:p>
      </dgm:t>
    </dgm:pt>
    <dgm:pt modelId="{B0E2C3A2-DD77-4571-AFC7-9DEE153F7F11}" type="parTrans" cxnId="{485EB293-37E5-4332-A889-10238CCA0434}">
      <dgm:prSet/>
      <dgm:spPr/>
      <dgm:t>
        <a:bodyPr/>
        <a:lstStyle/>
        <a:p>
          <a:endParaRPr lang="en-US"/>
        </a:p>
      </dgm:t>
    </dgm:pt>
    <dgm:pt modelId="{3CB5C5A6-0D07-43F9-80F9-E2DCFF1496A5}" type="sibTrans" cxnId="{485EB293-37E5-4332-A889-10238CCA0434}">
      <dgm:prSet/>
      <dgm:spPr/>
      <dgm:t>
        <a:bodyPr/>
        <a:lstStyle/>
        <a:p>
          <a:endParaRPr lang="en-US"/>
        </a:p>
      </dgm:t>
    </dgm:pt>
    <dgm:pt modelId="{CA412985-B8D3-4DF2-997C-0AD6F92E3488}">
      <dgm:prSet phldrT="[Text]" custT="1"/>
      <dgm:spPr/>
      <dgm:t>
        <a:bodyPr/>
        <a:lstStyle/>
        <a:p>
          <a:r>
            <a:rPr lang="en-US" sz="2800" dirty="0"/>
            <a:t>Try a different number of neighbors until the classifications (or predictions) are more “consistent” with the observed target value(s) </a:t>
          </a:r>
        </a:p>
      </dgm:t>
    </dgm:pt>
    <dgm:pt modelId="{32B58B48-45D6-4007-AF6B-CE56E9ED0F9D}" type="parTrans" cxnId="{6D0504F5-F6AF-4EB7-85E0-61B118521607}">
      <dgm:prSet/>
      <dgm:spPr/>
      <dgm:t>
        <a:bodyPr/>
        <a:lstStyle/>
        <a:p>
          <a:endParaRPr lang="en-US"/>
        </a:p>
      </dgm:t>
    </dgm:pt>
    <dgm:pt modelId="{B74C9C2F-2FDB-4452-99F5-1836C1E786F5}" type="sibTrans" cxnId="{6D0504F5-F6AF-4EB7-85E0-61B118521607}">
      <dgm:prSet/>
      <dgm:spPr/>
      <dgm:t>
        <a:bodyPr/>
        <a:lstStyle/>
        <a:p>
          <a:endParaRPr lang="en-US"/>
        </a:p>
      </dgm:t>
    </dgm:pt>
    <dgm:pt modelId="{AEEE250D-0D64-4DB5-A9C5-A3AE6B64670F}">
      <dgm:prSet phldrT="[Text]" custT="1"/>
      <dgm:spPr/>
      <dgm:t>
        <a:bodyPr/>
        <a:lstStyle/>
        <a:p>
          <a:r>
            <a:rPr lang="en-US" sz="2800" dirty="0"/>
            <a:t>Unsupervised:</a:t>
          </a:r>
          <a:r>
            <a:rPr lang="en-US" sz="2400" dirty="0"/>
            <a:t> </a:t>
          </a:r>
          <a:r>
            <a:rPr lang="en-US" sz="2000" dirty="0"/>
            <a:t>No Target Variable</a:t>
          </a:r>
        </a:p>
      </dgm:t>
    </dgm:pt>
    <dgm:pt modelId="{09D7439D-EB11-44D5-99F5-F5D0DED54273}" type="parTrans" cxnId="{DFF1A7FF-FEFB-4F39-BA62-8127C2F358CB}">
      <dgm:prSet/>
      <dgm:spPr/>
      <dgm:t>
        <a:bodyPr/>
        <a:lstStyle/>
        <a:p>
          <a:endParaRPr lang="en-US"/>
        </a:p>
      </dgm:t>
    </dgm:pt>
    <dgm:pt modelId="{2B116561-872F-4EC0-8971-DCE23426FF81}" type="sibTrans" cxnId="{DFF1A7FF-FEFB-4F39-BA62-8127C2F358CB}">
      <dgm:prSet/>
      <dgm:spPr/>
      <dgm:t>
        <a:bodyPr/>
        <a:lstStyle/>
        <a:p>
          <a:endParaRPr lang="en-US"/>
        </a:p>
      </dgm:t>
    </dgm:pt>
    <dgm:pt modelId="{0E8FB9F6-3BD6-4A5D-8AB5-AA7D7B85EC8F}">
      <dgm:prSet phldrT="[Text]" custT="1"/>
      <dgm:spPr/>
      <dgm:t>
        <a:bodyPr/>
        <a:lstStyle/>
        <a:p>
          <a:r>
            <a:rPr lang="en-US" sz="2800" dirty="0"/>
            <a:t>I am not aware of the answer when there is no target variable</a:t>
          </a:r>
        </a:p>
      </dgm:t>
    </dgm:pt>
    <dgm:pt modelId="{88498486-7FE4-48C7-847E-81F953C72A7F}" type="parTrans" cxnId="{E85E0F3C-A972-4FCA-84AF-8E4609F08DBE}">
      <dgm:prSet/>
      <dgm:spPr/>
      <dgm:t>
        <a:bodyPr/>
        <a:lstStyle/>
        <a:p>
          <a:endParaRPr lang="en-US"/>
        </a:p>
      </dgm:t>
    </dgm:pt>
    <dgm:pt modelId="{B5CCC1DE-5A69-44F7-80C3-835E15CA91B7}" type="sibTrans" cxnId="{E85E0F3C-A972-4FCA-84AF-8E4609F08DBE}">
      <dgm:prSet/>
      <dgm:spPr/>
      <dgm:t>
        <a:bodyPr/>
        <a:lstStyle/>
        <a:p>
          <a:endParaRPr lang="en-US"/>
        </a:p>
      </dgm:t>
    </dgm:pt>
    <dgm:pt modelId="{E9570F5A-69A8-4798-A0C6-BF2AC7E84035}">
      <dgm:prSet phldrT="[Text]" custT="1"/>
      <dgm:spPr/>
      <dgm:t>
        <a:bodyPr/>
        <a:lstStyle/>
        <a:p>
          <a:r>
            <a:rPr lang="en-US" sz="2800" dirty="0"/>
            <a:t>Use your best analytical judgment!</a:t>
          </a:r>
        </a:p>
      </dgm:t>
    </dgm:pt>
    <dgm:pt modelId="{E1A4D308-E850-4380-A02E-044444B5D690}" type="parTrans" cxnId="{FFB9A8CB-7FFC-4018-B193-02F0376C49A6}">
      <dgm:prSet/>
      <dgm:spPr/>
      <dgm:t>
        <a:bodyPr/>
        <a:lstStyle/>
        <a:p>
          <a:endParaRPr lang="en-US"/>
        </a:p>
      </dgm:t>
    </dgm:pt>
    <dgm:pt modelId="{AF9B4196-B1D9-4E3F-81D8-43E285EF723D}" type="sibTrans" cxnId="{FFB9A8CB-7FFC-4018-B193-02F0376C49A6}">
      <dgm:prSet/>
      <dgm:spPr/>
      <dgm:t>
        <a:bodyPr/>
        <a:lstStyle/>
        <a:p>
          <a:endParaRPr lang="en-US"/>
        </a:p>
      </dgm:t>
    </dgm:pt>
    <dgm:pt modelId="{574AE018-AF67-4ED7-84BD-74DF57E7C2A3}">
      <dgm:prSet phldrT="[Text]" custT="1"/>
      <dgm:spPr/>
      <dgm:t>
        <a:bodyPr/>
        <a:lstStyle/>
        <a:p>
          <a:r>
            <a:rPr lang="en-US" sz="2800" dirty="0"/>
            <a:t>Consistency is defined in terms of lower misclassification or prediction error</a:t>
          </a:r>
        </a:p>
      </dgm:t>
    </dgm:pt>
    <dgm:pt modelId="{3CD0A826-A44D-465C-90CA-AB0F8C36491C}" type="parTrans" cxnId="{72C292AE-7789-485C-862E-D6AC4A082E43}">
      <dgm:prSet/>
      <dgm:spPr/>
      <dgm:t>
        <a:bodyPr/>
        <a:lstStyle/>
        <a:p>
          <a:endParaRPr lang="en-US"/>
        </a:p>
      </dgm:t>
    </dgm:pt>
    <dgm:pt modelId="{874405F9-992D-4EDD-9712-B00C2F0D019D}" type="sibTrans" cxnId="{72C292AE-7789-485C-862E-D6AC4A082E43}">
      <dgm:prSet/>
      <dgm:spPr/>
      <dgm:t>
        <a:bodyPr/>
        <a:lstStyle/>
        <a:p>
          <a:endParaRPr lang="en-US"/>
        </a:p>
      </dgm:t>
    </dgm:pt>
    <dgm:pt modelId="{FE99745B-02C6-47A9-A68F-862616278426}" type="pres">
      <dgm:prSet presAssocID="{73C4CDA6-2A9E-4AC4-9890-0CBB1FC6D885}" presName="Name0" presStyleCnt="0">
        <dgm:presLayoutVars>
          <dgm:dir/>
          <dgm:animLvl val="lvl"/>
          <dgm:resizeHandles val="exact"/>
        </dgm:presLayoutVars>
      </dgm:prSet>
      <dgm:spPr/>
    </dgm:pt>
    <dgm:pt modelId="{92A74132-A45E-49B9-8B55-C1DC941DB766}" type="pres">
      <dgm:prSet presAssocID="{85DF6970-8DEA-45F0-A3B7-5F60A031FBD5}" presName="linNode" presStyleCnt="0"/>
      <dgm:spPr/>
    </dgm:pt>
    <dgm:pt modelId="{FBD32CC8-35B5-4C89-A821-A242B716D32B}" type="pres">
      <dgm:prSet presAssocID="{85DF6970-8DEA-45F0-A3B7-5F60A031FBD5}" presName="parTx" presStyleLbl="revTx" presStyleIdx="0" presStyleCnt="2">
        <dgm:presLayoutVars>
          <dgm:chMax val="1"/>
          <dgm:bulletEnabled val="1"/>
        </dgm:presLayoutVars>
      </dgm:prSet>
      <dgm:spPr/>
    </dgm:pt>
    <dgm:pt modelId="{51BD04F5-733D-4830-8786-26BCDC814682}" type="pres">
      <dgm:prSet presAssocID="{85DF6970-8DEA-45F0-A3B7-5F60A031FBD5}" presName="bracket" presStyleLbl="parChTrans1D1" presStyleIdx="0" presStyleCnt="2"/>
      <dgm:spPr/>
    </dgm:pt>
    <dgm:pt modelId="{08912B5A-2537-4E53-8B8F-F4034573F4F4}" type="pres">
      <dgm:prSet presAssocID="{85DF6970-8DEA-45F0-A3B7-5F60A031FBD5}" presName="spH" presStyleCnt="0"/>
      <dgm:spPr/>
    </dgm:pt>
    <dgm:pt modelId="{C22610B8-73F8-4C37-920A-B7416D38CA2F}" type="pres">
      <dgm:prSet presAssocID="{85DF6970-8DEA-45F0-A3B7-5F60A031FBD5}" presName="desTx" presStyleLbl="node1" presStyleIdx="0" presStyleCnt="2">
        <dgm:presLayoutVars>
          <dgm:bulletEnabled val="1"/>
        </dgm:presLayoutVars>
      </dgm:prSet>
      <dgm:spPr/>
    </dgm:pt>
    <dgm:pt modelId="{E38B5CC8-B288-4E75-8E9D-72774E8931F6}" type="pres">
      <dgm:prSet presAssocID="{3CB5C5A6-0D07-43F9-80F9-E2DCFF1496A5}" presName="spV" presStyleCnt="0"/>
      <dgm:spPr/>
    </dgm:pt>
    <dgm:pt modelId="{D333695B-2436-4C36-A128-87E1EEB35231}" type="pres">
      <dgm:prSet presAssocID="{AEEE250D-0D64-4DB5-A9C5-A3AE6B64670F}" presName="linNode" presStyleCnt="0"/>
      <dgm:spPr/>
    </dgm:pt>
    <dgm:pt modelId="{88A38F3B-BE9E-4C38-9EAE-CD45849C84A3}" type="pres">
      <dgm:prSet presAssocID="{AEEE250D-0D64-4DB5-A9C5-A3AE6B64670F}" presName="parTx" presStyleLbl="revTx" presStyleIdx="1" presStyleCnt="2">
        <dgm:presLayoutVars>
          <dgm:chMax val="1"/>
          <dgm:bulletEnabled val="1"/>
        </dgm:presLayoutVars>
      </dgm:prSet>
      <dgm:spPr/>
    </dgm:pt>
    <dgm:pt modelId="{DC6106B6-0C33-479E-86E5-43DE0278F28E}" type="pres">
      <dgm:prSet presAssocID="{AEEE250D-0D64-4DB5-A9C5-A3AE6B64670F}" presName="bracket" presStyleLbl="parChTrans1D1" presStyleIdx="1" presStyleCnt="2"/>
      <dgm:spPr/>
    </dgm:pt>
    <dgm:pt modelId="{41F622E5-594C-4233-B150-47FB369FB2E5}" type="pres">
      <dgm:prSet presAssocID="{AEEE250D-0D64-4DB5-A9C5-A3AE6B64670F}" presName="spH" presStyleCnt="0"/>
      <dgm:spPr/>
    </dgm:pt>
    <dgm:pt modelId="{56734011-E0FF-41B8-807A-024EC5633AB6}" type="pres">
      <dgm:prSet presAssocID="{AEEE250D-0D64-4DB5-A9C5-A3AE6B64670F}" presName="desTx" presStyleLbl="node1" presStyleIdx="1" presStyleCnt="2">
        <dgm:presLayoutVars>
          <dgm:bulletEnabled val="1"/>
        </dgm:presLayoutVars>
      </dgm:prSet>
      <dgm:spPr/>
    </dgm:pt>
  </dgm:ptLst>
  <dgm:cxnLst>
    <dgm:cxn modelId="{64733909-F613-440E-81D6-D2DAFF1EE4D6}" type="presOf" srcId="{E9570F5A-69A8-4798-A0C6-BF2AC7E84035}" destId="{56734011-E0FF-41B8-807A-024EC5633AB6}" srcOrd="0" destOrd="1" presId="urn:diagrams.loki3.com/BracketList"/>
    <dgm:cxn modelId="{F3BB3A0A-13B7-499F-A5C0-62A6754938B6}" type="presOf" srcId="{AEEE250D-0D64-4DB5-A9C5-A3AE6B64670F}" destId="{88A38F3B-BE9E-4C38-9EAE-CD45849C84A3}" srcOrd="0" destOrd="0" presId="urn:diagrams.loki3.com/BracketList"/>
    <dgm:cxn modelId="{E85E0F3C-A972-4FCA-84AF-8E4609F08DBE}" srcId="{AEEE250D-0D64-4DB5-A9C5-A3AE6B64670F}" destId="{0E8FB9F6-3BD6-4A5D-8AB5-AA7D7B85EC8F}" srcOrd="0" destOrd="0" parTransId="{88498486-7FE4-48C7-847E-81F953C72A7F}" sibTransId="{B5CCC1DE-5A69-44F7-80C3-835E15CA91B7}"/>
    <dgm:cxn modelId="{132ED071-4A7F-438C-B712-1B6F81DAD113}" type="presOf" srcId="{574AE018-AF67-4ED7-84BD-74DF57E7C2A3}" destId="{C22610B8-73F8-4C37-920A-B7416D38CA2F}" srcOrd="0" destOrd="1" presId="urn:diagrams.loki3.com/BracketList"/>
    <dgm:cxn modelId="{26627A55-364F-4F27-A415-DF6A24EE2A68}" type="presOf" srcId="{85DF6970-8DEA-45F0-A3B7-5F60A031FBD5}" destId="{FBD32CC8-35B5-4C89-A821-A242B716D32B}" srcOrd="0" destOrd="0" presId="urn:diagrams.loki3.com/BracketList"/>
    <dgm:cxn modelId="{7F17B657-D009-4AA0-B8C2-EF40BD663A1A}" type="presOf" srcId="{73C4CDA6-2A9E-4AC4-9890-0CBB1FC6D885}" destId="{FE99745B-02C6-47A9-A68F-862616278426}" srcOrd="0" destOrd="0" presId="urn:diagrams.loki3.com/BracketList"/>
    <dgm:cxn modelId="{42CFE88D-B174-4F49-9FCC-CEA5AAA837AA}" type="presOf" srcId="{0E8FB9F6-3BD6-4A5D-8AB5-AA7D7B85EC8F}" destId="{56734011-E0FF-41B8-807A-024EC5633AB6}" srcOrd="0" destOrd="0" presId="urn:diagrams.loki3.com/BracketList"/>
    <dgm:cxn modelId="{485EB293-37E5-4332-A889-10238CCA0434}" srcId="{73C4CDA6-2A9E-4AC4-9890-0CBB1FC6D885}" destId="{85DF6970-8DEA-45F0-A3B7-5F60A031FBD5}" srcOrd="0" destOrd="0" parTransId="{B0E2C3A2-DD77-4571-AFC7-9DEE153F7F11}" sibTransId="{3CB5C5A6-0D07-43F9-80F9-E2DCFF1496A5}"/>
    <dgm:cxn modelId="{38573BA5-D5F8-4D0A-834A-DDE612BBD2C7}" type="presOf" srcId="{CA412985-B8D3-4DF2-997C-0AD6F92E3488}" destId="{C22610B8-73F8-4C37-920A-B7416D38CA2F}" srcOrd="0" destOrd="0" presId="urn:diagrams.loki3.com/BracketList"/>
    <dgm:cxn modelId="{72C292AE-7789-485C-862E-D6AC4A082E43}" srcId="{85DF6970-8DEA-45F0-A3B7-5F60A031FBD5}" destId="{574AE018-AF67-4ED7-84BD-74DF57E7C2A3}" srcOrd="1" destOrd="0" parTransId="{3CD0A826-A44D-465C-90CA-AB0F8C36491C}" sibTransId="{874405F9-992D-4EDD-9712-B00C2F0D019D}"/>
    <dgm:cxn modelId="{FFB9A8CB-7FFC-4018-B193-02F0376C49A6}" srcId="{AEEE250D-0D64-4DB5-A9C5-A3AE6B64670F}" destId="{E9570F5A-69A8-4798-A0C6-BF2AC7E84035}" srcOrd="1" destOrd="0" parTransId="{E1A4D308-E850-4380-A02E-044444B5D690}" sibTransId="{AF9B4196-B1D9-4E3F-81D8-43E285EF723D}"/>
    <dgm:cxn modelId="{6D0504F5-F6AF-4EB7-85E0-61B118521607}" srcId="{85DF6970-8DEA-45F0-A3B7-5F60A031FBD5}" destId="{CA412985-B8D3-4DF2-997C-0AD6F92E3488}" srcOrd="0" destOrd="0" parTransId="{32B58B48-45D6-4007-AF6B-CE56E9ED0F9D}" sibTransId="{B74C9C2F-2FDB-4452-99F5-1836C1E786F5}"/>
    <dgm:cxn modelId="{DFF1A7FF-FEFB-4F39-BA62-8127C2F358CB}" srcId="{73C4CDA6-2A9E-4AC4-9890-0CBB1FC6D885}" destId="{AEEE250D-0D64-4DB5-A9C5-A3AE6B64670F}" srcOrd="1" destOrd="0" parTransId="{09D7439D-EB11-44D5-99F5-F5D0DED54273}" sibTransId="{2B116561-872F-4EC0-8971-DCE23426FF81}"/>
    <dgm:cxn modelId="{9FDF159F-970F-4CC0-B02E-BDCA2C4819F9}" type="presParOf" srcId="{FE99745B-02C6-47A9-A68F-862616278426}" destId="{92A74132-A45E-49B9-8B55-C1DC941DB766}" srcOrd="0" destOrd="0" presId="urn:diagrams.loki3.com/BracketList"/>
    <dgm:cxn modelId="{62A9237C-2A25-42B5-81BE-2FD891B2B035}" type="presParOf" srcId="{92A74132-A45E-49B9-8B55-C1DC941DB766}" destId="{FBD32CC8-35B5-4C89-A821-A242B716D32B}" srcOrd="0" destOrd="0" presId="urn:diagrams.loki3.com/BracketList"/>
    <dgm:cxn modelId="{963F5F56-D213-4C8A-A882-CA4177CE790F}" type="presParOf" srcId="{92A74132-A45E-49B9-8B55-C1DC941DB766}" destId="{51BD04F5-733D-4830-8786-26BCDC814682}" srcOrd="1" destOrd="0" presId="urn:diagrams.loki3.com/BracketList"/>
    <dgm:cxn modelId="{064FED51-BB43-4A67-99CE-A2BD7636C5A2}" type="presParOf" srcId="{92A74132-A45E-49B9-8B55-C1DC941DB766}" destId="{08912B5A-2537-4E53-8B8F-F4034573F4F4}" srcOrd="2" destOrd="0" presId="urn:diagrams.loki3.com/BracketList"/>
    <dgm:cxn modelId="{470F519A-B29A-48B4-8199-76308AD35687}" type="presParOf" srcId="{92A74132-A45E-49B9-8B55-C1DC941DB766}" destId="{C22610B8-73F8-4C37-920A-B7416D38CA2F}" srcOrd="3" destOrd="0" presId="urn:diagrams.loki3.com/BracketList"/>
    <dgm:cxn modelId="{E8AF0E90-4CD7-4C95-8BDB-2C28DB83A10C}" type="presParOf" srcId="{FE99745B-02C6-47A9-A68F-862616278426}" destId="{E38B5CC8-B288-4E75-8E9D-72774E8931F6}" srcOrd="1" destOrd="0" presId="urn:diagrams.loki3.com/BracketList"/>
    <dgm:cxn modelId="{106DDE90-22FF-480B-B284-3AE223EDB0C3}" type="presParOf" srcId="{FE99745B-02C6-47A9-A68F-862616278426}" destId="{D333695B-2436-4C36-A128-87E1EEB35231}" srcOrd="2" destOrd="0" presId="urn:diagrams.loki3.com/BracketList"/>
    <dgm:cxn modelId="{8BEBF9F8-6E8F-4E8F-B1B0-2B480E10333A}" type="presParOf" srcId="{D333695B-2436-4C36-A128-87E1EEB35231}" destId="{88A38F3B-BE9E-4C38-9EAE-CD45849C84A3}" srcOrd="0" destOrd="0" presId="urn:diagrams.loki3.com/BracketList"/>
    <dgm:cxn modelId="{FF7D0CDC-5203-40B8-BC4D-624B922B622E}" type="presParOf" srcId="{D333695B-2436-4C36-A128-87E1EEB35231}" destId="{DC6106B6-0C33-479E-86E5-43DE0278F28E}" srcOrd="1" destOrd="0" presId="urn:diagrams.loki3.com/BracketList"/>
    <dgm:cxn modelId="{F7BBDE9A-06DE-42C0-927A-A2D9359C3564}" type="presParOf" srcId="{D333695B-2436-4C36-A128-87E1EEB35231}" destId="{41F622E5-594C-4233-B150-47FB369FB2E5}" srcOrd="2" destOrd="0" presId="urn:diagrams.loki3.com/BracketList"/>
    <dgm:cxn modelId="{6418F83F-BF23-4353-99F7-B78C91CFFB7B}" type="presParOf" srcId="{D333695B-2436-4C36-A128-87E1EEB35231}" destId="{56734011-E0FF-41B8-807A-024EC5633AB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0773FD-B334-4ED3-BC0F-724BE11CD7C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AE57E-BF08-4CC2-BE9E-5F48139380AA}">
      <dgm:prSet phldrT="[Text]"/>
      <dgm:spPr/>
      <dgm:t>
        <a:bodyPr/>
        <a:lstStyle/>
        <a:p>
          <a:r>
            <a:rPr lang="en-US" dirty="0"/>
            <a:t>Suppose we only want those eigenvalues that satisfy a criterion (e.g., greater than one).  </a:t>
          </a:r>
        </a:p>
      </dgm:t>
    </dgm:pt>
    <dgm:pt modelId="{46A03F9A-F4E6-4847-B830-AF58C6CC09A1}" type="parTrans" cxnId="{7FCBD7E7-17C9-4012-B0F4-5D1B62E0527C}">
      <dgm:prSet/>
      <dgm:spPr/>
      <dgm:t>
        <a:bodyPr/>
        <a:lstStyle/>
        <a:p>
          <a:endParaRPr lang="en-US"/>
        </a:p>
      </dgm:t>
    </dgm:pt>
    <dgm:pt modelId="{E080D50E-656B-4612-842F-D93B106DEF49}" type="sibTrans" cxnId="{7FCBD7E7-17C9-4012-B0F4-5D1B62E0527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C564DC5-3934-48D2-9BAB-31BE836D47C3}">
          <dgm:prSet phldrT="[Text]"/>
          <dgm:spPr/>
          <dgm:t>
            <a:bodyPr/>
            <a:lstStyle/>
            <a:p>
              <a:r>
                <a:rPr lang="en-US" dirty="0"/>
                <a:t>As a result,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𝑞</m:t>
                  </m:r>
                </m:oMath>
              </a14:m>
              <a:r>
                <a:rPr lang="en-US" dirty="0"/>
                <a:t> eigenvalues satisfied the criterion. </a:t>
              </a:r>
            </a:p>
          </dgm:t>
        </dgm:pt>
      </mc:Choice>
      <mc:Fallback xmlns="">
        <dgm:pt modelId="{BC564DC5-3934-48D2-9BAB-31BE836D47C3}">
          <dgm:prSet phldrT="[Text]"/>
          <dgm:spPr/>
          <dgm:t>
            <a:bodyPr/>
            <a:lstStyle/>
            <a:p>
              <a:r>
                <a:rPr lang="en-US" dirty="0"/>
                <a:t>As a result, </a:t>
              </a:r>
              <a:r>
                <a:rPr lang="en-US" b="0" i="0">
                  <a:latin typeface="Cambria Math" panose="02040503050406030204" pitchFamily="18" charset="0"/>
                </a:rPr>
                <a:t>𝑞</a:t>
              </a:r>
              <a:r>
                <a:rPr lang="en-US" dirty="0"/>
                <a:t> eigenvalues satisfied the criterion. </a:t>
              </a:r>
            </a:p>
          </dgm:t>
        </dgm:pt>
      </mc:Fallback>
    </mc:AlternateContent>
    <dgm:pt modelId="{2D5C279F-519A-4F6D-B740-BCA979A458DE}" type="parTrans" cxnId="{6798ECA2-C75A-4D6B-B465-B2C9F8B4B1E7}">
      <dgm:prSet/>
      <dgm:spPr/>
      <dgm:t>
        <a:bodyPr/>
        <a:lstStyle/>
        <a:p>
          <a:endParaRPr lang="en-US"/>
        </a:p>
      </dgm:t>
    </dgm:pt>
    <dgm:pt modelId="{509C9372-EC61-4FA7-9143-74445D5E49D6}" type="sibTrans" cxnId="{6798ECA2-C75A-4D6B-B465-B2C9F8B4B1E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A620A29-4269-4D17-A242-8F458238382E}">
          <dgm:prSet phldrT="[Text]"/>
          <dgm:spPr/>
          <dgm:t>
            <a:bodyPr/>
            <a:lstStyle/>
            <a:p>
              <a:r>
                <a:rPr lang="en-US" dirty="0"/>
                <a:t>The matrix </a:t>
              </a:r>
              <a14:m>
                <m:oMath xmlns:m="http://schemas.openxmlformats.org/officeDocument/2006/math">
                  <m:r>
                    <a:rPr lang="en-US" b="1" i="0" smtClean="0">
                      <a:latin typeface="Cambria Math" panose="02040503050406030204" pitchFamily="18" charset="0"/>
                    </a:rPr>
                    <m:t>𝐕</m:t>
                  </m:r>
                </m:oMath>
              </a14:m>
              <a:r>
                <a:rPr lang="en-US" dirty="0"/>
                <a:t> consists of the corresponding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𝑞</m:t>
                  </m:r>
                </m:oMath>
              </a14:m>
              <a:r>
                <a:rPr lang="en-US" dirty="0"/>
                <a:t> eigenvectors</a:t>
              </a:r>
            </a:p>
          </dgm:t>
        </dgm:pt>
      </mc:Choice>
      <mc:Fallback xmlns="">
        <dgm:pt modelId="{FA620A29-4269-4D17-A242-8F458238382E}">
          <dgm:prSet phldrT="[Text]"/>
          <dgm:spPr/>
          <dgm:t>
            <a:bodyPr/>
            <a:lstStyle/>
            <a:p>
              <a:r>
                <a:rPr lang="en-US" dirty="0"/>
                <a:t>The matrix </a:t>
              </a:r>
              <a:r>
                <a:rPr lang="en-US" b="1" i="0">
                  <a:latin typeface="Cambria Math" panose="02040503050406030204" pitchFamily="18" charset="0"/>
                </a:rPr>
                <a:t>𝐕</a:t>
              </a:r>
              <a:r>
                <a:rPr lang="en-US" dirty="0"/>
                <a:t> consists of the corresponding </a:t>
              </a:r>
              <a:r>
                <a:rPr lang="en-US" b="0" i="0">
                  <a:latin typeface="Cambria Math" panose="02040503050406030204" pitchFamily="18" charset="0"/>
                </a:rPr>
                <a:t>𝑞</a:t>
              </a:r>
              <a:r>
                <a:rPr lang="en-US" dirty="0"/>
                <a:t> eigenvectors</a:t>
              </a:r>
            </a:p>
          </dgm:t>
        </dgm:pt>
      </mc:Fallback>
    </mc:AlternateContent>
    <dgm:pt modelId="{2BD8DDEC-D7E3-4DB0-8216-932B11CDF703}" type="parTrans" cxnId="{8E3E5CDB-B2CB-4D02-8507-FFE06C203944}">
      <dgm:prSet/>
      <dgm:spPr/>
      <dgm:t>
        <a:bodyPr/>
        <a:lstStyle/>
        <a:p>
          <a:endParaRPr lang="en-US"/>
        </a:p>
      </dgm:t>
    </dgm:pt>
    <dgm:pt modelId="{B435BF4B-5706-4BFE-99EC-58B1E7FA2AEA}" type="sibTrans" cxnId="{8E3E5CDB-B2CB-4D02-8507-FFE06C20394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48C31FD-8D98-4BF2-8998-EF5890DFB65C}">
          <dgm:prSet/>
          <dgm:spPr/>
          <dgm:t>
            <a:bodyPr/>
            <a:lstStyle/>
            <a:p>
              <a:r>
                <a:rPr lang="en-US" dirty="0"/>
                <a:t>Finally,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𝑍</m:t>
                  </m:r>
                </m:oMath>
              </a14:m>
              <a:r>
                <a:rPr lang="en-US" dirty="0"/>
                <a:t> would be a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𝑛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𝑞</m:t>
                  </m:r>
                </m:oMath>
              </a14:m>
              <a:r>
                <a:rPr lang="en-US" dirty="0"/>
                <a:t> matrix instead</a:t>
              </a:r>
            </a:p>
          </dgm:t>
        </dgm:pt>
      </mc:Choice>
      <mc:Fallback xmlns="">
        <dgm:pt modelId="{148C31FD-8D98-4BF2-8998-EF5890DFB65C}">
          <dgm:prSet/>
          <dgm:spPr/>
          <dgm:t>
            <a:bodyPr/>
            <a:lstStyle/>
            <a:p>
              <a:r>
                <a:rPr lang="en-US" dirty="0"/>
                <a:t>Finally, </a:t>
              </a:r>
              <a:r>
                <a:rPr lang="en-US" b="0" i="0">
                  <a:latin typeface="Cambria Math" panose="02040503050406030204" pitchFamily="18" charset="0"/>
                </a:rPr>
                <a:t>𝑍</a:t>
              </a:r>
              <a:r>
                <a:rPr lang="en-US" dirty="0"/>
                <a:t> would be a </a:t>
              </a:r>
              <a:r>
                <a:rPr lang="en-US" b="0" i="0">
                  <a:latin typeface="Cambria Math" panose="02040503050406030204" pitchFamily="18" charset="0"/>
                </a:rPr>
                <a:t>𝑛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×𝑞</a:t>
              </a:r>
              <a:r>
                <a:rPr lang="en-US" dirty="0"/>
                <a:t> matrix instead</a:t>
              </a:r>
            </a:p>
          </dgm:t>
        </dgm:pt>
      </mc:Fallback>
    </mc:AlternateContent>
    <dgm:pt modelId="{F0E93C62-73C2-4BB6-BE35-A1CC1C8219F0}" type="parTrans" cxnId="{8345A321-8208-4426-A2CA-827100F13195}">
      <dgm:prSet/>
      <dgm:spPr/>
      <dgm:t>
        <a:bodyPr/>
        <a:lstStyle/>
        <a:p>
          <a:endParaRPr lang="en-US"/>
        </a:p>
      </dgm:t>
    </dgm:pt>
    <dgm:pt modelId="{F5E771B4-6FA9-4619-BBA5-BCB93D117AC7}" type="sibTrans" cxnId="{8345A321-8208-4426-A2CA-827100F13195}">
      <dgm:prSet/>
      <dgm:spPr/>
      <dgm:t>
        <a:bodyPr/>
        <a:lstStyle/>
        <a:p>
          <a:endParaRPr lang="en-US"/>
        </a:p>
      </dgm:t>
    </dgm:pt>
    <dgm:pt modelId="{CB5EAB98-0E36-460A-A011-73DCF293CC54}" type="pres">
      <dgm:prSet presAssocID="{040773FD-B334-4ED3-BC0F-724BE11CD7CD}" presName="outerComposite" presStyleCnt="0">
        <dgm:presLayoutVars>
          <dgm:chMax val="5"/>
          <dgm:dir/>
          <dgm:resizeHandles val="exact"/>
        </dgm:presLayoutVars>
      </dgm:prSet>
      <dgm:spPr/>
    </dgm:pt>
    <dgm:pt modelId="{5895363A-FA3A-4E8D-B121-5CE2F0FE12E6}" type="pres">
      <dgm:prSet presAssocID="{040773FD-B334-4ED3-BC0F-724BE11CD7CD}" presName="dummyMaxCanvas" presStyleCnt="0">
        <dgm:presLayoutVars/>
      </dgm:prSet>
      <dgm:spPr/>
    </dgm:pt>
    <dgm:pt modelId="{8A791647-9746-4D08-9018-97205B9BDD5B}" type="pres">
      <dgm:prSet presAssocID="{040773FD-B334-4ED3-BC0F-724BE11CD7CD}" presName="FourNodes_1" presStyleLbl="node1" presStyleIdx="0" presStyleCnt="4">
        <dgm:presLayoutVars>
          <dgm:bulletEnabled val="1"/>
        </dgm:presLayoutVars>
      </dgm:prSet>
      <dgm:spPr/>
    </dgm:pt>
    <dgm:pt modelId="{F589A4BA-0F44-431C-87F0-863FF8603453}" type="pres">
      <dgm:prSet presAssocID="{040773FD-B334-4ED3-BC0F-724BE11CD7CD}" presName="FourNodes_2" presStyleLbl="node1" presStyleIdx="1" presStyleCnt="4">
        <dgm:presLayoutVars>
          <dgm:bulletEnabled val="1"/>
        </dgm:presLayoutVars>
      </dgm:prSet>
      <dgm:spPr/>
    </dgm:pt>
    <dgm:pt modelId="{9B065BFC-5517-4E67-9715-FE21B0EBB043}" type="pres">
      <dgm:prSet presAssocID="{040773FD-B334-4ED3-BC0F-724BE11CD7CD}" presName="FourNodes_3" presStyleLbl="node1" presStyleIdx="2" presStyleCnt="4">
        <dgm:presLayoutVars>
          <dgm:bulletEnabled val="1"/>
        </dgm:presLayoutVars>
      </dgm:prSet>
      <dgm:spPr/>
    </dgm:pt>
    <dgm:pt modelId="{D000CCC7-125A-4861-AA49-3E2788228C9D}" type="pres">
      <dgm:prSet presAssocID="{040773FD-B334-4ED3-BC0F-724BE11CD7CD}" presName="FourNodes_4" presStyleLbl="node1" presStyleIdx="3" presStyleCnt="4">
        <dgm:presLayoutVars>
          <dgm:bulletEnabled val="1"/>
        </dgm:presLayoutVars>
      </dgm:prSet>
      <dgm:spPr/>
    </dgm:pt>
    <dgm:pt modelId="{7A0AC416-65A0-4C18-A629-BF348986DEEC}" type="pres">
      <dgm:prSet presAssocID="{040773FD-B334-4ED3-BC0F-724BE11CD7CD}" presName="FourConn_1-2" presStyleLbl="fgAccFollowNode1" presStyleIdx="0" presStyleCnt="3">
        <dgm:presLayoutVars>
          <dgm:bulletEnabled val="1"/>
        </dgm:presLayoutVars>
      </dgm:prSet>
      <dgm:spPr/>
    </dgm:pt>
    <dgm:pt modelId="{46B7ED33-83A2-4D45-8A20-0211F4E6EB51}" type="pres">
      <dgm:prSet presAssocID="{040773FD-B334-4ED3-BC0F-724BE11CD7CD}" presName="FourConn_2-3" presStyleLbl="fgAccFollowNode1" presStyleIdx="1" presStyleCnt="3">
        <dgm:presLayoutVars>
          <dgm:bulletEnabled val="1"/>
        </dgm:presLayoutVars>
      </dgm:prSet>
      <dgm:spPr/>
    </dgm:pt>
    <dgm:pt modelId="{594CFF52-EAB9-454F-B364-CBF2628117B0}" type="pres">
      <dgm:prSet presAssocID="{040773FD-B334-4ED3-BC0F-724BE11CD7CD}" presName="FourConn_3-4" presStyleLbl="fgAccFollowNode1" presStyleIdx="2" presStyleCnt="3">
        <dgm:presLayoutVars>
          <dgm:bulletEnabled val="1"/>
        </dgm:presLayoutVars>
      </dgm:prSet>
      <dgm:spPr/>
    </dgm:pt>
    <dgm:pt modelId="{8476CB1F-88F9-49A9-98E9-099751F17D22}" type="pres">
      <dgm:prSet presAssocID="{040773FD-B334-4ED3-BC0F-724BE11CD7CD}" presName="FourNodes_1_text" presStyleLbl="node1" presStyleIdx="3" presStyleCnt="4">
        <dgm:presLayoutVars>
          <dgm:bulletEnabled val="1"/>
        </dgm:presLayoutVars>
      </dgm:prSet>
      <dgm:spPr/>
    </dgm:pt>
    <dgm:pt modelId="{50F447F3-FC0E-4FDB-9493-D2C1C091945E}" type="pres">
      <dgm:prSet presAssocID="{040773FD-B334-4ED3-BC0F-724BE11CD7CD}" presName="FourNodes_2_text" presStyleLbl="node1" presStyleIdx="3" presStyleCnt="4">
        <dgm:presLayoutVars>
          <dgm:bulletEnabled val="1"/>
        </dgm:presLayoutVars>
      </dgm:prSet>
      <dgm:spPr/>
    </dgm:pt>
    <dgm:pt modelId="{CDF3D4CB-512C-4875-B506-6D2B4A26B7BA}" type="pres">
      <dgm:prSet presAssocID="{040773FD-B334-4ED3-BC0F-724BE11CD7CD}" presName="FourNodes_3_text" presStyleLbl="node1" presStyleIdx="3" presStyleCnt="4">
        <dgm:presLayoutVars>
          <dgm:bulletEnabled val="1"/>
        </dgm:presLayoutVars>
      </dgm:prSet>
      <dgm:spPr/>
    </dgm:pt>
    <dgm:pt modelId="{9727A3A1-5017-411A-B973-450FB02EEFC6}" type="pres">
      <dgm:prSet presAssocID="{040773FD-B334-4ED3-BC0F-724BE11CD7C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345A321-8208-4426-A2CA-827100F13195}" srcId="{040773FD-B334-4ED3-BC0F-724BE11CD7CD}" destId="{148C31FD-8D98-4BF2-8998-EF5890DFB65C}" srcOrd="3" destOrd="0" parTransId="{F0E93C62-73C2-4BB6-BE35-A1CC1C8219F0}" sibTransId="{F5E771B4-6FA9-4619-BBA5-BCB93D117AC7}"/>
    <dgm:cxn modelId="{29006928-FAD5-4917-B841-70B3F716F502}" type="presOf" srcId="{FA620A29-4269-4D17-A242-8F458238382E}" destId="{CDF3D4CB-512C-4875-B506-6D2B4A26B7BA}" srcOrd="1" destOrd="0" presId="urn:microsoft.com/office/officeart/2005/8/layout/vProcess5"/>
    <dgm:cxn modelId="{FE6FF95D-0902-458D-A05B-FFD72EAF9CCB}" type="presOf" srcId="{FA620A29-4269-4D17-A242-8F458238382E}" destId="{9B065BFC-5517-4E67-9715-FE21B0EBB043}" srcOrd="0" destOrd="0" presId="urn:microsoft.com/office/officeart/2005/8/layout/vProcess5"/>
    <dgm:cxn modelId="{ED9C8C52-11D3-4F3F-9FF7-3B0986B3DE78}" type="presOf" srcId="{BC564DC5-3934-48D2-9BAB-31BE836D47C3}" destId="{F589A4BA-0F44-431C-87F0-863FF8603453}" srcOrd="0" destOrd="0" presId="urn:microsoft.com/office/officeart/2005/8/layout/vProcess5"/>
    <dgm:cxn modelId="{89ABEC54-47A0-4357-AE2A-C2DAF0856B69}" type="presOf" srcId="{040773FD-B334-4ED3-BC0F-724BE11CD7CD}" destId="{CB5EAB98-0E36-460A-A011-73DCF293CC54}" srcOrd="0" destOrd="0" presId="urn:microsoft.com/office/officeart/2005/8/layout/vProcess5"/>
    <dgm:cxn modelId="{E7C5D958-8B3C-486A-84A7-3CB54AB687D7}" type="presOf" srcId="{BC564DC5-3934-48D2-9BAB-31BE836D47C3}" destId="{50F447F3-FC0E-4FDB-9493-D2C1C091945E}" srcOrd="1" destOrd="0" presId="urn:microsoft.com/office/officeart/2005/8/layout/vProcess5"/>
    <dgm:cxn modelId="{FB6DB986-162E-471B-BAC6-6EA16B069045}" type="presOf" srcId="{148C31FD-8D98-4BF2-8998-EF5890DFB65C}" destId="{9727A3A1-5017-411A-B973-450FB02EEFC6}" srcOrd="1" destOrd="0" presId="urn:microsoft.com/office/officeart/2005/8/layout/vProcess5"/>
    <dgm:cxn modelId="{37D04B9C-D60A-418C-95F5-712569D290B4}" type="presOf" srcId="{509C9372-EC61-4FA7-9143-74445D5E49D6}" destId="{46B7ED33-83A2-4D45-8A20-0211F4E6EB51}" srcOrd="0" destOrd="0" presId="urn:microsoft.com/office/officeart/2005/8/layout/vProcess5"/>
    <dgm:cxn modelId="{6798ECA2-C75A-4D6B-B465-B2C9F8B4B1E7}" srcId="{040773FD-B334-4ED3-BC0F-724BE11CD7CD}" destId="{BC564DC5-3934-48D2-9BAB-31BE836D47C3}" srcOrd="1" destOrd="0" parTransId="{2D5C279F-519A-4F6D-B740-BCA979A458DE}" sibTransId="{509C9372-EC61-4FA7-9143-74445D5E49D6}"/>
    <dgm:cxn modelId="{991EA9C2-97A2-4B00-97E4-B1AFCFB13320}" type="presOf" srcId="{732AE57E-BF08-4CC2-BE9E-5F48139380AA}" destId="{8A791647-9746-4D08-9018-97205B9BDD5B}" srcOrd="0" destOrd="0" presId="urn:microsoft.com/office/officeart/2005/8/layout/vProcess5"/>
    <dgm:cxn modelId="{48F79CC7-47A0-4613-962F-079A57B62EDF}" type="presOf" srcId="{148C31FD-8D98-4BF2-8998-EF5890DFB65C}" destId="{D000CCC7-125A-4861-AA49-3E2788228C9D}" srcOrd="0" destOrd="0" presId="urn:microsoft.com/office/officeart/2005/8/layout/vProcess5"/>
    <dgm:cxn modelId="{4C9445D5-5C1F-4EFC-AAF8-5338DF3FA583}" type="presOf" srcId="{732AE57E-BF08-4CC2-BE9E-5F48139380AA}" destId="{8476CB1F-88F9-49A9-98E9-099751F17D22}" srcOrd="1" destOrd="0" presId="urn:microsoft.com/office/officeart/2005/8/layout/vProcess5"/>
    <dgm:cxn modelId="{8E3E5CDB-B2CB-4D02-8507-FFE06C203944}" srcId="{040773FD-B334-4ED3-BC0F-724BE11CD7CD}" destId="{FA620A29-4269-4D17-A242-8F458238382E}" srcOrd="2" destOrd="0" parTransId="{2BD8DDEC-D7E3-4DB0-8216-932B11CDF703}" sibTransId="{B435BF4B-5706-4BFE-99EC-58B1E7FA2AEA}"/>
    <dgm:cxn modelId="{EF848DE0-9D42-4741-970F-ACB9A56BE2EC}" type="presOf" srcId="{B435BF4B-5706-4BFE-99EC-58B1E7FA2AEA}" destId="{594CFF52-EAB9-454F-B364-CBF2628117B0}" srcOrd="0" destOrd="0" presId="urn:microsoft.com/office/officeart/2005/8/layout/vProcess5"/>
    <dgm:cxn modelId="{7FCBD7E7-17C9-4012-B0F4-5D1B62E0527C}" srcId="{040773FD-B334-4ED3-BC0F-724BE11CD7CD}" destId="{732AE57E-BF08-4CC2-BE9E-5F48139380AA}" srcOrd="0" destOrd="0" parTransId="{46A03F9A-F4E6-4847-B830-AF58C6CC09A1}" sibTransId="{E080D50E-656B-4612-842F-D93B106DEF49}"/>
    <dgm:cxn modelId="{D23DD6F2-9DD7-4BFA-96F9-D8D6CBD0A05E}" type="presOf" srcId="{E080D50E-656B-4612-842F-D93B106DEF49}" destId="{7A0AC416-65A0-4C18-A629-BF348986DEEC}" srcOrd="0" destOrd="0" presId="urn:microsoft.com/office/officeart/2005/8/layout/vProcess5"/>
    <dgm:cxn modelId="{82392B9B-B7D4-40CA-8FFE-D0A79C103C75}" type="presParOf" srcId="{CB5EAB98-0E36-460A-A011-73DCF293CC54}" destId="{5895363A-FA3A-4E8D-B121-5CE2F0FE12E6}" srcOrd="0" destOrd="0" presId="urn:microsoft.com/office/officeart/2005/8/layout/vProcess5"/>
    <dgm:cxn modelId="{5E6FD088-EF69-4FEE-87BD-E24009AC8230}" type="presParOf" srcId="{CB5EAB98-0E36-460A-A011-73DCF293CC54}" destId="{8A791647-9746-4D08-9018-97205B9BDD5B}" srcOrd="1" destOrd="0" presId="urn:microsoft.com/office/officeart/2005/8/layout/vProcess5"/>
    <dgm:cxn modelId="{09DD01DC-D63B-4070-AC7A-0BC757744A15}" type="presParOf" srcId="{CB5EAB98-0E36-460A-A011-73DCF293CC54}" destId="{F589A4BA-0F44-431C-87F0-863FF8603453}" srcOrd="2" destOrd="0" presId="urn:microsoft.com/office/officeart/2005/8/layout/vProcess5"/>
    <dgm:cxn modelId="{7E02D032-CF36-43F2-8AC6-610681DDE9F3}" type="presParOf" srcId="{CB5EAB98-0E36-460A-A011-73DCF293CC54}" destId="{9B065BFC-5517-4E67-9715-FE21B0EBB043}" srcOrd="3" destOrd="0" presId="urn:microsoft.com/office/officeart/2005/8/layout/vProcess5"/>
    <dgm:cxn modelId="{3DB74C9B-C086-4535-BF29-1A1BB49977D8}" type="presParOf" srcId="{CB5EAB98-0E36-460A-A011-73DCF293CC54}" destId="{D000CCC7-125A-4861-AA49-3E2788228C9D}" srcOrd="4" destOrd="0" presId="urn:microsoft.com/office/officeart/2005/8/layout/vProcess5"/>
    <dgm:cxn modelId="{80473387-E286-4FA5-A545-E8F4935706BE}" type="presParOf" srcId="{CB5EAB98-0E36-460A-A011-73DCF293CC54}" destId="{7A0AC416-65A0-4C18-A629-BF348986DEEC}" srcOrd="5" destOrd="0" presId="urn:microsoft.com/office/officeart/2005/8/layout/vProcess5"/>
    <dgm:cxn modelId="{24F342D6-4B61-4AC0-BA44-6074925224A3}" type="presParOf" srcId="{CB5EAB98-0E36-460A-A011-73DCF293CC54}" destId="{46B7ED33-83A2-4D45-8A20-0211F4E6EB51}" srcOrd="6" destOrd="0" presId="urn:microsoft.com/office/officeart/2005/8/layout/vProcess5"/>
    <dgm:cxn modelId="{7339ABBC-FDDF-42EC-B259-67A4D9AA2AC5}" type="presParOf" srcId="{CB5EAB98-0E36-460A-A011-73DCF293CC54}" destId="{594CFF52-EAB9-454F-B364-CBF2628117B0}" srcOrd="7" destOrd="0" presId="urn:microsoft.com/office/officeart/2005/8/layout/vProcess5"/>
    <dgm:cxn modelId="{8177A25E-AEB4-4699-AACD-A09CC62C34D8}" type="presParOf" srcId="{CB5EAB98-0E36-460A-A011-73DCF293CC54}" destId="{8476CB1F-88F9-49A9-98E9-099751F17D22}" srcOrd="8" destOrd="0" presId="urn:microsoft.com/office/officeart/2005/8/layout/vProcess5"/>
    <dgm:cxn modelId="{AD936E01-F61A-44C9-AE6F-BCDBEE8B31DE}" type="presParOf" srcId="{CB5EAB98-0E36-460A-A011-73DCF293CC54}" destId="{50F447F3-FC0E-4FDB-9493-D2C1C091945E}" srcOrd="9" destOrd="0" presId="urn:microsoft.com/office/officeart/2005/8/layout/vProcess5"/>
    <dgm:cxn modelId="{FD59039A-38FA-4F49-B53D-CFCC231A04DA}" type="presParOf" srcId="{CB5EAB98-0E36-460A-A011-73DCF293CC54}" destId="{CDF3D4CB-512C-4875-B506-6D2B4A26B7BA}" srcOrd="10" destOrd="0" presId="urn:microsoft.com/office/officeart/2005/8/layout/vProcess5"/>
    <dgm:cxn modelId="{63DB77DD-8822-4D83-9BE8-2A547ED042DF}" type="presParOf" srcId="{CB5EAB98-0E36-460A-A011-73DCF293CC54}" destId="{9727A3A1-5017-411A-B973-450FB02EEFC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0773FD-B334-4ED3-BC0F-724BE11CD7C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AE57E-BF08-4CC2-BE9E-5F48139380AA}">
      <dgm:prSet phldrT="[Text]"/>
      <dgm:spPr/>
      <dgm:t>
        <a:bodyPr/>
        <a:lstStyle/>
        <a:p>
          <a:r>
            <a:rPr lang="en-US" dirty="0"/>
            <a:t>Suppose we only want those eigenvalues that satisfy a criterion (e.g., greater than one).  </a:t>
          </a:r>
        </a:p>
      </dgm:t>
    </dgm:pt>
    <dgm:pt modelId="{46A03F9A-F4E6-4847-B830-AF58C6CC09A1}" type="parTrans" cxnId="{7FCBD7E7-17C9-4012-B0F4-5D1B62E0527C}">
      <dgm:prSet/>
      <dgm:spPr/>
      <dgm:t>
        <a:bodyPr/>
        <a:lstStyle/>
        <a:p>
          <a:endParaRPr lang="en-US"/>
        </a:p>
      </dgm:t>
    </dgm:pt>
    <dgm:pt modelId="{E080D50E-656B-4612-842F-D93B106DEF49}" type="sibTrans" cxnId="{7FCBD7E7-17C9-4012-B0F4-5D1B62E0527C}">
      <dgm:prSet/>
      <dgm:spPr/>
      <dgm:t>
        <a:bodyPr/>
        <a:lstStyle/>
        <a:p>
          <a:endParaRPr lang="en-US"/>
        </a:p>
      </dgm:t>
    </dgm:pt>
    <dgm:pt modelId="{BC564DC5-3934-48D2-9BAB-31BE836D47C3}">
      <dgm:prSet phldrT="[Text]"/>
      <dgm:spPr>
        <a:blipFill>
          <a:blip xmlns:r="http://schemas.openxmlformats.org/officeDocument/2006/relationships" r:embed="rId1"/>
          <a:stretch>
            <a:fillRect l="-79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D5C279F-519A-4F6D-B740-BCA979A458DE}" type="parTrans" cxnId="{6798ECA2-C75A-4D6B-B465-B2C9F8B4B1E7}">
      <dgm:prSet/>
      <dgm:spPr/>
      <dgm:t>
        <a:bodyPr/>
        <a:lstStyle/>
        <a:p>
          <a:endParaRPr lang="en-US"/>
        </a:p>
      </dgm:t>
    </dgm:pt>
    <dgm:pt modelId="{509C9372-EC61-4FA7-9143-74445D5E49D6}" type="sibTrans" cxnId="{6798ECA2-C75A-4D6B-B465-B2C9F8B4B1E7}">
      <dgm:prSet/>
      <dgm:spPr/>
      <dgm:t>
        <a:bodyPr/>
        <a:lstStyle/>
        <a:p>
          <a:endParaRPr lang="en-US"/>
        </a:p>
      </dgm:t>
    </dgm:pt>
    <dgm:pt modelId="{FA620A29-4269-4D17-A242-8F458238382E}">
      <dgm:prSet phldrT="[Text]"/>
      <dgm:spPr>
        <a:blipFill>
          <a:blip xmlns:r="http://schemas.openxmlformats.org/officeDocument/2006/relationships" r:embed="rId2"/>
          <a:stretch>
            <a:fillRect l="-796" t="-1258" b="-566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BD8DDEC-D7E3-4DB0-8216-932B11CDF703}" type="parTrans" cxnId="{8E3E5CDB-B2CB-4D02-8507-FFE06C203944}">
      <dgm:prSet/>
      <dgm:spPr/>
      <dgm:t>
        <a:bodyPr/>
        <a:lstStyle/>
        <a:p>
          <a:endParaRPr lang="en-US"/>
        </a:p>
      </dgm:t>
    </dgm:pt>
    <dgm:pt modelId="{B435BF4B-5706-4BFE-99EC-58B1E7FA2AEA}" type="sibTrans" cxnId="{8E3E5CDB-B2CB-4D02-8507-FFE06C203944}">
      <dgm:prSet/>
      <dgm:spPr/>
      <dgm:t>
        <a:bodyPr/>
        <a:lstStyle/>
        <a:p>
          <a:endParaRPr lang="en-US"/>
        </a:p>
      </dgm:t>
    </dgm:pt>
    <dgm:pt modelId="{148C31FD-8D98-4BF2-8998-EF5890DFB65C}">
      <dgm:prSet/>
      <dgm:spPr>
        <a:blipFill>
          <a:blip xmlns:r="http://schemas.openxmlformats.org/officeDocument/2006/relationships" r:embed="rId3"/>
          <a:stretch>
            <a:fillRect l="-79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0E93C62-73C2-4BB6-BE35-A1CC1C8219F0}" type="parTrans" cxnId="{8345A321-8208-4426-A2CA-827100F13195}">
      <dgm:prSet/>
      <dgm:spPr/>
      <dgm:t>
        <a:bodyPr/>
        <a:lstStyle/>
        <a:p>
          <a:endParaRPr lang="en-US"/>
        </a:p>
      </dgm:t>
    </dgm:pt>
    <dgm:pt modelId="{F5E771B4-6FA9-4619-BBA5-BCB93D117AC7}" type="sibTrans" cxnId="{8345A321-8208-4426-A2CA-827100F13195}">
      <dgm:prSet/>
      <dgm:spPr/>
      <dgm:t>
        <a:bodyPr/>
        <a:lstStyle/>
        <a:p>
          <a:endParaRPr lang="en-US"/>
        </a:p>
      </dgm:t>
    </dgm:pt>
    <dgm:pt modelId="{CB5EAB98-0E36-460A-A011-73DCF293CC54}" type="pres">
      <dgm:prSet presAssocID="{040773FD-B334-4ED3-BC0F-724BE11CD7CD}" presName="outerComposite" presStyleCnt="0">
        <dgm:presLayoutVars>
          <dgm:chMax val="5"/>
          <dgm:dir/>
          <dgm:resizeHandles val="exact"/>
        </dgm:presLayoutVars>
      </dgm:prSet>
      <dgm:spPr/>
    </dgm:pt>
    <dgm:pt modelId="{5895363A-FA3A-4E8D-B121-5CE2F0FE12E6}" type="pres">
      <dgm:prSet presAssocID="{040773FD-B334-4ED3-BC0F-724BE11CD7CD}" presName="dummyMaxCanvas" presStyleCnt="0">
        <dgm:presLayoutVars/>
      </dgm:prSet>
      <dgm:spPr/>
    </dgm:pt>
    <dgm:pt modelId="{8A791647-9746-4D08-9018-97205B9BDD5B}" type="pres">
      <dgm:prSet presAssocID="{040773FD-B334-4ED3-BC0F-724BE11CD7CD}" presName="FourNodes_1" presStyleLbl="node1" presStyleIdx="0" presStyleCnt="4">
        <dgm:presLayoutVars>
          <dgm:bulletEnabled val="1"/>
        </dgm:presLayoutVars>
      </dgm:prSet>
      <dgm:spPr/>
    </dgm:pt>
    <dgm:pt modelId="{F589A4BA-0F44-431C-87F0-863FF8603453}" type="pres">
      <dgm:prSet presAssocID="{040773FD-B334-4ED3-BC0F-724BE11CD7CD}" presName="FourNodes_2" presStyleLbl="node1" presStyleIdx="1" presStyleCnt="4">
        <dgm:presLayoutVars>
          <dgm:bulletEnabled val="1"/>
        </dgm:presLayoutVars>
      </dgm:prSet>
      <dgm:spPr/>
    </dgm:pt>
    <dgm:pt modelId="{9B065BFC-5517-4E67-9715-FE21B0EBB043}" type="pres">
      <dgm:prSet presAssocID="{040773FD-B334-4ED3-BC0F-724BE11CD7CD}" presName="FourNodes_3" presStyleLbl="node1" presStyleIdx="2" presStyleCnt="4">
        <dgm:presLayoutVars>
          <dgm:bulletEnabled val="1"/>
        </dgm:presLayoutVars>
      </dgm:prSet>
      <dgm:spPr/>
    </dgm:pt>
    <dgm:pt modelId="{D000CCC7-125A-4861-AA49-3E2788228C9D}" type="pres">
      <dgm:prSet presAssocID="{040773FD-B334-4ED3-BC0F-724BE11CD7CD}" presName="FourNodes_4" presStyleLbl="node1" presStyleIdx="3" presStyleCnt="4">
        <dgm:presLayoutVars>
          <dgm:bulletEnabled val="1"/>
        </dgm:presLayoutVars>
      </dgm:prSet>
      <dgm:spPr/>
    </dgm:pt>
    <dgm:pt modelId="{7A0AC416-65A0-4C18-A629-BF348986DEEC}" type="pres">
      <dgm:prSet presAssocID="{040773FD-B334-4ED3-BC0F-724BE11CD7CD}" presName="FourConn_1-2" presStyleLbl="fgAccFollowNode1" presStyleIdx="0" presStyleCnt="3">
        <dgm:presLayoutVars>
          <dgm:bulletEnabled val="1"/>
        </dgm:presLayoutVars>
      </dgm:prSet>
      <dgm:spPr/>
    </dgm:pt>
    <dgm:pt modelId="{46B7ED33-83A2-4D45-8A20-0211F4E6EB51}" type="pres">
      <dgm:prSet presAssocID="{040773FD-B334-4ED3-BC0F-724BE11CD7CD}" presName="FourConn_2-3" presStyleLbl="fgAccFollowNode1" presStyleIdx="1" presStyleCnt="3">
        <dgm:presLayoutVars>
          <dgm:bulletEnabled val="1"/>
        </dgm:presLayoutVars>
      </dgm:prSet>
      <dgm:spPr/>
    </dgm:pt>
    <dgm:pt modelId="{594CFF52-EAB9-454F-B364-CBF2628117B0}" type="pres">
      <dgm:prSet presAssocID="{040773FD-B334-4ED3-BC0F-724BE11CD7CD}" presName="FourConn_3-4" presStyleLbl="fgAccFollowNode1" presStyleIdx="2" presStyleCnt="3">
        <dgm:presLayoutVars>
          <dgm:bulletEnabled val="1"/>
        </dgm:presLayoutVars>
      </dgm:prSet>
      <dgm:spPr/>
    </dgm:pt>
    <dgm:pt modelId="{8476CB1F-88F9-49A9-98E9-099751F17D22}" type="pres">
      <dgm:prSet presAssocID="{040773FD-B334-4ED3-BC0F-724BE11CD7CD}" presName="FourNodes_1_text" presStyleLbl="node1" presStyleIdx="3" presStyleCnt="4">
        <dgm:presLayoutVars>
          <dgm:bulletEnabled val="1"/>
        </dgm:presLayoutVars>
      </dgm:prSet>
      <dgm:spPr/>
    </dgm:pt>
    <dgm:pt modelId="{50F447F3-FC0E-4FDB-9493-D2C1C091945E}" type="pres">
      <dgm:prSet presAssocID="{040773FD-B334-4ED3-BC0F-724BE11CD7CD}" presName="FourNodes_2_text" presStyleLbl="node1" presStyleIdx="3" presStyleCnt="4">
        <dgm:presLayoutVars>
          <dgm:bulletEnabled val="1"/>
        </dgm:presLayoutVars>
      </dgm:prSet>
      <dgm:spPr/>
    </dgm:pt>
    <dgm:pt modelId="{CDF3D4CB-512C-4875-B506-6D2B4A26B7BA}" type="pres">
      <dgm:prSet presAssocID="{040773FD-B334-4ED3-BC0F-724BE11CD7CD}" presName="FourNodes_3_text" presStyleLbl="node1" presStyleIdx="3" presStyleCnt="4">
        <dgm:presLayoutVars>
          <dgm:bulletEnabled val="1"/>
        </dgm:presLayoutVars>
      </dgm:prSet>
      <dgm:spPr/>
    </dgm:pt>
    <dgm:pt modelId="{9727A3A1-5017-411A-B973-450FB02EEFC6}" type="pres">
      <dgm:prSet presAssocID="{040773FD-B334-4ED3-BC0F-724BE11CD7C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345A321-8208-4426-A2CA-827100F13195}" srcId="{040773FD-B334-4ED3-BC0F-724BE11CD7CD}" destId="{148C31FD-8D98-4BF2-8998-EF5890DFB65C}" srcOrd="3" destOrd="0" parTransId="{F0E93C62-73C2-4BB6-BE35-A1CC1C8219F0}" sibTransId="{F5E771B4-6FA9-4619-BBA5-BCB93D117AC7}"/>
    <dgm:cxn modelId="{29006928-FAD5-4917-B841-70B3F716F502}" type="presOf" srcId="{FA620A29-4269-4D17-A242-8F458238382E}" destId="{CDF3D4CB-512C-4875-B506-6D2B4A26B7BA}" srcOrd="1" destOrd="0" presId="urn:microsoft.com/office/officeart/2005/8/layout/vProcess5"/>
    <dgm:cxn modelId="{FE6FF95D-0902-458D-A05B-FFD72EAF9CCB}" type="presOf" srcId="{FA620A29-4269-4D17-A242-8F458238382E}" destId="{9B065BFC-5517-4E67-9715-FE21B0EBB043}" srcOrd="0" destOrd="0" presId="urn:microsoft.com/office/officeart/2005/8/layout/vProcess5"/>
    <dgm:cxn modelId="{ED9C8C52-11D3-4F3F-9FF7-3B0986B3DE78}" type="presOf" srcId="{BC564DC5-3934-48D2-9BAB-31BE836D47C3}" destId="{F589A4BA-0F44-431C-87F0-863FF8603453}" srcOrd="0" destOrd="0" presId="urn:microsoft.com/office/officeart/2005/8/layout/vProcess5"/>
    <dgm:cxn modelId="{89ABEC54-47A0-4357-AE2A-C2DAF0856B69}" type="presOf" srcId="{040773FD-B334-4ED3-BC0F-724BE11CD7CD}" destId="{CB5EAB98-0E36-460A-A011-73DCF293CC54}" srcOrd="0" destOrd="0" presId="urn:microsoft.com/office/officeart/2005/8/layout/vProcess5"/>
    <dgm:cxn modelId="{E7C5D958-8B3C-486A-84A7-3CB54AB687D7}" type="presOf" srcId="{BC564DC5-3934-48D2-9BAB-31BE836D47C3}" destId="{50F447F3-FC0E-4FDB-9493-D2C1C091945E}" srcOrd="1" destOrd="0" presId="urn:microsoft.com/office/officeart/2005/8/layout/vProcess5"/>
    <dgm:cxn modelId="{FB6DB986-162E-471B-BAC6-6EA16B069045}" type="presOf" srcId="{148C31FD-8D98-4BF2-8998-EF5890DFB65C}" destId="{9727A3A1-5017-411A-B973-450FB02EEFC6}" srcOrd="1" destOrd="0" presId="urn:microsoft.com/office/officeart/2005/8/layout/vProcess5"/>
    <dgm:cxn modelId="{37D04B9C-D60A-418C-95F5-712569D290B4}" type="presOf" srcId="{509C9372-EC61-4FA7-9143-74445D5E49D6}" destId="{46B7ED33-83A2-4D45-8A20-0211F4E6EB51}" srcOrd="0" destOrd="0" presId="urn:microsoft.com/office/officeart/2005/8/layout/vProcess5"/>
    <dgm:cxn modelId="{6798ECA2-C75A-4D6B-B465-B2C9F8B4B1E7}" srcId="{040773FD-B334-4ED3-BC0F-724BE11CD7CD}" destId="{BC564DC5-3934-48D2-9BAB-31BE836D47C3}" srcOrd="1" destOrd="0" parTransId="{2D5C279F-519A-4F6D-B740-BCA979A458DE}" sibTransId="{509C9372-EC61-4FA7-9143-74445D5E49D6}"/>
    <dgm:cxn modelId="{991EA9C2-97A2-4B00-97E4-B1AFCFB13320}" type="presOf" srcId="{732AE57E-BF08-4CC2-BE9E-5F48139380AA}" destId="{8A791647-9746-4D08-9018-97205B9BDD5B}" srcOrd="0" destOrd="0" presId="urn:microsoft.com/office/officeart/2005/8/layout/vProcess5"/>
    <dgm:cxn modelId="{48F79CC7-47A0-4613-962F-079A57B62EDF}" type="presOf" srcId="{148C31FD-8D98-4BF2-8998-EF5890DFB65C}" destId="{D000CCC7-125A-4861-AA49-3E2788228C9D}" srcOrd="0" destOrd="0" presId="urn:microsoft.com/office/officeart/2005/8/layout/vProcess5"/>
    <dgm:cxn modelId="{4C9445D5-5C1F-4EFC-AAF8-5338DF3FA583}" type="presOf" srcId="{732AE57E-BF08-4CC2-BE9E-5F48139380AA}" destId="{8476CB1F-88F9-49A9-98E9-099751F17D22}" srcOrd="1" destOrd="0" presId="urn:microsoft.com/office/officeart/2005/8/layout/vProcess5"/>
    <dgm:cxn modelId="{8E3E5CDB-B2CB-4D02-8507-FFE06C203944}" srcId="{040773FD-B334-4ED3-BC0F-724BE11CD7CD}" destId="{FA620A29-4269-4D17-A242-8F458238382E}" srcOrd="2" destOrd="0" parTransId="{2BD8DDEC-D7E3-4DB0-8216-932B11CDF703}" sibTransId="{B435BF4B-5706-4BFE-99EC-58B1E7FA2AEA}"/>
    <dgm:cxn modelId="{EF848DE0-9D42-4741-970F-ACB9A56BE2EC}" type="presOf" srcId="{B435BF4B-5706-4BFE-99EC-58B1E7FA2AEA}" destId="{594CFF52-EAB9-454F-B364-CBF2628117B0}" srcOrd="0" destOrd="0" presId="urn:microsoft.com/office/officeart/2005/8/layout/vProcess5"/>
    <dgm:cxn modelId="{7FCBD7E7-17C9-4012-B0F4-5D1B62E0527C}" srcId="{040773FD-B334-4ED3-BC0F-724BE11CD7CD}" destId="{732AE57E-BF08-4CC2-BE9E-5F48139380AA}" srcOrd="0" destOrd="0" parTransId="{46A03F9A-F4E6-4847-B830-AF58C6CC09A1}" sibTransId="{E080D50E-656B-4612-842F-D93B106DEF49}"/>
    <dgm:cxn modelId="{D23DD6F2-9DD7-4BFA-96F9-D8D6CBD0A05E}" type="presOf" srcId="{E080D50E-656B-4612-842F-D93B106DEF49}" destId="{7A0AC416-65A0-4C18-A629-BF348986DEEC}" srcOrd="0" destOrd="0" presId="urn:microsoft.com/office/officeart/2005/8/layout/vProcess5"/>
    <dgm:cxn modelId="{82392B9B-B7D4-40CA-8FFE-D0A79C103C75}" type="presParOf" srcId="{CB5EAB98-0E36-460A-A011-73DCF293CC54}" destId="{5895363A-FA3A-4E8D-B121-5CE2F0FE12E6}" srcOrd="0" destOrd="0" presId="urn:microsoft.com/office/officeart/2005/8/layout/vProcess5"/>
    <dgm:cxn modelId="{5E6FD088-EF69-4FEE-87BD-E24009AC8230}" type="presParOf" srcId="{CB5EAB98-0E36-460A-A011-73DCF293CC54}" destId="{8A791647-9746-4D08-9018-97205B9BDD5B}" srcOrd="1" destOrd="0" presId="urn:microsoft.com/office/officeart/2005/8/layout/vProcess5"/>
    <dgm:cxn modelId="{09DD01DC-D63B-4070-AC7A-0BC757744A15}" type="presParOf" srcId="{CB5EAB98-0E36-460A-A011-73DCF293CC54}" destId="{F589A4BA-0F44-431C-87F0-863FF8603453}" srcOrd="2" destOrd="0" presId="urn:microsoft.com/office/officeart/2005/8/layout/vProcess5"/>
    <dgm:cxn modelId="{7E02D032-CF36-43F2-8AC6-610681DDE9F3}" type="presParOf" srcId="{CB5EAB98-0E36-460A-A011-73DCF293CC54}" destId="{9B065BFC-5517-4E67-9715-FE21B0EBB043}" srcOrd="3" destOrd="0" presId="urn:microsoft.com/office/officeart/2005/8/layout/vProcess5"/>
    <dgm:cxn modelId="{3DB74C9B-C086-4535-BF29-1A1BB49977D8}" type="presParOf" srcId="{CB5EAB98-0E36-460A-A011-73DCF293CC54}" destId="{D000CCC7-125A-4861-AA49-3E2788228C9D}" srcOrd="4" destOrd="0" presId="urn:microsoft.com/office/officeart/2005/8/layout/vProcess5"/>
    <dgm:cxn modelId="{80473387-E286-4FA5-A545-E8F4935706BE}" type="presParOf" srcId="{CB5EAB98-0E36-460A-A011-73DCF293CC54}" destId="{7A0AC416-65A0-4C18-A629-BF348986DEEC}" srcOrd="5" destOrd="0" presId="urn:microsoft.com/office/officeart/2005/8/layout/vProcess5"/>
    <dgm:cxn modelId="{24F342D6-4B61-4AC0-BA44-6074925224A3}" type="presParOf" srcId="{CB5EAB98-0E36-460A-A011-73DCF293CC54}" destId="{46B7ED33-83A2-4D45-8A20-0211F4E6EB51}" srcOrd="6" destOrd="0" presId="urn:microsoft.com/office/officeart/2005/8/layout/vProcess5"/>
    <dgm:cxn modelId="{7339ABBC-FDDF-42EC-B259-67A4D9AA2AC5}" type="presParOf" srcId="{CB5EAB98-0E36-460A-A011-73DCF293CC54}" destId="{594CFF52-EAB9-454F-B364-CBF2628117B0}" srcOrd="7" destOrd="0" presId="urn:microsoft.com/office/officeart/2005/8/layout/vProcess5"/>
    <dgm:cxn modelId="{8177A25E-AEB4-4699-AACD-A09CC62C34D8}" type="presParOf" srcId="{CB5EAB98-0E36-460A-A011-73DCF293CC54}" destId="{8476CB1F-88F9-49A9-98E9-099751F17D22}" srcOrd="8" destOrd="0" presId="urn:microsoft.com/office/officeart/2005/8/layout/vProcess5"/>
    <dgm:cxn modelId="{AD936E01-F61A-44C9-AE6F-BCDBEE8B31DE}" type="presParOf" srcId="{CB5EAB98-0E36-460A-A011-73DCF293CC54}" destId="{50F447F3-FC0E-4FDB-9493-D2C1C091945E}" srcOrd="9" destOrd="0" presId="urn:microsoft.com/office/officeart/2005/8/layout/vProcess5"/>
    <dgm:cxn modelId="{FD59039A-38FA-4F49-B53D-CFCC231A04DA}" type="presParOf" srcId="{CB5EAB98-0E36-460A-A011-73DCF293CC54}" destId="{CDF3D4CB-512C-4875-B506-6D2B4A26B7BA}" srcOrd="10" destOrd="0" presId="urn:microsoft.com/office/officeart/2005/8/layout/vProcess5"/>
    <dgm:cxn modelId="{63DB77DD-8822-4D83-9BE8-2A547ED042DF}" type="presParOf" srcId="{CB5EAB98-0E36-460A-A011-73DCF293CC54}" destId="{9727A3A1-5017-411A-B973-450FB02EEFC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66122-AD3A-46C0-8A89-6E29D6D20BAB}">
      <dsp:nvSpPr>
        <dsp:cNvPr id="0" name=""/>
        <dsp:cNvSpPr/>
      </dsp:nvSpPr>
      <dsp:spPr>
        <a:xfrm>
          <a:off x="1911096" y="2135"/>
          <a:ext cx="6693407" cy="13054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Overview Memory-Based Learner</a:t>
          </a:r>
        </a:p>
      </dsp:txBody>
      <dsp:txXfrm>
        <a:off x="1911096" y="2135"/>
        <a:ext cx="6693407" cy="1305425"/>
      </dsp:txXfrm>
    </dsp:sp>
    <dsp:sp modelId="{5771DB36-DE7A-4B9A-B7AA-66C51A14289D}">
      <dsp:nvSpPr>
        <dsp:cNvPr id="0" name=""/>
        <dsp:cNvSpPr/>
      </dsp:nvSpPr>
      <dsp:spPr>
        <a:xfrm>
          <a:off x="620233" y="2135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C5668-5656-469F-B314-D99AB44B1D48}">
      <dsp:nvSpPr>
        <dsp:cNvPr id="0" name=""/>
        <dsp:cNvSpPr/>
      </dsp:nvSpPr>
      <dsp:spPr>
        <a:xfrm>
          <a:off x="621788" y="1545187"/>
          <a:ext cx="6693407" cy="1305425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Choose Applicable Distance Metric</a:t>
          </a:r>
        </a:p>
      </dsp:txBody>
      <dsp:txXfrm>
        <a:off x="621788" y="1545187"/>
        <a:ext cx="6693407" cy="1305425"/>
      </dsp:txXfrm>
    </dsp:sp>
    <dsp:sp modelId="{FB745ECC-3FA5-49FA-9765-47AA29FFC244}">
      <dsp:nvSpPr>
        <dsp:cNvPr id="0" name=""/>
        <dsp:cNvSpPr/>
      </dsp:nvSpPr>
      <dsp:spPr>
        <a:xfrm>
          <a:off x="7330991" y="1545187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DD42E-A67A-4DD7-9C6E-3B9EBAFFA177}">
      <dsp:nvSpPr>
        <dsp:cNvPr id="0" name=""/>
        <dsp:cNvSpPr/>
      </dsp:nvSpPr>
      <dsp:spPr>
        <a:xfrm>
          <a:off x="1911096" y="3043777"/>
          <a:ext cx="6693407" cy="130542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Determine Optimal Number of Neighbors</a:t>
          </a:r>
        </a:p>
      </dsp:txBody>
      <dsp:txXfrm>
        <a:off x="1911096" y="3043777"/>
        <a:ext cx="6693407" cy="1305425"/>
      </dsp:txXfrm>
    </dsp:sp>
    <dsp:sp modelId="{F69601A0-7B05-4628-94B6-219AC1F9D25C}">
      <dsp:nvSpPr>
        <dsp:cNvPr id="0" name=""/>
        <dsp:cNvSpPr/>
      </dsp:nvSpPr>
      <dsp:spPr>
        <a:xfrm>
          <a:off x="629551" y="3045912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C44AF-6CBD-4097-B445-02B0631EFC66}">
      <dsp:nvSpPr>
        <dsp:cNvPr id="0" name=""/>
        <dsp:cNvSpPr/>
      </dsp:nvSpPr>
      <dsp:spPr>
        <a:xfrm>
          <a:off x="1724211" y="679"/>
          <a:ext cx="1392131" cy="139213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You encounter a problem</a:t>
          </a:r>
        </a:p>
      </dsp:txBody>
      <dsp:txXfrm>
        <a:off x="1928084" y="204552"/>
        <a:ext cx="984385" cy="984385"/>
      </dsp:txXfrm>
    </dsp:sp>
    <dsp:sp modelId="{026CEBDF-66B4-4F26-B879-EE104A696BA4}">
      <dsp:nvSpPr>
        <dsp:cNvPr id="0" name=""/>
        <dsp:cNvSpPr/>
      </dsp:nvSpPr>
      <dsp:spPr>
        <a:xfrm rot="2700000">
          <a:off x="2966984" y="1193867"/>
          <a:ext cx="370671" cy="4698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83269" y="1248521"/>
        <a:ext cx="259470" cy="281906"/>
      </dsp:txXfrm>
    </dsp:sp>
    <dsp:sp modelId="{306EAE67-BC00-4F75-92A4-09198C1DE749}">
      <dsp:nvSpPr>
        <dsp:cNvPr id="0" name=""/>
        <dsp:cNvSpPr/>
      </dsp:nvSpPr>
      <dsp:spPr>
        <a:xfrm>
          <a:off x="3203134" y="1479603"/>
          <a:ext cx="1392131" cy="139213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You remembered a few times you solved similar problems before </a:t>
          </a:r>
        </a:p>
      </dsp:txBody>
      <dsp:txXfrm>
        <a:off x="3407007" y="1683476"/>
        <a:ext cx="984385" cy="984385"/>
      </dsp:txXfrm>
    </dsp:sp>
    <dsp:sp modelId="{2D13DA9D-DE17-4CBA-89B9-C5EC13DDCE8A}">
      <dsp:nvSpPr>
        <dsp:cNvPr id="0" name=""/>
        <dsp:cNvSpPr/>
      </dsp:nvSpPr>
      <dsp:spPr>
        <a:xfrm rot="8100000">
          <a:off x="2981820" y="2672790"/>
          <a:ext cx="370671" cy="4698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3076736" y="2727444"/>
        <a:ext cx="259470" cy="281906"/>
      </dsp:txXfrm>
    </dsp:sp>
    <dsp:sp modelId="{AB3B8942-837D-428C-8A76-866A980358F2}">
      <dsp:nvSpPr>
        <dsp:cNvPr id="0" name=""/>
        <dsp:cNvSpPr/>
      </dsp:nvSpPr>
      <dsp:spPr>
        <a:xfrm>
          <a:off x="1724211" y="2958526"/>
          <a:ext cx="1392131" cy="139213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You decide to apply the previous solutions to the current problem</a:t>
          </a:r>
        </a:p>
      </dsp:txBody>
      <dsp:txXfrm>
        <a:off x="1928084" y="3162399"/>
        <a:ext cx="984385" cy="984385"/>
      </dsp:txXfrm>
    </dsp:sp>
    <dsp:sp modelId="{41135CBB-25C0-41BC-9108-771138B3EA8D}">
      <dsp:nvSpPr>
        <dsp:cNvPr id="0" name=""/>
        <dsp:cNvSpPr/>
      </dsp:nvSpPr>
      <dsp:spPr>
        <a:xfrm rot="13500000">
          <a:off x="1502897" y="2687626"/>
          <a:ext cx="370671" cy="4698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1597813" y="2820910"/>
        <a:ext cx="259470" cy="281906"/>
      </dsp:txXfrm>
    </dsp:sp>
    <dsp:sp modelId="{E28C2108-C198-4556-A6CA-4B3605C8FEC9}">
      <dsp:nvSpPr>
        <dsp:cNvPr id="0" name=""/>
        <dsp:cNvSpPr/>
      </dsp:nvSpPr>
      <dsp:spPr>
        <a:xfrm>
          <a:off x="245287" y="1479603"/>
          <a:ext cx="1392131" cy="139213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If the solution does solve the current problem, you remember it </a:t>
          </a:r>
        </a:p>
      </dsp:txBody>
      <dsp:txXfrm>
        <a:off x="449160" y="1683476"/>
        <a:ext cx="984385" cy="984385"/>
      </dsp:txXfrm>
    </dsp:sp>
    <dsp:sp modelId="{DDE87E24-9683-4D78-916C-6285A0E74EDB}">
      <dsp:nvSpPr>
        <dsp:cNvPr id="0" name=""/>
        <dsp:cNvSpPr/>
      </dsp:nvSpPr>
      <dsp:spPr>
        <a:xfrm rot="18900000">
          <a:off x="1488061" y="1208703"/>
          <a:ext cx="370671" cy="4698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504346" y="1341987"/>
        <a:ext cx="259470" cy="2819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6278B-1940-47E9-8FD2-1CD82800B345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Euclidean</a:t>
          </a:r>
        </a:p>
      </dsp:txBody>
      <dsp:txXfrm>
        <a:off x="1748064" y="2975"/>
        <a:ext cx="3342605" cy="2005563"/>
      </dsp:txXfrm>
    </dsp:sp>
    <dsp:sp modelId="{47467228-FB36-4F17-BA50-795AC24C6C02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Manhattan</a:t>
          </a:r>
        </a:p>
      </dsp:txBody>
      <dsp:txXfrm>
        <a:off x="5424930" y="2975"/>
        <a:ext cx="3342605" cy="2005563"/>
      </dsp:txXfrm>
    </dsp:sp>
    <dsp:sp modelId="{66AC2E72-F28F-417A-ACB0-0D62DB39C9E6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Chebyshev</a:t>
          </a:r>
        </a:p>
      </dsp:txBody>
      <dsp:txXfrm>
        <a:off x="1748064" y="2342799"/>
        <a:ext cx="3342605" cy="2005563"/>
      </dsp:txXfrm>
    </dsp:sp>
    <dsp:sp modelId="{FA1D2B54-5DDD-4C1B-B604-2E5D700C6AC9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Cosine</a:t>
          </a:r>
        </a:p>
      </dsp:txBody>
      <dsp:txXfrm>
        <a:off x="5424930" y="2342799"/>
        <a:ext cx="3342605" cy="20055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32CC8-35B5-4C89-A821-A242B716D32B}">
      <dsp:nvSpPr>
        <dsp:cNvPr id="0" name=""/>
        <dsp:cNvSpPr/>
      </dsp:nvSpPr>
      <dsp:spPr>
        <a:xfrm>
          <a:off x="0" y="891237"/>
          <a:ext cx="2505369" cy="87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Supervised:</a:t>
          </a:r>
          <a:r>
            <a:rPr lang="en-US" sz="3200" kern="1200" dirty="0"/>
            <a:t> </a:t>
          </a:r>
          <a:r>
            <a:rPr lang="en-US" sz="2000" kern="1200" dirty="0"/>
            <a:t>Has Target Variable</a:t>
          </a:r>
        </a:p>
      </dsp:txBody>
      <dsp:txXfrm>
        <a:off x="0" y="891237"/>
        <a:ext cx="2505369" cy="878006"/>
      </dsp:txXfrm>
    </dsp:sp>
    <dsp:sp modelId="{51BD04F5-733D-4830-8786-26BCDC814682}">
      <dsp:nvSpPr>
        <dsp:cNvPr id="0" name=""/>
        <dsp:cNvSpPr/>
      </dsp:nvSpPr>
      <dsp:spPr>
        <a:xfrm>
          <a:off x="2505369" y="13231"/>
          <a:ext cx="501073" cy="263401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610B8-73F8-4C37-920A-B7416D38CA2F}">
      <dsp:nvSpPr>
        <dsp:cNvPr id="0" name=""/>
        <dsp:cNvSpPr/>
      </dsp:nvSpPr>
      <dsp:spPr>
        <a:xfrm>
          <a:off x="3206872" y="13231"/>
          <a:ext cx="6814605" cy="263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Try a different number of neighbors until the classifications (or predictions) are more “consistent” with the observed target value(s)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Consistency is defined in terms of lower misclassification or prediction error</a:t>
          </a:r>
        </a:p>
      </dsp:txBody>
      <dsp:txXfrm>
        <a:off x="3206872" y="13231"/>
        <a:ext cx="6814605" cy="2634018"/>
      </dsp:txXfrm>
    </dsp:sp>
    <dsp:sp modelId="{88A38F3B-BE9E-4C38-9EAE-CD45849C84A3}">
      <dsp:nvSpPr>
        <dsp:cNvPr id="0" name=""/>
        <dsp:cNvSpPr/>
      </dsp:nvSpPr>
      <dsp:spPr>
        <a:xfrm>
          <a:off x="0" y="3085093"/>
          <a:ext cx="2505369" cy="81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Unsupervised:</a:t>
          </a:r>
          <a:r>
            <a:rPr lang="en-US" sz="2400" kern="1200" dirty="0"/>
            <a:t> </a:t>
          </a:r>
          <a:r>
            <a:rPr lang="en-US" sz="2000" kern="1200" dirty="0"/>
            <a:t>No Target Variable</a:t>
          </a:r>
        </a:p>
      </dsp:txBody>
      <dsp:txXfrm>
        <a:off x="0" y="3085093"/>
        <a:ext cx="2505369" cy="816750"/>
      </dsp:txXfrm>
    </dsp:sp>
    <dsp:sp modelId="{DC6106B6-0C33-479E-86E5-43DE0278F28E}">
      <dsp:nvSpPr>
        <dsp:cNvPr id="0" name=""/>
        <dsp:cNvSpPr/>
      </dsp:nvSpPr>
      <dsp:spPr>
        <a:xfrm>
          <a:off x="2505369" y="2766050"/>
          <a:ext cx="501073" cy="145483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34011-E0FF-41B8-807A-024EC5633AB6}">
      <dsp:nvSpPr>
        <dsp:cNvPr id="0" name=""/>
        <dsp:cNvSpPr/>
      </dsp:nvSpPr>
      <dsp:spPr>
        <a:xfrm>
          <a:off x="3206872" y="2766050"/>
          <a:ext cx="6814605" cy="1454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I am not aware of the answer when there is no target variable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Use your best analytical judgment!</a:t>
          </a:r>
        </a:p>
      </dsp:txBody>
      <dsp:txXfrm>
        <a:off x="3206872" y="2766050"/>
        <a:ext cx="6814605" cy="14548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91647-9746-4D08-9018-97205B9BDD5B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Suppose we only want those eigenvalues that satisfy a criterion (e.g., greater than one).  </a:t>
          </a:r>
        </a:p>
      </dsp:txBody>
      <dsp:txXfrm>
        <a:off x="28038" y="28038"/>
        <a:ext cx="7298593" cy="901218"/>
      </dsp:txXfrm>
    </dsp:sp>
    <dsp:sp modelId="{F589A4BA-0F44-431C-87F0-863FF8603453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As a result,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𝑞</m:t>
              </m:r>
            </m:oMath>
          </a14:m>
          <a:r>
            <a:rPr lang="en-US" sz="2500" kern="1200" dirty="0"/>
            <a:t> eigenvalues satisfied the criterion. </a:t>
          </a:r>
        </a:p>
      </dsp:txBody>
      <dsp:txXfrm>
        <a:off x="732583" y="1159385"/>
        <a:ext cx="7029617" cy="901218"/>
      </dsp:txXfrm>
    </dsp:sp>
    <dsp:sp modelId="{9B065BFC-5517-4E67-9715-FE21B0EBB043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matrix </a:t>
          </a:r>
          <a14:m xmlns:a14="http://schemas.microsoft.com/office/drawing/2010/main">
            <m:oMath xmlns:m="http://schemas.openxmlformats.org/officeDocument/2006/math">
              <m:r>
                <a:rPr lang="en-US" sz="2500" b="1" i="0" kern="1200" smtClean="0">
                  <a:latin typeface="Cambria Math" panose="02040503050406030204" pitchFamily="18" charset="0"/>
                </a:rPr>
                <m:t>𝐕</m:t>
              </m:r>
            </m:oMath>
          </a14:m>
          <a:r>
            <a:rPr lang="en-US" sz="2500" kern="1200" dirty="0"/>
            <a:t> consists of the corresponding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𝑞</m:t>
              </m:r>
            </m:oMath>
          </a14:m>
          <a:r>
            <a:rPr lang="en-US" sz="2500" kern="1200" dirty="0"/>
            <a:t> eigenvectors</a:t>
          </a:r>
        </a:p>
      </dsp:txBody>
      <dsp:txXfrm>
        <a:off x="1426612" y="2290733"/>
        <a:ext cx="7040133" cy="901218"/>
      </dsp:txXfrm>
    </dsp:sp>
    <dsp:sp modelId="{D000CCC7-125A-4861-AA49-3E2788228C9D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Finally,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𝑍</m:t>
              </m:r>
            </m:oMath>
          </a14:m>
          <a:r>
            <a:rPr lang="en-US" sz="2500" kern="1200" dirty="0"/>
            <a:t> would be a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𝑛</m:t>
              </m:r>
              <m:r>
                <a:rPr lang="en-US" sz="2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×</m:t>
              </m:r>
              <m:r>
                <a:rPr lang="en-US" sz="2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𝑞</m:t>
              </m:r>
            </m:oMath>
          </a14:m>
          <a:r>
            <a:rPr lang="en-US" sz="2500" kern="1200" dirty="0"/>
            <a:t> matrix instead</a:t>
          </a:r>
        </a:p>
      </dsp:txBody>
      <dsp:txXfrm>
        <a:off x="2131157" y="3422081"/>
        <a:ext cx="7029617" cy="901218"/>
      </dsp:txXfrm>
    </dsp:sp>
    <dsp:sp modelId="{7A0AC416-65A0-4C18-A629-BF348986DEEC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46B7ED33-83A2-4D45-8A20-0211F4E6EB51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594CFF52-EAB9-454F-B364-CBF2628117B0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05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35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35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60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36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4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38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33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15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34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22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08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1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67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66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99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92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248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10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51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3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573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61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24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273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27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64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42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68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301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717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14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365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495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3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419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472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122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182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77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835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752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4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4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603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760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79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133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321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009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309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102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037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57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662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043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856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25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6793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465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084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382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565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839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41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5797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8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02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8697-2258-4585-999F-9CDBA1E8F400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159C-0F41-47E1-B6ED-41E6A3538FE4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FF56-22C6-4D32-9121-4DEE1E518F00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D6254E1-FF33-4DA6-820F-D375E8B9EA6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3796" y="4928473"/>
            <a:ext cx="10843768" cy="16349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8FB233-ED68-4B00-AFE4-A8AA9E8E8F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9147" y="1351875"/>
            <a:ext cx="48953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606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1970-5114-4D31-8AB7-6F18C7D9900E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1FE-ADD9-4568-B298-9A02006F409D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3609-FA24-4A44-9C82-DD12289CD527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8073-A5ED-4FFF-8604-2D6F5BF88551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B4AB-4A4F-4D10-A3DA-57F6F7A796A0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BE93-6553-4D15-9103-1F7D654D66C5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A31-E887-4C19-946E-D0A7335306B0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ACF1-C7A7-452D-A4B8-EC16EA4CC539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A6973-E901-4518-847C-985F1DAA7A14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A732BFD9-F1B5-489A-9F85-1F59C7D0822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3581" y="6400800"/>
            <a:ext cx="320841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neighbors.html#unsupervised-neighbors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6747934" cy="275953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5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484</a:t>
            </a:r>
          </a:p>
          <a:p>
            <a:pPr marL="9144" algn="l"/>
            <a:r>
              <a:rPr lang="en-US" sz="54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Machine Learning</a:t>
            </a:r>
            <a:endParaRPr lang="en-US" sz="5400" b="0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Week 2, August 29, 2022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Autumn</a:t>
            </a: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 Semester 2022</a:t>
            </a:r>
          </a:p>
        </p:txBody>
      </p:sp>
    </p:spTree>
    <p:extLst>
      <p:ext uri="{BB962C8B-B14F-4D97-AF65-F5344CB8AC3E}">
        <p14:creationId xmlns:p14="http://schemas.microsoft.com/office/powerpoint/2010/main" val="208496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Common Distance Metrics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A74802-645E-45F4-994F-B0ABCC6B71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904B5-CB5D-4126-BEEB-C8FCA1C7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Euclidean Distance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83602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Root Sum of Squared Differences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𝑖𝑣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𝑗𝑣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shortest distance between two locations (i.e., points) in the </a:t>
                </a:r>
                <a:r>
                  <a:rPr lang="en-US" i="1" dirty="0"/>
                  <a:t>p</a:t>
                </a:r>
                <a:r>
                  <a:rPr lang="en-US" dirty="0"/>
                  <a:t>-dimensional space when no restriction in movement direction.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Also known as the “direct flight” or the “archery” distance.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836020" cy="4351338"/>
              </a:xfrm>
              <a:blipFill>
                <a:blip r:embed="rId3"/>
                <a:stretch>
                  <a:fillRect l="-1116" t="-1261" r="-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904B5-CB5D-4126-BEEB-C8FCA1C7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pic>
        <p:nvPicPr>
          <p:cNvPr id="3074" name="Picture 2" descr="Archery definition and meaning | Collins English Dictionary">
            <a:extLst>
              <a:ext uri="{FF2B5EF4-FFF2-40B4-BE49-F238E27FC236}">
                <a16:creationId xmlns:a16="http://schemas.microsoft.com/office/drawing/2014/main" id="{C626F81D-8050-4569-A528-D65E6ABB9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1690688"/>
            <a:ext cx="3200400" cy="214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54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Manhattan Distance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Sum of Absolute Differences: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𝑗𝑣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It is the shortest distance when travelling between two points in the </a:t>
                </a:r>
                <a:r>
                  <a:rPr lang="en-US" i="1" dirty="0"/>
                  <a:t>p</a:t>
                </a:r>
                <a:r>
                  <a:rPr lang="en-US" dirty="0"/>
                  <a:t>-dimensional space when movement is restricted to directions that are parallel to the axes.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Also known as the “taxi-cab” or the “city-block” distance.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904B5-CB5D-4126-BEEB-C8FCA1C7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pic>
        <p:nvPicPr>
          <p:cNvPr id="2050" name="Picture 2" descr="Wavefront Algorithm - Stack Overflow">
            <a:extLst>
              <a:ext uri="{FF2B5EF4-FFF2-40B4-BE49-F238E27FC236}">
                <a16:creationId xmlns:a16="http://schemas.microsoft.com/office/drawing/2014/main" id="{3E675C44-4B67-4E1F-843A-E228B0AB9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333" y="39687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893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Chebyshev Distance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Maximum of Absolute Differences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𝑗𝑣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It is named after the nineteenth-century Russian mathematician </a:t>
                </a:r>
                <a:r>
                  <a:rPr lang="en-US" dirty="0" err="1"/>
                  <a:t>Pafnuty</a:t>
                </a:r>
                <a:r>
                  <a:rPr lang="en-US" dirty="0"/>
                  <a:t> </a:t>
                </a:r>
                <a:r>
                  <a:rPr lang="en-US" dirty="0" err="1"/>
                  <a:t>Lvovich</a:t>
                </a:r>
                <a:r>
                  <a:rPr lang="en-US" dirty="0"/>
                  <a:t> Chebyshev (1821 – 1894).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Also known as the chessboard distance because this distance is the minimum number of moves needed by a king chess piece to go from one square on a chessboard to another.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904B5-CB5D-4126-BEEB-C8FCA1C7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95514-8203-4316-93BE-F4873F259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051" y="321020"/>
            <a:ext cx="1828800" cy="26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5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735411"/>
            <a:ext cx="4720357" cy="1340277"/>
          </a:xfrm>
        </p:spPr>
        <p:txBody>
          <a:bodyPr anchor="b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Usage of Chebyshev Distance</a:t>
            </a:r>
            <a:endParaRPr lang="en-US" b="1" dirty="0"/>
          </a:p>
        </p:txBody>
      </p:sp>
      <p:sp>
        <p:nvSpPr>
          <p:cNvPr id="1032" name="Rectangle 13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3" name="Rectangle 140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4" name="Content Placeholder 5">
            <a:extLst>
              <a:ext uri="{FF2B5EF4-FFF2-40B4-BE49-F238E27FC236}">
                <a16:creationId xmlns:a16="http://schemas.microsoft.com/office/drawing/2014/main" id="{442D0914-FB33-4527-873F-1B9CF76E7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2400" dirty="0"/>
              <a:t>Suppose the crane moves at the </a:t>
            </a:r>
            <a:r>
              <a:rPr lang="en-US" sz="2400" b="1" dirty="0"/>
              <a:t>same</a:t>
            </a:r>
            <a:r>
              <a:rPr lang="en-US" sz="2400" dirty="0"/>
              <a:t> speed on both rails.</a:t>
            </a:r>
          </a:p>
          <a:p>
            <a:r>
              <a:rPr lang="en-US" sz="2400" dirty="0"/>
              <a:t>What is the time to move an item from one location to another location?</a:t>
            </a:r>
          </a:p>
          <a:p>
            <a:r>
              <a:rPr lang="en-US" sz="2400" dirty="0"/>
              <a:t>The time is determined </a:t>
            </a:r>
            <a:r>
              <a:rPr lang="en-US" sz="2400" b="1" dirty="0"/>
              <a:t>only</a:t>
            </a:r>
            <a:r>
              <a:rPr lang="en-US" sz="2400" dirty="0"/>
              <a:t> by the </a:t>
            </a:r>
            <a:r>
              <a:rPr lang="en-US" sz="2400" b="1" dirty="0"/>
              <a:t>longest distance</a:t>
            </a:r>
            <a:r>
              <a:rPr lang="en-US" sz="2400" dirty="0"/>
              <a:t> moved on either rails.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904B5-CB5D-4126-BEEB-C8FCA1C7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1952" y="6356350"/>
            <a:ext cx="301752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2022 by Ming-Long Lam, Ph.D.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20BA80-1909-427C-B3BD-3DD8AEAFD5BE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6" descr="Eot Cranes Manufacturers, Eot Cranes Suppliers, Eot Cranes Exporters |  Crane design, Metal furniture design, Amazing buildings">
            <a:extLst>
              <a:ext uri="{FF2B5EF4-FFF2-40B4-BE49-F238E27FC236}">
                <a16:creationId xmlns:a16="http://schemas.microsoft.com/office/drawing/2014/main" id="{A3929644-8082-4E07-8BA5-820E6C771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20" y="1275685"/>
            <a:ext cx="6400800" cy="485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48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Cosine Distance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4880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One minus the cosine of the angle between two vectors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Inner Product: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𝑖𝑣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𝑗𝑣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Norms: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𝑖𝑣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Minimum is 0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=0°</m:t>
                    </m:r>
                  </m:oMath>
                </a14:m>
                <a:r>
                  <a:rPr lang="en-US" sz="2400" dirty="0"/>
                  <a:t>) and Maximum is 2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=180°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Used in text analysis to measure how different two documents are irrespective of their number of words.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48804" cy="4351338"/>
              </a:xfrm>
              <a:blipFill>
                <a:blip r:embed="rId3"/>
                <a:stretch>
                  <a:fillRect l="-1195" t="-1120" r="-85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904B5-CB5D-4126-BEEB-C8FCA1C7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86246-F7A3-46C6-A9B8-3081D5C30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233465"/>
            <a:ext cx="3657600" cy="267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Usage Scenario of Cosine Distance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5873"/>
            <a:ext cx="10515600" cy="679879"/>
          </a:xfrm>
        </p:spPr>
        <p:txBody>
          <a:bodyPr>
            <a:normAutofit/>
          </a:bodyPr>
          <a:lstStyle/>
          <a:p>
            <a:r>
              <a:rPr lang="en-US" dirty="0"/>
              <a:t>Determine if the document contains the name of a Chinese city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904B5-CB5D-4126-BEEB-C8FCA1C7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5C5221-A19B-4A6C-8BCA-1F645E96E1A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55427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92">
                  <a:extLst>
                    <a:ext uri="{9D8B030D-6E8A-4147-A177-3AD203B41FA5}">
                      <a16:colId xmlns:a16="http://schemas.microsoft.com/office/drawing/2014/main" val="99610489"/>
                    </a:ext>
                  </a:extLst>
                </a:gridCol>
                <a:gridCol w="709126">
                  <a:extLst>
                    <a:ext uri="{9D8B030D-6E8A-4147-A177-3AD203B41FA5}">
                      <a16:colId xmlns:a16="http://schemas.microsoft.com/office/drawing/2014/main" val="2746849619"/>
                    </a:ext>
                  </a:extLst>
                </a:gridCol>
                <a:gridCol w="3816221">
                  <a:extLst>
                    <a:ext uri="{9D8B030D-6E8A-4147-A177-3AD203B41FA5}">
                      <a16:colId xmlns:a16="http://schemas.microsoft.com/office/drawing/2014/main" val="2103488562"/>
                    </a:ext>
                  </a:extLst>
                </a:gridCol>
                <a:gridCol w="2406261">
                  <a:extLst>
                    <a:ext uri="{9D8B030D-6E8A-4147-A177-3AD203B41FA5}">
                      <a16:colId xmlns:a16="http://schemas.microsoft.com/office/drawing/2014/main" val="3786736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Words in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 in China?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4454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Chinese Beijing Chinese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721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Chinese Chinese Shanghai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231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Chinese Macao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63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Tokyo Japan Chinese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3834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Probe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Chinese Chinese Chinese Tokyo Japan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733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Beijing Shanghai Macao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96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23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Cosine Distance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7225"/>
          </a:xfrm>
        </p:spPr>
        <p:txBody>
          <a:bodyPr>
            <a:normAutofit/>
          </a:bodyPr>
          <a:lstStyle/>
          <a:p>
            <a:r>
              <a:rPr lang="en-US" b="1" dirty="0"/>
              <a:t>Create Word Count Array</a:t>
            </a:r>
            <a:r>
              <a:rPr lang="en-US" dirty="0"/>
              <a:t>. There are six unique words: (1) Chinese, (2) Beijing, (3) Shanghai, (4) Macao, (5) Tokyo, and (6) Japan.</a:t>
            </a:r>
          </a:p>
          <a:p>
            <a:r>
              <a:rPr lang="en-US" b="1" dirty="0"/>
              <a:t>Data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Probe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904B5-CB5D-4126-BEEB-C8FCA1C7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CCE75D8-296A-4172-9C96-F15C6CBF4C3B}"/>
              </a:ext>
            </a:extLst>
          </p:cNvPr>
          <p:cNvGraphicFramePr>
            <a:graphicFrameLocks noGrp="1"/>
          </p:cNvGraphicFramePr>
          <p:nvPr/>
        </p:nvGraphicFramePr>
        <p:xfrm>
          <a:off x="2256453" y="2803849"/>
          <a:ext cx="8128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74403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4724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942379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460983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678256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444903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44999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Beijing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Shanghai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Tokyo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33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32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9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6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3596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088B6E4-0FA3-4842-B3B5-18879BFC622F}"/>
              </a:ext>
            </a:extLst>
          </p:cNvPr>
          <p:cNvGraphicFramePr>
            <a:graphicFrameLocks noGrp="1"/>
          </p:cNvGraphicFramePr>
          <p:nvPr/>
        </p:nvGraphicFramePr>
        <p:xfrm>
          <a:off x="2256453" y="4934447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74403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4724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942379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460983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678256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444903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44999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Beijing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Shanghai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Tokyo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33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32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943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10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Calculate Distances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904B5-CB5D-4126-BEEB-C8FCA1C7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1AA507-1D6D-406F-AA88-AFB5AFC5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98" y="1821640"/>
            <a:ext cx="5450633" cy="4351338"/>
          </a:xfr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CosineD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(x, y):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numpy.sqrt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(numpy.dot(x, x))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numpy.sqrt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(numpy.dot(y, y))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0.0 and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0.0):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outDistance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1.0 - numpy.dot(x, y) /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normY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outDistance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numpy.NaN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outDistance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([[2,1,0,0,0,0],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[2,0,1,0,0,0],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[1,0,0,1,0,0],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[1,0,0,0,1,1]])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([[3,0,0,0,1,1],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[0,1,1,1,0,0]])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cosine_D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numpy.zeros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((4,2))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j in range(2):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cosine_D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CosineD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,:], P[j,:])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B8F11E-6569-4D5F-A7A1-1555AC3F0863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2122789"/>
          <a:ext cx="4312299" cy="18745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37433">
                  <a:extLst>
                    <a:ext uri="{9D8B030D-6E8A-4147-A177-3AD203B41FA5}">
                      <a16:colId xmlns:a16="http://schemas.microsoft.com/office/drawing/2014/main" val="3418319282"/>
                    </a:ext>
                  </a:extLst>
                </a:gridCol>
                <a:gridCol w="1437433">
                  <a:extLst>
                    <a:ext uri="{9D8B030D-6E8A-4147-A177-3AD203B41FA5}">
                      <a16:colId xmlns:a16="http://schemas.microsoft.com/office/drawing/2014/main" val="1326787122"/>
                    </a:ext>
                  </a:extLst>
                </a:gridCol>
                <a:gridCol w="1437433">
                  <a:extLst>
                    <a:ext uri="{9D8B030D-6E8A-4147-A177-3AD203B41FA5}">
                      <a16:colId xmlns:a16="http://schemas.microsoft.com/office/drawing/2014/main" val="11668423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Probe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335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144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531574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380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04058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579934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FFADA-0F90-441C-8414-82508D47C05A}"/>
              </a:ext>
            </a:extLst>
          </p:cNvPr>
          <p:cNvSpPr txBox="1">
            <a:spLocks/>
          </p:cNvSpPr>
          <p:nvPr/>
        </p:nvSpPr>
        <p:spPr>
          <a:xfrm>
            <a:off x="6324600" y="4283317"/>
            <a:ext cx="4825482" cy="10334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Probe ID #5 is closest to Data ID #4.</a:t>
            </a:r>
          </a:p>
          <a:p>
            <a:r>
              <a:rPr lang="en-US" sz="2400" dirty="0"/>
              <a:t>Probe ID #6 is closest to Data ID #3.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99BE3-FC93-4D5C-8F49-151FDEC36678}"/>
              </a:ext>
            </a:extLst>
          </p:cNvPr>
          <p:cNvSpPr txBox="1"/>
          <p:nvPr/>
        </p:nvSpPr>
        <p:spPr>
          <a:xfrm>
            <a:off x="6324601" y="1722072"/>
            <a:ext cx="108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cosine_D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9527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Closest Neighbor According to Cosine Distance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1980"/>
            <a:ext cx="10515600" cy="1083311"/>
          </a:xfrm>
        </p:spPr>
        <p:txBody>
          <a:bodyPr>
            <a:normAutofit/>
          </a:bodyPr>
          <a:lstStyle/>
          <a:p>
            <a:r>
              <a:rPr lang="en-US" dirty="0"/>
              <a:t>Probe ID #5 is closest to Data ID #4.</a:t>
            </a:r>
          </a:p>
          <a:p>
            <a:r>
              <a:rPr lang="en-US" dirty="0"/>
              <a:t>Probe ID #6 is closest to Data ID #3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904B5-CB5D-4126-BEEB-C8FCA1C7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5C5221-A19B-4A6C-8BCA-1F645E96E1A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25658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92">
                  <a:extLst>
                    <a:ext uri="{9D8B030D-6E8A-4147-A177-3AD203B41FA5}">
                      <a16:colId xmlns:a16="http://schemas.microsoft.com/office/drawing/2014/main" val="99610489"/>
                    </a:ext>
                  </a:extLst>
                </a:gridCol>
                <a:gridCol w="709126">
                  <a:extLst>
                    <a:ext uri="{9D8B030D-6E8A-4147-A177-3AD203B41FA5}">
                      <a16:colId xmlns:a16="http://schemas.microsoft.com/office/drawing/2014/main" val="2746849619"/>
                    </a:ext>
                  </a:extLst>
                </a:gridCol>
                <a:gridCol w="3816221">
                  <a:extLst>
                    <a:ext uri="{9D8B030D-6E8A-4147-A177-3AD203B41FA5}">
                      <a16:colId xmlns:a16="http://schemas.microsoft.com/office/drawing/2014/main" val="2103488562"/>
                    </a:ext>
                  </a:extLst>
                </a:gridCol>
                <a:gridCol w="2406261">
                  <a:extLst>
                    <a:ext uri="{9D8B030D-6E8A-4147-A177-3AD203B41FA5}">
                      <a16:colId xmlns:a16="http://schemas.microsoft.com/office/drawing/2014/main" val="3786736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Words in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 in China?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4454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Chinese Beijing Chinese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721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Chinese Chinese Shanghai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231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Chinese Macao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63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Tokyo Japan Chinese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3834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Probe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Chinese Chinese Chinese Tokyo Japan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733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Beijing Shanghai Macao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96146"/>
                  </a:ext>
                </a:extLst>
              </a:tr>
            </a:tbl>
          </a:graphicData>
        </a:graphic>
      </p:graphicFrame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36454DDD-47DF-4D09-B435-99937076EEE8}"/>
              </a:ext>
            </a:extLst>
          </p:cNvPr>
          <p:cNvSpPr/>
          <p:nvPr/>
        </p:nvSpPr>
        <p:spPr>
          <a:xfrm rot="16200000">
            <a:off x="8937042" y="4903366"/>
            <a:ext cx="597419" cy="4572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Up 13">
            <a:extLst>
              <a:ext uri="{FF2B5EF4-FFF2-40B4-BE49-F238E27FC236}">
                <a16:creationId xmlns:a16="http://schemas.microsoft.com/office/drawing/2014/main" id="{70E9A086-41EC-4834-959B-159C3C8906A8}"/>
              </a:ext>
            </a:extLst>
          </p:cNvPr>
          <p:cNvSpPr/>
          <p:nvPr/>
        </p:nvSpPr>
        <p:spPr>
          <a:xfrm rot="16200000">
            <a:off x="8886631" y="4384610"/>
            <a:ext cx="1565988" cy="1250302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11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2: Nearest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039359-0B3D-4529-A009-FC46B6ED05CE}"/>
              </a:ext>
            </a:extLst>
          </p:cNvPr>
          <p:cNvSpPr/>
          <p:nvPr/>
        </p:nvSpPr>
        <p:spPr>
          <a:xfrm>
            <a:off x="4361157" y="5913114"/>
            <a:ext cx="396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Chapter 2 of the Machine Learning book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E40DC-87A6-4C6C-9F2B-F304E89F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193F96F-E5AD-4F83-84F2-1865035A0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267643"/>
              </p:ext>
            </p:extLst>
          </p:nvPr>
        </p:nvGraphicFramePr>
        <p:xfrm>
          <a:off x="1743269" y="156177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0531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Toy Example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511412"/>
              </p:ext>
            </p:extLst>
          </p:nvPr>
        </p:nvGraphicFramePr>
        <p:xfrm>
          <a:off x="838200" y="1857375"/>
          <a:ext cx="3804424" cy="4086222"/>
        </p:xfrm>
        <a:graphic>
          <a:graphicData uri="http://schemas.openxmlformats.org/drawingml/2006/table">
            <a:tbl>
              <a:tblPr/>
              <a:tblGrid>
                <a:gridCol w="951106">
                  <a:extLst>
                    <a:ext uri="{9D8B030D-6E8A-4147-A177-3AD203B41FA5}">
                      <a16:colId xmlns:a16="http://schemas.microsoft.com/office/drawing/2014/main" val="3071340975"/>
                    </a:ext>
                  </a:extLst>
                </a:gridCol>
                <a:gridCol w="951106">
                  <a:extLst>
                    <a:ext uri="{9D8B030D-6E8A-4147-A177-3AD203B41FA5}">
                      <a16:colId xmlns:a16="http://schemas.microsoft.com/office/drawing/2014/main" val="2174940676"/>
                    </a:ext>
                  </a:extLst>
                </a:gridCol>
                <a:gridCol w="951106">
                  <a:extLst>
                    <a:ext uri="{9D8B030D-6E8A-4147-A177-3AD203B41FA5}">
                      <a16:colId xmlns:a16="http://schemas.microsoft.com/office/drawing/2014/main" val="1559552127"/>
                    </a:ext>
                  </a:extLst>
                </a:gridCol>
                <a:gridCol w="951106">
                  <a:extLst>
                    <a:ext uri="{9D8B030D-6E8A-4147-A177-3AD203B41FA5}">
                      <a16:colId xmlns:a16="http://schemas.microsoft.com/office/drawing/2014/main" val="1271324163"/>
                    </a:ext>
                  </a:extLst>
                </a:gridCol>
              </a:tblGrid>
              <a:tr h="386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6270"/>
                  </a:ext>
                </a:extLst>
              </a:tr>
              <a:tr h="386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006694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80480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507842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835197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649303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930506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21392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046351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612981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67050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29C17-5DE3-4609-9960-B545B380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E3F775-3860-41AA-B830-9605800F5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851" y="1225284"/>
            <a:ext cx="6387097" cy="47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73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29C17-5DE3-4609-9960-B545B380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BA76B4-E81F-48A2-9080-399E9F1F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59"/>
            <a:ext cx="10515600" cy="466540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import </a:t>
            </a:r>
            <a:r>
              <a:rPr lang="en-US" sz="1600" dirty="0" err="1">
                <a:latin typeface="Consolas" panose="020B0609020204030204" pitchFamily="49" charset="0"/>
              </a:rPr>
              <a:t>matplotlib.pyplot</a:t>
            </a:r>
            <a:r>
              <a:rPr lang="en-US" sz="1600" dirty="0">
                <a:latin typeface="Consolas" panose="020B0609020204030204" pitchFamily="49" charset="0"/>
              </a:rPr>
              <a:t> as </a:t>
            </a:r>
            <a:r>
              <a:rPr lang="en-US" sz="1600" dirty="0" err="1">
                <a:latin typeface="Consolas" panose="020B0609020204030204" pitchFamily="49" charset="0"/>
              </a:rPr>
              <a:t>plt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import numpy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import pandas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toyData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pandas.DataFrame</a:t>
            </a:r>
            <a:r>
              <a:rPr lang="en-US" sz="1600" dirty="0">
                <a:latin typeface="Consolas" panose="020B0609020204030204" pitchFamily="49" charset="0"/>
              </a:rPr>
              <a:t>([[7.7, -37, 4], [9.5, -38, 1], [3,  -34, 2], [9.1, -75, 1],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[2.2, -31, 2], [4.8,  -7, 4], [5.5, -6, 3], [10,  -61, 1],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[4.2, -23, 2], [1.6, -54, 1]],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index = ['A','B','C','D','E','F','G','H','I','J'],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columns = ['x1','x2','y'])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 Visualize the relative positions of the points (x1,x2)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plt.figure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figsize</a:t>
            </a:r>
            <a:r>
              <a:rPr lang="en-US" sz="1600" dirty="0">
                <a:latin typeface="Consolas" panose="020B0609020204030204" pitchFamily="49" charset="0"/>
              </a:rPr>
              <a:t> = (8,6), dpi = 200)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plt.scatter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toyData</a:t>
            </a:r>
            <a:r>
              <a:rPr lang="en-US" sz="1600" dirty="0">
                <a:latin typeface="Consolas" panose="020B0609020204030204" pitchFamily="49" charset="0"/>
              </a:rPr>
              <a:t>['x1'], </a:t>
            </a:r>
            <a:r>
              <a:rPr lang="en-US" sz="1600" dirty="0" err="1">
                <a:latin typeface="Consolas" panose="020B0609020204030204" pitchFamily="49" charset="0"/>
              </a:rPr>
              <a:t>toyData</a:t>
            </a:r>
            <a:r>
              <a:rPr lang="en-US" sz="1600" dirty="0">
                <a:latin typeface="Consolas" panose="020B0609020204030204" pitchFamily="49" charset="0"/>
              </a:rPr>
              <a:t>['x2'], marker = 'o')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for index, row in </a:t>
            </a:r>
            <a:r>
              <a:rPr lang="en-US" sz="1600" dirty="0" err="1">
                <a:latin typeface="Consolas" panose="020B0609020204030204" pitchFamily="49" charset="0"/>
              </a:rPr>
              <a:t>toyData.iterrows</a:t>
            </a:r>
            <a:r>
              <a:rPr lang="en-US" sz="1600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plt.annotate</a:t>
            </a:r>
            <a:r>
              <a:rPr lang="en-US" sz="1600" dirty="0">
                <a:latin typeface="Consolas" panose="020B0609020204030204" pitchFamily="49" charset="0"/>
              </a:rPr>
              <a:t>(index, (row['x1']+0.1, row['x2']+0.1))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plt.xlabel</a:t>
            </a:r>
            <a:r>
              <a:rPr lang="en-US" sz="1600" dirty="0">
                <a:latin typeface="Consolas" panose="020B0609020204030204" pitchFamily="49" charset="0"/>
              </a:rPr>
              <a:t>('x1')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plt.ylabel</a:t>
            </a:r>
            <a:r>
              <a:rPr lang="en-US" sz="1600" dirty="0">
                <a:latin typeface="Consolas" panose="020B0609020204030204" pitchFamily="49" charset="0"/>
              </a:rPr>
              <a:t>('x2')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plt.grid</a:t>
            </a:r>
            <a:r>
              <a:rPr lang="en-US" sz="1600" dirty="0">
                <a:latin typeface="Consolas" panose="020B0609020204030204" pitchFamily="49" charset="0"/>
              </a:rPr>
              <a:t>(axis = 'both')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plt.show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BB0F8-5411-4765-AFE1-4D1E7C3342CA}"/>
              </a:ext>
            </a:extLst>
          </p:cNvPr>
          <p:cNvSpPr txBox="1"/>
          <p:nvPr/>
        </p:nvSpPr>
        <p:spPr>
          <a:xfrm>
            <a:off x="7210231" y="1052534"/>
            <a:ext cx="4257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Week 2 Sample Nearest Neighbor.py</a:t>
            </a:r>
          </a:p>
        </p:txBody>
      </p:sp>
    </p:spTree>
    <p:extLst>
      <p:ext uri="{BB962C8B-B14F-4D97-AF65-F5344CB8AC3E}">
        <p14:creationId xmlns:p14="http://schemas.microsoft.com/office/powerpoint/2010/main" val="1646036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424" y="1825625"/>
            <a:ext cx="6429375" cy="4351338"/>
          </a:xfrm>
        </p:spPr>
        <p:txBody>
          <a:bodyPr>
            <a:normAutofit/>
          </a:bodyPr>
          <a:lstStyle/>
          <a:p>
            <a:r>
              <a:rPr lang="en-US" dirty="0"/>
              <a:t>Two input variables: x1 and x2</a:t>
            </a:r>
          </a:p>
          <a:p>
            <a:r>
              <a:rPr lang="en-US" dirty="0"/>
              <a:t>One target: y</a:t>
            </a:r>
          </a:p>
          <a:p>
            <a:r>
              <a:rPr lang="en-US" dirty="0"/>
              <a:t>Ten observations</a:t>
            </a:r>
          </a:p>
          <a:p>
            <a:r>
              <a:rPr lang="en-US" dirty="0"/>
              <a:t>Euclidean distance between </a:t>
            </a:r>
            <a:r>
              <a:rPr lang="en-US" u="sng" dirty="0"/>
              <a:t>first</a:t>
            </a:r>
            <a:r>
              <a:rPr lang="en-US" dirty="0"/>
              <a:t> two cases:</a:t>
            </a:r>
          </a:p>
          <a:p>
            <a:pPr marL="457200" lvl="1" indent="0">
              <a:buNone/>
            </a:pPr>
            <a:r>
              <a:rPr lang="en-US" dirty="0"/>
              <a:t>SQRT((7.7 – 9.5)</a:t>
            </a:r>
            <a:r>
              <a:rPr lang="en-US" baseline="30000" dirty="0"/>
              <a:t>2</a:t>
            </a:r>
            <a:r>
              <a:rPr lang="en-US" dirty="0"/>
              <a:t> + ((-37) – (-38))</a:t>
            </a:r>
            <a:r>
              <a:rPr lang="en-US" baseline="30000" dirty="0"/>
              <a:t>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= SQRT(4.24)</a:t>
            </a:r>
            <a:br>
              <a:rPr lang="en-US" dirty="0"/>
            </a:br>
            <a:r>
              <a:rPr lang="en-US" dirty="0"/>
              <a:t>= 2.0591 (up to 4 decimal places)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857375"/>
          <a:ext cx="3804424" cy="4086222"/>
        </p:xfrm>
        <a:graphic>
          <a:graphicData uri="http://schemas.openxmlformats.org/drawingml/2006/table">
            <a:tbl>
              <a:tblPr/>
              <a:tblGrid>
                <a:gridCol w="951106">
                  <a:extLst>
                    <a:ext uri="{9D8B030D-6E8A-4147-A177-3AD203B41FA5}">
                      <a16:colId xmlns:a16="http://schemas.microsoft.com/office/drawing/2014/main" val="3071340975"/>
                    </a:ext>
                  </a:extLst>
                </a:gridCol>
                <a:gridCol w="951106">
                  <a:extLst>
                    <a:ext uri="{9D8B030D-6E8A-4147-A177-3AD203B41FA5}">
                      <a16:colId xmlns:a16="http://schemas.microsoft.com/office/drawing/2014/main" val="2174940676"/>
                    </a:ext>
                  </a:extLst>
                </a:gridCol>
                <a:gridCol w="951106">
                  <a:extLst>
                    <a:ext uri="{9D8B030D-6E8A-4147-A177-3AD203B41FA5}">
                      <a16:colId xmlns:a16="http://schemas.microsoft.com/office/drawing/2014/main" val="1559552127"/>
                    </a:ext>
                  </a:extLst>
                </a:gridCol>
                <a:gridCol w="951106">
                  <a:extLst>
                    <a:ext uri="{9D8B030D-6E8A-4147-A177-3AD203B41FA5}">
                      <a16:colId xmlns:a16="http://schemas.microsoft.com/office/drawing/2014/main" val="1271324163"/>
                    </a:ext>
                  </a:extLst>
                </a:gridCol>
              </a:tblGrid>
              <a:tr h="386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6270"/>
                  </a:ext>
                </a:extLst>
              </a:tr>
              <a:tr h="386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006694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80480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507842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835197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649303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930506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21392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046351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612981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67050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29C17-5DE3-4609-9960-B545B380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C1229-E5DA-496B-BA6B-CCD502C97A69}"/>
                  </a:ext>
                </a:extLst>
              </p:cNvPr>
              <p:cNvSpPr txBox="1"/>
              <p:nvPr/>
            </p:nvSpPr>
            <p:spPr>
              <a:xfrm>
                <a:off x="9963538" y="4544706"/>
                <a:ext cx="1539551" cy="3724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SQRT(x)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C1229-E5DA-496B-BA6B-CCD502C97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538" y="4544706"/>
                <a:ext cx="1539551" cy="372410"/>
              </a:xfrm>
              <a:prstGeom prst="rect">
                <a:avLst/>
              </a:prstGeom>
              <a:blipFill>
                <a:blip r:embed="rId3"/>
                <a:stretch>
                  <a:fillRect l="-3162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766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29C17-5DE3-4609-9960-B545B380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BA76B4-E81F-48A2-9080-399E9F1F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12115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rank_vector</a:t>
            </a:r>
            <a:r>
              <a:rPr lang="en-US" sz="1800" dirty="0">
                <a:latin typeface="Consolas" panose="020B0609020204030204" pitchFamily="49" charset="0"/>
              </a:rPr>
              <a:t> = lambda </a:t>
            </a:r>
            <a:r>
              <a:rPr lang="en-US" sz="1800" dirty="0" err="1">
                <a:latin typeface="Consolas" panose="020B0609020204030204" pitchFamily="49" charset="0"/>
              </a:rPr>
              <a:t>vec</a:t>
            </a:r>
            <a:r>
              <a:rPr lang="en-US" sz="1800" dirty="0">
                <a:latin typeface="Consolas" panose="020B0609020204030204" pitchFamily="49" charset="0"/>
              </a:rPr>
              <a:t>: list(map(lambda i: sorted(</a:t>
            </a:r>
            <a:r>
              <a:rPr lang="en-US" sz="1800" dirty="0" err="1">
                <a:latin typeface="Consolas" panose="020B0609020204030204" pitchFamily="49" charset="0"/>
              </a:rPr>
              <a:t>vec</a:t>
            </a:r>
            <a:r>
              <a:rPr lang="en-US" sz="1800" dirty="0">
                <a:latin typeface="Consolas" panose="020B0609020204030204" pitchFamily="49" charset="0"/>
              </a:rPr>
              <a:t>).index(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)+1, </a:t>
            </a:r>
            <a:r>
              <a:rPr lang="en-US" sz="1800" dirty="0" err="1">
                <a:latin typeface="Consolas" panose="020B0609020204030204" pitchFamily="49" charset="0"/>
              </a:rPr>
              <a:t>vec</a:t>
            </a:r>
            <a:r>
              <a:rPr lang="en-US" sz="18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def dist_2_data (probe, </a:t>
            </a:r>
            <a:r>
              <a:rPr lang="en-US" sz="1800" dirty="0" err="1">
                <a:latin typeface="Consolas" panose="020B0609020204030204" pitchFamily="49" charset="0"/>
              </a:rPr>
              <a:t>df</a:t>
            </a:r>
            <a:r>
              <a:rPr lang="en-US" sz="18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out_list</a:t>
            </a:r>
            <a:r>
              <a:rPr lang="en-US" sz="1800" dirty="0">
                <a:latin typeface="Consolas" panose="020B0609020204030204" pitchFamily="49" charset="0"/>
              </a:rPr>
              <a:t> = []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for index, row in </a:t>
            </a:r>
            <a:r>
              <a:rPr lang="en-US" sz="1800" dirty="0" err="1">
                <a:latin typeface="Consolas" panose="020B0609020204030204" pitchFamily="49" charset="0"/>
              </a:rPr>
              <a:t>df.iterrows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euclidean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numpy.sqrt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numpy.sum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numpy.power</a:t>
            </a:r>
            <a:r>
              <a:rPr lang="en-US" sz="1800" dirty="0">
                <a:latin typeface="Consolas" panose="020B0609020204030204" pitchFamily="49" charset="0"/>
              </a:rPr>
              <a:t>((row - probe), 2)))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out_list.append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euclidean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out_distance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pandas.DataFrame</a:t>
            </a:r>
            <a:r>
              <a:rPr lang="en-US" sz="1800" dirty="0">
                <a:latin typeface="Consolas" panose="020B0609020204030204" pitchFamily="49" charset="0"/>
              </a:rPr>
              <a:t>([</a:t>
            </a:r>
            <a:r>
              <a:rPr lang="en-US" sz="1800" dirty="0" err="1">
                <a:latin typeface="Consolas" panose="020B0609020204030204" pitchFamily="49" charset="0"/>
              </a:rPr>
              <a:t>out_list</a:t>
            </a:r>
            <a:r>
              <a:rPr lang="en-US" sz="1800" dirty="0">
                <a:latin typeface="Consolas" panose="020B0609020204030204" pitchFamily="49" charset="0"/>
              </a:rPr>
              <a:t>], columns = </a:t>
            </a:r>
            <a:r>
              <a:rPr lang="en-US" sz="1800" dirty="0" err="1">
                <a:latin typeface="Consolas" panose="020B0609020204030204" pitchFamily="49" charset="0"/>
              </a:rPr>
              <a:t>df.index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out_rank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pandas.DataFrame</a:t>
            </a:r>
            <a:r>
              <a:rPr lang="en-US" sz="1800" dirty="0">
                <a:latin typeface="Consolas" panose="020B0609020204030204" pitchFamily="49" charset="0"/>
              </a:rPr>
              <a:t>([</a:t>
            </a:r>
            <a:r>
              <a:rPr lang="en-US" sz="1800" dirty="0" err="1">
                <a:latin typeface="Consolas" panose="020B0609020204030204" pitchFamily="49" charset="0"/>
              </a:rPr>
              <a:t>rank_vector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out_list</a:t>
            </a:r>
            <a:r>
              <a:rPr lang="en-US" sz="1800" dirty="0">
                <a:latin typeface="Consolas" panose="020B0609020204030204" pitchFamily="49" charset="0"/>
              </a:rPr>
              <a:t>)], columns = </a:t>
            </a:r>
            <a:r>
              <a:rPr lang="en-US" sz="1800" dirty="0" err="1">
                <a:latin typeface="Consolas" panose="020B0609020204030204" pitchFamily="49" charset="0"/>
              </a:rPr>
              <a:t>df.index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return(</a:t>
            </a:r>
            <a:r>
              <a:rPr lang="en-US" sz="1800" dirty="0" err="1">
                <a:latin typeface="Consolas" panose="020B0609020204030204" pitchFamily="49" charset="0"/>
              </a:rPr>
              <a:t>out_distance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out_rank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BB0F8-5411-4765-AFE1-4D1E7C3342CA}"/>
              </a:ext>
            </a:extLst>
          </p:cNvPr>
          <p:cNvSpPr txBox="1"/>
          <p:nvPr/>
        </p:nvSpPr>
        <p:spPr>
          <a:xfrm>
            <a:off x="7320254" y="1560775"/>
            <a:ext cx="4257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Week 2 Sample Nearest Neighborhood.py</a:t>
            </a:r>
          </a:p>
        </p:txBody>
      </p:sp>
    </p:spTree>
    <p:extLst>
      <p:ext uri="{BB962C8B-B14F-4D97-AF65-F5344CB8AC3E}">
        <p14:creationId xmlns:p14="http://schemas.microsoft.com/office/powerpoint/2010/main" val="3129289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29C17-5DE3-4609-9960-B545B380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BA76B4-E81F-48A2-9080-399E9F1F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30" y="2055812"/>
            <a:ext cx="11030339" cy="4214457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def </a:t>
            </a:r>
            <a:r>
              <a:rPr lang="en-US" sz="1600" dirty="0" err="1">
                <a:latin typeface="Consolas" panose="020B0609020204030204" pitchFamily="49" charset="0"/>
              </a:rPr>
              <a:t>pair_euclidean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df</a:t>
            </a:r>
            <a:r>
              <a:rPr lang="en-US" sz="16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out_distance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pandas.DataFrame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out_rank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pandas.DataFrame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for index, row in </a:t>
            </a:r>
            <a:r>
              <a:rPr lang="en-US" sz="1600" dirty="0" err="1">
                <a:latin typeface="Consolas" panose="020B0609020204030204" pitchFamily="49" charset="0"/>
              </a:rPr>
              <a:t>df.iterrows</a:t>
            </a:r>
            <a:r>
              <a:rPr lang="en-US" sz="1600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row_distance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row_rank</a:t>
            </a:r>
            <a:r>
              <a:rPr lang="en-US" sz="1600" dirty="0">
                <a:latin typeface="Consolas" panose="020B0609020204030204" pitchFamily="49" charset="0"/>
              </a:rPr>
              <a:t> = dist_2_data(row, </a:t>
            </a:r>
            <a:r>
              <a:rPr lang="en-US" sz="1600" dirty="0" err="1">
                <a:latin typeface="Consolas" panose="020B0609020204030204" pitchFamily="49" charset="0"/>
              </a:rPr>
              <a:t>df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out_distance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pandas.concat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dirty="0" err="1">
                <a:latin typeface="Consolas" panose="020B0609020204030204" pitchFamily="49" charset="0"/>
              </a:rPr>
              <a:t>out_distance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row_distance</a:t>
            </a:r>
            <a:r>
              <a:rPr lang="en-US" sz="1600" dirty="0">
                <a:latin typeface="Consolas" panose="020B0609020204030204" pitchFamily="49" charset="0"/>
              </a:rPr>
              <a:t>], axis = 0, </a:t>
            </a:r>
            <a:r>
              <a:rPr lang="en-US" sz="1600" dirty="0" err="1">
                <a:latin typeface="Consolas" panose="020B0609020204030204" pitchFamily="49" charset="0"/>
              </a:rPr>
              <a:t>ignore_index</a:t>
            </a:r>
            <a:r>
              <a:rPr lang="en-US" sz="1600" dirty="0">
                <a:latin typeface="Consolas" panose="020B0609020204030204" pitchFamily="49" charset="0"/>
              </a:rPr>
              <a:t> = True)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out_rank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pandas.concat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dirty="0" err="1">
                <a:latin typeface="Consolas" panose="020B0609020204030204" pitchFamily="49" charset="0"/>
              </a:rPr>
              <a:t>out_rank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row_rank</a:t>
            </a:r>
            <a:r>
              <a:rPr lang="en-US" sz="1600" dirty="0">
                <a:latin typeface="Consolas" panose="020B0609020204030204" pitchFamily="49" charset="0"/>
              </a:rPr>
              <a:t>], axis = 0, </a:t>
            </a:r>
            <a:r>
              <a:rPr lang="en-US" sz="1600" dirty="0" err="1">
                <a:latin typeface="Consolas" panose="020B0609020204030204" pitchFamily="49" charset="0"/>
              </a:rPr>
              <a:t>ignore_index</a:t>
            </a:r>
            <a:r>
              <a:rPr lang="en-US" sz="1600" dirty="0">
                <a:latin typeface="Consolas" panose="020B0609020204030204" pitchFamily="49" charset="0"/>
              </a:rPr>
              <a:t> = True)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out_distance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out_distance.set_index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df.index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out_rank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out_rank.set_index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df.index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return(</a:t>
            </a:r>
            <a:r>
              <a:rPr lang="en-US" sz="1600" dirty="0" err="1">
                <a:latin typeface="Consolas" panose="020B0609020204030204" pitchFamily="49" charset="0"/>
              </a:rPr>
              <a:t>out_distance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out_rank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 Train the Nearest Neighbor using Euclidean distance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pairwise_euclidean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row_rank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pair_euclidean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toyData</a:t>
            </a:r>
            <a:r>
              <a:rPr lang="en-US" sz="1600" dirty="0">
                <a:latin typeface="Consolas" panose="020B0609020204030204" pitchFamily="49" charset="0"/>
              </a:rPr>
              <a:t>[['x1','x2']])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BB0F8-5411-4765-AFE1-4D1E7C3342CA}"/>
              </a:ext>
            </a:extLst>
          </p:cNvPr>
          <p:cNvSpPr txBox="1"/>
          <p:nvPr/>
        </p:nvSpPr>
        <p:spPr>
          <a:xfrm>
            <a:off x="7515809" y="1600399"/>
            <a:ext cx="4257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Week 2 Sample Nearest Neighbor.py</a:t>
            </a:r>
          </a:p>
        </p:txBody>
      </p:sp>
    </p:spTree>
    <p:extLst>
      <p:ext uri="{BB962C8B-B14F-4D97-AF65-F5344CB8AC3E}">
        <p14:creationId xmlns:p14="http://schemas.microsoft.com/office/powerpoint/2010/main" val="4224184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Euclidean Distance Matrix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42868"/>
              </p:ext>
            </p:extLst>
          </p:nvPr>
        </p:nvGraphicFramePr>
        <p:xfrm>
          <a:off x="901699" y="2486813"/>
          <a:ext cx="10379076" cy="3266286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269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32.2490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41.4513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27.8927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9486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41.4513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44.5377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68.1358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69.0938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52.2304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22.2991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536011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44.5377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30.9974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230506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68.1358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54.2498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47.1088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446570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32.2490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69.0938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55.1838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48.1582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186612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27.8927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30.9974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54.2498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55.1838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38.4401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946678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52.2304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38.4401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757327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22.2991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47.1088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48.1582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73169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E6FBC-1D20-4713-B97A-A0660486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FB82311A-7898-4F22-B74F-0FC0B4A0C943}"/>
              </a:ext>
            </a:extLst>
          </p:cNvPr>
          <p:cNvSpPr/>
          <p:nvPr/>
        </p:nvSpPr>
        <p:spPr>
          <a:xfrm>
            <a:off x="6012025" y="182590"/>
            <a:ext cx="3436775" cy="2215377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 You See the Matrix Symmetry?</a:t>
            </a:r>
          </a:p>
        </p:txBody>
      </p:sp>
    </p:spTree>
    <p:extLst>
      <p:ext uri="{BB962C8B-B14F-4D97-AF65-F5344CB8AC3E}">
        <p14:creationId xmlns:p14="http://schemas.microsoft.com/office/powerpoint/2010/main" val="3591826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Rank the Euclidean distances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 = the most-nearest neighbor which is </a:t>
            </a:r>
            <a:r>
              <a:rPr lang="en-US" i="1" dirty="0"/>
              <a:t>usually</a:t>
            </a:r>
            <a:r>
              <a:rPr lang="en-US" dirty="0"/>
              <a:t> yourself</a:t>
            </a:r>
          </a:p>
          <a:p>
            <a:pPr lvl="1"/>
            <a:r>
              <a:rPr lang="en-US" dirty="0"/>
              <a:t>10 = the least-nearest (i.e., most distant) neighbor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05957"/>
              </p:ext>
            </p:extLst>
          </p:nvPr>
        </p:nvGraphicFramePr>
        <p:xfrm>
          <a:off x="974724" y="3267863"/>
          <a:ext cx="10379076" cy="1750224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426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44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44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426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03B20-5181-4DF9-AB49-32FDDCD6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86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Rank of Euclidean Distance Matrix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018798"/>
              </p:ext>
            </p:extLst>
          </p:nvPr>
        </p:nvGraphicFramePr>
        <p:xfrm>
          <a:off x="901699" y="2486813"/>
          <a:ext cx="10379076" cy="3266286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269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9486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536011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230506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446570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186612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946678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757327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73169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A9338-ECDF-439F-BC31-B0DF170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9" name="Explosion: 8 Points 8">
            <a:extLst>
              <a:ext uri="{FF2B5EF4-FFF2-40B4-BE49-F238E27FC236}">
                <a16:creationId xmlns:a16="http://schemas.microsoft.com/office/drawing/2014/main" id="{CE966875-6FE4-4878-A391-D7C8E3F04FA3}"/>
              </a:ext>
            </a:extLst>
          </p:cNvPr>
          <p:cNvSpPr/>
          <p:nvPr/>
        </p:nvSpPr>
        <p:spPr>
          <a:xfrm>
            <a:off x="6617738" y="169797"/>
            <a:ext cx="3002123" cy="2215377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 You Notice this Matrix Is Not Symmetric?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6114F3F-12B4-4627-A011-C95560509DC2}"/>
              </a:ext>
            </a:extLst>
          </p:cNvPr>
          <p:cNvSpPr/>
          <p:nvPr/>
        </p:nvSpPr>
        <p:spPr>
          <a:xfrm>
            <a:off x="1735493" y="2274881"/>
            <a:ext cx="9545281" cy="2240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Always Read Across Columns</a:t>
            </a:r>
          </a:p>
        </p:txBody>
      </p:sp>
    </p:spTree>
    <p:extLst>
      <p:ext uri="{BB962C8B-B14F-4D97-AF65-F5344CB8AC3E}">
        <p14:creationId xmlns:p14="http://schemas.microsoft.com/office/powerpoint/2010/main" val="147468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29C17-5DE3-4609-9960-B545B380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BA76B4-E81F-48A2-9080-399E9F1F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30" y="1969732"/>
            <a:ext cx="11030339" cy="4300538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def </a:t>
            </a:r>
            <a:r>
              <a:rPr lang="en-US" sz="1500" dirty="0" err="1">
                <a:latin typeface="Consolas" panose="020B0609020204030204" pitchFamily="49" charset="0"/>
              </a:rPr>
              <a:t>find_neighbor</a:t>
            </a:r>
            <a:r>
              <a:rPr lang="en-US" sz="1500" dirty="0">
                <a:latin typeface="Consolas" panose="020B06090202040302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</a:rPr>
              <a:t>row_rank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n_neighbor</a:t>
            </a:r>
            <a:r>
              <a:rPr lang="en-US" sz="15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row_columns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row_rank.columns</a:t>
            </a: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row_neighbor</a:t>
            </a:r>
            <a:r>
              <a:rPr lang="en-US" sz="1500" dirty="0">
                <a:latin typeface="Consolas" panose="020B0609020204030204" pitchFamily="49" charset="0"/>
              </a:rPr>
              <a:t> = []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for index, row in </a:t>
            </a:r>
            <a:r>
              <a:rPr lang="en-US" sz="1500" dirty="0" err="1">
                <a:latin typeface="Consolas" panose="020B0609020204030204" pitchFamily="49" charset="0"/>
              </a:rPr>
              <a:t>row_rank.iterrows</a:t>
            </a:r>
            <a:r>
              <a:rPr lang="en-US" sz="1500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latin typeface="Consolas" panose="020B0609020204030204" pitchFamily="49" charset="0"/>
              </a:rPr>
              <a:t>row_neighbor.append</a:t>
            </a:r>
            <a:r>
              <a:rPr lang="en-US" sz="1500" dirty="0">
                <a:latin typeface="Consolas" panose="020B0609020204030204" pitchFamily="49" charset="0"/>
              </a:rPr>
              <a:t>([</a:t>
            </a:r>
            <a:r>
              <a:rPr lang="en-US" sz="1500" dirty="0" err="1">
                <a:latin typeface="Consolas" panose="020B0609020204030204" pitchFamily="49" charset="0"/>
              </a:rPr>
              <a:t>row_columns</a:t>
            </a:r>
            <a:r>
              <a:rPr lang="en-US" sz="1500" dirty="0">
                <a:latin typeface="Consolas" panose="020B0609020204030204" pitchFamily="49" charset="0"/>
              </a:rPr>
              <a:t>[row == (i+1)][0] for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in range(</a:t>
            </a:r>
            <a:r>
              <a:rPr lang="en-US" sz="1500" dirty="0" err="1">
                <a:latin typeface="Consolas" panose="020B0609020204030204" pitchFamily="49" charset="0"/>
              </a:rPr>
              <a:t>n_neighbor</a:t>
            </a:r>
            <a:r>
              <a:rPr lang="en-US" sz="1500" dirty="0">
                <a:latin typeface="Consolas" panose="020B0609020204030204" pitchFamily="49" charset="0"/>
              </a:rPr>
              <a:t>)])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out_neighbor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pandas.DataFrame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row_neighbor</a:t>
            </a:r>
            <a:r>
              <a:rPr lang="en-US" sz="1500" dirty="0">
                <a:latin typeface="Consolas" panose="020B0609020204030204" pitchFamily="49" charset="0"/>
              </a:rPr>
              <a:t>).</a:t>
            </a:r>
            <a:r>
              <a:rPr lang="en-US" sz="1500" dirty="0" err="1">
                <a:latin typeface="Consolas" panose="020B0609020204030204" pitchFamily="49" charset="0"/>
              </a:rPr>
              <a:t>set_index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row_rank.index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return(</a:t>
            </a:r>
            <a:r>
              <a:rPr lang="en-US" sz="1500" dirty="0" err="1">
                <a:latin typeface="Consolas" panose="020B0609020204030204" pitchFamily="49" charset="0"/>
              </a:rPr>
              <a:t>out_neighbor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def </a:t>
            </a:r>
            <a:r>
              <a:rPr lang="en-US" sz="1500" dirty="0" err="1">
                <a:latin typeface="Consolas" panose="020B0609020204030204" pitchFamily="49" charset="0"/>
              </a:rPr>
              <a:t>find_neighbor_response</a:t>
            </a:r>
            <a:r>
              <a:rPr lang="en-US" sz="1500" dirty="0">
                <a:latin typeface="Consolas" panose="020B06090202040302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</a:rPr>
              <a:t>row_neighbor</a:t>
            </a:r>
            <a:r>
              <a:rPr lang="en-US" sz="1500" dirty="0">
                <a:latin typeface="Consolas" panose="020B0609020204030204" pitchFamily="49" charset="0"/>
              </a:rPr>
              <a:t>, response):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row_response</a:t>
            </a:r>
            <a:r>
              <a:rPr lang="en-US" sz="1500" dirty="0">
                <a:latin typeface="Consolas" panose="020B0609020204030204" pitchFamily="49" charset="0"/>
              </a:rPr>
              <a:t> = []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for index, row in </a:t>
            </a:r>
            <a:r>
              <a:rPr lang="en-US" sz="1500" dirty="0" err="1">
                <a:latin typeface="Consolas" panose="020B0609020204030204" pitchFamily="49" charset="0"/>
              </a:rPr>
              <a:t>row_neighbor.iterrows</a:t>
            </a:r>
            <a:r>
              <a:rPr lang="en-US" sz="1500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latin typeface="Consolas" panose="020B0609020204030204" pitchFamily="49" charset="0"/>
              </a:rPr>
              <a:t>row_response.append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response.loc</a:t>
            </a:r>
            <a:r>
              <a:rPr lang="en-US" sz="1500" dirty="0">
                <a:latin typeface="Consolas" panose="020B0609020204030204" pitchFamily="49" charset="0"/>
              </a:rPr>
              <a:t>[row].values)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out_neighbor_response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pandas.DataFrame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row_response</a:t>
            </a:r>
            <a:r>
              <a:rPr lang="en-US" sz="1500" dirty="0">
                <a:latin typeface="Consolas" panose="020B0609020204030204" pitchFamily="49" charset="0"/>
              </a:rPr>
              <a:t>).</a:t>
            </a:r>
            <a:r>
              <a:rPr lang="en-US" sz="1500" dirty="0" err="1">
                <a:latin typeface="Consolas" panose="020B0609020204030204" pitchFamily="49" charset="0"/>
              </a:rPr>
              <a:t>set_index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row_neighbor.index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return(</a:t>
            </a:r>
            <a:r>
              <a:rPr lang="en-US" sz="1500" dirty="0" err="1">
                <a:latin typeface="Consolas" panose="020B0609020204030204" pitchFamily="49" charset="0"/>
              </a:rPr>
              <a:t>out_neighbor_response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BB0F8-5411-4765-AFE1-4D1E7C3342CA}"/>
              </a:ext>
            </a:extLst>
          </p:cNvPr>
          <p:cNvSpPr txBox="1"/>
          <p:nvPr/>
        </p:nvSpPr>
        <p:spPr>
          <a:xfrm>
            <a:off x="7515809" y="1600399"/>
            <a:ext cx="4257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Week 2 Sample Nearest Neighbor.py</a:t>
            </a:r>
          </a:p>
        </p:txBody>
      </p:sp>
    </p:spTree>
    <p:extLst>
      <p:ext uri="{BB962C8B-B14F-4D97-AF65-F5344CB8AC3E}">
        <p14:creationId xmlns:p14="http://schemas.microsoft.com/office/powerpoint/2010/main" val="1244832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29C17-5DE3-4609-9960-B545B380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BA76B4-E81F-48A2-9080-399E9F1F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30" y="2055812"/>
            <a:ext cx="11030339" cy="4214457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def </a:t>
            </a:r>
            <a:r>
              <a:rPr lang="en-US" sz="1500" dirty="0" err="1">
                <a:latin typeface="Consolas" panose="020B0609020204030204" pitchFamily="49" charset="0"/>
              </a:rPr>
              <a:t>find_neighbor_distance</a:t>
            </a:r>
            <a:r>
              <a:rPr lang="en-US" sz="1500" dirty="0">
                <a:latin typeface="Consolas" panose="020B06090202040302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</a:rPr>
              <a:t>pairwise_distance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row_neighbor</a:t>
            </a:r>
            <a:r>
              <a:rPr lang="en-US" sz="15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row_neighbor_distance</a:t>
            </a:r>
            <a:r>
              <a:rPr lang="en-US" sz="1500" dirty="0">
                <a:latin typeface="Consolas" panose="020B0609020204030204" pitchFamily="49" charset="0"/>
              </a:rPr>
              <a:t> = []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for index, row in </a:t>
            </a:r>
            <a:r>
              <a:rPr lang="en-US" sz="1500" dirty="0" err="1">
                <a:latin typeface="Consolas" panose="020B0609020204030204" pitchFamily="49" charset="0"/>
              </a:rPr>
              <a:t>pairwise_distance.iterrows</a:t>
            </a:r>
            <a:r>
              <a:rPr lang="en-US" sz="1500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latin typeface="Consolas" panose="020B0609020204030204" pitchFamily="49" charset="0"/>
              </a:rPr>
              <a:t>row_neighbor_distance.append</a:t>
            </a:r>
            <a:r>
              <a:rPr lang="en-US" sz="1500" dirty="0">
                <a:latin typeface="Consolas" panose="020B0609020204030204" pitchFamily="49" charset="0"/>
              </a:rPr>
              <a:t>(list(row[</a:t>
            </a:r>
            <a:r>
              <a:rPr lang="en-US" sz="1500" dirty="0" err="1">
                <a:latin typeface="Consolas" panose="020B0609020204030204" pitchFamily="49" charset="0"/>
              </a:rPr>
              <a:t>row_neighbor.loc</a:t>
            </a:r>
            <a:r>
              <a:rPr lang="en-US" sz="1500" dirty="0">
                <a:latin typeface="Consolas" panose="020B0609020204030204" pitchFamily="49" charset="0"/>
              </a:rPr>
              <a:t>[index]]))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out_neighbor_distance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pandas.DataFrame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row_neighbor_distance</a:t>
            </a:r>
            <a:r>
              <a:rPr lang="en-US" sz="1500" dirty="0">
                <a:latin typeface="Consolas" panose="020B0609020204030204" pitchFamily="49" charset="0"/>
              </a:rPr>
              <a:t>).</a:t>
            </a:r>
            <a:r>
              <a:rPr lang="en-US" sz="1500" dirty="0" err="1">
                <a:latin typeface="Consolas" panose="020B0609020204030204" pitchFamily="49" charset="0"/>
              </a:rPr>
              <a:t>set_index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pairwise_distance.index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return(</a:t>
            </a:r>
            <a:r>
              <a:rPr lang="en-US" sz="1500" dirty="0" err="1">
                <a:latin typeface="Consolas" panose="020B0609020204030204" pitchFamily="49" charset="0"/>
              </a:rPr>
              <a:t>out_neighbor_distance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BB0F8-5411-4765-AFE1-4D1E7C3342CA}"/>
              </a:ext>
            </a:extLst>
          </p:cNvPr>
          <p:cNvSpPr txBox="1"/>
          <p:nvPr/>
        </p:nvSpPr>
        <p:spPr>
          <a:xfrm>
            <a:off x="7515809" y="1600399"/>
            <a:ext cx="4257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Week 2 Sample Nearest Neighbor.py</a:t>
            </a:r>
          </a:p>
        </p:txBody>
      </p:sp>
    </p:spTree>
    <p:extLst>
      <p:ext uri="{BB962C8B-B14F-4D97-AF65-F5344CB8AC3E}">
        <p14:creationId xmlns:p14="http://schemas.microsoft.com/office/powerpoint/2010/main" val="11548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Memory-Based Learning (</a:t>
            </a:r>
            <a:r>
              <a:rPr lang="en-US" b="1">
                <a:solidFill>
                  <a:schemeClr val="bg1"/>
                </a:solidFill>
              </a:rPr>
              <a:t>MBL) in Law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Legal Precedents</a:t>
            </a:r>
            <a:r>
              <a:rPr lang="en-US" dirty="0"/>
              <a:t>:</a:t>
            </a:r>
          </a:p>
          <a:p>
            <a:r>
              <a:rPr lang="en-US" b="1" dirty="0"/>
              <a:t>Precedent</a:t>
            </a:r>
            <a:r>
              <a:rPr lang="en-US" dirty="0"/>
              <a:t> refers to a court decision that is considered as authority for deciding subsequent cases involving identical or similar facts, or similar legal issues.</a:t>
            </a:r>
          </a:p>
          <a:p>
            <a:r>
              <a:rPr lang="en-US" b="1" dirty="0"/>
              <a:t>Precedent</a:t>
            </a:r>
            <a:r>
              <a:rPr lang="en-US" dirty="0"/>
              <a:t> ensures that individuals in similar situations are treated by judges alike instead of based on a particular judge’s personal views.</a:t>
            </a:r>
          </a:p>
          <a:p>
            <a:r>
              <a:rPr lang="en-US" b="1" dirty="0"/>
              <a:t>Precedent</a:t>
            </a:r>
            <a:r>
              <a:rPr lang="en-US" dirty="0"/>
              <a:t> is generally established by a series of decisions.  Sometimes, a single decision can create precedent.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84CA1-2DF5-4128-A764-E90337EE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35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29C17-5DE3-4609-9960-B545B380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BA76B4-E81F-48A2-9080-399E9F1F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30" y="2055812"/>
            <a:ext cx="11030339" cy="4214457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# </a:t>
            </a:r>
            <a:r>
              <a:rPr lang="en-US" sz="1500" dirty="0" err="1">
                <a:latin typeface="Consolas" panose="020B0609020204030204" pitchFamily="49" charset="0"/>
              </a:rPr>
              <a:t>Specifiy</a:t>
            </a:r>
            <a:r>
              <a:rPr lang="en-US" sz="1500" dirty="0">
                <a:latin typeface="Consolas" panose="020B0609020204030204" pitchFamily="49" charset="0"/>
              </a:rPr>
              <a:t> the number of neighbors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 err="1">
                <a:latin typeface="Consolas" panose="020B0609020204030204" pitchFamily="49" charset="0"/>
              </a:rPr>
              <a:t>n_neighbor</a:t>
            </a:r>
            <a:r>
              <a:rPr lang="en-US" sz="1500" dirty="0">
                <a:latin typeface="Consolas" panose="020B0609020204030204" pitchFamily="49" charset="0"/>
              </a:rPr>
              <a:t> = 5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# Find the neighbors for each row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 err="1">
                <a:latin typeface="Consolas" panose="020B0609020204030204" pitchFamily="49" charset="0"/>
              </a:rPr>
              <a:t>row_neighbor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find_neighbor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row_rank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n_neighbor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# Find distances from each row to its neighbors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 err="1">
                <a:latin typeface="Consolas" panose="020B0609020204030204" pitchFamily="49" charset="0"/>
              </a:rPr>
              <a:t>row_neighbor_distance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find_neighbor_distance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pairwise_euclidean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row_neighbor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# Find the neighbors' responses for each row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 err="1">
                <a:latin typeface="Consolas" panose="020B0609020204030204" pitchFamily="49" charset="0"/>
              </a:rPr>
              <a:t>row_neighbor_response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find_neighbor_response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row_neighbor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toyData</a:t>
            </a:r>
            <a:r>
              <a:rPr lang="en-US" sz="1500" dirty="0">
                <a:latin typeface="Consolas" panose="020B0609020204030204" pitchFamily="49" charset="0"/>
              </a:rPr>
              <a:t>['y'])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# Calculate the mean of the neighbors' response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dirty="0" err="1">
                <a:latin typeface="Consolas" panose="020B0609020204030204" pitchFamily="49" charset="0"/>
              </a:rPr>
              <a:t>mean_response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row_neighbor_response.mean</a:t>
            </a:r>
            <a:r>
              <a:rPr lang="en-US" sz="1500" dirty="0">
                <a:latin typeface="Consolas" panose="020B0609020204030204" pitchFamily="49" charset="0"/>
              </a:rPr>
              <a:t>(axis = 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BB0F8-5411-4765-AFE1-4D1E7C3342CA}"/>
              </a:ext>
            </a:extLst>
          </p:cNvPr>
          <p:cNvSpPr txBox="1"/>
          <p:nvPr/>
        </p:nvSpPr>
        <p:spPr>
          <a:xfrm>
            <a:off x="7515809" y="1600399"/>
            <a:ext cx="4257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Week 2 Sample Nearest Neighbor.py</a:t>
            </a:r>
          </a:p>
        </p:txBody>
      </p:sp>
    </p:spTree>
    <p:extLst>
      <p:ext uri="{BB962C8B-B14F-4D97-AF65-F5344CB8AC3E}">
        <p14:creationId xmlns:p14="http://schemas.microsoft.com/office/powerpoint/2010/main" val="557273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27350"/>
              </a:xfrm>
            </p:spPr>
            <p:txBody>
              <a:bodyPr numCol="2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1: A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2: A, B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3: A, B, C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4: A, B, C, E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5: A, B, C, E, I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6: A, B, C, E, I, J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7: A, B, C, E, I, J, H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8: A, B, C, E, I, J, H, F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9: A, B, C, E, I, J, H, F, G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10: A, B, C, E, I, J, H, F, D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27350"/>
              </a:xfrm>
              <a:blipFill>
                <a:blip r:embed="rId3"/>
                <a:stretch>
                  <a:fillRect t="-3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Example: Find neighbors of CaseID = 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34782"/>
              </p:ext>
            </p:extLst>
          </p:nvPr>
        </p:nvGraphicFramePr>
        <p:xfrm>
          <a:off x="838200" y="4877588"/>
          <a:ext cx="10379076" cy="1106758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269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92C11-46B6-44DF-8D48-683D209B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08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Classification or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Classification</a:t>
            </a:r>
            <a:r>
              <a:rPr lang="en-US" dirty="0"/>
              <a:t>:</a:t>
            </a:r>
          </a:p>
          <a:p>
            <a:r>
              <a:rPr lang="en-US" dirty="0"/>
              <a:t>Target is categorical</a:t>
            </a:r>
          </a:p>
          <a:p>
            <a:r>
              <a:rPr lang="en-US" dirty="0"/>
              <a:t>Probabilities of the categories from the neighbors are calculated</a:t>
            </a:r>
          </a:p>
          <a:p>
            <a:r>
              <a:rPr lang="en-US" dirty="0"/>
              <a:t>The category with the highest probability is the predicted target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Prediction</a:t>
            </a:r>
            <a:r>
              <a:rPr lang="en-US" dirty="0"/>
              <a:t>:</a:t>
            </a:r>
          </a:p>
          <a:p>
            <a:r>
              <a:rPr lang="en-US" dirty="0"/>
              <a:t>Target is of interval type</a:t>
            </a:r>
          </a:p>
          <a:p>
            <a:r>
              <a:rPr lang="en-US" dirty="0"/>
              <a:t>Mean or median of the neighbors is the predicted target value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D91C2-F477-45F6-8BF3-44C58D65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6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05600" cy="2927350"/>
              </a:xfrm>
            </p:spPr>
            <p:txBody>
              <a:bodyPr numCol="1">
                <a:normAutofit fontScale="85000" lnSpcReduction="20000"/>
              </a:bodyPr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US" dirty="0"/>
                  <a:t>Consider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/>
                      <m:t>𝑘</m:t>
                    </m:r>
                  </m:oMath>
                </a14:m>
                <a:r>
                  <a:rPr lang="en-US" dirty="0"/>
                  <a:t> = 5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US" dirty="0"/>
                  <a:t>Neighbors are A, B, C, E, I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US" dirty="0"/>
                  <a:t>Neighbors’ Responses are 4, 1, 2, 2, 2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US" dirty="0"/>
                  <a:t>Prediction is the mean of these five responses</a:t>
                </a:r>
                <a:br>
                  <a:rPr lang="en-US" dirty="0"/>
                </a:br>
                <a:r>
                  <a:rPr lang="en-US" dirty="0"/>
                  <a:t>= (4 + 1 + 2 + 2 + 2) / 5 = 2.2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US" dirty="0"/>
                  <a:t>Response of CaseID = A is 4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US" dirty="0"/>
                  <a:t>Error is 4 – 2.2 = 1.8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05600" cy="2927350"/>
              </a:xfrm>
              <a:blipFill>
                <a:blip r:embed="rId3"/>
                <a:stretch>
                  <a:fillRect l="-1273" t="-2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Example: Prediction for CaseID = 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36745"/>
              </p:ext>
            </p:extLst>
          </p:nvPr>
        </p:nvGraphicFramePr>
        <p:xfrm>
          <a:off x="838200" y="4877588"/>
          <a:ext cx="10379076" cy="1106758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269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82683"/>
              </p:ext>
            </p:extLst>
          </p:nvPr>
        </p:nvGraphicFramePr>
        <p:xfrm>
          <a:off x="7691438" y="1648615"/>
          <a:ext cx="3514724" cy="3104360"/>
        </p:xfrm>
        <a:graphic>
          <a:graphicData uri="http://schemas.openxmlformats.org/drawingml/2006/table">
            <a:tbl>
              <a:tblPr/>
              <a:tblGrid>
                <a:gridCol w="878681">
                  <a:extLst>
                    <a:ext uri="{9D8B030D-6E8A-4147-A177-3AD203B41FA5}">
                      <a16:colId xmlns:a16="http://schemas.microsoft.com/office/drawing/2014/main" val="3071340975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2174940676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559552127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271324163"/>
                    </a:ext>
                  </a:extLst>
                </a:gridCol>
              </a:tblGrid>
              <a:tr h="293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6270"/>
                  </a:ext>
                </a:extLst>
              </a:tr>
              <a:tr h="293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006694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80480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507842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835197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49303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930506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21392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046351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612981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67050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0B46A-E7CC-4C1C-86D3-DEA71BB0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7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032625" y="2230233"/>
                <a:ext cx="4114800" cy="4079245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Sum of Squares of Errors is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1.8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−1.2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−0.6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1.4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−0.6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2625" y="2230233"/>
                <a:ext cx="4114800" cy="4079245"/>
              </a:xfrm>
              <a:blipFill>
                <a:blip r:embed="rId3"/>
                <a:stretch>
                  <a:fillRect l="-3111" t="-1495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Toy Example: Prediction When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= 5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1504639"/>
                  </p:ext>
                </p:extLst>
              </p:nvPr>
            </p:nvGraphicFramePr>
            <p:xfrm>
              <a:off x="1044575" y="2183361"/>
              <a:ext cx="5869412" cy="4172989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467353">
                      <a:extLst>
                        <a:ext uri="{9D8B030D-6E8A-4147-A177-3AD203B41FA5}">
                          <a16:colId xmlns:a16="http://schemas.microsoft.com/office/drawing/2014/main" val="282549620"/>
                        </a:ext>
                      </a:extLst>
                    </a:gridCol>
                    <a:gridCol w="1467353">
                      <a:extLst>
                        <a:ext uri="{9D8B030D-6E8A-4147-A177-3AD203B41FA5}">
                          <a16:colId xmlns:a16="http://schemas.microsoft.com/office/drawing/2014/main" val="2338626240"/>
                        </a:ext>
                      </a:extLst>
                    </a:gridCol>
                    <a:gridCol w="1467353">
                      <a:extLst>
                        <a:ext uri="{9D8B030D-6E8A-4147-A177-3AD203B41FA5}">
                          <a16:colId xmlns:a16="http://schemas.microsoft.com/office/drawing/2014/main" val="2205156321"/>
                        </a:ext>
                      </a:extLst>
                    </a:gridCol>
                    <a:gridCol w="1467353">
                      <a:extLst>
                        <a:ext uri="{9D8B030D-6E8A-4147-A177-3AD203B41FA5}">
                          <a16:colId xmlns:a16="http://schemas.microsoft.com/office/drawing/2014/main" val="4028997295"/>
                        </a:ext>
                      </a:extLst>
                    </a:gridCol>
                  </a:tblGrid>
                  <a:tr h="39474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u="none" strike="noStrike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CaseID</a:t>
                          </a:r>
                          <a:endParaRPr lang="en-US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Prediction 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b="1" i="1" u="none" strike="noStrike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u="none" strike="noStrike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6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  <a:endParaRPr lang="en-US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Error =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0" u="none" strike="noStrike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sz="1600" b="1" i="0" u="none" strike="noStrike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b="1" i="1" u="none" strike="noStrike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u="none" strike="noStrike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endParaRPr lang="en-US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81767991"/>
                      </a:ext>
                    </a:extLst>
                  </a:tr>
                  <a:tr h="39474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A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1.8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750995234"/>
                      </a:ext>
                    </a:extLst>
                  </a:tr>
                  <a:tr h="375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-1.2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289923805"/>
                      </a:ext>
                    </a:extLst>
                  </a:tr>
                  <a:tr h="375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014678854"/>
                      </a:ext>
                    </a:extLst>
                  </a:tr>
                  <a:tr h="375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23728000"/>
                      </a:ext>
                    </a:extLst>
                  </a:tr>
                  <a:tr h="375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922717308"/>
                      </a:ext>
                    </a:extLst>
                  </a:tr>
                  <a:tr h="375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632418847"/>
                      </a:ext>
                    </a:extLst>
                  </a:tr>
                  <a:tr h="375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G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522487374"/>
                      </a:ext>
                    </a:extLst>
                  </a:tr>
                  <a:tr h="375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751117392"/>
                      </a:ext>
                    </a:extLst>
                  </a:tr>
                  <a:tr h="375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292234717"/>
                      </a:ext>
                    </a:extLst>
                  </a:tr>
                  <a:tr h="375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1.8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-0.8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007121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1504639"/>
                  </p:ext>
                </p:extLst>
              </p:nvPr>
            </p:nvGraphicFramePr>
            <p:xfrm>
              <a:off x="1044575" y="2183361"/>
              <a:ext cx="5869412" cy="4172989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467353">
                      <a:extLst>
                        <a:ext uri="{9D8B030D-6E8A-4147-A177-3AD203B41FA5}">
                          <a16:colId xmlns:a16="http://schemas.microsoft.com/office/drawing/2014/main" val="282549620"/>
                        </a:ext>
                      </a:extLst>
                    </a:gridCol>
                    <a:gridCol w="1467353">
                      <a:extLst>
                        <a:ext uri="{9D8B030D-6E8A-4147-A177-3AD203B41FA5}">
                          <a16:colId xmlns:a16="http://schemas.microsoft.com/office/drawing/2014/main" val="2338626240"/>
                        </a:ext>
                      </a:extLst>
                    </a:gridCol>
                    <a:gridCol w="1467353">
                      <a:extLst>
                        <a:ext uri="{9D8B030D-6E8A-4147-A177-3AD203B41FA5}">
                          <a16:colId xmlns:a16="http://schemas.microsoft.com/office/drawing/2014/main" val="2205156321"/>
                        </a:ext>
                      </a:extLst>
                    </a:gridCol>
                    <a:gridCol w="1467353">
                      <a:extLst>
                        <a:ext uri="{9D8B030D-6E8A-4147-A177-3AD203B41FA5}">
                          <a16:colId xmlns:a16="http://schemas.microsoft.com/office/drawing/2014/main" val="4028997295"/>
                        </a:ext>
                      </a:extLst>
                    </a:gridCol>
                  </a:tblGrid>
                  <a:tr h="39474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u="none" strike="noStrike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CaseID</a:t>
                          </a:r>
                          <a:endParaRPr lang="en-US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415" t="-1538" r="-200830" b="-97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415" t="-1538" r="-100830" b="-97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300415" t="-1538" r="-830" b="-97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767991"/>
                      </a:ext>
                    </a:extLst>
                  </a:tr>
                  <a:tr h="39474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A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1.8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750995234"/>
                      </a:ext>
                    </a:extLst>
                  </a:tr>
                  <a:tr h="375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-1.2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289923805"/>
                      </a:ext>
                    </a:extLst>
                  </a:tr>
                  <a:tr h="375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014678854"/>
                      </a:ext>
                    </a:extLst>
                  </a:tr>
                  <a:tr h="375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23728000"/>
                      </a:ext>
                    </a:extLst>
                  </a:tr>
                  <a:tr h="375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922717308"/>
                      </a:ext>
                    </a:extLst>
                  </a:tr>
                  <a:tr h="375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632418847"/>
                      </a:ext>
                    </a:extLst>
                  </a:tr>
                  <a:tr h="375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G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522487374"/>
                      </a:ext>
                    </a:extLst>
                  </a:tr>
                  <a:tr h="375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-0.6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751117392"/>
                      </a:ext>
                    </a:extLst>
                  </a:tr>
                  <a:tr h="375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292234717"/>
                      </a:ext>
                    </a:extLst>
                  </a:tr>
                  <a:tr h="375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1.8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-0.8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007121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91DDA-3486-433B-BCD3-47266C13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71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863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value must be an integer greater than zero</a:t>
                </a:r>
              </a:p>
              <a:p>
                <a:r>
                  <a:rPr lang="en-US" dirty="0"/>
                  <a:t>The choice can be subjective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too small (say 1), then the results are either sensitive to noise observations or biased.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too large (say 50), then the neighborhood may include observations which may cause more distraction than adding information.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86350" cy="4351338"/>
              </a:xfrm>
              <a:blipFill>
                <a:blip r:embed="rId3"/>
                <a:stretch>
                  <a:fillRect l="-1918" t="-2801" r="-3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1237" y="1857375"/>
            <a:ext cx="5943600" cy="3722606"/>
          </a:xfrm>
          <a:prstGeom prst="rect">
            <a:avLst/>
          </a:prstGeom>
          <a:solidFill>
            <a:srgbClr val="25BAE4"/>
          </a:solidFill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61F86-7FB2-403F-B761-14637804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44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Determine the Number of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744297-707E-42A9-98CC-E15260578BE0}"/>
              </a:ext>
            </a:extLst>
          </p:cNvPr>
          <p:cNvGraphicFramePr/>
          <p:nvPr/>
        </p:nvGraphicFramePr>
        <p:xfrm>
          <a:off x="951322" y="1809947"/>
          <a:ext cx="10021478" cy="4234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525B9-2F4E-4939-9DAA-334BE372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03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Grid Search for the Number of Neighbors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Select a range of positive integers between 1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(sample size)</a:t>
                </a:r>
              </a:p>
              <a:p>
                <a:pPr lvl="1"/>
                <a:r>
                  <a:rPr lang="en-US" dirty="0"/>
                  <a:t>Choose the lower bound based on your idea of the minimum number of neighbors to make up a community</a:t>
                </a:r>
              </a:p>
              <a:p>
                <a:pPr lvl="1"/>
                <a:r>
                  <a:rPr lang="en-US" dirty="0"/>
                  <a:t>Choose the upper bound according to your ability to comprehend that many numbers of neighbors</a:t>
                </a:r>
              </a:p>
              <a:p>
                <a:r>
                  <a:rPr lang="en-US" dirty="0"/>
                  <a:t>Run the Nearest Neighbors algorithm for each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obtain predicted values of the target variable</a:t>
                </a:r>
              </a:p>
              <a:p>
                <a:r>
                  <a:rPr lang="en-US" dirty="0"/>
                  <a:t>Select </a:t>
                </a:r>
                <a:r>
                  <a:rPr lang="en-US" u="sng" dirty="0"/>
                  <a:t>your</a:t>
                </a:r>
                <a:r>
                  <a:rPr lang="en-US" dirty="0"/>
                  <a:t>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such that the predicted values “match” the observed values of the target variable</a:t>
                </a:r>
                <a:endParaRPr lang="en-US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A57A8-A141-4E90-9CDA-60093473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89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Toy Example: Number of Neighbors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Since there are only ten observations, we 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=1,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10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A57A8-A141-4E90-9CDA-60093473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0BFEE9B-E648-42B9-BF8A-63C31A1F51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108078"/>
                  </p:ext>
                </p:extLst>
              </p:nvPr>
            </p:nvGraphicFramePr>
            <p:xfrm>
              <a:off x="950168" y="2332990"/>
              <a:ext cx="4582885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8893">
                      <a:extLst>
                        <a:ext uri="{9D8B030D-6E8A-4147-A177-3AD203B41FA5}">
                          <a16:colId xmlns:a16="http://schemas.microsoft.com/office/drawing/2014/main" val="362901706"/>
                        </a:ext>
                      </a:extLst>
                    </a:gridCol>
                    <a:gridCol w="2313992">
                      <a:extLst>
                        <a:ext uri="{9D8B030D-6E8A-4147-A177-3AD203B41FA5}">
                          <a16:colId xmlns:a16="http://schemas.microsoft.com/office/drawing/2014/main" val="235910917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Number of Neighbors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+mn-lt"/>
                                </a:rPr>
                                <m:t>𝑘</m:t>
                              </m:r>
                            </m:oMath>
                          </a14:m>
                          <a:endParaRPr lang="en-US" sz="16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Sum of Squares Error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73044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0.0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143384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5.0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84268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6.4444444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36260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7.375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11187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8.28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42699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7.9722222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79120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9.5714286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2614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9.796875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52268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11.5679012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107026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12.9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29625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0BFEE9B-E648-42B9-BF8A-63C31A1F51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108078"/>
                  </p:ext>
                </p:extLst>
              </p:nvPr>
            </p:nvGraphicFramePr>
            <p:xfrm>
              <a:off x="950168" y="2332990"/>
              <a:ext cx="4582885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8893">
                      <a:extLst>
                        <a:ext uri="{9D8B030D-6E8A-4147-A177-3AD203B41FA5}">
                          <a16:colId xmlns:a16="http://schemas.microsoft.com/office/drawing/2014/main" val="362901706"/>
                        </a:ext>
                      </a:extLst>
                    </a:gridCol>
                    <a:gridCol w="2313992">
                      <a:extLst>
                        <a:ext uri="{9D8B030D-6E8A-4147-A177-3AD203B41FA5}">
                          <a16:colId xmlns:a16="http://schemas.microsoft.com/office/drawing/2014/main" val="235910917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68" t="-1667" r="-102949" b="-10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Sum of Squares Error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73044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0.0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143384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5.0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84268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6.4444444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36260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7.375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11187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8.28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42699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7.9722222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79120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9.5714286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2614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9.796875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52268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11.5679012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107026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12.9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296258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B8CA5C8-2E98-4003-A4D6-F0F1D5472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8781" y="2332989"/>
            <a:ext cx="586612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38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Toy Example: Our Choice 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C4D6D73-9771-405D-91BC-3A384D673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/>
                  <a:t>, the sum of squares error is </a:t>
                </a:r>
                <a:r>
                  <a:rPr lang="en-US" i="1" dirty="0"/>
                  <a:t>unsurprisingly</a:t>
                </a:r>
                <a:r>
                  <a:rPr lang="en-US" dirty="0"/>
                  <a:t> zero. This solution is too trivial and thus is not actionable.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</m:t>
                    </m:r>
                  </m:oMath>
                </a14:m>
                <a:r>
                  <a:rPr lang="en-US" dirty="0"/>
                  <a:t>, the sum of squares error is simply the product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times the sample variance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smallest </a:t>
                </a:r>
                <a:r>
                  <a:rPr lang="en-US" b="1" dirty="0"/>
                  <a:t>positive</a:t>
                </a:r>
                <a:r>
                  <a:rPr lang="en-US" dirty="0"/>
                  <a:t> sum of squares error occurs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Therefore, our choice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C4D6D73-9771-405D-91BC-3A384D673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808F-EE43-4FDF-962D-873247B8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040C51-2EEC-471F-92EF-2EA312547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17340"/>
            <a:ext cx="3199702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9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Memory-Based Learning (MBL) in Law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Stare decisis </a:t>
            </a:r>
            <a:r>
              <a:rPr lang="en-US" dirty="0"/>
              <a:t>(</a:t>
            </a:r>
            <a:r>
              <a:rPr lang="en-US" dirty="0">
                <a:solidFill>
                  <a:srgbClr val="3C4043"/>
                </a:solidFill>
                <a:effectLst/>
              </a:rPr>
              <a:t>pronunciation: </a:t>
            </a:r>
            <a:r>
              <a:rPr lang="en-US" dirty="0" err="1">
                <a:solidFill>
                  <a:srgbClr val="202124"/>
                </a:solidFill>
                <a:effectLst/>
              </a:rPr>
              <a:t>stehr</a:t>
            </a:r>
            <a:r>
              <a:rPr lang="en-US" dirty="0">
                <a:solidFill>
                  <a:srgbClr val="3C4043"/>
                </a:solidFill>
                <a:effectLst/>
              </a:rPr>
              <a:t> </a:t>
            </a:r>
            <a:r>
              <a:rPr lang="en-US" dirty="0" err="1">
                <a:solidFill>
                  <a:srgbClr val="202124"/>
                </a:solidFill>
                <a:effectLst/>
              </a:rPr>
              <a:t>duh</a:t>
            </a:r>
            <a:r>
              <a:rPr lang="en-US" dirty="0" err="1">
                <a:solidFill>
                  <a:srgbClr val="3C4043"/>
                </a:solidFill>
                <a:effectLst/>
              </a:rPr>
              <a:t>·</a:t>
            </a:r>
            <a:r>
              <a:rPr lang="en-US" dirty="0" err="1">
                <a:solidFill>
                  <a:srgbClr val="202124"/>
                </a:solidFill>
                <a:effectLst/>
              </a:rPr>
              <a:t>sai</a:t>
            </a:r>
            <a:r>
              <a:rPr lang="en-US" dirty="0" err="1">
                <a:solidFill>
                  <a:srgbClr val="3C4043"/>
                </a:solidFill>
                <a:effectLst/>
              </a:rPr>
              <a:t>·</a:t>
            </a:r>
            <a:r>
              <a:rPr lang="en-US" dirty="0" err="1">
                <a:solidFill>
                  <a:srgbClr val="202124"/>
                </a:solidFill>
                <a:effectLst/>
              </a:rPr>
              <a:t>suhs</a:t>
            </a:r>
            <a:r>
              <a:rPr lang="en-US" dirty="0"/>
              <a:t>)</a:t>
            </a:r>
          </a:p>
          <a:p>
            <a:r>
              <a:rPr lang="en-US" b="1" dirty="0"/>
              <a:t>Stare</a:t>
            </a:r>
            <a:r>
              <a:rPr lang="en-US" dirty="0"/>
              <a:t> means stand by and </a:t>
            </a:r>
            <a:r>
              <a:rPr lang="en-US" b="1" dirty="0"/>
              <a:t>decisis</a:t>
            </a:r>
            <a:r>
              <a:rPr lang="en-US" dirty="0"/>
              <a:t> means decision. So, stare decisis means to stand by decision or let the decision stand</a:t>
            </a:r>
            <a:r>
              <a:rPr lang="en-US" b="1" dirty="0"/>
              <a:t>.</a:t>
            </a:r>
          </a:p>
          <a:p>
            <a:r>
              <a:rPr lang="en-US" b="1" dirty="0"/>
              <a:t>Stare decisis</a:t>
            </a:r>
            <a:r>
              <a:rPr lang="en-US" dirty="0"/>
              <a:t> is a legal doctrine that obligates courts to follow historical cases when making a ruling on a similar case.</a:t>
            </a:r>
          </a:p>
          <a:p>
            <a:r>
              <a:rPr lang="en-US" b="1" dirty="0"/>
              <a:t>Stare decisis</a:t>
            </a:r>
            <a:r>
              <a:rPr lang="en-US" dirty="0"/>
              <a:t> ensures that cases with similar scenarios and facts are approached in the same way. Simply put, it binds courts to follow legal precedents set by previous decisions.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84CA1-2DF5-4128-A764-E90337EE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03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Example: </a:t>
            </a:r>
            <a:r>
              <a:rPr lang="en-US" b="1" dirty="0" err="1">
                <a:solidFill>
                  <a:schemeClr val="bg1"/>
                </a:solidFill>
              </a:rPr>
              <a:t>Sklearn</a:t>
            </a:r>
            <a:r>
              <a:rPr lang="en-US" b="1" dirty="0">
                <a:solidFill>
                  <a:schemeClr val="bg1"/>
                </a:solidFill>
              </a:rPr>
              <a:t> Codes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6404" cy="4351338"/>
          </a:xfr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numCol="1">
            <a:no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sklearn.neighbors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KNeighborsRegressor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toy_example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pandas.read_csv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("C:\\IIT\\Machine Learning\\Data\\Week 2 Toy Example.csv", header = 0)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Specify the data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toy_example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[['x1', 'x2']]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toy_example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['y']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Build nearest neighbors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kNNSpec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KNeighborsRegressor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2, metric =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euclidean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kNNSpec.fit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distances, indices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nbrs.kneighbors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prediction, errors, and sum of squared error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nbrs.predict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 -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pred_y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sse_y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numpy.sum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** 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2ACDB-8561-49A0-AB4F-2BE44357A6BF}"/>
              </a:ext>
            </a:extLst>
          </p:cNvPr>
          <p:cNvSpPr/>
          <p:nvPr/>
        </p:nvSpPr>
        <p:spPr>
          <a:xfrm>
            <a:off x="8183400" y="1456293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Toy Example Prediction.py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808F-EE43-4FDF-962D-873247B8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05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Categorical Features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distance metric works only on interval predictors, we will dummy (or indicator) variables for nominal or ordinal predictors.</a:t>
            </a:r>
          </a:p>
          <a:p>
            <a:r>
              <a:rPr lang="en-US" dirty="0"/>
              <a:t>Suppose CAT is a nominal predictor with levels: “A”, “B”, and “C”</a:t>
            </a:r>
          </a:p>
          <a:p>
            <a:r>
              <a:rPr lang="en-US" dirty="0"/>
              <a:t>Dummy (or indicator) variables for CAT are</a:t>
            </a:r>
          </a:p>
          <a:p>
            <a:pPr lvl="1"/>
            <a:r>
              <a:rPr lang="en-US" sz="2800" dirty="0"/>
              <a:t>CAT_A = 1 if CAT = “A”, and 0 otherwise</a:t>
            </a:r>
          </a:p>
          <a:p>
            <a:pPr lvl="1"/>
            <a:r>
              <a:rPr lang="en-US" sz="2800" dirty="0"/>
              <a:t>CAT_B = 1 if CAT = “B”, and 0 otherwise</a:t>
            </a:r>
          </a:p>
          <a:p>
            <a:pPr lvl="1"/>
            <a:r>
              <a:rPr lang="en-US" sz="2800" dirty="0"/>
              <a:t>CAT_C = 1 if CAT = “C”, and 0 otherwise</a:t>
            </a:r>
          </a:p>
          <a:p>
            <a:r>
              <a:rPr lang="en-US" b="1" dirty="0"/>
              <a:t>Warning</a:t>
            </a:r>
            <a:r>
              <a:rPr lang="en-US" dirty="0"/>
              <a:t>.  Do not create dummy variables for categorical response!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EE3B5-2D99-4ABC-87B0-65C5A9D8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42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Measurement Units of Features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Example (attributes of a person):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BMI Table: Height may vary from 4 feet 10 inches to 6 feet 4 inches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BMI Table: Weight may vary from 91 pounds to 443 pounds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Annual Income may vary from $20,000 to $500,000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Difference: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10 inches difference in height is very visible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10 pounds difference in weight may worry some but not all the people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10 dollars difference in income won’t make one person richer than the others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41150-4DD4-493C-96A6-F1AC86AC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49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Optionally Transform Features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Two reasons to transform the input variables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Avoid highly correlated input variables to contribute unnecessary addition to the distance metric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Avoid input variables that have relatively large absolute values to exert unwanted leverages on the results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Perform principal component analysis to scale or transform input (excluding target) variables into orthonormal components.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Any two orthonormal components have zero correlation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All orthonormal components have the same variance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A0C5B-2DB4-4EF8-BBD5-07DAA26F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05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Denote the matrix of observations as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The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is the data value on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-th</a:t>
                </a:r>
                <a:r>
                  <a:rPr lang="en-US" dirty="0"/>
                  <a:t> observation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variable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The dimension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(number of rows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number of columns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Compute the cross-product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US" b="1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The dimension of the cross-product matrix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The superscript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matrix transpose operator that interchange the rows and the columns of a matrix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3B231-A803-4BD6-8938-EF651962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76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Eigenvalues and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dirty="0"/>
                  <a:t>There exists scalar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𝐗𝐯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endParaRPr lang="en-US" b="1" dirty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means the vector consists of at least one non-zero element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dirty="0"/>
                  <a:t>The scalar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eigenvalue (a.k.a. characteristic root or value)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dirty="0"/>
                  <a:t>The vector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/>
                  <a:t> is the corresponding eigenvector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dirty="0"/>
                  <a:t>“eigen” in German means “own” in English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dirty="0"/>
                  <a:t>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/>
                  <a:t> has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distinct non-negative eigenvalues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dirty="0"/>
                  <a:t>It is not uncommon to find eigenvalues whose values are the same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dirty="0"/>
                  <a:t>If the columns of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/>
                  <a:t> are linearly independent, then all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/>
                  <a:t> are positive.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1261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3B231-A803-4BD6-8938-EF651962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5A02941B-3F51-4E26-975C-AB67BCA03F72}"/>
              </a:ext>
            </a:extLst>
          </p:cNvPr>
          <p:cNvSpPr/>
          <p:nvPr/>
        </p:nvSpPr>
        <p:spPr>
          <a:xfrm>
            <a:off x="9171992" y="90179"/>
            <a:ext cx="2743200" cy="1875453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Case You Are New To …</a:t>
            </a:r>
          </a:p>
        </p:txBody>
      </p:sp>
    </p:spTree>
    <p:extLst>
      <p:ext uri="{BB962C8B-B14F-4D97-AF65-F5344CB8AC3E}">
        <p14:creationId xmlns:p14="http://schemas.microsoft.com/office/powerpoint/2010/main" val="10414321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Denote the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Construct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diagonal matrix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US" dirty="0"/>
                  <a:t> such that the eigenvalues are on its diagonal</a:t>
                </a:r>
              </a:p>
              <a:p>
                <a:pPr lvl="1"/>
                <a:r>
                  <a:rPr lang="en-US" dirty="0"/>
                  <a:t>Denote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which is a diagonal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Obviously,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p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m:rPr>
                                <m:brk m:alnAt="6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p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m:rPr>
                                <m:brk m:alnAt="6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is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identity matrix </a:t>
                </a:r>
              </a:p>
              <a:p>
                <a:pPr lvl="1"/>
                <a:r>
                  <a:rPr lang="en-US" dirty="0"/>
                  <a:t>Denote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6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3B231-A803-4BD6-8938-EF651962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21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Denote the corresponding orthonormal eigenvectors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Orthonormal: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Construct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dirty="0"/>
                  <a:t> such that the columns are the eigenvectors</a:t>
                </a:r>
              </a:p>
              <a:p>
                <a:pPr lvl="1"/>
                <a:r>
                  <a:rPr lang="en-US" dirty="0"/>
                  <a:t>Denote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| operator concatenate columns</a:t>
                </a:r>
              </a:p>
              <a:p>
                <a:r>
                  <a:rPr lang="en-US" dirty="0"/>
                  <a:t>Since the columns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dirty="0"/>
                  <a:t> are orthonormal,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the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3B231-A803-4BD6-8938-EF651962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76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Represent the eigen-decomposition in matrix form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𝐕𝐃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Pre-multiply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𝐗𝐕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𝐕𝐃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𝐗𝐕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𝐕𝐃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𝐃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Pre- and post-multiply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𝐗𝐕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p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m:rPr>
                                <m:brk m:alnAt="6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p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m:rPr>
                                <m:brk m:alnAt="6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Denote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𝐗𝐕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. It follows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3B231-A803-4BD6-8938-EF651962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25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orthonormal transformation mapping is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The orthonormalized result is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𝐗𝐕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matrix</a:t>
                </a:r>
              </a:p>
              <a:p>
                <a:r>
                  <a:rPr lang="en-US" dirty="0"/>
                  <a:t>Denote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Suppose we only want those eigenvalues that satisfy a criterion (e.g., greater than one).  As a result,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eigenvalues satisfied the criterion.  Then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3B231-A803-4BD6-8938-EF651962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3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Memory-Based Learning (MBL)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34FA37C-202A-4A20-B770-B689FCCC0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974719"/>
              </p:ext>
            </p:extLst>
          </p:nvPr>
        </p:nvGraphicFramePr>
        <p:xfrm>
          <a:off x="856861" y="1825625"/>
          <a:ext cx="484055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84CA1-2DF5-4128-A764-E90337EE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7931" y="6356350"/>
            <a:ext cx="4114800" cy="365125"/>
          </a:xfrm>
        </p:spPr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C2A1DF-ECA2-4368-9DC7-D9D8ED608AB1}"/>
              </a:ext>
            </a:extLst>
          </p:cNvPr>
          <p:cNvSpPr txBox="1">
            <a:spLocks/>
          </p:cNvSpPr>
          <p:nvPr/>
        </p:nvSpPr>
        <p:spPr>
          <a:xfrm>
            <a:off x="5908431" y="1825625"/>
            <a:ext cx="55157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memorization technique based on similarity</a:t>
            </a:r>
          </a:p>
          <a:p>
            <a:r>
              <a:rPr lang="en-US" dirty="0"/>
              <a:t>Use a definition of similarity</a:t>
            </a:r>
          </a:p>
          <a:p>
            <a:r>
              <a:rPr lang="en-US" dirty="0"/>
              <a:t>Find a fixed number of similar situations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Sum up the outcomes of these similar situation</a:t>
            </a:r>
          </a:p>
          <a:p>
            <a:r>
              <a:rPr lang="en-US" dirty="0"/>
              <a:t>The summary of the outcomes is the decision</a:t>
            </a:r>
          </a:p>
        </p:txBody>
      </p:sp>
    </p:spTree>
    <p:extLst>
      <p:ext uri="{BB962C8B-B14F-4D97-AF65-F5344CB8AC3E}">
        <p14:creationId xmlns:p14="http://schemas.microsoft.com/office/powerpoint/2010/main" val="13817858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Orthonormalization in Python: First Principle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linalg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Input the matrix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np.matrix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([[5.1, 160, 82000],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[5.2, 170, 84000],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[5.3, 180, 86000],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[5.4, 190, 88000],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[5.5, 200, 90000],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[5.6, 110, 81000],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[5.7, 120, 83000],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[5.8, 130, 85000],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[5.9, 140, 87000],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[6.0, 150, 89000]])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print("Input Matrix = \n", 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print("Number of Dimensions = ",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x.ndim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print("Number of Rows = ",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np.size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print("Number of Columns = ",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np.size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x.transpose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print("t(x) * x = \n",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Eigenvalue decomposition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LA.eigh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print("Eigenvalues of x = \n",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print("Eigenvectors of x = \n",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Here is the transformation matrix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dvals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 /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numpy.sqrt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(evals)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numpy.diagflat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dvals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print("Transformation Matrix = \n",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Here is the transformed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transf_x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 *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Transformed x = \n",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transf_x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Check columns of transformed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transf_x.transpose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transf_x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print("Expect an Identity Matrix = \n",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BA0171-E22C-4430-A2D3-2EB71452FE31}"/>
              </a:ext>
            </a:extLst>
          </p:cNvPr>
          <p:cNvSpPr/>
          <p:nvPr/>
        </p:nvSpPr>
        <p:spPr>
          <a:xfrm>
            <a:off x="9086192" y="1456293"/>
            <a:ext cx="226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Eigenvalue.py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37A78-8B69-4B8F-AC48-33672CF0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452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Orthonormalization in Python: First Principle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[[5.1e+00 1.6e+02 8.2e+04]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[5.2e+00 1.7e+02 8.4e+04]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[5.3e+00 1.8e+02 8.6e+04]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[5.4e+00 1.9e+02 8.8e+04]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[5.5e+00 2.0e+02 9.0e+04]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[5.6e+00 1.1e+02 8.1e+04]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[5.7e+00 1.2e+02 8.3e+04]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[5.8e+00 1.3e+02 8.5e+04]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[5.9e+00 1.4e+02 8.7e+04]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[6.0e+00 1.5e+02 8.9e+04]]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Dimensions = 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Rows = 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Columns = 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t(x) *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[[3.0885e+02 8.5600e+03 4.7480e+06]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[8.5600e+03 2.4850e+05 1.3305e+08]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[4.7480e+06 1.3305e+08 7.3185e+10]]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Eigenvalues of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[3.53398246e-02 6.61645828e+03 7.31852422e+10]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Eigenvectors of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[[ 9.99941038e-01  1.08589624e-02 -6.48765732e-05]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[ 1.08588266e-02 -9.99939389e-01 -1.81799265e-03]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[-8.46141548e-05  1.81718097e-03 -9.99998345e-01]]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Transformation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[[ 5.31914960e+00  1.33498241e-04 -2.39814890e-10]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[ 5.77631289e-02 -1.22930851e-02 -6.72017163e-09]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[-4.50101887e-04  2.23401143e-05 -3.69647288e-06]]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Transformed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[[-0.53859115 -0.1343234  -0.30311185]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[-0.32924867 -0.21256067 -0.31050487]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[-0.1199062  -0.29079794 -0.31789788]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[ 0.08943628 -0.36903521 -0.32529089]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[ 0.29877875 -0.44727248 -0.3326839 ]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[-0.31707091  0.45805749 -0.29941504]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[-0.10772844  0.37982022 -0.30680806]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[ 0.10161404  0.30158295 -0.31420107]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[ 0.31095651  0.22334568 -0.32159408]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[ 0.52029899  0.1451084  -0.3289871 ]]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Expect an Identity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[[ 9.99999987e-01  2.77018366e-09 -5.73498741e-13]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[ 2.77018366e-09  9.99999999e-01  2.81749885e-13]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[-5.73498741e-13  2.81749885e-13  1.00000000e+00]]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CDDF3-9320-42C0-B495-ABD2CEBD8DFA}"/>
              </a:ext>
            </a:extLst>
          </p:cNvPr>
          <p:cNvSpPr/>
          <p:nvPr/>
        </p:nvSpPr>
        <p:spPr>
          <a:xfrm>
            <a:off x="9086192" y="1388824"/>
            <a:ext cx="226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Eigenvalue.py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32CCAC-211B-40B2-958B-34A9D38AA843}"/>
              </a:ext>
            </a:extLst>
          </p:cNvPr>
          <p:cNvSpPr/>
          <p:nvPr/>
        </p:nvSpPr>
        <p:spPr>
          <a:xfrm>
            <a:off x="6251550" y="5403640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dirty="0"/>
              <a:t>XVD</a:t>
            </a:r>
            <a:r>
              <a:rPr lang="en-US" baseline="30000" dirty="0"/>
              <a:t>-1/2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(</a:t>
            </a:r>
            <a:r>
              <a:rPr lang="en-US" b="1" dirty="0"/>
              <a:t>XVD</a:t>
            </a:r>
            <a:r>
              <a:rPr lang="en-US" baseline="30000" dirty="0"/>
              <a:t>-1/2</a:t>
            </a:r>
            <a:r>
              <a:rPr lang="en-US" dirty="0"/>
              <a:t>) = </a:t>
            </a:r>
            <a:r>
              <a:rPr lang="en-US" b="1" dirty="0"/>
              <a:t>I</a:t>
            </a:r>
            <a:r>
              <a:rPr lang="en-US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D34A1-4607-48CB-B4EC-B7320385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08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Orthonormalization in Python: SciPy Function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linalg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Input the matrix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np.matrix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([[5.1, 160, 82000],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[5.2, 170, 84000],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[5.3, 180, 86000],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[5.4, 190, 88000],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[5.5, 200, 90000],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[5.6, 110, 81000],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[5.7, 120, 83000],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[5.8, 130, 85000],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[5.9, 140, 87000],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[6.0, 150, 89000]])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Orthonormalize using the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linalg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LA2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orthx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LA2.orth(x)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orthonormalize x = \n",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orthx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Check columns of the ORTH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orthx.transpose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().dot(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orthx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print("Also Expect an Identity Matrix = \n", check)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BA0171-E22C-4430-A2D3-2EB71452FE31}"/>
              </a:ext>
            </a:extLst>
          </p:cNvPr>
          <p:cNvSpPr/>
          <p:nvPr/>
        </p:nvSpPr>
        <p:spPr>
          <a:xfrm>
            <a:off x="9086192" y="1411050"/>
            <a:ext cx="226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Eigenvalue.py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ED931-8433-494A-BDEB-C9912F64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38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547653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First Principles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The Transformed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[[-0.53859114 -0.1343234  -0.30311185]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[-0.32924867 -0.21256067 -0.31050487]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[-0.1199062  -0.29079794 -0.31789788]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[ 0.08943627 -0.36903521 -0.32529089]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[ 0.29877874 -0.44727248 -0.3326839 ]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[-0.3170709   0.45805749 -0.29941504]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[-0.10772843  0.37982022 -0.30680806]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[ 0.10161404  0.30158295 -0.31420107]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[ 0.31095651  0.22334568 -0.32159408]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[ 0.52029898  0.1451084  -0.3289871 ]]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Expect an Identity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[[ 9.99999953e-01  1.00405564e-08 -2.52808885e-12]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[ 1.00405564e-08  9.99999998e-01  1.23873134e-13]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[-2.52808885e-12  1.23873134e-13  1.00000000e+00]]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SciPy </a:t>
            </a:r>
            <a:r>
              <a:rPr lang="en-US" dirty="0" err="1"/>
              <a:t>orth</a:t>
            </a:r>
            <a:r>
              <a:rPr lang="en-US" dirty="0"/>
              <a:t>()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The orthonormalize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[[-0.30311185  0.1343234   0.53859115]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[-0.31050487  0.21256067  0.32924868]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[-0.31789788  0.29079794  0.1199062 ]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[-0.32529089  0.36903521 -0.08943628]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[-0.3326839   0.44727248 -0.29877875]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[-0.29941504 -0.45805749  0.31707091]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[-0.30680806 -0.37982022  0.10772844]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[-0.31420107 -0.30158295 -0.10161404]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[-0.32159408 -0.22334568 -0.31095652]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[-0.3289871  -0.1451084  -0.52029899]]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Also Expect an Identity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[[ 1.00000000e+00  2.77555756e-17  1.11022302e-16]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[ 2.77555756e-17  1.00000000e+00 -1.11022302e-16]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[ 1.11022302e-16 -1.11022302e-16  1.00000000e+00]]</a:t>
            </a:r>
            <a:endParaRPr lang="en-US" sz="1200" dirty="0">
              <a:latin typeface="SAS Monospace" panose="020B0609020202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CDDF3-9320-42C0-B495-ABD2CEBD8DFA}"/>
              </a:ext>
            </a:extLst>
          </p:cNvPr>
          <p:cNvSpPr/>
          <p:nvPr/>
        </p:nvSpPr>
        <p:spPr>
          <a:xfrm>
            <a:off x="9697307" y="5942568"/>
            <a:ext cx="226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Eigenvalue.py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E0BC02-4825-4AFD-A94C-DD50B4ED6A64}"/>
              </a:ext>
            </a:extLst>
          </p:cNvPr>
          <p:cNvSpPr/>
          <p:nvPr/>
        </p:nvSpPr>
        <p:spPr>
          <a:xfrm>
            <a:off x="3384224" y="2469823"/>
            <a:ext cx="1225483" cy="211160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2F70C4-F0B7-40D0-9677-FDC0F373289B}"/>
              </a:ext>
            </a:extLst>
          </p:cNvPr>
          <p:cNvSpPr/>
          <p:nvPr/>
        </p:nvSpPr>
        <p:spPr>
          <a:xfrm>
            <a:off x="6242117" y="2439186"/>
            <a:ext cx="1225483" cy="211160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8B238F-0B7D-43B8-ABA8-EE65BD683DAD}"/>
              </a:ext>
            </a:extLst>
          </p:cNvPr>
          <p:cNvSpPr/>
          <p:nvPr/>
        </p:nvSpPr>
        <p:spPr>
          <a:xfrm>
            <a:off x="2271860" y="2648932"/>
            <a:ext cx="1112364" cy="1828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D6936A-79EF-4767-9103-32D32490F3BF}"/>
              </a:ext>
            </a:extLst>
          </p:cNvPr>
          <p:cNvSpPr/>
          <p:nvPr/>
        </p:nvSpPr>
        <p:spPr>
          <a:xfrm>
            <a:off x="7402111" y="2650503"/>
            <a:ext cx="1112364" cy="1828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DB5A38-3909-41E7-8BDA-2515684F3C69}"/>
              </a:ext>
            </a:extLst>
          </p:cNvPr>
          <p:cNvSpPr/>
          <p:nvPr/>
        </p:nvSpPr>
        <p:spPr>
          <a:xfrm>
            <a:off x="1159496" y="2648932"/>
            <a:ext cx="1112364" cy="182880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D6B6A2-513B-4CE6-AE50-D3AA5FCD80BA}"/>
              </a:ext>
            </a:extLst>
          </p:cNvPr>
          <p:cNvSpPr/>
          <p:nvPr/>
        </p:nvSpPr>
        <p:spPr>
          <a:xfrm>
            <a:off x="8495229" y="2648932"/>
            <a:ext cx="1112364" cy="182880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BAE6F276-B5A5-4ED8-B63A-734AF5F51EDD}"/>
              </a:ext>
            </a:extLst>
          </p:cNvPr>
          <p:cNvSpPr/>
          <p:nvPr/>
        </p:nvSpPr>
        <p:spPr>
          <a:xfrm>
            <a:off x="9766169" y="1825624"/>
            <a:ext cx="1266335" cy="823308"/>
          </a:xfrm>
          <a:prstGeom prst="wedgeRoundRectCallout">
            <a:avLst>
              <a:gd name="adj1" fmla="val -59543"/>
              <a:gd name="adj2" fmla="val 636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Switched 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EBF29-099C-4F87-8636-6FBBA5F0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60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414E0730-6C27-4FE4-88D0-950CB04C514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1234335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414E0730-6C27-4FE4-88D0-950CB04C514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1234335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3B231-A803-4BD6-8938-EF651962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256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Want Eigenvalues that are Greater than 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79" y="1831781"/>
            <a:ext cx="11823441" cy="4530725"/>
          </a:xfr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linalg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Input the matrix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np.matrix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([[5.1, 160, 82000],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[5.2, 170, 84000],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[5.3, 180, 86000],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[5.4, 190, 88000],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[5.5, 200, 90000],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[5.6, 110, 81000],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[5.7, 120, 83000],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[5.8, 130, 85000],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[5.9, 140, 87000],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[6.0, 150, 89000]])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print("Input Matrix = \n", 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print("Number of Dimensions = ",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x.ndim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print("Number of Rows = ",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np.size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print("Number of Columns = ",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np.size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x.transpose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print("t(x) * x = \n",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Eigenvalue decomposition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LA.eigh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print("Eigenvalues of x = \n",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print("Eigenvectors of x = \n",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Want eigenvalues greater than 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evals_1 = evals[evals &gt; 1.0]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evecs_1 =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evecs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[:,evals &gt; 1.0]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Here is the transformation matrix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dvals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1.0 /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numpy.sqrt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(evals_1)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evecs_1 *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numpy.diagflat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dvals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print("Transformation Matrix = \n",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Here is the transformed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transf_x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 *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Transformed x = \n",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transf_x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Check columns of transformed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transf_x.transpose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transf_x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print("Expect an Identity Matrix = \n",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BA0171-E22C-4430-A2D3-2EB71452FE31}"/>
              </a:ext>
            </a:extLst>
          </p:cNvPr>
          <p:cNvSpPr/>
          <p:nvPr/>
        </p:nvSpPr>
        <p:spPr>
          <a:xfrm>
            <a:off x="8477735" y="1456293"/>
            <a:ext cx="2990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Eigenvalue Special.py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37A78-8B69-4B8F-AC48-33672CF0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61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Orthonormalization in Python: First Principle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[[5.1e+00 1.6e+02 8.2e+04]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[5.2e+00 1.7e+02 8.4e+04]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[5.3e+00 1.8e+02 8.6e+04]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[5.4e+00 1.9e+02 8.8e+04]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[5.5e+00 2.0e+02 9.0e+04]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[5.6e+00 1.1e+02 8.1e+04]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[5.7e+00 1.2e+02 8.3e+04]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[5.8e+00 1.3e+02 8.5e+04]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[5.9e+00 1.4e+02 8.7e+04]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[6.0e+00 1.5e+02 8.9e+04]]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Dimensions = 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Rows = 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Columns = 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t(x) *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[[3.0885e+02 8.5600e+03 4.7480e+06]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[8.5600e+03 2.4850e+05 1.3305e+08]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[4.7480e+06 1.3305e+08 7.3185e+10]]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Eigenvalues of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[3.53398234e-02 6.61645827e+03 7.31852422e+10]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Eigenvectors of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[[ 9.99941038e-01  1.08589624e-02 -6.48765732e-05]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[ 1.08588266e-02 -9.99939389e-01 -1.81799265e-03]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[-8.46141549e-05  1.81718097e-03 -9.99998345e-01]]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Transformation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[[ 1.33498241e-04 -2.39814890e-10]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[-1.22930851e-02 -6.72017163e-09]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[ 2.23401143e-05 -3.69647288e-06]]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Transformed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[[-0.1343234  -0.30311185]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[-0.21256067 -0.31050487]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[-0.29079794 -0.31789788]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[-0.36903521 -0.32529089]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[-0.44727248 -0.3326839 ]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[ 0.45805749 -0.29941504]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[ 0.37982022 -0.30680806]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[ 0.30158295 -0.31420107]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[ 0.22334568 -0.32159408]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[ 0.1451084  -0.3289871 ]]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Expect an Identity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[[9.99999999e-01 2.81722129e-13]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[2.81722129e-13 1.00000000e+00]]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CDDF3-9320-42C0-B495-ABD2CEBD8DFA}"/>
              </a:ext>
            </a:extLst>
          </p:cNvPr>
          <p:cNvSpPr/>
          <p:nvPr/>
        </p:nvSpPr>
        <p:spPr>
          <a:xfrm>
            <a:off x="8444779" y="1388824"/>
            <a:ext cx="2990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Eigenvalue Special.py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32CCAC-211B-40B2-958B-34A9D38AA843}"/>
              </a:ext>
            </a:extLst>
          </p:cNvPr>
          <p:cNvSpPr/>
          <p:nvPr/>
        </p:nvSpPr>
        <p:spPr>
          <a:xfrm>
            <a:off x="6251550" y="5403640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dirty="0"/>
              <a:t>XVD</a:t>
            </a:r>
            <a:r>
              <a:rPr lang="en-US" baseline="30000" dirty="0"/>
              <a:t>-1/2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(</a:t>
            </a:r>
            <a:r>
              <a:rPr lang="en-US" b="1" dirty="0"/>
              <a:t>XVD</a:t>
            </a:r>
            <a:r>
              <a:rPr lang="en-US" baseline="30000" dirty="0"/>
              <a:t>-1/2</a:t>
            </a:r>
            <a:r>
              <a:rPr lang="en-US" dirty="0"/>
              <a:t>) = </a:t>
            </a:r>
            <a:r>
              <a:rPr lang="en-US" b="1" dirty="0"/>
              <a:t>I</a:t>
            </a:r>
            <a:r>
              <a:rPr lang="en-US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D34A1-4607-48CB-B4EC-B7320385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B6BE733-9FBE-4E22-801B-7B8E153AD183}"/>
              </a:ext>
            </a:extLst>
          </p:cNvPr>
          <p:cNvSpPr/>
          <p:nvPr/>
        </p:nvSpPr>
        <p:spPr>
          <a:xfrm>
            <a:off x="9227975" y="2400121"/>
            <a:ext cx="2743200" cy="2146041"/>
          </a:xfrm>
          <a:prstGeom prst="wedgeEllipseCallout">
            <a:avLst>
              <a:gd name="adj1" fmla="val -72874"/>
              <a:gd name="adj2" fmla="val 26848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Did you spot any differences when compared with previous results?</a:t>
            </a:r>
          </a:p>
        </p:txBody>
      </p:sp>
    </p:spTree>
    <p:extLst>
      <p:ext uri="{BB962C8B-B14F-4D97-AF65-F5344CB8AC3E}">
        <p14:creationId xmlns:p14="http://schemas.microsoft.com/office/powerpoint/2010/main" val="34238941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Example: 2004 Automobile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data is Cars.csv.</a:t>
            </a:r>
          </a:p>
          <a:p>
            <a:r>
              <a:rPr lang="en-US" dirty="0"/>
              <a:t>Feature Variables: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Invoice: Invoice price in 2004 ($9,875 – $173,560)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Horsepower: Number of horsepower units (73 – 500 hp)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Weight: Curb Weight (1,850 – 7,190 pounds)</a:t>
            </a:r>
          </a:p>
          <a:p>
            <a:r>
              <a:rPr lang="en-US" dirty="0"/>
              <a:t>Identification Variable: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CaseID: Make and Row Index (e.g., Porsche_335)</a:t>
            </a:r>
          </a:p>
          <a:p>
            <a:r>
              <a:rPr lang="en-US" dirty="0"/>
              <a:t>Number of Neighbors: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K =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86B50-0F9A-4961-8C2E-DE379DA0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002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Unsupervised, Original Scale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pandas.read_csv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('C:\\IIT\\Machine Learning\\Data\\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cars.csv',delimiter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=',')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cars["CaseID"] = cars["Make"] + "_"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cars.index.values.astype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cars_wIndex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cars.set_index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("CaseID")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Specify the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4, algorithm = 'brute', metric = 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euclidean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Specify the training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cars_wIndex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[['Invoice', 'Horsepower', 'Weight']]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Build nearest neighbors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kNNSpec.fit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distances, indices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nbrs.kneighbors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2ACDB-8561-49A0-AB4F-2BE44357A6BF}"/>
              </a:ext>
            </a:extLst>
          </p:cNvPr>
          <p:cNvSpPr/>
          <p:nvPr/>
        </p:nvSpPr>
        <p:spPr>
          <a:xfrm>
            <a:off x="7054315" y="1461572"/>
            <a:ext cx="4374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Nearest Neighbors Unsupervised.py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808F-EE43-4FDF-962D-873247B8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52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Training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F5797-E0FC-4CB0-842E-BBF5B028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543" y="492125"/>
            <a:ext cx="4362450" cy="57816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B7752-D358-42E3-9985-CF8DAB0D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98D90-4EE6-4AF0-ABBF-A56D010013A1}"/>
              </a:ext>
            </a:extLst>
          </p:cNvPr>
          <p:cNvSpPr/>
          <p:nvPr/>
        </p:nvSpPr>
        <p:spPr>
          <a:xfrm>
            <a:off x="280290" y="6308209"/>
            <a:ext cx="4374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Nearest Neighbors Unsupervised.py</a:t>
            </a:r>
          </a:p>
        </p:txBody>
      </p:sp>
    </p:spTree>
    <p:extLst>
      <p:ext uri="{BB962C8B-B14F-4D97-AF65-F5344CB8AC3E}">
        <p14:creationId xmlns:p14="http://schemas.microsoft.com/office/powerpoint/2010/main" val="342859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Basic Idea of the Nearest Neighbors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creature </a:t>
            </a:r>
            <a:r>
              <a:rPr lang="en-US" u="sng" dirty="0"/>
              <a:t>walks</a:t>
            </a:r>
            <a:r>
              <a:rPr lang="en-US" dirty="0"/>
              <a:t> like a dog, </a:t>
            </a:r>
            <a:r>
              <a:rPr lang="en-US" u="sng" dirty="0"/>
              <a:t>looks</a:t>
            </a:r>
            <a:r>
              <a:rPr lang="en-US" dirty="0"/>
              <a:t> like a dog, </a:t>
            </a:r>
            <a:r>
              <a:rPr lang="en-US" u="sng" dirty="0"/>
              <a:t>sits</a:t>
            </a:r>
            <a:r>
              <a:rPr lang="en-US" dirty="0"/>
              <a:t> like a dog, and </a:t>
            </a:r>
            <a:r>
              <a:rPr lang="en-US" u="sng" dirty="0"/>
              <a:t>eats</a:t>
            </a:r>
            <a:r>
              <a:rPr lang="en-US" dirty="0"/>
              <a:t> like a dog then it is </a:t>
            </a:r>
            <a:r>
              <a:rPr lang="en-US" i="1" dirty="0"/>
              <a:t>probably</a:t>
            </a:r>
            <a:r>
              <a:rPr lang="en-US" dirty="0"/>
              <a:t> a dog.</a:t>
            </a:r>
          </a:p>
          <a:p>
            <a:r>
              <a:rPr lang="en-US" dirty="0"/>
              <a:t>Well, it may not </a:t>
            </a:r>
            <a:r>
              <a:rPr lang="en-US" u="sng" dirty="0"/>
              <a:t>bark</a:t>
            </a:r>
            <a:r>
              <a:rPr lang="en-US" dirty="0"/>
              <a:t> and </a:t>
            </a:r>
            <a:r>
              <a:rPr lang="en-US" u="sng" dirty="0"/>
              <a:t>be obedient</a:t>
            </a:r>
            <a:r>
              <a:rPr lang="en-US" dirty="0"/>
              <a:t> as a dog.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42" y="3496697"/>
            <a:ext cx="2743200" cy="27432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37" y="3517107"/>
            <a:ext cx="2743200" cy="27432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2447" y="3496697"/>
            <a:ext cx="2743200" cy="27432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974059" y="3496697"/>
            <a:ext cx="2743200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25852" y="5870565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Fox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9017" y="5870565"/>
            <a:ext cx="58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Dog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44235" y="5895618"/>
            <a:ext cx="69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Wolf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435" y="5874529"/>
            <a:ext cx="82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Hyena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DB88F-1D83-4ECD-871D-84ED38DA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50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Distances and Indices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B239E-0933-4A77-8C5F-0CFE63B35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78" y="1378834"/>
            <a:ext cx="4775571" cy="4937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6C3C6-D801-4E32-99E1-5E06C6DDC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436" y="1378834"/>
            <a:ext cx="4719114" cy="493776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6A03C-5B47-433C-8C31-2D4BFD5C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15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Neighbors Identified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Find the nearest neighbors of these focal observations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focal = [[173560, 477, 3131],     # 334: Porsche 911 GT2 2dr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[119600, 493, 4473],     # 262: Mercedes-Benz CL600 2dr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[117854, 493, 4429],     # 271: Mercedes-Benz SL600 convertible 2dr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[113388, 493, 4235]]     # 270: Mercedes-Benz SL55 AMG 2dr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myNeighbors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nbrs.kneighbors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(focal,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return_distance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print("My Neighbors = 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myNeighbors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 Neighbors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[[334 262 271 270]         261: Mercedes-Benz CL500 2dr [88324, 302, 4085]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[262 271 270 261]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[271 262 270 261]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[270 271 262 261]]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AB7D6-D18C-4F07-B7C3-AB969503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AABCCD-E6C8-4A5B-B8B6-CC57A42B0815}"/>
              </a:ext>
            </a:extLst>
          </p:cNvPr>
          <p:cNvSpPr/>
          <p:nvPr/>
        </p:nvSpPr>
        <p:spPr>
          <a:xfrm>
            <a:off x="7054315" y="1461572"/>
            <a:ext cx="4374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Nearest Neighbors Unsupervised.py</a:t>
            </a:r>
          </a:p>
        </p:txBody>
      </p:sp>
    </p:spTree>
    <p:extLst>
      <p:ext uri="{BB962C8B-B14F-4D97-AF65-F5344CB8AC3E}">
        <p14:creationId xmlns:p14="http://schemas.microsoft.com/office/powerpoint/2010/main" val="1716333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Unsupervised, Orthonormalized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Orthonormalized the training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numpy.matrix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trainData.values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x.transpose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print("t(x) * x = \n",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Eigenvalue decomposition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evals,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numpy.linalg.eigh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print("Eigenvalues of x = \n", evals)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print("Eigenvectors of x = \n",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Here is the transformation matrix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dvals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 /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numpy.sqrt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(evals)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numpy.diagflat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dvals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print("Transformation Matrix = \n",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Here is the transformed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transf_x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 *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Transformed x = \n",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transf_x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Check columns of transformed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transf_x.transpose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transf_x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print("Expect an Identity Matrix = \n",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kNNSpec.fit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transf_x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distances, indices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nbrs.kneighbors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transf_x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B720D-8B1B-40E5-9B8E-FBB76003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DDC2BA-3912-44F7-AD48-06CDB4002162}"/>
              </a:ext>
            </a:extLst>
          </p:cNvPr>
          <p:cNvSpPr/>
          <p:nvPr/>
        </p:nvSpPr>
        <p:spPr>
          <a:xfrm>
            <a:off x="7054315" y="1461572"/>
            <a:ext cx="4374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Nearest Neighbors Unsupervised.py</a:t>
            </a:r>
          </a:p>
        </p:txBody>
      </p:sp>
    </p:spTree>
    <p:extLst>
      <p:ext uri="{BB962C8B-B14F-4D97-AF65-F5344CB8AC3E}">
        <p14:creationId xmlns:p14="http://schemas.microsoft.com/office/powerpoint/2010/main" val="7142394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t(x) * 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[[518478936590   3219102117  48492493679]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  3219102117     22151103    345284887]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[ 48492493679    345284887   5725124540]]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Eigenvalues of 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[5.21119307e+05 1.18095293e+09 5.23044738e+11]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Eigenvectors of 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[[ 0.00272996 -0.09349631 -0.99561588]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[-0.99930601  0.03673123 -0.00618944]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[ 0.03714888  0.99494184 -0.09333115]]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Transformation Matrix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[[ 3.78170771e-06 -2.72068445e-06 -1.37664638e-06]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[-1.38429904e-03  1.06885585e-06 -8.55818530e-09]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[ 5.14608751e-05  2.89521886e-05 -1.29049758e-07]]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Transformed 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[[-0.0117161   0.03844998 -0.04646993]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[-0.05160776  0.02143814 -0.03031741]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[-0.01743343  0.02667263 -0.03434875]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[-0.02200692 -0.0097789  -0.05908168]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[ 0.00307681  0.0148444  -0.03428758]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[ 0.03402063  0.02081924 -0.04607865]]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Expect an Identity Matrix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[[ 1.00000000e+00 -1.10824544e-13 -3.82333054e-14]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[-1.10824544e-13  1.00000000e+00 -4.37150316e-16]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[-3.82333054e-14 -4.37150316e-16  1.00000000e+00]]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9F59E-A567-4881-9890-C28288CF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883AC-C292-41E6-B228-93B0191057D3}"/>
              </a:ext>
            </a:extLst>
          </p:cNvPr>
          <p:cNvSpPr/>
          <p:nvPr/>
        </p:nvSpPr>
        <p:spPr>
          <a:xfrm>
            <a:off x="7054315" y="1461572"/>
            <a:ext cx="4374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Nearest Neighbors Unsupervised.py</a:t>
            </a:r>
          </a:p>
        </p:txBody>
      </p:sp>
    </p:spTree>
    <p:extLst>
      <p:ext uri="{BB962C8B-B14F-4D97-AF65-F5344CB8AC3E}">
        <p14:creationId xmlns:p14="http://schemas.microsoft.com/office/powerpoint/2010/main" val="6479623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Orthonormalized Training / Focal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20FC2-A029-4DEB-A238-0EF0EF3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33A86-B142-475D-84C2-D5F10D995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68" y="1384365"/>
            <a:ext cx="4105844" cy="4971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C746CB-31AF-4F33-B631-69B40863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412" y="2055813"/>
            <a:ext cx="4371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136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Neighbors Identified After Orthonormalization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focal = [[173560, 477, 3131],     # 334: Porsche 911 GT2 2dr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[119600, 493, 4473],     # 262: Mercedes-Benz CL600 2dr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[117854, 493, 4429],     # 271: Mercedes-Benz SL600 convertible 2dr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[113388, 493, 4235]]     # 270: Mercedes-Benz SL55 AMG 2dr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transf_focal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focal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myNeighbors_t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nbrs.kneighbors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transf_focal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return_distance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print("My Neighbors = 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myNeighbors_t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 Neighbors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[[334 262 271 261]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[262 271 270   6]    #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6 - Acura NSX coupe 2dr manual S [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79978, 290, 3153]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[271 262 270 332]    # 332 - Porsche 911 Carrera 4S coupe 2dr (convert) [72206, 315, 3240]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[270 271 262 200]]   # 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200 - Jaguar XKR convertible 2dr [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79226, 390, 4042]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AA824-13B3-4672-825D-7B1C5EE6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FEB37C-76D2-42C6-8B37-7030610297D7}"/>
              </a:ext>
            </a:extLst>
          </p:cNvPr>
          <p:cNvSpPr/>
          <p:nvPr/>
        </p:nvSpPr>
        <p:spPr>
          <a:xfrm>
            <a:off x="7054315" y="1461572"/>
            <a:ext cx="4374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Nearest Neighbors Unsupervised.py</a:t>
            </a:r>
          </a:p>
        </p:txBody>
      </p:sp>
    </p:spTree>
    <p:extLst>
      <p:ext uri="{BB962C8B-B14F-4D97-AF65-F5344CB8AC3E}">
        <p14:creationId xmlns:p14="http://schemas.microsoft.com/office/powerpoint/2010/main" val="17801302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Supervised Classification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799E6E-F4B4-4726-BFC0-F961AD546B9F}"/>
              </a:ext>
            </a:extLst>
          </p:cNvPr>
          <p:cNvSpPr/>
          <p:nvPr/>
        </p:nvSpPr>
        <p:spPr>
          <a:xfrm>
            <a:off x="7398847" y="1388825"/>
            <a:ext cx="4099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Nearest Neighbors Supervised.py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E9238-23CF-45F3-AEF8-B76C8B0E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AED5AB-C545-409E-88E6-FC3EACCB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1825625"/>
            <a:ext cx="10972800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trainData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cars_wIndex</a:t>
            </a:r>
            <a:r>
              <a:rPr lang="en-US" sz="1400" dirty="0">
                <a:latin typeface="Consolas" panose="020B0609020204030204" pitchFamily="49" charset="0"/>
              </a:rPr>
              <a:t>[['Invoice', 'Horsepower', 'Weight', 'Origin']].</a:t>
            </a:r>
            <a:r>
              <a:rPr lang="en-US" sz="1400" dirty="0" err="1">
                <a:latin typeface="Consolas" panose="020B0609020204030204" pitchFamily="49" charset="0"/>
              </a:rPr>
              <a:t>dropna</a:t>
            </a:r>
            <a:r>
              <a:rPr lang="en-US" sz="1400" dirty="0">
                <a:latin typeface="Consolas" panose="020B0609020204030204" pitchFamily="49" charset="0"/>
              </a:rPr>
              <a:t>().</a:t>
            </a:r>
            <a:r>
              <a:rPr lang="en-US" sz="1400" dirty="0" err="1">
                <a:latin typeface="Consolas" panose="020B0609020204030204" pitchFamily="49" charset="0"/>
              </a:rPr>
              <a:t>reset_index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X = </a:t>
            </a:r>
            <a:r>
              <a:rPr lang="en-US" sz="1400" dirty="0" err="1">
                <a:latin typeface="Consolas" panose="020B0609020204030204" pitchFamily="49" charset="0"/>
              </a:rPr>
              <a:t>trainData</a:t>
            </a:r>
            <a:r>
              <a:rPr lang="en-US" sz="1400" dirty="0">
                <a:latin typeface="Consolas" panose="020B0609020204030204" pitchFamily="49" charset="0"/>
              </a:rPr>
              <a:t>[['Invoice', 'Horsepower', 'Weight']]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y = </a:t>
            </a:r>
            <a:r>
              <a:rPr lang="en-US" sz="1400" dirty="0" err="1">
                <a:latin typeface="Consolas" panose="020B0609020204030204" pitchFamily="49" charset="0"/>
              </a:rPr>
              <a:t>trainData</a:t>
            </a:r>
            <a:r>
              <a:rPr lang="en-US" sz="1400" dirty="0">
                <a:latin typeface="Consolas" panose="020B0609020204030204" pitchFamily="49" charset="0"/>
              </a:rPr>
              <a:t>['Origin']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target_class</a:t>
            </a:r>
            <a:r>
              <a:rPr lang="en-US" sz="1400" dirty="0">
                <a:latin typeface="Consolas" panose="020B0609020204030204" pitchFamily="49" charset="0"/>
              </a:rPr>
              <a:t> = list(</a:t>
            </a:r>
            <a:r>
              <a:rPr lang="en-US" sz="1400" dirty="0" err="1">
                <a:latin typeface="Consolas" panose="020B0609020204030204" pitchFamily="49" charset="0"/>
              </a:rPr>
              <a:t>y.unique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neigh_choice</a:t>
            </a:r>
            <a:r>
              <a:rPr lang="en-US" sz="1400" dirty="0">
                <a:latin typeface="Consolas" panose="020B0609020204030204" pitchFamily="49" charset="0"/>
              </a:rPr>
              <a:t> = range(2,21,1)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result = []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for k in </a:t>
            </a:r>
            <a:r>
              <a:rPr lang="en-US" sz="1400" dirty="0" err="1">
                <a:latin typeface="Consolas" panose="020B0609020204030204" pitchFamily="49" charset="0"/>
              </a:rPr>
              <a:t>neigh_choice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neigh = </a:t>
            </a:r>
            <a:r>
              <a:rPr lang="en-US" sz="1400" dirty="0" err="1">
                <a:latin typeface="Consolas" panose="020B0609020204030204" pitchFamily="49" charset="0"/>
              </a:rPr>
              <a:t>KNeighborsClassifier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n_neighbors</a:t>
            </a:r>
            <a:r>
              <a:rPr lang="en-US" sz="1400" dirty="0">
                <a:latin typeface="Consolas" panose="020B0609020204030204" pitchFamily="49" charset="0"/>
              </a:rPr>
              <a:t> = k, metric = '</a:t>
            </a:r>
            <a:r>
              <a:rPr lang="en-US" sz="1400" dirty="0" err="1">
                <a:latin typeface="Consolas" panose="020B0609020204030204" pitchFamily="49" charset="0"/>
              </a:rPr>
              <a:t>euclidean</a:t>
            </a:r>
            <a:r>
              <a:rPr lang="en-US" sz="1400" dirty="0">
                <a:latin typeface="Consolas" panose="020B0609020204030204" pitchFamily="49" charset="0"/>
              </a:rPr>
              <a:t>')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nbrs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neigh.fit</a:t>
            </a:r>
            <a:r>
              <a:rPr lang="en-US" sz="1400" dirty="0">
                <a:latin typeface="Consolas" panose="020B0609020204030204" pitchFamily="49" charset="0"/>
              </a:rPr>
              <a:t>(X, y)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class_prob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nbrs.predict_proba</a:t>
            </a:r>
            <a:r>
              <a:rPr lang="en-US" sz="1400" dirty="0">
                <a:latin typeface="Consolas" panose="020B0609020204030204" pitchFamily="49" charset="0"/>
              </a:rPr>
              <a:t>(X)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nbrs_list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numpy.argmax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class_prob</a:t>
            </a:r>
            <a:r>
              <a:rPr lang="en-US" sz="1400" dirty="0">
                <a:latin typeface="Consolas" panose="020B0609020204030204" pitchFamily="49" charset="0"/>
              </a:rPr>
              <a:t>, axis = 1)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predicted_class</a:t>
            </a:r>
            <a:r>
              <a:rPr lang="en-US" sz="1400" dirty="0">
                <a:latin typeface="Consolas" panose="020B0609020204030204" pitchFamily="49" charset="0"/>
              </a:rPr>
              <a:t> = [</a:t>
            </a:r>
            <a:r>
              <a:rPr lang="en-US" sz="1400" dirty="0" err="1">
                <a:latin typeface="Consolas" panose="020B0609020204030204" pitchFamily="49" charset="0"/>
              </a:rPr>
              <a:t>target_class</a:t>
            </a:r>
            <a:r>
              <a:rPr lang="en-US" sz="1400" dirty="0">
                <a:latin typeface="Consolas" panose="020B0609020204030204" pitchFamily="49" charset="0"/>
              </a:rPr>
              <a:t>[k] for k in </a:t>
            </a:r>
            <a:r>
              <a:rPr lang="en-US" sz="1400" dirty="0" err="1">
                <a:latin typeface="Consolas" panose="020B0609020204030204" pitchFamily="49" charset="0"/>
              </a:rPr>
              <a:t>nbrs_list</a:t>
            </a:r>
            <a:r>
              <a:rPr lang="en-US" sz="1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rate_miss_class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numpy.mean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numpy.where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predicted_class</a:t>
            </a:r>
            <a:r>
              <a:rPr lang="en-US" sz="1400" dirty="0">
                <a:latin typeface="Consolas" panose="020B0609020204030204" pitchFamily="49" charset="0"/>
              </a:rPr>
              <a:t> == y, 0, 1))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result.append</a:t>
            </a:r>
            <a:r>
              <a:rPr lang="en-US" sz="1400" dirty="0">
                <a:latin typeface="Consolas" panose="020B0609020204030204" pitchFamily="49" charset="0"/>
              </a:rPr>
              <a:t>([k, </a:t>
            </a:r>
            <a:r>
              <a:rPr lang="en-US" sz="1400" dirty="0" err="1">
                <a:latin typeface="Consolas" panose="020B0609020204030204" pitchFamily="49" charset="0"/>
              </a:rPr>
              <a:t>rate_miss_class</a:t>
            </a:r>
            <a:r>
              <a:rPr lang="en-US" sz="1400" dirty="0"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miss_classification_k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pandas.DataFrame</a:t>
            </a:r>
            <a:r>
              <a:rPr lang="en-US" sz="1400" dirty="0">
                <a:latin typeface="Consolas" panose="020B0609020204030204" pitchFamily="49" charset="0"/>
              </a:rPr>
              <a:t>(result, columns = ['Number of Neighbors', 'Misclassification Rate'])</a:t>
            </a:r>
          </a:p>
        </p:txBody>
      </p:sp>
    </p:spTree>
    <p:extLst>
      <p:ext uri="{BB962C8B-B14F-4D97-AF65-F5344CB8AC3E}">
        <p14:creationId xmlns:p14="http://schemas.microsoft.com/office/powerpoint/2010/main" val="23839910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Supervised Classification: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= 4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E9238-23CF-45F3-AEF8-B76C8B0E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2022 by Ming-Long Lam, Ph.D.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AED5AB-C545-409E-88E6-FC3EACCB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1825625"/>
            <a:ext cx="10972800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trainData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cars_wIndex</a:t>
            </a:r>
            <a:r>
              <a:rPr lang="en-US" sz="1600" dirty="0">
                <a:latin typeface="Consolas" panose="020B0609020204030204" pitchFamily="49" charset="0"/>
              </a:rPr>
              <a:t>[['Invoice', 'Horsepower', 'Weight', 'Origin']].</a:t>
            </a:r>
            <a:r>
              <a:rPr lang="en-US" sz="1600" dirty="0" err="1">
                <a:latin typeface="Consolas" panose="020B0609020204030204" pitchFamily="49" charset="0"/>
              </a:rPr>
              <a:t>dropna</a:t>
            </a:r>
            <a:r>
              <a:rPr lang="en-US" sz="1600" dirty="0">
                <a:latin typeface="Consolas" panose="020B0609020204030204" pitchFamily="49" charset="0"/>
              </a:rPr>
              <a:t>().</a:t>
            </a:r>
            <a:r>
              <a:rPr lang="en-US" sz="1600" dirty="0" err="1">
                <a:latin typeface="Consolas" panose="020B0609020204030204" pitchFamily="49" charset="0"/>
              </a:rPr>
              <a:t>reset_index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X = </a:t>
            </a:r>
            <a:r>
              <a:rPr lang="en-US" sz="1600" dirty="0" err="1">
                <a:latin typeface="Consolas" panose="020B0609020204030204" pitchFamily="49" charset="0"/>
              </a:rPr>
              <a:t>trainData</a:t>
            </a:r>
            <a:r>
              <a:rPr lang="en-US" sz="1600" dirty="0">
                <a:latin typeface="Consolas" panose="020B0609020204030204" pitchFamily="49" charset="0"/>
              </a:rPr>
              <a:t>[['Invoice', 'Horsepower', 'Weight']]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y = </a:t>
            </a:r>
            <a:r>
              <a:rPr lang="en-US" sz="1600" dirty="0" err="1">
                <a:latin typeface="Consolas" panose="020B0609020204030204" pitchFamily="49" charset="0"/>
              </a:rPr>
              <a:t>trainData</a:t>
            </a:r>
            <a:r>
              <a:rPr lang="en-US" sz="1600" dirty="0">
                <a:latin typeface="Consolas" panose="020B0609020204030204" pitchFamily="49" charset="0"/>
              </a:rPr>
              <a:t>['Origin']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target_class</a:t>
            </a:r>
            <a:r>
              <a:rPr lang="en-US" sz="1600" dirty="0">
                <a:latin typeface="Consolas" panose="020B0609020204030204" pitchFamily="49" charset="0"/>
              </a:rPr>
              <a:t> = list(</a:t>
            </a:r>
            <a:r>
              <a:rPr lang="en-US" sz="1600" dirty="0" err="1">
                <a:latin typeface="Consolas" panose="020B0609020204030204" pitchFamily="49" charset="0"/>
              </a:rPr>
              <a:t>y.unique</a:t>
            </a:r>
            <a:r>
              <a:rPr lang="en-US" sz="16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k = 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neigh = </a:t>
            </a:r>
            <a:r>
              <a:rPr lang="en-US" sz="1600" dirty="0" err="1">
                <a:latin typeface="Consolas" panose="020B0609020204030204" pitchFamily="49" charset="0"/>
              </a:rPr>
              <a:t>KNeighborsClassifier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n_neighbors</a:t>
            </a:r>
            <a:r>
              <a:rPr lang="en-US" sz="1600" dirty="0">
                <a:latin typeface="Consolas" panose="020B0609020204030204" pitchFamily="49" charset="0"/>
              </a:rPr>
              <a:t> = k, metric = '</a:t>
            </a:r>
            <a:r>
              <a:rPr lang="en-US" sz="1600" dirty="0" err="1">
                <a:latin typeface="Consolas" panose="020B0609020204030204" pitchFamily="49" charset="0"/>
              </a:rPr>
              <a:t>euclidean</a:t>
            </a:r>
            <a:r>
              <a:rPr lang="en-US" sz="1600" dirty="0">
                <a:latin typeface="Consolas" panose="020B0609020204030204" pitchFamily="49" charset="0"/>
              </a:rPr>
              <a:t>')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nbrs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neigh.fit</a:t>
            </a:r>
            <a:r>
              <a:rPr lang="en-US" sz="1600" dirty="0">
                <a:latin typeface="Consolas" panose="020B0609020204030204" pitchFamily="49" charset="0"/>
              </a:rPr>
              <a:t>(X, 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class_prob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nbrs.predict_proba</a:t>
            </a:r>
            <a:r>
              <a:rPr lang="en-US" sz="1600" dirty="0">
                <a:latin typeface="Consolas" panose="020B0609020204030204" pitchFamily="49" charset="0"/>
              </a:rPr>
              <a:t>(X)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nbrs_list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numpy.argmax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class_prob</a:t>
            </a:r>
            <a:r>
              <a:rPr lang="en-US" sz="1600" dirty="0">
                <a:latin typeface="Consolas" panose="020B0609020204030204" pitchFamily="49" charset="0"/>
              </a:rPr>
              <a:t>, axis = 1)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predicted_class</a:t>
            </a:r>
            <a:r>
              <a:rPr lang="en-US" sz="1600" dirty="0">
                <a:latin typeface="Consolas" panose="020B0609020204030204" pitchFamily="49" charset="0"/>
              </a:rPr>
              <a:t> = [</a:t>
            </a:r>
            <a:r>
              <a:rPr lang="en-US" sz="1600" dirty="0" err="1">
                <a:latin typeface="Consolas" panose="020B0609020204030204" pitchFamily="49" charset="0"/>
              </a:rPr>
              <a:t>target_class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for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in </a:t>
            </a:r>
            <a:r>
              <a:rPr lang="en-US" sz="1600" dirty="0" err="1">
                <a:latin typeface="Consolas" panose="020B0609020204030204" pitchFamily="49" charset="0"/>
              </a:rPr>
              <a:t>nbrs_list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rate_miss_class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numpy.mean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numpy.where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predicted_class</a:t>
            </a:r>
            <a:r>
              <a:rPr lang="en-US" sz="1600" dirty="0">
                <a:latin typeface="Consolas" panose="020B0609020204030204" pitchFamily="49" charset="0"/>
              </a:rPr>
              <a:t> == y, 0, 1))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14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Supervised Classification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FF065-A353-4C12-A685-63E029AD0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049" y="869950"/>
            <a:ext cx="4094776" cy="5486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E9238-23CF-45F3-AEF8-B76C8B0E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9AC746-E8DA-46B5-A816-E2919B975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2984" cy="435133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Target categories are Asia, Europe, and USA in lexical order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There are as many columns in Classification Probability as the number of target categories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Column 0 is for the first target category Asia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Column 1 is for the second target category Europe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Column 2 column is for the third target category USA</a:t>
            </a:r>
          </a:p>
        </p:txBody>
      </p:sp>
    </p:spTree>
    <p:extLst>
      <p:ext uri="{BB962C8B-B14F-4D97-AF65-F5344CB8AC3E}">
        <p14:creationId xmlns:p14="http://schemas.microsoft.com/office/powerpoint/2010/main" val="20362379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Supervised Classification: Predicted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42CB1-30EC-46BA-A801-E9DA7D59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5F0CB0F-6F68-49D0-94CC-761095AE2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Conventionally, the Predicted Class is the lowest category in the lexical order that has the greatest Class Probability.</a:t>
                </a:r>
              </a:p>
              <a:p>
                <a:r>
                  <a:rPr lang="en-US" dirty="0"/>
                  <a:t>An observation is correctly classified if the Predicted Class is identical to the observed target value.  Otherwise, the observation is misclassified.</a:t>
                </a:r>
              </a:p>
              <a:p>
                <a:r>
                  <a:rPr lang="en-US" dirty="0"/>
                  <a:t>The misclassification rate is the proportion of observations that are misclassified.</a:t>
                </a:r>
              </a:p>
              <a:p>
                <a:r>
                  <a:rPr lang="en-US" dirty="0"/>
                  <a:t>In our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4</m:t>
                    </m:r>
                  </m:oMath>
                </a14:m>
                <a:r>
                  <a:rPr lang="en-US" dirty="0"/>
                  <a:t> example, the misclassification rate is 0.3200935.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4</m:t>
                    </m:r>
                  </m:oMath>
                </a14:m>
                <a:r>
                  <a:rPr lang="en-US" dirty="0"/>
                  <a:t> solution misclassifies, on average, 32% of observations.</a:t>
                </a:r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5F0CB0F-6F68-49D0-94CC-761095AE2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03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b="1" dirty="0">
                <a:solidFill>
                  <a:schemeClr val="bg1"/>
                </a:solidFill>
              </a:rPr>
              <a:t>-Nearest Neighbors (kNN)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Memory-Based</a:t>
                </a:r>
                <a:endParaRPr lang="en-US" sz="3200" dirty="0"/>
              </a:p>
              <a:p>
                <a:pPr lvl="1"/>
                <a:r>
                  <a:rPr lang="en-US" sz="2800" dirty="0"/>
                  <a:t>Observations in the training dataset</a:t>
                </a:r>
              </a:p>
              <a:p>
                <a:pPr lvl="1"/>
                <a:r>
                  <a:rPr lang="en-US" sz="2800" dirty="0"/>
                  <a:t>A distance metric to compute the </a:t>
                </a:r>
                <a:r>
                  <a:rPr lang="en-US" sz="2800" i="1" dirty="0"/>
                  <a:t>distance</a:t>
                </a:r>
                <a:r>
                  <a:rPr lang="en-US" sz="2800" dirty="0"/>
                  <a:t> between observations</a:t>
                </a:r>
              </a:p>
              <a:p>
                <a:pPr lvl="1"/>
                <a:r>
                  <a:rPr lang="en-US" sz="2800" dirty="0"/>
                  <a:t>A fixed number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of nearest neighbors to retrieve</a:t>
                </a:r>
              </a:p>
              <a:p>
                <a:r>
                  <a:rPr lang="en-US" sz="3200" b="1" dirty="0"/>
                  <a:t>Learning</a:t>
                </a:r>
                <a:endParaRPr lang="en-US" sz="3200" dirty="0"/>
              </a:p>
              <a:p>
                <a:pPr lvl="1"/>
                <a:r>
                  <a:rPr lang="en-US" sz="2800" dirty="0"/>
                  <a:t>Compute </a:t>
                </a:r>
                <a:r>
                  <a:rPr lang="en-US" sz="2800" i="1" dirty="0"/>
                  <a:t>distance</a:t>
                </a:r>
                <a:r>
                  <a:rPr lang="en-US" sz="2800" dirty="0"/>
                  <a:t> between all observations in training dataset</a:t>
                </a:r>
              </a:p>
              <a:p>
                <a:pPr lvl="1"/>
                <a:r>
                  <a:rPr lang="en-US" sz="2800" dirty="0"/>
                  <a:t>Identify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observations with shortest distances</a:t>
                </a:r>
              </a:p>
              <a:p>
                <a:pPr lvl="1"/>
                <a:r>
                  <a:rPr lang="en-US" sz="2800" dirty="0"/>
                  <a:t>Poll these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neighbors for classification or prediction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2FB68-C9ED-44DA-A9DA-5F1D7427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773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Python SKLEARN 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hlinkClick r:id="rId3"/>
              </a:rPr>
              <a:t>http://scikit-learn.org/stable/modules/neighbors.html#unsupervised-neighbors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Pros</a:t>
            </a:r>
            <a:endParaRPr lang="en-US" dirty="0"/>
          </a:p>
          <a:p>
            <a:pPr lvl="1"/>
            <a:r>
              <a:rPr lang="en-US" dirty="0"/>
              <a:t>Produces results that are readily understandable.</a:t>
            </a:r>
          </a:p>
          <a:p>
            <a:pPr lvl="1"/>
            <a:r>
              <a:rPr lang="en-US" dirty="0"/>
              <a:t>Works efficiently on almost any number of variables.</a:t>
            </a:r>
          </a:p>
          <a:p>
            <a:pPr lvl="1"/>
            <a:r>
              <a:rPr lang="en-US" dirty="0"/>
              <a:t>Offers three algorithms for storing the training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</a:t>
            </a:r>
          </a:p>
          <a:p>
            <a:pPr lvl="1"/>
            <a:r>
              <a:rPr lang="en-US" dirty="0"/>
              <a:t>Cannot handle training data with nominal and interval features.</a:t>
            </a:r>
          </a:p>
          <a:p>
            <a:pPr lvl="1"/>
            <a:r>
              <a:rPr lang="en-US" dirty="0"/>
              <a:t>Returns </a:t>
            </a:r>
            <a:r>
              <a:rPr lang="en-US" dirty="0" err="1"/>
              <a:t>NaN</a:t>
            </a:r>
            <a:r>
              <a:rPr lang="en-US" dirty="0"/>
              <a:t> distance for some feature (e.g., try adding the Cylinders)</a:t>
            </a:r>
          </a:p>
          <a:p>
            <a:pPr lvl="1"/>
            <a:r>
              <a:rPr lang="en-US" dirty="0"/>
              <a:t>Does not suggest an optimal number of neighbors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EB22E-131D-4335-966C-809EBC2B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388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73" y="1383728"/>
            <a:ext cx="4368602" cy="1009655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Quiz 1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806648"/>
            <a:ext cx="4243589" cy="3386919"/>
          </a:xfr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Two questions, 100 points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Maximum two attempts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Only grade last attempt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Available on Blackboard after 12:01 AM on August 30, 2022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Answer before 11:59 PM on September 2, 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D6EEE0-39EA-43F1-A55C-B16E8D0E0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23" r="1043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61F86-7FB2-403F-B761-14637804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Copyright © 2022 by Ming-Long Lam, Ph.D.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20BA80-1909-427C-B3BD-3DD8AEAFD5B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Distance Metric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Notations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record of observations.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record of observations.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variable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records of observations, respectively.</a:t>
                </a:r>
              </a:p>
              <a:p>
                <a:r>
                  <a:rPr lang="en-US" dirty="0"/>
                  <a:t>Denote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904B5-CB5D-4126-BEEB-C8FCA1C7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8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Four Requirements for Distance Metric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en-US" b="1" dirty="0"/>
                  <a:t>Non-negativity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distance cannot be negative.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b="1" dirty="0"/>
                  <a:t>Symmetry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distance measuring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same as the distance measuring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b="1" dirty="0"/>
                  <a:t>Coincidence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 In other words, the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always zero. Conversely, if the distance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zero, then they must be identical.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Subadditivity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another observation.  This is also known as the </a:t>
                </a:r>
                <a:r>
                  <a:rPr lang="en-US" i="1" dirty="0"/>
                  <a:t>Triangle Inequality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904B5-CB5D-4126-BEEB-C8FCA1C7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7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8875</Words>
  <Application>Microsoft Office PowerPoint</Application>
  <PresentationFormat>Widescreen</PresentationFormat>
  <Paragraphs>1708</Paragraphs>
  <Slides>71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Adobe Garamond Pro</vt:lpstr>
      <vt:lpstr>Arial</vt:lpstr>
      <vt:lpstr>Calibri</vt:lpstr>
      <vt:lpstr>Calibri Light</vt:lpstr>
      <vt:lpstr>Cambria Math</vt:lpstr>
      <vt:lpstr>Consolas</vt:lpstr>
      <vt:lpstr>Courier New</vt:lpstr>
      <vt:lpstr>SAS Monospace</vt:lpstr>
      <vt:lpstr>Office Theme</vt:lpstr>
      <vt:lpstr>PowerPoint Presentation</vt:lpstr>
      <vt:lpstr>Week 2: Nearest Neighbors</vt:lpstr>
      <vt:lpstr>Memory-Based Learning (MBL) in Law</vt:lpstr>
      <vt:lpstr>Memory-Based Learning (MBL) in Law</vt:lpstr>
      <vt:lpstr>Memory-Based Learning (MBL)</vt:lpstr>
      <vt:lpstr>Basic Idea of the Nearest Neighbors Algorithm</vt:lpstr>
      <vt:lpstr>k-Nearest Neighbors (kNN) Algorithm</vt:lpstr>
      <vt:lpstr>Distance Metric</vt:lpstr>
      <vt:lpstr>Four Requirements for Distance Metric</vt:lpstr>
      <vt:lpstr>Common Distance Metrics</vt:lpstr>
      <vt:lpstr>Euclidean Distance</vt:lpstr>
      <vt:lpstr>Manhattan Distance</vt:lpstr>
      <vt:lpstr>Chebyshev Distance</vt:lpstr>
      <vt:lpstr>Usage of Chebyshev Distance</vt:lpstr>
      <vt:lpstr>Cosine Distance</vt:lpstr>
      <vt:lpstr>Usage Scenario of Cosine Distance</vt:lpstr>
      <vt:lpstr>Cosine Distance</vt:lpstr>
      <vt:lpstr>Calculate Distances</vt:lpstr>
      <vt:lpstr>Closest Neighbor According to Cosine Distance</vt:lpstr>
      <vt:lpstr>Toy Example</vt:lpstr>
      <vt:lpstr>Toy Example</vt:lpstr>
      <vt:lpstr>Toy Example</vt:lpstr>
      <vt:lpstr>Toy Example</vt:lpstr>
      <vt:lpstr>Toy Example</vt:lpstr>
      <vt:lpstr>Toy Example</vt:lpstr>
      <vt:lpstr>Toy Example</vt:lpstr>
      <vt:lpstr>Toy Example</vt:lpstr>
      <vt:lpstr>Toy Example</vt:lpstr>
      <vt:lpstr>Toy Example</vt:lpstr>
      <vt:lpstr>Toy Example</vt:lpstr>
      <vt:lpstr>Toy Example: Find neighbors of CaseID = A</vt:lpstr>
      <vt:lpstr>Classification or Prediction</vt:lpstr>
      <vt:lpstr>Toy Example: Prediction for CaseID = A</vt:lpstr>
      <vt:lpstr>Toy Example: Prediction When k = 5</vt:lpstr>
      <vt:lpstr>Number of Neighbors</vt:lpstr>
      <vt:lpstr>Determine the Number of Neighbors</vt:lpstr>
      <vt:lpstr>Number of Neighbors</vt:lpstr>
      <vt:lpstr>Toy Example: Number of Neighbors (k)</vt:lpstr>
      <vt:lpstr>Toy Example: Our Choice for k</vt:lpstr>
      <vt:lpstr>Toy Example: Sklearn Codes</vt:lpstr>
      <vt:lpstr>Categorical Features</vt:lpstr>
      <vt:lpstr>Measurement Units of Features </vt:lpstr>
      <vt:lpstr>Optionally Transform Features</vt:lpstr>
      <vt:lpstr>Orthonormal Transformation</vt:lpstr>
      <vt:lpstr>Eigenvalues and Eigenvectors of X^t X</vt:lpstr>
      <vt:lpstr>Orthonormal Transformation</vt:lpstr>
      <vt:lpstr>Orthonormal Transformation</vt:lpstr>
      <vt:lpstr>Orthonormal Transformation</vt:lpstr>
      <vt:lpstr>Orthonormal Transformation</vt:lpstr>
      <vt:lpstr>Orthonormalization in Python: First Principle</vt:lpstr>
      <vt:lpstr>Orthonormalization in Python: First Principle</vt:lpstr>
      <vt:lpstr>Orthonormalization in Python: SciPy Function</vt:lpstr>
      <vt:lpstr>Comparison</vt:lpstr>
      <vt:lpstr>Orthonormal Transformation</vt:lpstr>
      <vt:lpstr>Want Eigenvalues that are Greater than One</vt:lpstr>
      <vt:lpstr>Orthonormalization in Python: First Principle</vt:lpstr>
      <vt:lpstr>Example: 2004 Automobile Data</vt:lpstr>
      <vt:lpstr>Unsupervised, Original Scale</vt:lpstr>
      <vt:lpstr>Training Data</vt:lpstr>
      <vt:lpstr>Distances and Indices</vt:lpstr>
      <vt:lpstr>Neighbors Identified</vt:lpstr>
      <vt:lpstr>Unsupervised, Orthonormalized</vt:lpstr>
      <vt:lpstr>Orthonormalization</vt:lpstr>
      <vt:lpstr>Orthonormalized Training / Focal Data</vt:lpstr>
      <vt:lpstr>Neighbors Identified After Orthonormalization</vt:lpstr>
      <vt:lpstr>Supervised Classification</vt:lpstr>
      <vt:lpstr>Supervised Classification: k = 4</vt:lpstr>
      <vt:lpstr>Supervised Classification</vt:lpstr>
      <vt:lpstr>Supervised Classification: Predicted Class</vt:lpstr>
      <vt:lpstr>Python SKLEARN Nearest Neighbors</vt:lpstr>
      <vt:lpstr>Quiz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Ming-Long Lam</dc:creator>
  <cp:lastModifiedBy>Ming-Long Lam</cp:lastModifiedBy>
  <cp:revision>56</cp:revision>
  <dcterms:created xsi:type="dcterms:W3CDTF">2021-01-28T19:00:01Z</dcterms:created>
  <dcterms:modified xsi:type="dcterms:W3CDTF">2022-08-29T18:09:29Z</dcterms:modified>
</cp:coreProperties>
</file>