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90.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85" r:id="rId2"/>
    <p:sldId id="360" r:id="rId3"/>
    <p:sldId id="490" r:id="rId4"/>
    <p:sldId id="289" r:id="rId5"/>
    <p:sldId id="607" r:id="rId6"/>
    <p:sldId id="416" r:id="rId7"/>
    <p:sldId id="365" r:id="rId8"/>
    <p:sldId id="264" r:id="rId9"/>
    <p:sldId id="268" r:id="rId10"/>
    <p:sldId id="269" r:id="rId11"/>
    <p:sldId id="608" r:id="rId12"/>
    <p:sldId id="257" r:id="rId13"/>
    <p:sldId id="362" r:id="rId14"/>
    <p:sldId id="439" r:id="rId15"/>
    <p:sldId id="364" r:id="rId16"/>
    <p:sldId id="609" r:id="rId17"/>
    <p:sldId id="363" r:id="rId18"/>
    <p:sldId id="610" r:id="rId19"/>
    <p:sldId id="361" r:id="rId20"/>
    <p:sldId id="418" r:id="rId21"/>
    <p:sldId id="611" r:id="rId22"/>
    <p:sldId id="440" r:id="rId23"/>
    <p:sldId id="441" r:id="rId24"/>
    <p:sldId id="472" r:id="rId25"/>
    <p:sldId id="442" r:id="rId26"/>
    <p:sldId id="443" r:id="rId27"/>
    <p:sldId id="669" r:id="rId28"/>
    <p:sldId id="444" r:id="rId29"/>
    <p:sldId id="446" r:id="rId30"/>
    <p:sldId id="447" r:id="rId31"/>
    <p:sldId id="445" r:id="rId32"/>
    <p:sldId id="449" r:id="rId33"/>
    <p:sldId id="492" r:id="rId34"/>
    <p:sldId id="448" r:id="rId35"/>
    <p:sldId id="473" r:id="rId36"/>
    <p:sldId id="486" r:id="rId37"/>
    <p:sldId id="485" r:id="rId38"/>
    <p:sldId id="667" r:id="rId39"/>
    <p:sldId id="260" r:id="rId40"/>
    <p:sldId id="372" r:id="rId41"/>
    <p:sldId id="648" r:id="rId42"/>
    <p:sldId id="649" r:id="rId43"/>
    <p:sldId id="650" r:id="rId44"/>
    <p:sldId id="651" r:id="rId45"/>
    <p:sldId id="496" r:id="rId46"/>
    <p:sldId id="499" r:id="rId47"/>
    <p:sldId id="592" r:id="rId48"/>
    <p:sldId id="497" r:id="rId49"/>
    <p:sldId id="500" r:id="rId50"/>
    <p:sldId id="647" r:id="rId51"/>
    <p:sldId id="501" r:id="rId52"/>
    <p:sldId id="657" r:id="rId53"/>
    <p:sldId id="653" r:id="rId54"/>
    <p:sldId id="498" r:id="rId55"/>
    <p:sldId id="569" r:id="rId56"/>
    <p:sldId id="658" r:id="rId57"/>
    <p:sldId id="654" r:id="rId58"/>
    <p:sldId id="655" r:id="rId59"/>
    <p:sldId id="502" r:id="rId60"/>
    <p:sldId id="656" r:id="rId61"/>
    <p:sldId id="659" r:id="rId62"/>
    <p:sldId id="660" r:id="rId63"/>
    <p:sldId id="661" r:id="rId64"/>
    <p:sldId id="662" r:id="rId65"/>
    <p:sldId id="663" r:id="rId66"/>
    <p:sldId id="668" r:id="rId67"/>
    <p:sldId id="504" r:id="rId68"/>
    <p:sldId id="505" r:id="rId69"/>
    <p:sldId id="503" r:id="rId70"/>
    <p:sldId id="507" r:id="rId71"/>
    <p:sldId id="665" r:id="rId72"/>
    <p:sldId id="666" r:id="rId73"/>
    <p:sldId id="567" r:id="rId74"/>
  </p:sldIdLst>
  <p:sldSz cx="12192000" cy="6858000"/>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4" autoAdjust="0"/>
    <p:restoredTop sz="94660"/>
  </p:normalViewPr>
  <p:slideViewPr>
    <p:cSldViewPr snapToGrid="0">
      <p:cViewPr varScale="1">
        <p:scale>
          <a:sx n="82" d="100"/>
          <a:sy n="82" d="100"/>
        </p:scale>
        <p:origin x="5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_rels/data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mailto:candrathomasbalraj@hawk.iit.edu" TargetMode="External"/><Relationship Id="rId1" Type="http://schemas.openxmlformats.org/officeDocument/2006/relationships/hyperlink" Target="mailto:mlam5@iit.edu" TargetMode="External"/><Relationship Id="rId4" Type="http://schemas.openxmlformats.org/officeDocument/2006/relationships/image" Target="../media/image7.pn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ata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7.png"/><Relationship Id="rId7"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image" Target="../media/image15.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8.png"/></Relationships>
</file>

<file path=ppt/diagrams/_rels/data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diagrams/_rels/data90.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470.png"/><Relationship Id="rId1"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0.png"/></Relationships>
</file>

<file path=ppt/diagrams/_rels/drawing1.xml.rels><?xml version="1.0" encoding="UTF-8" standalone="yes"?>
<Relationships xmlns="http://schemas.openxmlformats.org/package/2006/relationships"><Relationship Id="rId3" Type="http://schemas.openxmlformats.org/officeDocument/2006/relationships/hyperlink" Target="mailto:candrathomasbalraj@hawk.iit.edu" TargetMode="External"/><Relationship Id="rId2" Type="http://schemas.openxmlformats.org/officeDocument/2006/relationships/image" Target="../media/image6.jpeg"/><Relationship Id="rId1" Type="http://schemas.openxmlformats.org/officeDocument/2006/relationships/hyperlink" Target="mailto:mlam5@iit.edu" TargetMode="External"/><Relationship Id="rId4" Type="http://schemas.openxmlformats.org/officeDocument/2006/relationships/image" Target="../media/image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4D7AB5-C7B8-4B40-AC5F-1B0598F16EE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DC5731B-FD3C-4CD4-9C54-F5564F43A7E8}">
      <dgm:prSet phldrT="[Text]"/>
      <dgm:spPr>
        <a:solidFill>
          <a:srgbClr val="00B0F0"/>
        </a:solidFill>
      </dgm:spPr>
      <dgm:t>
        <a:bodyPr/>
        <a:lstStyle/>
        <a:p>
          <a:r>
            <a:rPr lang="en-US" b="1" dirty="0">
              <a:solidFill>
                <a:schemeClr val="tx1"/>
              </a:solidFill>
            </a:rPr>
            <a:t>Instructor</a:t>
          </a:r>
        </a:p>
        <a:p>
          <a:r>
            <a:rPr lang="en-US" dirty="0">
              <a:solidFill>
                <a:schemeClr val="tx1"/>
              </a:solidFill>
            </a:rPr>
            <a:t>Dr. Ming-Long Lam</a:t>
          </a:r>
        </a:p>
        <a:p>
          <a:r>
            <a:rPr lang="en-US"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mlam5@iit.edu</a:t>
          </a:r>
          <a:endParaRPr lang="en-US" dirty="0">
            <a:solidFill>
              <a:schemeClr val="tx1"/>
            </a:solidFill>
          </a:endParaRPr>
        </a:p>
      </dgm:t>
    </dgm:pt>
    <dgm:pt modelId="{C0A6E7EA-2720-4199-AC7A-E802E777C7F6}" type="parTrans" cxnId="{E647722C-1BB1-41B3-95BC-861B19833DC3}">
      <dgm:prSet/>
      <dgm:spPr/>
      <dgm:t>
        <a:bodyPr/>
        <a:lstStyle/>
        <a:p>
          <a:endParaRPr lang="en-US"/>
        </a:p>
      </dgm:t>
    </dgm:pt>
    <dgm:pt modelId="{F8022A20-1ECD-4FDF-86A3-117FDE19AD65}" type="sibTrans" cxnId="{E647722C-1BB1-41B3-95BC-861B19833DC3}">
      <dgm:prSet/>
      <dgm:spPr/>
      <dgm:t>
        <a:bodyPr/>
        <a:lstStyle/>
        <a:p>
          <a:endParaRPr lang="en-US"/>
        </a:p>
      </dgm:t>
    </dgm:pt>
    <dgm:pt modelId="{3B38E92F-02FF-4F11-8E2E-371D30DCD3D7}">
      <dgm:prSet phldrT="[Text]"/>
      <dgm:spPr>
        <a:solidFill>
          <a:srgbClr val="00B0F0"/>
        </a:solidFill>
      </dgm:spPr>
      <dgm:t>
        <a:bodyPr/>
        <a:lstStyle/>
        <a:p>
          <a:r>
            <a:rPr lang="en-US" b="1" dirty="0">
              <a:solidFill>
                <a:schemeClr val="tx1"/>
              </a:solidFill>
            </a:rPr>
            <a:t>Teaching Assistant / Grader</a:t>
          </a:r>
        </a:p>
        <a:p>
          <a:r>
            <a:rPr lang="en-US" i="1" dirty="0">
              <a:solidFill>
                <a:schemeClr val="tx1"/>
              </a:solidFill>
            </a:rPr>
            <a:t>To Be Announced</a:t>
          </a:r>
        </a:p>
        <a:p>
          <a:r>
            <a:rPr lang="en-US" b="0" i="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@hawk.iit.edu</a:t>
          </a:r>
          <a:endParaRPr lang="en-US" b="0" i="0" dirty="0">
            <a:solidFill>
              <a:schemeClr val="tx1"/>
            </a:solidFill>
          </a:endParaRPr>
        </a:p>
      </dgm:t>
    </dgm:pt>
    <dgm:pt modelId="{AE60B802-199C-4AA6-8A17-CAD49C74D97C}" type="parTrans" cxnId="{1B176525-7147-44F7-A2E4-787209BF8C0A}">
      <dgm:prSet/>
      <dgm:spPr/>
      <dgm:t>
        <a:bodyPr/>
        <a:lstStyle/>
        <a:p>
          <a:endParaRPr lang="en-US"/>
        </a:p>
      </dgm:t>
    </dgm:pt>
    <dgm:pt modelId="{138A7A0D-19E9-4962-92C3-4CA07B041A20}" type="sibTrans" cxnId="{1B176525-7147-44F7-A2E4-787209BF8C0A}">
      <dgm:prSet/>
      <dgm:spPr/>
      <dgm:t>
        <a:bodyPr/>
        <a:lstStyle/>
        <a:p>
          <a:endParaRPr lang="en-US"/>
        </a:p>
      </dgm:t>
    </dgm:pt>
    <dgm:pt modelId="{1DAEA67F-2ACF-42B5-8B5B-31EC8076C4BA}" type="pres">
      <dgm:prSet presAssocID="{034D7AB5-C7B8-4B40-AC5F-1B0598F16EE5}" presName="linearFlow" presStyleCnt="0">
        <dgm:presLayoutVars>
          <dgm:dir/>
          <dgm:resizeHandles val="exact"/>
        </dgm:presLayoutVars>
      </dgm:prSet>
      <dgm:spPr/>
    </dgm:pt>
    <dgm:pt modelId="{1FCA341A-99BC-4B39-B794-7B352A27DE29}" type="pres">
      <dgm:prSet presAssocID="{3DC5731B-FD3C-4CD4-9C54-F5564F43A7E8}" presName="composite" presStyleCnt="0"/>
      <dgm:spPr/>
    </dgm:pt>
    <dgm:pt modelId="{F6C15655-3627-49C9-9397-6853012DF3A0}" type="pres">
      <dgm:prSet presAssocID="{3DC5731B-FD3C-4CD4-9C54-F5564F43A7E8}" presName="imgShp" presStyleLbl="fgImgPlace1" presStyleIdx="0" presStyleCnt="2"/>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6000" b="-6000"/>
          </a:stretch>
        </a:blipFill>
      </dgm:spPr>
    </dgm:pt>
    <dgm:pt modelId="{EA131C46-D10D-44EB-9260-A8F4A595EB4B}" type="pres">
      <dgm:prSet presAssocID="{3DC5731B-FD3C-4CD4-9C54-F5564F43A7E8}" presName="txShp" presStyleLbl="node1" presStyleIdx="0" presStyleCnt="2">
        <dgm:presLayoutVars>
          <dgm:bulletEnabled val="1"/>
        </dgm:presLayoutVars>
      </dgm:prSet>
      <dgm:spPr/>
    </dgm:pt>
    <dgm:pt modelId="{EBBB1D2C-BB3B-49F9-B699-FE2AB5453C3E}" type="pres">
      <dgm:prSet presAssocID="{F8022A20-1ECD-4FDF-86A3-117FDE19AD65}" presName="spacing" presStyleCnt="0"/>
      <dgm:spPr/>
    </dgm:pt>
    <dgm:pt modelId="{1827FFE0-AC0F-4985-82F7-057A51E06C26}" type="pres">
      <dgm:prSet presAssocID="{3B38E92F-02FF-4F11-8E2E-371D30DCD3D7}" presName="composite" presStyleCnt="0"/>
      <dgm:spPr/>
    </dgm:pt>
    <dgm:pt modelId="{144BFEB7-3A42-4A24-8B7D-B877585F96B0}" type="pres">
      <dgm:prSet presAssocID="{3B38E92F-02FF-4F11-8E2E-371D30DCD3D7}" presName="imgShp" presStyleLbl="fgImgPlace1" presStyleIdx="1" presStyleCnt="2"/>
      <dgm:spPr>
        <a:blipFill rotWithShape="1">
          <a:blip xmlns:r="http://schemas.openxmlformats.org/officeDocument/2006/relationships" r:embed="rId4"/>
          <a:srcRect/>
          <a:stretch>
            <a:fillRect/>
          </a:stretch>
        </a:blipFill>
      </dgm:spPr>
    </dgm:pt>
    <dgm:pt modelId="{CC44B08D-91F3-4102-ABE1-50EDCE1F8D33}" type="pres">
      <dgm:prSet presAssocID="{3B38E92F-02FF-4F11-8E2E-371D30DCD3D7}" presName="txShp" presStyleLbl="node1" presStyleIdx="1" presStyleCnt="2">
        <dgm:presLayoutVars>
          <dgm:bulletEnabled val="1"/>
        </dgm:presLayoutVars>
      </dgm:prSet>
      <dgm:spPr/>
    </dgm:pt>
  </dgm:ptLst>
  <dgm:cxnLst>
    <dgm:cxn modelId="{A85F6310-4483-48E3-9E1F-EDACC33229B4}" type="presOf" srcId="{3B38E92F-02FF-4F11-8E2E-371D30DCD3D7}" destId="{CC44B08D-91F3-4102-ABE1-50EDCE1F8D33}" srcOrd="0" destOrd="0" presId="urn:microsoft.com/office/officeart/2005/8/layout/vList3"/>
    <dgm:cxn modelId="{1B176525-7147-44F7-A2E4-787209BF8C0A}" srcId="{034D7AB5-C7B8-4B40-AC5F-1B0598F16EE5}" destId="{3B38E92F-02FF-4F11-8E2E-371D30DCD3D7}" srcOrd="1" destOrd="0" parTransId="{AE60B802-199C-4AA6-8A17-CAD49C74D97C}" sibTransId="{138A7A0D-19E9-4962-92C3-4CA07B041A20}"/>
    <dgm:cxn modelId="{E647722C-1BB1-41B3-95BC-861B19833DC3}" srcId="{034D7AB5-C7B8-4B40-AC5F-1B0598F16EE5}" destId="{3DC5731B-FD3C-4CD4-9C54-F5564F43A7E8}" srcOrd="0" destOrd="0" parTransId="{C0A6E7EA-2720-4199-AC7A-E802E777C7F6}" sibTransId="{F8022A20-1ECD-4FDF-86A3-117FDE19AD65}"/>
    <dgm:cxn modelId="{C60356A8-B8A0-4470-A810-BEFA4E66883B}" type="presOf" srcId="{034D7AB5-C7B8-4B40-AC5F-1B0598F16EE5}" destId="{1DAEA67F-2ACF-42B5-8B5B-31EC8076C4BA}" srcOrd="0" destOrd="0" presId="urn:microsoft.com/office/officeart/2005/8/layout/vList3"/>
    <dgm:cxn modelId="{D95529AA-E65A-431E-903A-343ACF3B5438}" type="presOf" srcId="{3DC5731B-FD3C-4CD4-9C54-F5564F43A7E8}" destId="{EA131C46-D10D-44EB-9260-A8F4A595EB4B}" srcOrd="0" destOrd="0" presId="urn:microsoft.com/office/officeart/2005/8/layout/vList3"/>
    <dgm:cxn modelId="{B34AF207-1B0E-46A9-BC1F-B209B07E8DD9}" type="presParOf" srcId="{1DAEA67F-2ACF-42B5-8B5B-31EC8076C4BA}" destId="{1FCA341A-99BC-4B39-B794-7B352A27DE29}" srcOrd="0" destOrd="0" presId="urn:microsoft.com/office/officeart/2005/8/layout/vList3"/>
    <dgm:cxn modelId="{F9A211D1-9540-4191-A569-28192A9D51E1}" type="presParOf" srcId="{1FCA341A-99BC-4B39-B794-7B352A27DE29}" destId="{F6C15655-3627-49C9-9397-6853012DF3A0}" srcOrd="0" destOrd="0" presId="urn:microsoft.com/office/officeart/2005/8/layout/vList3"/>
    <dgm:cxn modelId="{BB312AC6-3B81-4BEE-97D8-C7987EB571E7}" type="presParOf" srcId="{1FCA341A-99BC-4B39-B794-7B352A27DE29}" destId="{EA131C46-D10D-44EB-9260-A8F4A595EB4B}" srcOrd="1" destOrd="0" presId="urn:microsoft.com/office/officeart/2005/8/layout/vList3"/>
    <dgm:cxn modelId="{1A8AD0CB-6C9F-4E9C-AE92-42CBE1377F69}" type="presParOf" srcId="{1DAEA67F-2ACF-42B5-8B5B-31EC8076C4BA}" destId="{EBBB1D2C-BB3B-49F9-B699-FE2AB5453C3E}" srcOrd="1" destOrd="0" presId="urn:microsoft.com/office/officeart/2005/8/layout/vList3"/>
    <dgm:cxn modelId="{97C2739C-97AE-4378-953B-1B2B5037A66D}" type="presParOf" srcId="{1DAEA67F-2ACF-42B5-8B5B-31EC8076C4BA}" destId="{1827FFE0-AC0F-4985-82F7-057A51E06C26}" srcOrd="2" destOrd="0" presId="urn:microsoft.com/office/officeart/2005/8/layout/vList3"/>
    <dgm:cxn modelId="{3F43D5F6-6E4F-4DE9-ACE3-98B300209619}" type="presParOf" srcId="{1827FFE0-AC0F-4985-82F7-057A51E06C26}" destId="{144BFEB7-3A42-4A24-8B7D-B877585F96B0}" srcOrd="0" destOrd="0" presId="urn:microsoft.com/office/officeart/2005/8/layout/vList3"/>
    <dgm:cxn modelId="{E28991D3-1563-490F-B0BD-A89DD8F4458B}" type="presParOf" srcId="{1827FFE0-AC0F-4985-82F7-057A51E06C26}" destId="{CC44B08D-91F3-4102-ABE1-50EDCE1F8D33}"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B1B228-3122-4296-8D21-CB1B84DFA6A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5A6A3D7-4C21-4AD8-A910-BBE8CECBEAC0}">
      <dgm:prSet phldrT="[Text]"/>
      <dgm:spPr/>
      <dgm:t>
        <a:bodyPr/>
        <a:lstStyle/>
        <a:p>
          <a:r>
            <a:rPr lang="en-US" dirty="0"/>
            <a:t>Homework Assignments</a:t>
          </a:r>
        </a:p>
        <a:p>
          <a:r>
            <a:rPr lang="en-US" dirty="0"/>
            <a:t>Five Assignments </a:t>
          </a:r>
        </a:p>
        <a:p>
          <a:r>
            <a:rPr lang="en-US" dirty="0"/>
            <a:t>Each Assignment Weight 10% Toward Final Grade</a:t>
          </a:r>
        </a:p>
      </dgm:t>
    </dgm:pt>
    <dgm:pt modelId="{449E6DCC-D943-4E3C-BDE1-AA2E2EA03D27}" type="parTrans" cxnId="{02873638-1C65-4F07-B5E0-55A387823CC4}">
      <dgm:prSet/>
      <dgm:spPr/>
      <dgm:t>
        <a:bodyPr/>
        <a:lstStyle/>
        <a:p>
          <a:endParaRPr lang="en-US"/>
        </a:p>
      </dgm:t>
    </dgm:pt>
    <dgm:pt modelId="{670B4782-C243-4703-A694-8C636EB1F022}" type="sibTrans" cxnId="{02873638-1C65-4F07-B5E0-55A387823CC4}">
      <dgm:prSet/>
      <dgm:spPr/>
      <dgm:t>
        <a:bodyPr/>
        <a:lstStyle/>
        <a:p>
          <a:endParaRPr lang="en-US"/>
        </a:p>
      </dgm:t>
    </dgm:pt>
    <dgm:pt modelId="{ACE069CD-F101-406C-9508-5476EF5E42B8}">
      <dgm:prSet phldrT="[Text]"/>
      <dgm:spPr/>
      <dgm:t>
        <a:bodyPr/>
        <a:lstStyle/>
        <a:p>
          <a:r>
            <a:rPr lang="en-US" dirty="0"/>
            <a:t>Mid-Term</a:t>
          </a:r>
        </a:p>
        <a:p>
          <a:r>
            <a:rPr lang="en-US" dirty="0"/>
            <a:t>Weight 15%</a:t>
          </a:r>
        </a:p>
        <a:p>
          <a:r>
            <a:rPr lang="en-US" dirty="0"/>
            <a:t>Conduct Only Online After the Week 8 Lecture </a:t>
          </a:r>
        </a:p>
      </dgm:t>
    </dgm:pt>
    <dgm:pt modelId="{283BA048-4327-4FC8-A4ED-0374CAA1BB5A}" type="parTrans" cxnId="{8FF216CE-613F-4985-A0D9-244FDE45A357}">
      <dgm:prSet/>
      <dgm:spPr/>
      <dgm:t>
        <a:bodyPr/>
        <a:lstStyle/>
        <a:p>
          <a:endParaRPr lang="en-US"/>
        </a:p>
      </dgm:t>
    </dgm:pt>
    <dgm:pt modelId="{A392EF4E-E295-4EEC-A26A-45A3D05ECC21}" type="sibTrans" cxnId="{8FF216CE-613F-4985-A0D9-244FDE45A357}">
      <dgm:prSet/>
      <dgm:spPr/>
      <dgm:t>
        <a:bodyPr/>
        <a:lstStyle/>
        <a:p>
          <a:endParaRPr lang="en-US"/>
        </a:p>
      </dgm:t>
    </dgm:pt>
    <dgm:pt modelId="{8CC88EBF-2D1F-4B04-BCD6-E906C283A02F}">
      <dgm:prSet phldrT="[Text]"/>
      <dgm:spPr/>
      <dgm:t>
        <a:bodyPr/>
        <a:lstStyle/>
        <a:p>
          <a:r>
            <a:rPr lang="en-US" dirty="0"/>
            <a:t>Quizzes</a:t>
          </a:r>
        </a:p>
        <a:p>
          <a:r>
            <a:rPr lang="en-US" dirty="0"/>
            <a:t>Ten in Semester</a:t>
          </a:r>
        </a:p>
        <a:p>
          <a:r>
            <a:rPr lang="en-US" dirty="0"/>
            <a:t>Each Quiz Weight 2% Toward Final Grade</a:t>
          </a:r>
        </a:p>
      </dgm:t>
    </dgm:pt>
    <dgm:pt modelId="{E657B08F-2005-41CE-BB3C-25032110A6E0}" type="parTrans" cxnId="{95F66936-1832-41EB-BB92-74CB20F4B4ED}">
      <dgm:prSet/>
      <dgm:spPr/>
      <dgm:t>
        <a:bodyPr/>
        <a:lstStyle/>
        <a:p>
          <a:endParaRPr lang="en-US"/>
        </a:p>
      </dgm:t>
    </dgm:pt>
    <dgm:pt modelId="{E9F34068-8730-43A6-A030-966AD36F3DD2}" type="sibTrans" cxnId="{95F66936-1832-41EB-BB92-74CB20F4B4ED}">
      <dgm:prSet/>
      <dgm:spPr/>
      <dgm:t>
        <a:bodyPr/>
        <a:lstStyle/>
        <a:p>
          <a:endParaRPr lang="en-US"/>
        </a:p>
      </dgm:t>
    </dgm:pt>
    <dgm:pt modelId="{1FF90BF6-1FDA-4B4E-934E-0601987D9B31}">
      <dgm:prSet phldrT="[Text]"/>
      <dgm:spPr/>
      <dgm:t>
        <a:bodyPr/>
        <a:lstStyle/>
        <a:p>
          <a:r>
            <a:rPr lang="en-US" dirty="0"/>
            <a:t>Final Examination</a:t>
          </a:r>
        </a:p>
        <a:p>
          <a:r>
            <a:rPr lang="en-US" dirty="0"/>
            <a:t>Weight 15%</a:t>
          </a:r>
        </a:p>
        <a:p>
          <a:r>
            <a:rPr lang="en-US" dirty="0"/>
            <a:t>Conduct Only Online After the Last Lecture </a:t>
          </a:r>
        </a:p>
      </dgm:t>
    </dgm:pt>
    <dgm:pt modelId="{F450A91A-7F92-4007-A812-06A5ADFA6681}" type="parTrans" cxnId="{BA6749CD-61CA-4186-BD37-7A3834962465}">
      <dgm:prSet/>
      <dgm:spPr/>
      <dgm:t>
        <a:bodyPr/>
        <a:lstStyle/>
        <a:p>
          <a:endParaRPr lang="en-US"/>
        </a:p>
      </dgm:t>
    </dgm:pt>
    <dgm:pt modelId="{AF102B8B-95CF-4CD1-A27F-CF5163133F0C}" type="sibTrans" cxnId="{BA6749CD-61CA-4186-BD37-7A3834962465}">
      <dgm:prSet/>
      <dgm:spPr/>
      <dgm:t>
        <a:bodyPr/>
        <a:lstStyle/>
        <a:p>
          <a:endParaRPr lang="en-US"/>
        </a:p>
      </dgm:t>
    </dgm:pt>
    <dgm:pt modelId="{2D69D3B5-F1FC-4CAD-9A42-D718223E2D87}" type="pres">
      <dgm:prSet presAssocID="{FFB1B228-3122-4296-8D21-CB1B84DFA6A8}" presName="diagram" presStyleCnt="0">
        <dgm:presLayoutVars>
          <dgm:dir/>
          <dgm:resizeHandles val="exact"/>
        </dgm:presLayoutVars>
      </dgm:prSet>
      <dgm:spPr/>
    </dgm:pt>
    <dgm:pt modelId="{D278A5DA-2D41-4A08-8B3A-3D3388D01D6C}" type="pres">
      <dgm:prSet presAssocID="{F5A6A3D7-4C21-4AD8-A910-BBE8CECBEAC0}" presName="node" presStyleLbl="node1" presStyleIdx="0" presStyleCnt="4">
        <dgm:presLayoutVars>
          <dgm:bulletEnabled val="1"/>
        </dgm:presLayoutVars>
      </dgm:prSet>
      <dgm:spPr/>
    </dgm:pt>
    <dgm:pt modelId="{9F819F9C-A60A-4514-86A7-298D1ED60044}" type="pres">
      <dgm:prSet presAssocID="{670B4782-C243-4703-A694-8C636EB1F022}" presName="sibTrans" presStyleCnt="0"/>
      <dgm:spPr/>
    </dgm:pt>
    <dgm:pt modelId="{AE5853C0-0A4B-46AD-BD74-5AA263D7DA0B}" type="pres">
      <dgm:prSet presAssocID="{ACE069CD-F101-406C-9508-5476EF5E42B8}" presName="node" presStyleLbl="node1" presStyleIdx="1" presStyleCnt="4">
        <dgm:presLayoutVars>
          <dgm:bulletEnabled val="1"/>
        </dgm:presLayoutVars>
      </dgm:prSet>
      <dgm:spPr/>
    </dgm:pt>
    <dgm:pt modelId="{78ADD3F6-D6A7-44DC-ABE9-E2B2791F46F3}" type="pres">
      <dgm:prSet presAssocID="{A392EF4E-E295-4EEC-A26A-45A3D05ECC21}" presName="sibTrans" presStyleCnt="0"/>
      <dgm:spPr/>
    </dgm:pt>
    <dgm:pt modelId="{EED092A4-2721-42FE-B45A-27BDDFE6EC3D}" type="pres">
      <dgm:prSet presAssocID="{8CC88EBF-2D1F-4B04-BCD6-E906C283A02F}" presName="node" presStyleLbl="node1" presStyleIdx="2" presStyleCnt="4">
        <dgm:presLayoutVars>
          <dgm:bulletEnabled val="1"/>
        </dgm:presLayoutVars>
      </dgm:prSet>
      <dgm:spPr/>
    </dgm:pt>
    <dgm:pt modelId="{00BB2FA7-4B28-4475-88B6-40BA0E6F5D13}" type="pres">
      <dgm:prSet presAssocID="{E9F34068-8730-43A6-A030-966AD36F3DD2}" presName="sibTrans" presStyleCnt="0"/>
      <dgm:spPr/>
    </dgm:pt>
    <dgm:pt modelId="{9A6E99B8-5400-42DC-A1C0-488B3D5A71E6}" type="pres">
      <dgm:prSet presAssocID="{1FF90BF6-1FDA-4B4E-934E-0601987D9B31}" presName="node" presStyleLbl="node1" presStyleIdx="3" presStyleCnt="4">
        <dgm:presLayoutVars>
          <dgm:bulletEnabled val="1"/>
        </dgm:presLayoutVars>
      </dgm:prSet>
      <dgm:spPr/>
    </dgm:pt>
  </dgm:ptLst>
  <dgm:cxnLst>
    <dgm:cxn modelId="{C1677905-2EF3-414C-84B9-3AF1AC8C3163}" type="presOf" srcId="{FFB1B228-3122-4296-8D21-CB1B84DFA6A8}" destId="{2D69D3B5-F1FC-4CAD-9A42-D718223E2D87}" srcOrd="0" destOrd="0" presId="urn:microsoft.com/office/officeart/2005/8/layout/default"/>
    <dgm:cxn modelId="{95A6240C-D324-4DFB-9271-F95C12ADBCC9}" type="presOf" srcId="{8CC88EBF-2D1F-4B04-BCD6-E906C283A02F}" destId="{EED092A4-2721-42FE-B45A-27BDDFE6EC3D}" srcOrd="0" destOrd="0" presId="urn:microsoft.com/office/officeart/2005/8/layout/default"/>
    <dgm:cxn modelId="{95F66936-1832-41EB-BB92-74CB20F4B4ED}" srcId="{FFB1B228-3122-4296-8D21-CB1B84DFA6A8}" destId="{8CC88EBF-2D1F-4B04-BCD6-E906C283A02F}" srcOrd="2" destOrd="0" parTransId="{E657B08F-2005-41CE-BB3C-25032110A6E0}" sibTransId="{E9F34068-8730-43A6-A030-966AD36F3DD2}"/>
    <dgm:cxn modelId="{02873638-1C65-4F07-B5E0-55A387823CC4}" srcId="{FFB1B228-3122-4296-8D21-CB1B84DFA6A8}" destId="{F5A6A3D7-4C21-4AD8-A910-BBE8CECBEAC0}" srcOrd="0" destOrd="0" parTransId="{449E6DCC-D943-4E3C-BDE1-AA2E2EA03D27}" sibTransId="{670B4782-C243-4703-A694-8C636EB1F022}"/>
    <dgm:cxn modelId="{B65CC392-457D-44DC-8727-4934495A3B88}" type="presOf" srcId="{1FF90BF6-1FDA-4B4E-934E-0601987D9B31}" destId="{9A6E99B8-5400-42DC-A1C0-488B3D5A71E6}" srcOrd="0" destOrd="0" presId="urn:microsoft.com/office/officeart/2005/8/layout/default"/>
    <dgm:cxn modelId="{42482AA0-533E-480F-838D-A9F52D5F6410}" type="presOf" srcId="{ACE069CD-F101-406C-9508-5476EF5E42B8}" destId="{AE5853C0-0A4B-46AD-BD74-5AA263D7DA0B}" srcOrd="0" destOrd="0" presId="urn:microsoft.com/office/officeart/2005/8/layout/default"/>
    <dgm:cxn modelId="{37B1EFC3-BB9A-4E28-85CB-6AE636FAA5D9}" type="presOf" srcId="{F5A6A3D7-4C21-4AD8-A910-BBE8CECBEAC0}" destId="{D278A5DA-2D41-4A08-8B3A-3D3388D01D6C}" srcOrd="0" destOrd="0" presId="urn:microsoft.com/office/officeart/2005/8/layout/default"/>
    <dgm:cxn modelId="{BA6749CD-61CA-4186-BD37-7A3834962465}" srcId="{FFB1B228-3122-4296-8D21-CB1B84DFA6A8}" destId="{1FF90BF6-1FDA-4B4E-934E-0601987D9B31}" srcOrd="3" destOrd="0" parTransId="{F450A91A-7F92-4007-A812-06A5ADFA6681}" sibTransId="{AF102B8B-95CF-4CD1-A27F-CF5163133F0C}"/>
    <dgm:cxn modelId="{8FF216CE-613F-4985-A0D9-244FDE45A357}" srcId="{FFB1B228-3122-4296-8D21-CB1B84DFA6A8}" destId="{ACE069CD-F101-406C-9508-5476EF5E42B8}" srcOrd="1" destOrd="0" parTransId="{283BA048-4327-4FC8-A4ED-0374CAA1BB5A}" sibTransId="{A392EF4E-E295-4EEC-A26A-45A3D05ECC21}"/>
    <dgm:cxn modelId="{18CBCBBD-D0C4-4692-93E5-2291D1B44325}" type="presParOf" srcId="{2D69D3B5-F1FC-4CAD-9A42-D718223E2D87}" destId="{D278A5DA-2D41-4A08-8B3A-3D3388D01D6C}" srcOrd="0" destOrd="0" presId="urn:microsoft.com/office/officeart/2005/8/layout/default"/>
    <dgm:cxn modelId="{8D779632-F333-48A0-89F4-EF366C078992}" type="presParOf" srcId="{2D69D3B5-F1FC-4CAD-9A42-D718223E2D87}" destId="{9F819F9C-A60A-4514-86A7-298D1ED60044}" srcOrd="1" destOrd="0" presId="urn:microsoft.com/office/officeart/2005/8/layout/default"/>
    <dgm:cxn modelId="{FBA696FF-61B2-438C-B390-2EB6D5B7851E}" type="presParOf" srcId="{2D69D3B5-F1FC-4CAD-9A42-D718223E2D87}" destId="{AE5853C0-0A4B-46AD-BD74-5AA263D7DA0B}" srcOrd="2" destOrd="0" presId="urn:microsoft.com/office/officeart/2005/8/layout/default"/>
    <dgm:cxn modelId="{0D724B04-3B36-4B4D-A2DD-EBFB2E6FB384}" type="presParOf" srcId="{2D69D3B5-F1FC-4CAD-9A42-D718223E2D87}" destId="{78ADD3F6-D6A7-44DC-ABE9-E2B2791F46F3}" srcOrd="3" destOrd="0" presId="urn:microsoft.com/office/officeart/2005/8/layout/default"/>
    <dgm:cxn modelId="{D73731B4-8A22-4EEB-BAD9-75B2A2CBB1D9}" type="presParOf" srcId="{2D69D3B5-F1FC-4CAD-9A42-D718223E2D87}" destId="{EED092A4-2721-42FE-B45A-27BDDFE6EC3D}" srcOrd="4" destOrd="0" presId="urn:microsoft.com/office/officeart/2005/8/layout/default"/>
    <dgm:cxn modelId="{F271E567-5CE1-4766-9AA9-FDCDEFD82981}" type="presParOf" srcId="{2D69D3B5-F1FC-4CAD-9A42-D718223E2D87}" destId="{00BB2FA7-4B28-4475-88B6-40BA0E6F5D13}" srcOrd="5" destOrd="0" presId="urn:microsoft.com/office/officeart/2005/8/layout/default"/>
    <dgm:cxn modelId="{EA76D8EC-AF1B-4731-9216-E33E29D134B2}" type="presParOf" srcId="{2D69D3B5-F1FC-4CAD-9A42-D718223E2D87}" destId="{9A6E99B8-5400-42DC-A1C0-488B3D5A71E6}"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FC28EB-8DFB-4E2C-9F1D-E1A67DEAB9E0}" type="doc">
      <dgm:prSet loTypeId="urn:microsoft.com/office/officeart/2005/8/layout/vList3" loCatId="list" qsTypeId="urn:microsoft.com/office/officeart/2005/8/quickstyle/simple1" qsCatId="simple" csTypeId="urn:microsoft.com/office/officeart/2005/8/colors/accent1_2" csCatId="accent1" phldr="1"/>
      <dgm:spPr/>
    </dgm:pt>
    <mc:AlternateContent xmlns:mc="http://schemas.openxmlformats.org/markup-compatibility/2006" xmlns:a14="http://schemas.microsoft.com/office/drawing/2010/main">
      <mc:Choice Requires="a14">
        <dgm:pt modelId="{68B80E2C-0E22-407B-8FD6-A0938CCDFD46}">
          <dgm:prSet phldrT="[Text]"/>
          <dgm:spPr>
            <a:solidFill>
              <a:schemeClr val="accent6">
                <a:lumMod val="60000"/>
                <a:lumOff val="40000"/>
              </a:schemeClr>
            </a:solidFill>
          </dgm:spPr>
          <dgm:t>
            <a:bodyPr/>
            <a:lstStyle/>
            <a:p>
              <a:pPr>
                <a:spcAft>
                  <a:spcPts val="0"/>
                </a:spcAft>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90%≤</m:t>
                    </m:r>
                    <m:r>
                      <a:rPr lang="en-US" b="0" i="1" smtClean="0">
                        <a:solidFill>
                          <a:schemeClr val="tx1"/>
                        </a:solidFill>
                        <a:latin typeface="Cambria Math" panose="02040503050406030204" pitchFamily="18" charset="0"/>
                        <a:ea typeface="Cambria Math" panose="02040503050406030204" pitchFamily="18" charset="0"/>
                      </a:rPr>
                      <m:t>𝑆</m:t>
                    </m:r>
                  </m:oMath>
                </m:oMathPara>
              </a14:m>
              <a:endParaRPr lang="en-US" dirty="0">
                <a:solidFill>
                  <a:schemeClr val="tx1"/>
                </a:solidFill>
              </a:endParaRPr>
            </a:p>
          </dgm:t>
        </dgm:pt>
      </mc:Choice>
      <mc:Fallback xmlns="">
        <dgm:pt modelId="{68B80E2C-0E22-407B-8FD6-A0938CCDFD46}">
          <dgm:prSet phldrT="[Text]"/>
          <dgm:spPr>
            <a:solidFill>
              <a:schemeClr val="accent6">
                <a:lumMod val="60000"/>
                <a:lumOff val="40000"/>
              </a:schemeClr>
            </a:solidFill>
          </dgm:spPr>
          <dgm:t>
            <a:bodyPr/>
            <a:lstStyle/>
            <a:p>
              <a:pPr>
                <a:spcAft>
                  <a:spcPts val="0"/>
                </a:spcAft>
              </a:pPr>
              <a:r>
                <a:rPr lang="en-US" b="0" i="0">
                  <a:solidFill>
                    <a:schemeClr val="tx1"/>
                  </a:solidFill>
                  <a:latin typeface="Cambria Math" panose="02040503050406030204" pitchFamily="18" charset="0"/>
                  <a:ea typeface="Cambria Math" panose="02040503050406030204" pitchFamily="18" charset="0"/>
                </a:rPr>
                <a:t>90%≤𝑆</a:t>
              </a:r>
              <a:endParaRPr lang="en-US" dirty="0">
                <a:solidFill>
                  <a:schemeClr val="tx1"/>
                </a:solidFill>
              </a:endParaRPr>
            </a:p>
          </dgm:t>
        </dgm:pt>
      </mc:Fallback>
    </mc:AlternateContent>
    <dgm:pt modelId="{B0C5773D-A5EE-4D57-AD98-048F003A7644}" type="parTrans" cxnId="{3EFA355F-16C1-4709-8702-97D27B7B1E97}">
      <dgm:prSet/>
      <dgm:spPr/>
      <dgm:t>
        <a:bodyPr/>
        <a:lstStyle/>
        <a:p>
          <a:endParaRPr lang="en-US"/>
        </a:p>
      </dgm:t>
    </dgm:pt>
    <dgm:pt modelId="{08D6900B-9739-44DC-BE59-9F7B065A56AA}" type="sibTrans" cxnId="{3EFA355F-16C1-4709-8702-97D27B7B1E97}">
      <dgm:prSet/>
      <dgm:spPr/>
      <dgm:t>
        <a:bodyPr/>
        <a:lstStyle/>
        <a:p>
          <a:endParaRPr lang="en-US"/>
        </a:p>
      </dgm:t>
    </dgm:pt>
    <mc:AlternateContent xmlns:mc="http://schemas.openxmlformats.org/markup-compatibility/2006">
      <mc:Choice xmlns:a14="http://schemas.microsoft.com/office/drawing/2010/main" Requires="a14">
        <dgm:pt modelId="{AEB2CA50-703C-437E-BFED-C0DEA0143D37}">
          <dgm:prSet phldrT="[Text]"/>
          <dgm:spPr>
            <a:solidFill>
              <a:schemeClr val="accent2">
                <a:lumMod val="40000"/>
                <a:lumOff val="60000"/>
              </a:schemeClr>
            </a:solidFill>
          </dgm:spPr>
          <dgm:t>
            <a:bodyPr/>
            <a:lstStyle/>
            <a:p>
              <a:r>
                <a:rPr lang="en-US" b="0" dirty="0">
                  <a:solidFill>
                    <a:schemeClr val="tx1"/>
                  </a:solidFill>
                </a:rPr>
                <a:t>75</a:t>
              </a:r>
              <a14:m>
                <m:oMath xmlns:m="http://schemas.openxmlformats.org/officeDocument/2006/math">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𝑆</m:t>
                  </m:r>
                  <m:r>
                    <a:rPr lang="en-US" b="0" i="1" smtClean="0">
                      <a:solidFill>
                        <a:schemeClr val="tx1"/>
                      </a:solidFill>
                      <a:latin typeface="Cambria Math" panose="02040503050406030204" pitchFamily="18" charset="0"/>
                      <a:ea typeface="Cambria Math" panose="02040503050406030204" pitchFamily="18" charset="0"/>
                    </a:rPr>
                    <m:t>&lt;90%</m:t>
                  </m:r>
                </m:oMath>
              </a14:m>
              <a:endParaRPr lang="en-US" dirty="0">
                <a:solidFill>
                  <a:schemeClr val="tx1"/>
                </a:solidFill>
              </a:endParaRPr>
            </a:p>
          </dgm:t>
        </dgm:pt>
      </mc:Choice>
      <mc:Fallback>
        <dgm:pt modelId="{AEB2CA50-703C-437E-BFED-C0DEA0143D37}">
          <dgm:prSet phldrT="[Text]"/>
          <dgm:spPr>
            <a:solidFill>
              <a:schemeClr val="accent2">
                <a:lumMod val="40000"/>
                <a:lumOff val="60000"/>
              </a:schemeClr>
            </a:solidFill>
          </dgm:spPr>
          <dgm:t>
            <a:bodyPr/>
            <a:lstStyle/>
            <a:p>
              <a:r>
                <a:rPr lang="en-US" b="0" dirty="0">
                  <a:solidFill>
                    <a:schemeClr val="tx1"/>
                  </a:solidFill>
                </a:rPr>
                <a:t>75</a:t>
              </a:r>
              <a:r>
                <a:rPr lang="en-US" b="0" i="0">
                  <a:solidFill>
                    <a:schemeClr val="tx1"/>
                  </a:solidFill>
                  <a:latin typeface="Cambria Math" panose="02040503050406030204" pitchFamily="18" charset="0"/>
                </a:rPr>
                <a:t>%</a:t>
              </a:r>
              <a:r>
                <a:rPr lang="en-US" b="0" i="0">
                  <a:solidFill>
                    <a:schemeClr val="tx1"/>
                  </a:solidFill>
                  <a:latin typeface="Cambria Math" panose="02040503050406030204" pitchFamily="18" charset="0"/>
                  <a:ea typeface="Cambria Math" panose="02040503050406030204" pitchFamily="18" charset="0"/>
                </a:rPr>
                <a:t>≤𝑆&lt;90%</a:t>
              </a:r>
              <a:endParaRPr lang="en-US" dirty="0">
                <a:solidFill>
                  <a:schemeClr val="tx1"/>
                </a:solidFill>
              </a:endParaRPr>
            </a:p>
          </dgm:t>
        </dgm:pt>
      </mc:Fallback>
    </mc:AlternateContent>
    <dgm:pt modelId="{D74E3690-ECE6-4D57-BB8C-7E9F7393B9C8}" type="parTrans" cxnId="{230A9C9E-DD3D-4855-92A1-8D206A61C3FA}">
      <dgm:prSet/>
      <dgm:spPr/>
      <dgm:t>
        <a:bodyPr/>
        <a:lstStyle/>
        <a:p>
          <a:endParaRPr lang="en-US"/>
        </a:p>
      </dgm:t>
    </dgm:pt>
    <dgm:pt modelId="{F9075FAB-F06C-49CB-9D91-0DDB8B487006}" type="sibTrans" cxnId="{230A9C9E-DD3D-4855-92A1-8D206A61C3FA}">
      <dgm:prSet/>
      <dgm:spPr/>
      <dgm:t>
        <a:bodyPr/>
        <a:lstStyle/>
        <a:p>
          <a:endParaRPr lang="en-US"/>
        </a:p>
      </dgm:t>
    </dgm:pt>
    <mc:AlternateContent xmlns:mc="http://schemas.openxmlformats.org/markup-compatibility/2006">
      <mc:Choice xmlns:a14="http://schemas.microsoft.com/office/drawing/2010/main" Requires="a14">
        <dgm:pt modelId="{7A884F9A-40FF-44C7-BFDF-8E99CAF5AF4A}">
          <dgm:prSet phldrT="[Text]"/>
          <dgm:spPr>
            <a:solidFill>
              <a:srgbClr val="FF0000"/>
            </a:solidFill>
          </dgm:spPr>
          <dgm:t>
            <a:bodyPr/>
            <a:lstStyle/>
            <a:p>
              <a:pPr>
                <a:spcAft>
                  <a:spcPts val="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&lt;60%</m:t>
                    </m:r>
                  </m:oMath>
                </m:oMathPara>
              </a14:m>
              <a:endParaRPr lang="en-US" dirty="0"/>
            </a:p>
          </dgm:t>
        </dgm:pt>
      </mc:Choice>
      <mc:Fallback>
        <dgm:pt modelId="{7A884F9A-40FF-44C7-BFDF-8E99CAF5AF4A}">
          <dgm:prSet phldrT="[Text]"/>
          <dgm:spPr>
            <a:solidFill>
              <a:srgbClr val="FF0000"/>
            </a:solidFill>
          </dgm:spPr>
          <dgm:t>
            <a:bodyPr/>
            <a:lstStyle/>
            <a:p>
              <a:pPr>
                <a:spcAft>
                  <a:spcPts val="0"/>
                </a:spcAft>
              </a:pPr>
              <a:r>
                <a:rPr lang="en-US" b="0" i="0">
                  <a:latin typeface="Cambria Math" panose="02040503050406030204" pitchFamily="18" charset="0"/>
                </a:rPr>
                <a:t>𝑆&lt;60%</a:t>
              </a:r>
              <a:endParaRPr lang="en-US" dirty="0"/>
            </a:p>
          </dgm:t>
        </dgm:pt>
      </mc:Fallback>
    </mc:AlternateContent>
    <dgm:pt modelId="{0A5A4F30-0D70-46B9-BA24-EA9671565F40}" type="parTrans" cxnId="{885DFA26-2BC2-4430-8331-DD04EDFF97B2}">
      <dgm:prSet/>
      <dgm:spPr/>
      <dgm:t>
        <a:bodyPr/>
        <a:lstStyle/>
        <a:p>
          <a:endParaRPr lang="en-US"/>
        </a:p>
      </dgm:t>
    </dgm:pt>
    <dgm:pt modelId="{5CB18B05-7D1C-4EB5-A45D-922DDE033DCA}" type="sibTrans" cxnId="{885DFA26-2BC2-4430-8331-DD04EDFF97B2}">
      <dgm:prSet/>
      <dgm:spPr/>
      <dgm:t>
        <a:bodyPr/>
        <a:lstStyle/>
        <a:p>
          <a:endParaRPr lang="en-US"/>
        </a:p>
      </dgm:t>
    </dgm:pt>
    <mc:AlternateContent xmlns:mc="http://schemas.openxmlformats.org/markup-compatibility/2006">
      <mc:Choice xmlns:a14="http://schemas.microsoft.com/office/drawing/2010/main" Requires="a14">
        <dgm:pt modelId="{240B4593-F1DB-4918-8880-96CB7B09FD3B}">
          <dgm:prSet/>
          <dgm:spPr>
            <a:solidFill>
              <a:schemeClr val="accent4">
                <a:lumMod val="40000"/>
                <a:lumOff val="60000"/>
              </a:schemeClr>
            </a:solidFill>
          </dgm:spPr>
          <dgm:t>
            <a:bodyPr/>
            <a:lstStyle/>
            <a:p>
              <a:r>
                <a:rPr lang="en-US" b="0" dirty="0">
                  <a:solidFill>
                    <a:schemeClr val="tx1"/>
                  </a:solidFill>
                </a:rPr>
                <a:t>6</a:t>
              </a:r>
              <a14:m>
                <m:oMath xmlns:m="http://schemas.openxmlformats.org/officeDocument/2006/math">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𝑆</m:t>
                  </m:r>
                  <m:r>
                    <a:rPr lang="en-US" b="0" i="1" smtClean="0">
                      <a:solidFill>
                        <a:schemeClr val="tx1"/>
                      </a:solidFill>
                      <a:latin typeface="Cambria Math" panose="02040503050406030204" pitchFamily="18" charset="0"/>
                      <a:ea typeface="Cambria Math" panose="02040503050406030204" pitchFamily="18" charset="0"/>
                    </a:rPr>
                    <m:t>&lt;75%</m:t>
                  </m:r>
                </m:oMath>
              </a14:m>
              <a:endParaRPr lang="en-US" dirty="0"/>
            </a:p>
          </dgm:t>
        </dgm:pt>
      </mc:Choice>
      <mc:Fallback>
        <dgm:pt modelId="{240B4593-F1DB-4918-8880-96CB7B09FD3B}">
          <dgm:prSet/>
          <dgm:spPr>
            <a:solidFill>
              <a:schemeClr val="accent4">
                <a:lumMod val="40000"/>
                <a:lumOff val="60000"/>
              </a:schemeClr>
            </a:solidFill>
          </dgm:spPr>
          <dgm:t>
            <a:bodyPr/>
            <a:lstStyle/>
            <a:p>
              <a:r>
                <a:rPr lang="en-US" b="0" dirty="0">
                  <a:solidFill>
                    <a:schemeClr val="tx1"/>
                  </a:solidFill>
                </a:rPr>
                <a:t>6</a:t>
              </a:r>
              <a:r>
                <a:rPr lang="en-US" b="0" i="0">
                  <a:solidFill>
                    <a:schemeClr val="tx1"/>
                  </a:solidFill>
                  <a:latin typeface="Cambria Math" panose="02040503050406030204" pitchFamily="18" charset="0"/>
                </a:rPr>
                <a:t>0%</a:t>
              </a:r>
              <a:r>
                <a:rPr lang="en-US" b="0" i="0">
                  <a:solidFill>
                    <a:schemeClr val="tx1"/>
                  </a:solidFill>
                  <a:latin typeface="Cambria Math" panose="02040503050406030204" pitchFamily="18" charset="0"/>
                  <a:ea typeface="Cambria Math" panose="02040503050406030204" pitchFamily="18" charset="0"/>
                </a:rPr>
                <a:t>≤𝑆&lt;75%</a:t>
              </a:r>
              <a:endParaRPr lang="en-US" dirty="0"/>
            </a:p>
          </dgm:t>
        </dgm:pt>
      </mc:Fallback>
    </mc:AlternateContent>
    <dgm:pt modelId="{2FD83C22-584A-447B-B354-8C747569FA6E}" type="parTrans" cxnId="{F7702939-1477-44C0-ADB8-D1AD66370E73}">
      <dgm:prSet/>
      <dgm:spPr/>
      <dgm:t>
        <a:bodyPr/>
        <a:lstStyle/>
        <a:p>
          <a:endParaRPr lang="en-US"/>
        </a:p>
      </dgm:t>
    </dgm:pt>
    <dgm:pt modelId="{77EFB99D-B4BE-4F4C-BAA6-487FE28811DC}" type="sibTrans" cxnId="{F7702939-1477-44C0-ADB8-D1AD66370E73}">
      <dgm:prSet/>
      <dgm:spPr/>
      <dgm:t>
        <a:bodyPr/>
        <a:lstStyle/>
        <a:p>
          <a:endParaRPr lang="en-US"/>
        </a:p>
      </dgm:t>
    </dgm:pt>
    <dgm:pt modelId="{1CF23139-0AA2-484D-A989-219E2CBAFC03}" type="pres">
      <dgm:prSet presAssocID="{B9FC28EB-8DFB-4E2C-9F1D-E1A67DEAB9E0}" presName="linearFlow" presStyleCnt="0">
        <dgm:presLayoutVars>
          <dgm:dir/>
          <dgm:resizeHandles val="exact"/>
        </dgm:presLayoutVars>
      </dgm:prSet>
      <dgm:spPr/>
    </dgm:pt>
    <dgm:pt modelId="{81E63CB1-22A6-42A2-8834-EA7666A51C87}" type="pres">
      <dgm:prSet presAssocID="{68B80E2C-0E22-407B-8FD6-A0938CCDFD46}" presName="composite" presStyleCnt="0"/>
      <dgm:spPr/>
    </dgm:pt>
    <dgm:pt modelId="{F075E8FE-60AF-4D75-85C1-FEB65378B9C7}" type="pres">
      <dgm:prSet presAssocID="{68B80E2C-0E22-407B-8FD6-A0938CCDFD46}" presName="imgShp" presStyleLbl="fgImgPlace1" presStyleIdx="0" presStyleCnt="4"/>
      <dgm:spPr>
        <a:blipFill rotWithShape="1">
          <a:blip xmlns:r="http://schemas.openxmlformats.org/officeDocument/2006/relationships" r:embed="rId1" cstate="hqprint">
            <a:extLst>
              <a:ext uri="{28A0092B-C50C-407E-A947-70E740481C1C}">
                <a14:useLocalDpi xmlns:a14="http://schemas.microsoft.com/office/drawing/2010/main"/>
              </a:ext>
            </a:extLst>
          </a:blip>
          <a:srcRect/>
          <a:stretch>
            <a:fillRect/>
          </a:stretch>
        </a:blipFill>
      </dgm:spPr>
    </dgm:pt>
    <dgm:pt modelId="{9470D0FE-B8CD-4E85-9BD2-74D48E4BFBDF}" type="pres">
      <dgm:prSet presAssocID="{68B80E2C-0E22-407B-8FD6-A0938CCDFD46}" presName="txShp" presStyleLbl="node1" presStyleIdx="0" presStyleCnt="4">
        <dgm:presLayoutVars>
          <dgm:bulletEnabled val="1"/>
        </dgm:presLayoutVars>
      </dgm:prSet>
      <dgm:spPr/>
    </dgm:pt>
    <dgm:pt modelId="{89CDBDED-A924-4BB5-8537-C441C5B7C64B}" type="pres">
      <dgm:prSet presAssocID="{08D6900B-9739-44DC-BE59-9F7B065A56AA}" presName="spacing" presStyleCnt="0"/>
      <dgm:spPr/>
    </dgm:pt>
    <dgm:pt modelId="{5A62ABFB-7B23-487D-9DC5-4209E40CF866}" type="pres">
      <dgm:prSet presAssocID="{AEB2CA50-703C-437E-BFED-C0DEA0143D37}" presName="composite" presStyleCnt="0"/>
      <dgm:spPr/>
    </dgm:pt>
    <dgm:pt modelId="{C172F1C6-4321-4C7C-A671-80380F3E7892}" type="pres">
      <dgm:prSet presAssocID="{AEB2CA50-703C-437E-BFED-C0DEA0143D37}" presName="imgShp" presStyleLbl="fgImgPlace1" presStyleIdx="1" presStyleCnt="4"/>
      <dgm:spPr>
        <a:blipFill rotWithShape="1">
          <a:blip xmlns:r="http://schemas.openxmlformats.org/officeDocument/2006/relationships" r:embed="rId2" cstate="hqprint">
            <a:extLst>
              <a:ext uri="{28A0092B-C50C-407E-A947-70E740481C1C}">
                <a14:useLocalDpi xmlns:a14="http://schemas.microsoft.com/office/drawing/2010/main"/>
              </a:ext>
            </a:extLst>
          </a:blip>
          <a:srcRect/>
          <a:stretch>
            <a:fillRect/>
          </a:stretch>
        </a:blipFill>
      </dgm:spPr>
    </dgm:pt>
    <dgm:pt modelId="{47FA1A03-7C82-44F4-922A-3F26457C971D}" type="pres">
      <dgm:prSet presAssocID="{AEB2CA50-703C-437E-BFED-C0DEA0143D37}" presName="txShp" presStyleLbl="node1" presStyleIdx="1" presStyleCnt="4">
        <dgm:presLayoutVars>
          <dgm:bulletEnabled val="1"/>
        </dgm:presLayoutVars>
      </dgm:prSet>
      <dgm:spPr/>
    </dgm:pt>
    <dgm:pt modelId="{B2A7596A-1CCF-4338-BC0F-839118816409}" type="pres">
      <dgm:prSet presAssocID="{F9075FAB-F06C-49CB-9D91-0DDB8B487006}" presName="spacing" presStyleCnt="0"/>
      <dgm:spPr/>
    </dgm:pt>
    <dgm:pt modelId="{50F581CE-5B6C-4D5B-A746-2E0BA4D52EA6}" type="pres">
      <dgm:prSet presAssocID="{240B4593-F1DB-4918-8880-96CB7B09FD3B}" presName="composite" presStyleCnt="0"/>
      <dgm:spPr/>
    </dgm:pt>
    <dgm:pt modelId="{29C05A88-B82C-440A-9934-0D3FEAFA171B}" type="pres">
      <dgm:prSet presAssocID="{240B4593-F1DB-4918-8880-96CB7B09FD3B}" presName="imgShp" presStyleLbl="fgImgPlace1" presStyleIdx="2" presStyleCnt="4"/>
      <dgm:spPr>
        <a:blipFill rotWithShape="1">
          <a:blip xmlns:r="http://schemas.openxmlformats.org/officeDocument/2006/relationships" r:embed="rId3"/>
          <a:srcRect/>
          <a:stretch>
            <a:fillRect/>
          </a:stretch>
        </a:blipFill>
      </dgm:spPr>
    </dgm:pt>
    <dgm:pt modelId="{9EDDF4CA-8602-403C-A7F3-8618654EC122}" type="pres">
      <dgm:prSet presAssocID="{240B4593-F1DB-4918-8880-96CB7B09FD3B}" presName="txShp" presStyleLbl="node1" presStyleIdx="2" presStyleCnt="4">
        <dgm:presLayoutVars>
          <dgm:bulletEnabled val="1"/>
        </dgm:presLayoutVars>
      </dgm:prSet>
      <dgm:spPr/>
    </dgm:pt>
    <dgm:pt modelId="{C270F901-24AC-411E-9693-F9517253CC5C}" type="pres">
      <dgm:prSet presAssocID="{77EFB99D-B4BE-4F4C-BAA6-487FE28811DC}" presName="spacing" presStyleCnt="0"/>
      <dgm:spPr/>
    </dgm:pt>
    <dgm:pt modelId="{D60666C4-4E3F-4BE5-ACB3-46296C08C996}" type="pres">
      <dgm:prSet presAssocID="{7A884F9A-40FF-44C7-BFDF-8E99CAF5AF4A}" presName="composite" presStyleCnt="0"/>
      <dgm:spPr/>
    </dgm:pt>
    <dgm:pt modelId="{53CCFA96-815C-4094-804B-60695936A737}" type="pres">
      <dgm:prSet presAssocID="{7A884F9A-40FF-44C7-BFDF-8E99CAF5AF4A}" presName="imgShp" presStyleLbl="fgImgPlace1" presStyleIdx="3" presStyleCnt="4"/>
      <dgm:spPr>
        <a:blipFill rotWithShape="1">
          <a:blip xmlns:r="http://schemas.openxmlformats.org/officeDocument/2006/relationships" r:embed="rId4" cstate="hqprint">
            <a:extLst>
              <a:ext uri="{28A0092B-C50C-407E-A947-70E740481C1C}">
                <a14:useLocalDpi xmlns:a14="http://schemas.microsoft.com/office/drawing/2010/main"/>
              </a:ext>
            </a:extLst>
          </a:blip>
          <a:srcRect/>
          <a:stretch>
            <a:fillRect/>
          </a:stretch>
        </a:blipFill>
      </dgm:spPr>
    </dgm:pt>
    <dgm:pt modelId="{E5B14D49-52B7-4F9F-BD97-8D6341CCFA75}" type="pres">
      <dgm:prSet presAssocID="{7A884F9A-40FF-44C7-BFDF-8E99CAF5AF4A}" presName="txShp" presStyleLbl="node1" presStyleIdx="3" presStyleCnt="4">
        <dgm:presLayoutVars>
          <dgm:bulletEnabled val="1"/>
        </dgm:presLayoutVars>
      </dgm:prSet>
      <dgm:spPr/>
    </dgm:pt>
  </dgm:ptLst>
  <dgm:cxnLst>
    <dgm:cxn modelId="{885DFA26-2BC2-4430-8331-DD04EDFF97B2}" srcId="{B9FC28EB-8DFB-4E2C-9F1D-E1A67DEAB9E0}" destId="{7A884F9A-40FF-44C7-BFDF-8E99CAF5AF4A}" srcOrd="3" destOrd="0" parTransId="{0A5A4F30-0D70-46B9-BA24-EA9671565F40}" sibTransId="{5CB18B05-7D1C-4EB5-A45D-922DDE033DCA}"/>
    <dgm:cxn modelId="{F7702939-1477-44C0-ADB8-D1AD66370E73}" srcId="{B9FC28EB-8DFB-4E2C-9F1D-E1A67DEAB9E0}" destId="{240B4593-F1DB-4918-8880-96CB7B09FD3B}" srcOrd="2" destOrd="0" parTransId="{2FD83C22-584A-447B-B354-8C747569FA6E}" sibTransId="{77EFB99D-B4BE-4F4C-BAA6-487FE28811DC}"/>
    <dgm:cxn modelId="{3EFA355F-16C1-4709-8702-97D27B7B1E97}" srcId="{B9FC28EB-8DFB-4E2C-9F1D-E1A67DEAB9E0}" destId="{68B80E2C-0E22-407B-8FD6-A0938CCDFD46}" srcOrd="0" destOrd="0" parTransId="{B0C5773D-A5EE-4D57-AD98-048F003A7644}" sibTransId="{08D6900B-9739-44DC-BE59-9F7B065A56AA}"/>
    <dgm:cxn modelId="{49A7C07F-C7D2-4B7B-B76C-4A5BE872114A}" type="presOf" srcId="{B9FC28EB-8DFB-4E2C-9F1D-E1A67DEAB9E0}" destId="{1CF23139-0AA2-484D-A989-219E2CBAFC03}" srcOrd="0" destOrd="0" presId="urn:microsoft.com/office/officeart/2005/8/layout/vList3"/>
    <dgm:cxn modelId="{7F69FF82-8ACC-4CBA-88F1-00CA82EE4263}" type="presOf" srcId="{240B4593-F1DB-4918-8880-96CB7B09FD3B}" destId="{9EDDF4CA-8602-403C-A7F3-8618654EC122}" srcOrd="0" destOrd="0" presId="urn:microsoft.com/office/officeart/2005/8/layout/vList3"/>
    <dgm:cxn modelId="{689B7F89-1AEF-4D24-B331-B66424158F02}" type="presOf" srcId="{7A884F9A-40FF-44C7-BFDF-8E99CAF5AF4A}" destId="{E5B14D49-52B7-4F9F-BD97-8D6341CCFA75}" srcOrd="0" destOrd="0" presId="urn:microsoft.com/office/officeart/2005/8/layout/vList3"/>
    <dgm:cxn modelId="{230A9C9E-DD3D-4855-92A1-8D206A61C3FA}" srcId="{B9FC28EB-8DFB-4E2C-9F1D-E1A67DEAB9E0}" destId="{AEB2CA50-703C-437E-BFED-C0DEA0143D37}" srcOrd="1" destOrd="0" parTransId="{D74E3690-ECE6-4D57-BB8C-7E9F7393B9C8}" sibTransId="{F9075FAB-F06C-49CB-9D91-0DDB8B487006}"/>
    <dgm:cxn modelId="{933AFEB0-A29B-4676-9FB1-9FFFD71B3D61}" type="presOf" srcId="{AEB2CA50-703C-437E-BFED-C0DEA0143D37}" destId="{47FA1A03-7C82-44F4-922A-3F26457C971D}" srcOrd="0" destOrd="0" presId="urn:microsoft.com/office/officeart/2005/8/layout/vList3"/>
    <dgm:cxn modelId="{90F287CF-86AF-45EE-85EF-8D24275F96A7}" type="presOf" srcId="{68B80E2C-0E22-407B-8FD6-A0938CCDFD46}" destId="{9470D0FE-B8CD-4E85-9BD2-74D48E4BFBDF}" srcOrd="0" destOrd="0" presId="urn:microsoft.com/office/officeart/2005/8/layout/vList3"/>
    <dgm:cxn modelId="{0D29465D-AE52-4BB8-BC55-2E7011165B11}" type="presParOf" srcId="{1CF23139-0AA2-484D-A989-219E2CBAFC03}" destId="{81E63CB1-22A6-42A2-8834-EA7666A51C87}" srcOrd="0" destOrd="0" presId="urn:microsoft.com/office/officeart/2005/8/layout/vList3"/>
    <dgm:cxn modelId="{A3D25859-FD3D-4562-81BC-1082E87FB064}" type="presParOf" srcId="{81E63CB1-22A6-42A2-8834-EA7666A51C87}" destId="{F075E8FE-60AF-4D75-85C1-FEB65378B9C7}" srcOrd="0" destOrd="0" presId="urn:microsoft.com/office/officeart/2005/8/layout/vList3"/>
    <dgm:cxn modelId="{F4C7CBB5-B54A-4076-B7B0-5CD35958DB09}" type="presParOf" srcId="{81E63CB1-22A6-42A2-8834-EA7666A51C87}" destId="{9470D0FE-B8CD-4E85-9BD2-74D48E4BFBDF}" srcOrd="1" destOrd="0" presId="urn:microsoft.com/office/officeart/2005/8/layout/vList3"/>
    <dgm:cxn modelId="{754A530E-1F40-413A-86AE-707628B0FC81}" type="presParOf" srcId="{1CF23139-0AA2-484D-A989-219E2CBAFC03}" destId="{89CDBDED-A924-4BB5-8537-C441C5B7C64B}" srcOrd="1" destOrd="0" presId="urn:microsoft.com/office/officeart/2005/8/layout/vList3"/>
    <dgm:cxn modelId="{45B23557-12C4-45D2-9D6E-DF1EFFCAD259}" type="presParOf" srcId="{1CF23139-0AA2-484D-A989-219E2CBAFC03}" destId="{5A62ABFB-7B23-487D-9DC5-4209E40CF866}" srcOrd="2" destOrd="0" presId="urn:microsoft.com/office/officeart/2005/8/layout/vList3"/>
    <dgm:cxn modelId="{1EC35BBF-1E3B-45D7-82BE-54847B64C6E1}" type="presParOf" srcId="{5A62ABFB-7B23-487D-9DC5-4209E40CF866}" destId="{C172F1C6-4321-4C7C-A671-80380F3E7892}" srcOrd="0" destOrd="0" presId="urn:microsoft.com/office/officeart/2005/8/layout/vList3"/>
    <dgm:cxn modelId="{A1B00F68-CA8E-4AE6-8C40-ADFEE1BD7753}" type="presParOf" srcId="{5A62ABFB-7B23-487D-9DC5-4209E40CF866}" destId="{47FA1A03-7C82-44F4-922A-3F26457C971D}" srcOrd="1" destOrd="0" presId="urn:microsoft.com/office/officeart/2005/8/layout/vList3"/>
    <dgm:cxn modelId="{E79EDA37-1217-4A44-94B8-4581A2B1A6D3}" type="presParOf" srcId="{1CF23139-0AA2-484D-A989-219E2CBAFC03}" destId="{B2A7596A-1CCF-4338-BC0F-839118816409}" srcOrd="3" destOrd="0" presId="urn:microsoft.com/office/officeart/2005/8/layout/vList3"/>
    <dgm:cxn modelId="{2AD3368E-5E6E-40A8-A306-227F83D48D13}" type="presParOf" srcId="{1CF23139-0AA2-484D-A989-219E2CBAFC03}" destId="{50F581CE-5B6C-4D5B-A746-2E0BA4D52EA6}" srcOrd="4" destOrd="0" presId="urn:microsoft.com/office/officeart/2005/8/layout/vList3"/>
    <dgm:cxn modelId="{BA1E3A43-1F10-49C0-96FB-CBF827ABB950}" type="presParOf" srcId="{50F581CE-5B6C-4D5B-A746-2E0BA4D52EA6}" destId="{29C05A88-B82C-440A-9934-0D3FEAFA171B}" srcOrd="0" destOrd="0" presId="urn:microsoft.com/office/officeart/2005/8/layout/vList3"/>
    <dgm:cxn modelId="{4390C004-5692-41EB-99AB-66592D4EA6C1}" type="presParOf" srcId="{50F581CE-5B6C-4D5B-A746-2E0BA4D52EA6}" destId="{9EDDF4CA-8602-403C-A7F3-8618654EC122}" srcOrd="1" destOrd="0" presId="urn:microsoft.com/office/officeart/2005/8/layout/vList3"/>
    <dgm:cxn modelId="{5A1A8F2B-0E76-44C4-91B1-64CA095812D6}" type="presParOf" srcId="{1CF23139-0AA2-484D-A989-219E2CBAFC03}" destId="{C270F901-24AC-411E-9693-F9517253CC5C}" srcOrd="5" destOrd="0" presId="urn:microsoft.com/office/officeart/2005/8/layout/vList3"/>
    <dgm:cxn modelId="{D2A138FB-40E3-4F56-A854-4D8469B2BCDC}" type="presParOf" srcId="{1CF23139-0AA2-484D-A989-219E2CBAFC03}" destId="{D60666C4-4E3F-4BE5-ACB3-46296C08C996}" srcOrd="6" destOrd="0" presId="urn:microsoft.com/office/officeart/2005/8/layout/vList3"/>
    <dgm:cxn modelId="{07548E07-FAD5-40A1-A080-43631A5C97F3}" type="presParOf" srcId="{D60666C4-4E3F-4BE5-ACB3-46296C08C996}" destId="{53CCFA96-815C-4094-804B-60695936A737}" srcOrd="0" destOrd="0" presId="urn:microsoft.com/office/officeart/2005/8/layout/vList3"/>
    <dgm:cxn modelId="{B9CF925B-B86B-41A4-9C14-338DACF92509}" type="presParOf" srcId="{D60666C4-4E3F-4BE5-ACB3-46296C08C996}" destId="{E5B14D49-52B7-4F9F-BD97-8D6341CCFA7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FC28EB-8DFB-4E2C-9F1D-E1A67DEAB9E0}" type="doc">
      <dgm:prSet loTypeId="urn:microsoft.com/office/officeart/2005/8/layout/vList3" loCatId="list" qsTypeId="urn:microsoft.com/office/officeart/2005/8/quickstyle/simple1" qsCatId="simple" csTypeId="urn:microsoft.com/office/officeart/2005/8/colors/accent1_2" csCatId="accent1" phldr="1"/>
      <dgm:spPr/>
    </dgm:pt>
    <dgm:pt modelId="{68B80E2C-0E22-407B-8FD6-A0938CCDFD46}">
      <dgm:prSet phldrT="[Text]"/>
      <dgm:spPr>
        <a:blipFill>
          <a:blip xmlns:r="http://schemas.openxmlformats.org/officeDocument/2006/relationships" r:embed="rId1"/>
          <a:stretch>
            <a:fillRect/>
          </a:stretch>
        </a:blipFill>
      </dgm:spPr>
      <dgm:t>
        <a:bodyPr/>
        <a:lstStyle/>
        <a:p>
          <a:r>
            <a:rPr lang="en-US">
              <a:noFill/>
            </a:rPr>
            <a:t> </a:t>
          </a:r>
        </a:p>
      </dgm:t>
    </dgm:pt>
    <dgm:pt modelId="{B0C5773D-A5EE-4D57-AD98-048F003A7644}" type="parTrans" cxnId="{3EFA355F-16C1-4709-8702-97D27B7B1E97}">
      <dgm:prSet/>
      <dgm:spPr/>
      <dgm:t>
        <a:bodyPr/>
        <a:lstStyle/>
        <a:p>
          <a:endParaRPr lang="en-US"/>
        </a:p>
      </dgm:t>
    </dgm:pt>
    <dgm:pt modelId="{08D6900B-9739-44DC-BE59-9F7B065A56AA}" type="sibTrans" cxnId="{3EFA355F-16C1-4709-8702-97D27B7B1E97}">
      <dgm:prSet/>
      <dgm:spPr/>
      <dgm:t>
        <a:bodyPr/>
        <a:lstStyle/>
        <a:p>
          <a:endParaRPr lang="en-US"/>
        </a:p>
      </dgm:t>
    </dgm:pt>
    <dgm:pt modelId="{AEB2CA50-703C-437E-BFED-C0DEA0143D37}">
      <dgm:prSet phldrT="[Text]"/>
      <dgm:spPr>
        <a:blipFill>
          <a:blip xmlns:r="http://schemas.openxmlformats.org/officeDocument/2006/relationships" r:embed="rId2"/>
          <a:stretch>
            <a:fillRect t="-6757" b="-16892"/>
          </a:stretch>
        </a:blipFill>
      </dgm:spPr>
      <dgm:t>
        <a:bodyPr/>
        <a:lstStyle/>
        <a:p>
          <a:r>
            <a:rPr lang="en-US">
              <a:noFill/>
            </a:rPr>
            <a:t> </a:t>
          </a:r>
        </a:p>
      </dgm:t>
    </dgm:pt>
    <dgm:pt modelId="{D74E3690-ECE6-4D57-BB8C-7E9F7393B9C8}" type="parTrans" cxnId="{230A9C9E-DD3D-4855-92A1-8D206A61C3FA}">
      <dgm:prSet/>
      <dgm:spPr/>
      <dgm:t>
        <a:bodyPr/>
        <a:lstStyle/>
        <a:p>
          <a:endParaRPr lang="en-US"/>
        </a:p>
      </dgm:t>
    </dgm:pt>
    <dgm:pt modelId="{F9075FAB-F06C-49CB-9D91-0DDB8B487006}" type="sibTrans" cxnId="{230A9C9E-DD3D-4855-92A1-8D206A61C3FA}">
      <dgm:prSet/>
      <dgm:spPr/>
      <dgm:t>
        <a:bodyPr/>
        <a:lstStyle/>
        <a:p>
          <a:endParaRPr lang="en-US"/>
        </a:p>
      </dgm:t>
    </dgm:pt>
    <dgm:pt modelId="{7A884F9A-40FF-44C7-BFDF-8E99CAF5AF4A}">
      <dgm:prSet phldrT="[Text]"/>
      <dgm:spPr>
        <a:blipFill>
          <a:blip xmlns:r="http://schemas.openxmlformats.org/officeDocument/2006/relationships" r:embed="rId3"/>
          <a:stretch>
            <a:fillRect/>
          </a:stretch>
        </a:blipFill>
      </dgm:spPr>
      <dgm:t>
        <a:bodyPr/>
        <a:lstStyle/>
        <a:p>
          <a:r>
            <a:rPr lang="en-US">
              <a:noFill/>
            </a:rPr>
            <a:t> </a:t>
          </a:r>
        </a:p>
      </dgm:t>
    </dgm:pt>
    <dgm:pt modelId="{0A5A4F30-0D70-46B9-BA24-EA9671565F40}" type="parTrans" cxnId="{885DFA26-2BC2-4430-8331-DD04EDFF97B2}">
      <dgm:prSet/>
      <dgm:spPr/>
      <dgm:t>
        <a:bodyPr/>
        <a:lstStyle/>
        <a:p>
          <a:endParaRPr lang="en-US"/>
        </a:p>
      </dgm:t>
    </dgm:pt>
    <dgm:pt modelId="{5CB18B05-7D1C-4EB5-A45D-922DDE033DCA}" type="sibTrans" cxnId="{885DFA26-2BC2-4430-8331-DD04EDFF97B2}">
      <dgm:prSet/>
      <dgm:spPr/>
      <dgm:t>
        <a:bodyPr/>
        <a:lstStyle/>
        <a:p>
          <a:endParaRPr lang="en-US"/>
        </a:p>
      </dgm:t>
    </dgm:pt>
    <dgm:pt modelId="{240B4593-F1DB-4918-8880-96CB7B09FD3B}">
      <dgm:prSet/>
      <dgm:spPr>
        <a:blipFill>
          <a:blip xmlns:r="http://schemas.openxmlformats.org/officeDocument/2006/relationships" r:embed="rId4"/>
          <a:stretch>
            <a:fillRect t="-6757" b="-16892"/>
          </a:stretch>
        </a:blipFill>
      </dgm:spPr>
      <dgm:t>
        <a:bodyPr/>
        <a:lstStyle/>
        <a:p>
          <a:r>
            <a:rPr lang="en-US">
              <a:noFill/>
            </a:rPr>
            <a:t> </a:t>
          </a:r>
        </a:p>
      </dgm:t>
    </dgm:pt>
    <dgm:pt modelId="{2FD83C22-584A-447B-B354-8C747569FA6E}" type="parTrans" cxnId="{F7702939-1477-44C0-ADB8-D1AD66370E73}">
      <dgm:prSet/>
      <dgm:spPr/>
      <dgm:t>
        <a:bodyPr/>
        <a:lstStyle/>
        <a:p>
          <a:endParaRPr lang="en-US"/>
        </a:p>
      </dgm:t>
    </dgm:pt>
    <dgm:pt modelId="{77EFB99D-B4BE-4F4C-BAA6-487FE28811DC}" type="sibTrans" cxnId="{F7702939-1477-44C0-ADB8-D1AD66370E73}">
      <dgm:prSet/>
      <dgm:spPr/>
      <dgm:t>
        <a:bodyPr/>
        <a:lstStyle/>
        <a:p>
          <a:endParaRPr lang="en-US"/>
        </a:p>
      </dgm:t>
    </dgm:pt>
    <dgm:pt modelId="{1CF23139-0AA2-484D-A989-219E2CBAFC03}" type="pres">
      <dgm:prSet presAssocID="{B9FC28EB-8DFB-4E2C-9F1D-E1A67DEAB9E0}" presName="linearFlow" presStyleCnt="0">
        <dgm:presLayoutVars>
          <dgm:dir/>
          <dgm:resizeHandles val="exact"/>
        </dgm:presLayoutVars>
      </dgm:prSet>
      <dgm:spPr/>
    </dgm:pt>
    <dgm:pt modelId="{81E63CB1-22A6-42A2-8834-EA7666A51C87}" type="pres">
      <dgm:prSet presAssocID="{68B80E2C-0E22-407B-8FD6-A0938CCDFD46}" presName="composite" presStyleCnt="0"/>
      <dgm:spPr/>
    </dgm:pt>
    <dgm:pt modelId="{F075E8FE-60AF-4D75-85C1-FEB65378B9C7}" type="pres">
      <dgm:prSet presAssocID="{68B80E2C-0E22-407B-8FD6-A0938CCDFD46}" presName="imgShp" presStyleLbl="fgImgPlace1" presStyleIdx="0" presStyleCnt="4"/>
      <dgm:spPr>
        <a:blipFill rotWithShape="1">
          <a:blip xmlns:r="http://schemas.openxmlformats.org/officeDocument/2006/relationships" r:embed="rId5" cstate="hqprint">
            <a:extLst>
              <a:ext uri="{28A0092B-C50C-407E-A947-70E740481C1C}">
                <a14:useLocalDpi xmlns:a14="http://schemas.microsoft.com/office/drawing/2010/main"/>
              </a:ext>
            </a:extLst>
          </a:blip>
          <a:srcRect/>
          <a:stretch>
            <a:fillRect/>
          </a:stretch>
        </a:blipFill>
      </dgm:spPr>
    </dgm:pt>
    <dgm:pt modelId="{9470D0FE-B8CD-4E85-9BD2-74D48E4BFBDF}" type="pres">
      <dgm:prSet presAssocID="{68B80E2C-0E22-407B-8FD6-A0938CCDFD46}" presName="txShp" presStyleLbl="node1" presStyleIdx="0" presStyleCnt="4">
        <dgm:presLayoutVars>
          <dgm:bulletEnabled val="1"/>
        </dgm:presLayoutVars>
      </dgm:prSet>
      <dgm:spPr/>
    </dgm:pt>
    <dgm:pt modelId="{89CDBDED-A924-4BB5-8537-C441C5B7C64B}" type="pres">
      <dgm:prSet presAssocID="{08D6900B-9739-44DC-BE59-9F7B065A56AA}" presName="spacing" presStyleCnt="0"/>
      <dgm:spPr/>
    </dgm:pt>
    <dgm:pt modelId="{5A62ABFB-7B23-487D-9DC5-4209E40CF866}" type="pres">
      <dgm:prSet presAssocID="{AEB2CA50-703C-437E-BFED-C0DEA0143D37}" presName="composite" presStyleCnt="0"/>
      <dgm:spPr/>
    </dgm:pt>
    <dgm:pt modelId="{C172F1C6-4321-4C7C-A671-80380F3E7892}" type="pres">
      <dgm:prSet presAssocID="{AEB2CA50-703C-437E-BFED-C0DEA0143D37}" presName="imgShp" presStyleLbl="fgImgPlace1" presStyleIdx="1" presStyleCnt="4"/>
      <dgm:spPr>
        <a:blipFill rotWithShape="1">
          <a:blip xmlns:r="http://schemas.openxmlformats.org/officeDocument/2006/relationships" r:embed="rId6" cstate="hqprint">
            <a:extLst>
              <a:ext uri="{28A0092B-C50C-407E-A947-70E740481C1C}">
                <a14:useLocalDpi xmlns:a14="http://schemas.microsoft.com/office/drawing/2010/main"/>
              </a:ext>
            </a:extLst>
          </a:blip>
          <a:srcRect/>
          <a:stretch>
            <a:fillRect/>
          </a:stretch>
        </a:blipFill>
      </dgm:spPr>
    </dgm:pt>
    <dgm:pt modelId="{47FA1A03-7C82-44F4-922A-3F26457C971D}" type="pres">
      <dgm:prSet presAssocID="{AEB2CA50-703C-437E-BFED-C0DEA0143D37}" presName="txShp" presStyleLbl="node1" presStyleIdx="1" presStyleCnt="4">
        <dgm:presLayoutVars>
          <dgm:bulletEnabled val="1"/>
        </dgm:presLayoutVars>
      </dgm:prSet>
      <dgm:spPr/>
    </dgm:pt>
    <dgm:pt modelId="{B2A7596A-1CCF-4338-BC0F-839118816409}" type="pres">
      <dgm:prSet presAssocID="{F9075FAB-F06C-49CB-9D91-0DDB8B487006}" presName="spacing" presStyleCnt="0"/>
      <dgm:spPr/>
    </dgm:pt>
    <dgm:pt modelId="{50F581CE-5B6C-4D5B-A746-2E0BA4D52EA6}" type="pres">
      <dgm:prSet presAssocID="{240B4593-F1DB-4918-8880-96CB7B09FD3B}" presName="composite" presStyleCnt="0"/>
      <dgm:spPr/>
    </dgm:pt>
    <dgm:pt modelId="{29C05A88-B82C-440A-9934-0D3FEAFA171B}" type="pres">
      <dgm:prSet presAssocID="{240B4593-F1DB-4918-8880-96CB7B09FD3B}" presName="imgShp" presStyleLbl="fgImgPlace1" presStyleIdx="2" presStyleCnt="4"/>
      <dgm:spPr>
        <a:blipFill rotWithShape="1">
          <a:blip xmlns:r="http://schemas.openxmlformats.org/officeDocument/2006/relationships" r:embed="rId7"/>
          <a:srcRect/>
          <a:stretch>
            <a:fillRect/>
          </a:stretch>
        </a:blipFill>
      </dgm:spPr>
    </dgm:pt>
    <dgm:pt modelId="{9EDDF4CA-8602-403C-A7F3-8618654EC122}" type="pres">
      <dgm:prSet presAssocID="{240B4593-F1DB-4918-8880-96CB7B09FD3B}" presName="txShp" presStyleLbl="node1" presStyleIdx="2" presStyleCnt="4">
        <dgm:presLayoutVars>
          <dgm:bulletEnabled val="1"/>
        </dgm:presLayoutVars>
      </dgm:prSet>
      <dgm:spPr/>
    </dgm:pt>
    <dgm:pt modelId="{C270F901-24AC-411E-9693-F9517253CC5C}" type="pres">
      <dgm:prSet presAssocID="{77EFB99D-B4BE-4F4C-BAA6-487FE28811DC}" presName="spacing" presStyleCnt="0"/>
      <dgm:spPr/>
    </dgm:pt>
    <dgm:pt modelId="{D60666C4-4E3F-4BE5-ACB3-46296C08C996}" type="pres">
      <dgm:prSet presAssocID="{7A884F9A-40FF-44C7-BFDF-8E99CAF5AF4A}" presName="composite" presStyleCnt="0"/>
      <dgm:spPr/>
    </dgm:pt>
    <dgm:pt modelId="{53CCFA96-815C-4094-804B-60695936A737}" type="pres">
      <dgm:prSet presAssocID="{7A884F9A-40FF-44C7-BFDF-8E99CAF5AF4A}" presName="imgShp" presStyleLbl="fgImgPlace1" presStyleIdx="3" presStyleCnt="4"/>
      <dgm:spPr>
        <a:blipFill rotWithShape="1">
          <a:blip xmlns:r="http://schemas.openxmlformats.org/officeDocument/2006/relationships" r:embed="rId8" cstate="hqprint">
            <a:extLst>
              <a:ext uri="{28A0092B-C50C-407E-A947-70E740481C1C}">
                <a14:useLocalDpi xmlns:a14="http://schemas.microsoft.com/office/drawing/2010/main"/>
              </a:ext>
            </a:extLst>
          </a:blip>
          <a:srcRect/>
          <a:stretch>
            <a:fillRect/>
          </a:stretch>
        </a:blipFill>
      </dgm:spPr>
    </dgm:pt>
    <dgm:pt modelId="{E5B14D49-52B7-4F9F-BD97-8D6341CCFA75}" type="pres">
      <dgm:prSet presAssocID="{7A884F9A-40FF-44C7-BFDF-8E99CAF5AF4A}" presName="txShp" presStyleLbl="node1" presStyleIdx="3" presStyleCnt="4">
        <dgm:presLayoutVars>
          <dgm:bulletEnabled val="1"/>
        </dgm:presLayoutVars>
      </dgm:prSet>
      <dgm:spPr/>
    </dgm:pt>
  </dgm:ptLst>
  <dgm:cxnLst>
    <dgm:cxn modelId="{885DFA26-2BC2-4430-8331-DD04EDFF97B2}" srcId="{B9FC28EB-8DFB-4E2C-9F1D-E1A67DEAB9E0}" destId="{7A884F9A-40FF-44C7-BFDF-8E99CAF5AF4A}" srcOrd="3" destOrd="0" parTransId="{0A5A4F30-0D70-46B9-BA24-EA9671565F40}" sibTransId="{5CB18B05-7D1C-4EB5-A45D-922DDE033DCA}"/>
    <dgm:cxn modelId="{F7702939-1477-44C0-ADB8-D1AD66370E73}" srcId="{B9FC28EB-8DFB-4E2C-9F1D-E1A67DEAB9E0}" destId="{240B4593-F1DB-4918-8880-96CB7B09FD3B}" srcOrd="2" destOrd="0" parTransId="{2FD83C22-584A-447B-B354-8C747569FA6E}" sibTransId="{77EFB99D-B4BE-4F4C-BAA6-487FE28811DC}"/>
    <dgm:cxn modelId="{3EFA355F-16C1-4709-8702-97D27B7B1E97}" srcId="{B9FC28EB-8DFB-4E2C-9F1D-E1A67DEAB9E0}" destId="{68B80E2C-0E22-407B-8FD6-A0938CCDFD46}" srcOrd="0" destOrd="0" parTransId="{B0C5773D-A5EE-4D57-AD98-048F003A7644}" sibTransId="{08D6900B-9739-44DC-BE59-9F7B065A56AA}"/>
    <dgm:cxn modelId="{49A7C07F-C7D2-4B7B-B76C-4A5BE872114A}" type="presOf" srcId="{B9FC28EB-8DFB-4E2C-9F1D-E1A67DEAB9E0}" destId="{1CF23139-0AA2-484D-A989-219E2CBAFC03}" srcOrd="0" destOrd="0" presId="urn:microsoft.com/office/officeart/2005/8/layout/vList3"/>
    <dgm:cxn modelId="{7F69FF82-8ACC-4CBA-88F1-00CA82EE4263}" type="presOf" srcId="{240B4593-F1DB-4918-8880-96CB7B09FD3B}" destId="{9EDDF4CA-8602-403C-A7F3-8618654EC122}" srcOrd="0" destOrd="0" presId="urn:microsoft.com/office/officeart/2005/8/layout/vList3"/>
    <dgm:cxn modelId="{689B7F89-1AEF-4D24-B331-B66424158F02}" type="presOf" srcId="{7A884F9A-40FF-44C7-BFDF-8E99CAF5AF4A}" destId="{E5B14D49-52B7-4F9F-BD97-8D6341CCFA75}" srcOrd="0" destOrd="0" presId="urn:microsoft.com/office/officeart/2005/8/layout/vList3"/>
    <dgm:cxn modelId="{230A9C9E-DD3D-4855-92A1-8D206A61C3FA}" srcId="{B9FC28EB-8DFB-4E2C-9F1D-E1A67DEAB9E0}" destId="{AEB2CA50-703C-437E-BFED-C0DEA0143D37}" srcOrd="1" destOrd="0" parTransId="{D74E3690-ECE6-4D57-BB8C-7E9F7393B9C8}" sibTransId="{F9075FAB-F06C-49CB-9D91-0DDB8B487006}"/>
    <dgm:cxn modelId="{933AFEB0-A29B-4676-9FB1-9FFFD71B3D61}" type="presOf" srcId="{AEB2CA50-703C-437E-BFED-C0DEA0143D37}" destId="{47FA1A03-7C82-44F4-922A-3F26457C971D}" srcOrd="0" destOrd="0" presId="urn:microsoft.com/office/officeart/2005/8/layout/vList3"/>
    <dgm:cxn modelId="{90F287CF-86AF-45EE-85EF-8D24275F96A7}" type="presOf" srcId="{68B80E2C-0E22-407B-8FD6-A0938CCDFD46}" destId="{9470D0FE-B8CD-4E85-9BD2-74D48E4BFBDF}" srcOrd="0" destOrd="0" presId="urn:microsoft.com/office/officeart/2005/8/layout/vList3"/>
    <dgm:cxn modelId="{0D29465D-AE52-4BB8-BC55-2E7011165B11}" type="presParOf" srcId="{1CF23139-0AA2-484D-A989-219E2CBAFC03}" destId="{81E63CB1-22A6-42A2-8834-EA7666A51C87}" srcOrd="0" destOrd="0" presId="urn:microsoft.com/office/officeart/2005/8/layout/vList3"/>
    <dgm:cxn modelId="{A3D25859-FD3D-4562-81BC-1082E87FB064}" type="presParOf" srcId="{81E63CB1-22A6-42A2-8834-EA7666A51C87}" destId="{F075E8FE-60AF-4D75-85C1-FEB65378B9C7}" srcOrd="0" destOrd="0" presId="urn:microsoft.com/office/officeart/2005/8/layout/vList3"/>
    <dgm:cxn modelId="{F4C7CBB5-B54A-4076-B7B0-5CD35958DB09}" type="presParOf" srcId="{81E63CB1-22A6-42A2-8834-EA7666A51C87}" destId="{9470D0FE-B8CD-4E85-9BD2-74D48E4BFBDF}" srcOrd="1" destOrd="0" presId="urn:microsoft.com/office/officeart/2005/8/layout/vList3"/>
    <dgm:cxn modelId="{754A530E-1F40-413A-86AE-707628B0FC81}" type="presParOf" srcId="{1CF23139-0AA2-484D-A989-219E2CBAFC03}" destId="{89CDBDED-A924-4BB5-8537-C441C5B7C64B}" srcOrd="1" destOrd="0" presId="urn:microsoft.com/office/officeart/2005/8/layout/vList3"/>
    <dgm:cxn modelId="{45B23557-12C4-45D2-9D6E-DF1EFFCAD259}" type="presParOf" srcId="{1CF23139-0AA2-484D-A989-219E2CBAFC03}" destId="{5A62ABFB-7B23-487D-9DC5-4209E40CF866}" srcOrd="2" destOrd="0" presId="urn:microsoft.com/office/officeart/2005/8/layout/vList3"/>
    <dgm:cxn modelId="{1EC35BBF-1E3B-45D7-82BE-54847B64C6E1}" type="presParOf" srcId="{5A62ABFB-7B23-487D-9DC5-4209E40CF866}" destId="{C172F1C6-4321-4C7C-A671-80380F3E7892}" srcOrd="0" destOrd="0" presId="urn:microsoft.com/office/officeart/2005/8/layout/vList3"/>
    <dgm:cxn modelId="{A1B00F68-CA8E-4AE6-8C40-ADFEE1BD7753}" type="presParOf" srcId="{5A62ABFB-7B23-487D-9DC5-4209E40CF866}" destId="{47FA1A03-7C82-44F4-922A-3F26457C971D}" srcOrd="1" destOrd="0" presId="urn:microsoft.com/office/officeart/2005/8/layout/vList3"/>
    <dgm:cxn modelId="{E79EDA37-1217-4A44-94B8-4581A2B1A6D3}" type="presParOf" srcId="{1CF23139-0AA2-484D-A989-219E2CBAFC03}" destId="{B2A7596A-1CCF-4338-BC0F-839118816409}" srcOrd="3" destOrd="0" presId="urn:microsoft.com/office/officeart/2005/8/layout/vList3"/>
    <dgm:cxn modelId="{2AD3368E-5E6E-40A8-A306-227F83D48D13}" type="presParOf" srcId="{1CF23139-0AA2-484D-A989-219E2CBAFC03}" destId="{50F581CE-5B6C-4D5B-A746-2E0BA4D52EA6}" srcOrd="4" destOrd="0" presId="urn:microsoft.com/office/officeart/2005/8/layout/vList3"/>
    <dgm:cxn modelId="{BA1E3A43-1F10-49C0-96FB-CBF827ABB950}" type="presParOf" srcId="{50F581CE-5B6C-4D5B-A746-2E0BA4D52EA6}" destId="{29C05A88-B82C-440A-9934-0D3FEAFA171B}" srcOrd="0" destOrd="0" presId="urn:microsoft.com/office/officeart/2005/8/layout/vList3"/>
    <dgm:cxn modelId="{4390C004-5692-41EB-99AB-66592D4EA6C1}" type="presParOf" srcId="{50F581CE-5B6C-4D5B-A746-2E0BA4D52EA6}" destId="{9EDDF4CA-8602-403C-A7F3-8618654EC122}" srcOrd="1" destOrd="0" presId="urn:microsoft.com/office/officeart/2005/8/layout/vList3"/>
    <dgm:cxn modelId="{5A1A8F2B-0E76-44C4-91B1-64CA095812D6}" type="presParOf" srcId="{1CF23139-0AA2-484D-A989-219E2CBAFC03}" destId="{C270F901-24AC-411E-9693-F9517253CC5C}" srcOrd="5" destOrd="0" presId="urn:microsoft.com/office/officeart/2005/8/layout/vList3"/>
    <dgm:cxn modelId="{D2A138FB-40E3-4F56-A854-4D8469B2BCDC}" type="presParOf" srcId="{1CF23139-0AA2-484D-A989-219E2CBAFC03}" destId="{D60666C4-4E3F-4BE5-ACB3-46296C08C996}" srcOrd="6" destOrd="0" presId="urn:microsoft.com/office/officeart/2005/8/layout/vList3"/>
    <dgm:cxn modelId="{07548E07-FAD5-40A1-A080-43631A5C97F3}" type="presParOf" srcId="{D60666C4-4E3F-4BE5-ACB3-46296C08C996}" destId="{53CCFA96-815C-4094-804B-60695936A737}" srcOrd="0" destOrd="0" presId="urn:microsoft.com/office/officeart/2005/8/layout/vList3"/>
    <dgm:cxn modelId="{B9CF925B-B86B-41A4-9C14-338DACF92509}" type="presParOf" srcId="{D60666C4-4E3F-4BE5-ACB3-46296C08C996}" destId="{E5B14D49-52B7-4F9F-BD97-8D6341CCFA7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E18816-77DB-4922-B679-C6D4182B3623}"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E2DF8283-400D-4097-9968-BD2E5A44CEBD}">
      <dgm:prSet phldrT="[Text]"/>
      <dgm:spPr>
        <a:solidFill>
          <a:schemeClr val="accent1">
            <a:lumMod val="60000"/>
            <a:lumOff val="40000"/>
          </a:schemeClr>
        </a:solidFill>
      </dgm:spPr>
      <dgm:t>
        <a:bodyPr/>
        <a:lstStyle/>
        <a:p>
          <a:r>
            <a:rPr lang="en-US" b="1" dirty="0"/>
            <a:t>Goal</a:t>
          </a:r>
          <a:r>
            <a:rPr lang="en-US" dirty="0"/>
            <a:t>: Estimate Empirical Density Function</a:t>
          </a:r>
        </a:p>
      </dgm:t>
    </dgm:pt>
    <dgm:pt modelId="{F0DA3863-E341-434E-8054-1255C8943346}" type="parTrans" cxnId="{C28FA0B8-7587-45B2-A7D6-DDD727EB0C4B}">
      <dgm:prSet/>
      <dgm:spPr/>
      <dgm:t>
        <a:bodyPr/>
        <a:lstStyle/>
        <a:p>
          <a:endParaRPr lang="en-US"/>
        </a:p>
      </dgm:t>
    </dgm:pt>
    <dgm:pt modelId="{D5DD1202-45CA-4A78-A826-D5BC442C8279}" type="sibTrans" cxnId="{C28FA0B8-7587-45B2-A7D6-DDD727EB0C4B}">
      <dgm:prSet/>
      <dgm:spPr/>
      <dgm:t>
        <a:bodyPr/>
        <a:lstStyle/>
        <a:p>
          <a:endParaRPr lang="en-US"/>
        </a:p>
      </dgm:t>
    </dgm:pt>
    <dgm:pt modelId="{627A7F46-0FFF-4E01-AF70-14542B279DD3}">
      <dgm:prSet phldrT="[Text]" custT="1">
        <dgm:style>
          <a:lnRef idx="1">
            <a:schemeClr val="accent6"/>
          </a:lnRef>
          <a:fillRef idx="2">
            <a:schemeClr val="accent6"/>
          </a:fillRef>
          <a:effectRef idx="1">
            <a:schemeClr val="accent6"/>
          </a:effectRef>
          <a:fontRef idx="minor">
            <a:schemeClr val="dk1"/>
          </a:fontRef>
        </dgm:style>
      </dgm:prSet>
      <dgm:spPr/>
      <dgm:t>
        <a:bodyPr/>
        <a:lstStyle/>
        <a:p>
          <a:pPr>
            <a:lnSpc>
              <a:spcPct val="100000"/>
            </a:lnSpc>
            <a:spcAft>
              <a:spcPts val="1200"/>
            </a:spcAft>
          </a:pPr>
          <a:r>
            <a:rPr lang="en-US" sz="2800" b="1" dirty="0"/>
            <a:t>Khan Academy</a:t>
          </a:r>
          <a:r>
            <a:rPr lang="en-US" sz="2800" dirty="0"/>
            <a:t>: A histogram is a graphical display of data using bars of different heights. In a histogram, each bar groups numbers into ranges. Taller bars show that more data falls in that range. A histogram displays the shape and spread of continuous sample data.</a:t>
          </a:r>
        </a:p>
      </dgm:t>
    </dgm:pt>
    <dgm:pt modelId="{34B66B9F-D9ED-43EB-9603-D48D44BB0DE0}" type="parTrans" cxnId="{0E4CDA84-D4FE-42DA-BA78-43235DABF816}">
      <dgm:prSet/>
      <dgm:spPr/>
      <dgm:t>
        <a:bodyPr/>
        <a:lstStyle/>
        <a:p>
          <a:endParaRPr lang="en-US"/>
        </a:p>
      </dgm:t>
    </dgm:pt>
    <dgm:pt modelId="{D03C2C40-E971-47AE-879D-E59964E0E9C6}" type="sibTrans" cxnId="{0E4CDA84-D4FE-42DA-BA78-43235DABF816}">
      <dgm:prSet/>
      <dgm:spPr/>
      <dgm:t>
        <a:bodyPr/>
        <a:lstStyle/>
        <a:p>
          <a:endParaRPr lang="en-US"/>
        </a:p>
      </dgm:t>
    </dgm:pt>
    <dgm:pt modelId="{743E4F90-ABE1-41F7-9CB5-623E68F291E9}">
      <dgm:prSet phldrT="[Text]" custT="1">
        <dgm:style>
          <a:lnRef idx="1">
            <a:schemeClr val="accent6"/>
          </a:lnRef>
          <a:fillRef idx="2">
            <a:schemeClr val="accent6"/>
          </a:fillRef>
          <a:effectRef idx="1">
            <a:schemeClr val="accent6"/>
          </a:effectRef>
          <a:fontRef idx="minor">
            <a:schemeClr val="dk1"/>
          </a:fontRef>
        </dgm:style>
      </dgm:prSet>
      <dgm:spPr/>
      <dgm:t>
        <a:bodyPr/>
        <a:lstStyle/>
        <a:p>
          <a:pPr>
            <a:lnSpc>
              <a:spcPct val="100000"/>
            </a:lnSpc>
            <a:spcAft>
              <a:spcPts val="1200"/>
            </a:spcAft>
          </a:pPr>
          <a:r>
            <a:rPr lang="en-US" sz="2800" b="1" dirty="0"/>
            <a:t>Idea</a:t>
          </a:r>
          <a:r>
            <a:rPr lang="en-US" sz="2800" dirty="0"/>
            <a:t>: Use a histogram</a:t>
          </a:r>
        </a:p>
      </dgm:t>
    </dgm:pt>
    <dgm:pt modelId="{F2B73613-9ED5-4EB0-9EFC-475094E09A36}" type="parTrans" cxnId="{F207B709-55C5-4363-B7DA-6A8A795D1244}">
      <dgm:prSet/>
      <dgm:spPr/>
      <dgm:t>
        <a:bodyPr/>
        <a:lstStyle/>
        <a:p>
          <a:endParaRPr lang="en-US"/>
        </a:p>
      </dgm:t>
    </dgm:pt>
    <dgm:pt modelId="{F46C1AB4-183E-4836-BA60-5D26F719485F}" type="sibTrans" cxnId="{F207B709-55C5-4363-B7DA-6A8A795D1244}">
      <dgm:prSet/>
      <dgm:spPr/>
      <dgm:t>
        <a:bodyPr/>
        <a:lstStyle/>
        <a:p>
          <a:endParaRPr lang="en-US"/>
        </a:p>
      </dgm:t>
    </dgm:pt>
    <dgm:pt modelId="{BFB8F932-6386-41DC-A900-C994521C75C9}">
      <dgm:prSet phldrT="[Text]" custT="1">
        <dgm:style>
          <a:lnRef idx="1">
            <a:schemeClr val="accent6"/>
          </a:lnRef>
          <a:fillRef idx="2">
            <a:schemeClr val="accent6"/>
          </a:fillRef>
          <a:effectRef idx="1">
            <a:schemeClr val="accent6"/>
          </a:effectRef>
          <a:fontRef idx="minor">
            <a:schemeClr val="dk1"/>
          </a:fontRef>
        </dgm:style>
      </dgm:prSet>
      <dgm:spPr/>
      <dgm:t>
        <a:bodyPr/>
        <a:lstStyle/>
        <a:p>
          <a:pPr>
            <a:lnSpc>
              <a:spcPct val="100000"/>
            </a:lnSpc>
            <a:spcAft>
              <a:spcPts val="1200"/>
            </a:spcAft>
          </a:pPr>
          <a:r>
            <a:rPr lang="en-US" sz="2800" b="1" dirty="0"/>
            <a:t>Activity</a:t>
          </a:r>
          <a:r>
            <a:rPr lang="en-US" sz="2800" dirty="0"/>
            <a:t>: Generate a histogram</a:t>
          </a:r>
        </a:p>
      </dgm:t>
    </dgm:pt>
    <dgm:pt modelId="{98EE90ED-BFEA-423F-8873-932A5129A049}" type="parTrans" cxnId="{E707219F-A109-445B-AB6C-ED09B460E52F}">
      <dgm:prSet/>
      <dgm:spPr/>
      <dgm:t>
        <a:bodyPr/>
        <a:lstStyle/>
        <a:p>
          <a:endParaRPr lang="en-US"/>
        </a:p>
      </dgm:t>
    </dgm:pt>
    <dgm:pt modelId="{58E45490-5FFD-4F77-A4D9-09F7D1E8F882}" type="sibTrans" cxnId="{E707219F-A109-445B-AB6C-ED09B460E52F}">
      <dgm:prSet/>
      <dgm:spPr/>
      <dgm:t>
        <a:bodyPr/>
        <a:lstStyle/>
        <a:p>
          <a:endParaRPr lang="en-US"/>
        </a:p>
      </dgm:t>
    </dgm:pt>
    <dgm:pt modelId="{A2F22150-3B39-48F6-A1D7-FE12D6247BCB}" type="pres">
      <dgm:prSet presAssocID="{D4E18816-77DB-4922-B679-C6D4182B3623}" presName="Name0" presStyleCnt="0">
        <dgm:presLayoutVars>
          <dgm:dir/>
          <dgm:animLvl val="lvl"/>
          <dgm:resizeHandles val="exact"/>
        </dgm:presLayoutVars>
      </dgm:prSet>
      <dgm:spPr/>
    </dgm:pt>
    <dgm:pt modelId="{53742856-7911-4031-9CB2-3951B8123FF4}" type="pres">
      <dgm:prSet presAssocID="{E2DF8283-400D-4097-9968-BD2E5A44CEBD}" presName="linNode" presStyleCnt="0"/>
      <dgm:spPr/>
    </dgm:pt>
    <dgm:pt modelId="{A0F8D8F8-89D1-4E89-8AD9-15F637544F1B}" type="pres">
      <dgm:prSet presAssocID="{E2DF8283-400D-4097-9968-BD2E5A44CEBD}" presName="parTx" presStyleLbl="revTx" presStyleIdx="0" presStyleCnt="1">
        <dgm:presLayoutVars>
          <dgm:chMax val="1"/>
          <dgm:bulletEnabled val="1"/>
        </dgm:presLayoutVars>
      </dgm:prSet>
      <dgm:spPr/>
    </dgm:pt>
    <dgm:pt modelId="{5927413F-94BB-4940-9213-6933E2117E41}" type="pres">
      <dgm:prSet presAssocID="{E2DF8283-400D-4097-9968-BD2E5A44CEBD}" presName="bracket" presStyleLbl="parChTrans1D1" presStyleIdx="0" presStyleCnt="1"/>
      <dgm:spPr/>
    </dgm:pt>
    <dgm:pt modelId="{763DD96E-5B0B-440D-84B0-EC70F8E668EA}" type="pres">
      <dgm:prSet presAssocID="{E2DF8283-400D-4097-9968-BD2E5A44CEBD}" presName="spH" presStyleCnt="0"/>
      <dgm:spPr/>
    </dgm:pt>
    <dgm:pt modelId="{9EE8709B-E217-43FB-BC18-B778427DAF5A}" type="pres">
      <dgm:prSet presAssocID="{E2DF8283-400D-4097-9968-BD2E5A44CEBD}" presName="desTx" presStyleLbl="node1" presStyleIdx="0" presStyleCnt="1">
        <dgm:presLayoutVars>
          <dgm:bulletEnabled val="1"/>
        </dgm:presLayoutVars>
      </dgm:prSet>
      <dgm:spPr/>
    </dgm:pt>
  </dgm:ptLst>
  <dgm:cxnLst>
    <dgm:cxn modelId="{F207B709-55C5-4363-B7DA-6A8A795D1244}" srcId="{E2DF8283-400D-4097-9968-BD2E5A44CEBD}" destId="{743E4F90-ABE1-41F7-9CB5-623E68F291E9}" srcOrd="0" destOrd="0" parTransId="{F2B73613-9ED5-4EB0-9EFC-475094E09A36}" sibTransId="{F46C1AB4-183E-4836-BA60-5D26F719485F}"/>
    <dgm:cxn modelId="{8204E418-A92D-48E9-BC8A-495AC6B06E62}" type="presOf" srcId="{E2DF8283-400D-4097-9968-BD2E5A44CEBD}" destId="{A0F8D8F8-89D1-4E89-8AD9-15F637544F1B}" srcOrd="0" destOrd="0" presId="urn:diagrams.loki3.com/BracketList"/>
    <dgm:cxn modelId="{42EAB47D-E365-450B-B769-397BEE78CFDA}" type="presOf" srcId="{627A7F46-0FFF-4E01-AF70-14542B279DD3}" destId="{9EE8709B-E217-43FB-BC18-B778427DAF5A}" srcOrd="0" destOrd="2" presId="urn:diagrams.loki3.com/BracketList"/>
    <dgm:cxn modelId="{0E4CDA84-D4FE-42DA-BA78-43235DABF816}" srcId="{E2DF8283-400D-4097-9968-BD2E5A44CEBD}" destId="{627A7F46-0FFF-4E01-AF70-14542B279DD3}" srcOrd="2" destOrd="0" parTransId="{34B66B9F-D9ED-43EB-9603-D48D44BB0DE0}" sibTransId="{D03C2C40-E971-47AE-879D-E59964E0E9C6}"/>
    <dgm:cxn modelId="{E707219F-A109-445B-AB6C-ED09B460E52F}" srcId="{E2DF8283-400D-4097-9968-BD2E5A44CEBD}" destId="{BFB8F932-6386-41DC-A900-C994521C75C9}" srcOrd="1" destOrd="0" parTransId="{98EE90ED-BFEA-423F-8873-932A5129A049}" sibTransId="{58E45490-5FFD-4F77-A4D9-09F7D1E8F882}"/>
    <dgm:cxn modelId="{CED379A7-3B3B-44BD-ACCD-328F77A9C446}" type="presOf" srcId="{BFB8F932-6386-41DC-A900-C994521C75C9}" destId="{9EE8709B-E217-43FB-BC18-B778427DAF5A}" srcOrd="0" destOrd="1" presId="urn:diagrams.loki3.com/BracketList"/>
    <dgm:cxn modelId="{BAECA3B1-5688-4011-B276-9BE97B1E9D55}" type="presOf" srcId="{D4E18816-77DB-4922-B679-C6D4182B3623}" destId="{A2F22150-3B39-48F6-A1D7-FE12D6247BCB}" srcOrd="0" destOrd="0" presId="urn:diagrams.loki3.com/BracketList"/>
    <dgm:cxn modelId="{068FFEB3-D366-4C5B-9EEC-258416C0FD06}" type="presOf" srcId="{743E4F90-ABE1-41F7-9CB5-623E68F291E9}" destId="{9EE8709B-E217-43FB-BC18-B778427DAF5A}" srcOrd="0" destOrd="0" presId="urn:diagrams.loki3.com/BracketList"/>
    <dgm:cxn modelId="{C28FA0B8-7587-45B2-A7D6-DDD727EB0C4B}" srcId="{D4E18816-77DB-4922-B679-C6D4182B3623}" destId="{E2DF8283-400D-4097-9968-BD2E5A44CEBD}" srcOrd="0" destOrd="0" parTransId="{F0DA3863-E341-434E-8054-1255C8943346}" sibTransId="{D5DD1202-45CA-4A78-A826-D5BC442C8279}"/>
    <dgm:cxn modelId="{F4432B7B-3CA4-4D4C-AAB6-63C26F0CAFE1}" type="presParOf" srcId="{A2F22150-3B39-48F6-A1D7-FE12D6247BCB}" destId="{53742856-7911-4031-9CB2-3951B8123FF4}" srcOrd="0" destOrd="0" presId="urn:diagrams.loki3.com/BracketList"/>
    <dgm:cxn modelId="{B45AC60A-8B74-4648-995D-DC39EF26EEB4}" type="presParOf" srcId="{53742856-7911-4031-9CB2-3951B8123FF4}" destId="{A0F8D8F8-89D1-4E89-8AD9-15F637544F1B}" srcOrd="0" destOrd="0" presId="urn:diagrams.loki3.com/BracketList"/>
    <dgm:cxn modelId="{A560BB77-F49C-4881-AFDE-98DC959D1111}" type="presParOf" srcId="{53742856-7911-4031-9CB2-3951B8123FF4}" destId="{5927413F-94BB-4940-9213-6933E2117E41}" srcOrd="1" destOrd="0" presId="urn:diagrams.loki3.com/BracketList"/>
    <dgm:cxn modelId="{61AFDEC1-3533-4847-B441-D150A69D5376}" type="presParOf" srcId="{53742856-7911-4031-9CB2-3951B8123FF4}" destId="{763DD96E-5B0B-440D-84B0-EC70F8E668EA}" srcOrd="2" destOrd="0" presId="urn:diagrams.loki3.com/BracketList"/>
    <dgm:cxn modelId="{30951463-42D3-46C7-B683-9CDEBFBBB9BA}" type="presParOf" srcId="{53742856-7911-4031-9CB2-3951B8123FF4}" destId="{9EE8709B-E217-43FB-BC18-B778427DAF5A}"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EB4B34-E61D-474D-B9F7-8158224BEF0F}"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endParaRPr lang="en-US"/>
        </a:p>
      </dgm:t>
    </dgm:pt>
    <dgm:pt modelId="{B8C2B55E-0F28-4151-96CE-1291C6674270}">
      <dgm:prSet phldrT="[Text]"/>
      <dgm:spPr/>
      <dgm:t>
        <a:bodyPr/>
        <a:lstStyle/>
        <a:p>
          <a:r>
            <a:rPr lang="en-US" dirty="0"/>
            <a:t>General Data</a:t>
          </a:r>
        </a:p>
      </dgm:t>
    </dgm:pt>
    <dgm:pt modelId="{C0FF7486-17E3-4C7A-A742-2798CB7D531C}" type="parTrans" cxnId="{8880E6DD-07AA-456E-807D-A120012A9FFA}">
      <dgm:prSet/>
      <dgm:spPr/>
      <dgm:t>
        <a:bodyPr/>
        <a:lstStyle/>
        <a:p>
          <a:endParaRPr lang="en-US"/>
        </a:p>
      </dgm:t>
    </dgm:pt>
    <dgm:pt modelId="{3380D8BB-303C-4598-979F-19C3B5DB4BBA}" type="sibTrans" cxnId="{8880E6DD-07AA-456E-807D-A120012A9FFA}">
      <dgm:prSet/>
      <dgm:spPr/>
      <dgm:t>
        <a:bodyPr/>
        <a:lstStyle/>
        <a:p>
          <a:endParaRPr lang="en-US"/>
        </a:p>
      </dgm:t>
    </dgm:pt>
    <dgm:pt modelId="{BEA859FC-EA0B-422B-9018-62694CA71462}">
      <dgm:prSet phldrT="[Text]" custT="1"/>
      <dgm:spPr/>
      <dgm:t>
        <a:bodyPr/>
        <a:lstStyle/>
        <a:p>
          <a:r>
            <a:rPr lang="en-US" sz="2000" dirty="0"/>
            <a:t>Number of Bins</a:t>
          </a:r>
        </a:p>
      </dgm:t>
    </dgm:pt>
    <dgm:pt modelId="{257C0160-15E5-4CB0-B241-6F74CC1D01B9}" type="parTrans" cxnId="{B0052C49-50FD-4953-B342-9A3E5C947C9C}">
      <dgm:prSet/>
      <dgm:spPr/>
      <dgm:t>
        <a:bodyPr/>
        <a:lstStyle/>
        <a:p>
          <a:endParaRPr lang="en-US"/>
        </a:p>
      </dgm:t>
    </dgm:pt>
    <dgm:pt modelId="{ED867ACF-E4B1-47FC-969C-40F56840DCB0}" type="sibTrans" cxnId="{B0052C49-50FD-4953-B342-9A3E5C947C9C}">
      <dgm:prSet/>
      <dgm:spPr/>
      <dgm:t>
        <a:bodyPr/>
        <a:lstStyle/>
        <a:p>
          <a:endParaRPr lang="en-US"/>
        </a:p>
      </dgm:t>
    </dgm:pt>
    <dgm:pt modelId="{63F991BA-0CA6-488C-8640-581CE3346C6A}">
      <dgm:prSet phldrT="[Text]" custT="1"/>
      <dgm:spPr/>
      <dgm:t>
        <a:bodyPr/>
        <a:lstStyle/>
        <a:p>
          <a:r>
            <a:rPr lang="en-US" sz="2000" dirty="0"/>
            <a:t>Bin Width</a:t>
          </a:r>
        </a:p>
      </dgm:t>
    </dgm:pt>
    <dgm:pt modelId="{E44AC38A-6090-4C35-BD29-DEEFE62BF8D5}" type="parTrans" cxnId="{A379DA0D-A7BB-4B8F-BD7A-05EBA5B08AF0}">
      <dgm:prSet/>
      <dgm:spPr/>
      <dgm:t>
        <a:bodyPr/>
        <a:lstStyle/>
        <a:p>
          <a:endParaRPr lang="en-US"/>
        </a:p>
      </dgm:t>
    </dgm:pt>
    <dgm:pt modelId="{93E5C811-D21C-4948-9428-6284D3A8636D}" type="sibTrans" cxnId="{A379DA0D-A7BB-4B8F-BD7A-05EBA5B08AF0}">
      <dgm:prSet/>
      <dgm:spPr/>
      <dgm:t>
        <a:bodyPr/>
        <a:lstStyle/>
        <a:p>
          <a:endParaRPr lang="en-US"/>
        </a:p>
      </dgm:t>
    </dgm:pt>
    <dgm:pt modelId="{2688A7CB-7314-408B-98CE-C72FC1AF57D9}">
      <dgm:prSet phldrT="[Text]" custT="1"/>
      <dgm:spPr/>
      <dgm:t>
        <a:bodyPr/>
        <a:lstStyle/>
        <a:p>
          <a:r>
            <a:rPr lang="en-US" sz="2000" dirty="0"/>
            <a:t>Bin Boundary</a:t>
          </a:r>
        </a:p>
      </dgm:t>
    </dgm:pt>
    <dgm:pt modelId="{23D969AC-86E2-4645-B8EF-46AD2BE5311D}" type="parTrans" cxnId="{E7229431-FF51-4A98-AF51-230CA6792865}">
      <dgm:prSet/>
      <dgm:spPr/>
      <dgm:t>
        <a:bodyPr/>
        <a:lstStyle/>
        <a:p>
          <a:endParaRPr lang="en-US"/>
        </a:p>
      </dgm:t>
    </dgm:pt>
    <dgm:pt modelId="{A0A00325-06B3-4FEE-9B4D-447DEA95D4BD}" type="sibTrans" cxnId="{E7229431-FF51-4A98-AF51-230CA6792865}">
      <dgm:prSet/>
      <dgm:spPr/>
      <dgm:t>
        <a:bodyPr/>
        <a:lstStyle/>
        <a:p>
          <a:endParaRPr lang="en-US"/>
        </a:p>
      </dgm:t>
    </dgm:pt>
    <dgm:pt modelId="{0102382F-8A75-4E57-B08C-ABDCC7DF3F0D}" type="pres">
      <dgm:prSet presAssocID="{04EB4B34-E61D-474D-B9F7-8158224BEF0F}" presName="composite" presStyleCnt="0">
        <dgm:presLayoutVars>
          <dgm:chMax val="1"/>
          <dgm:dir/>
          <dgm:resizeHandles val="exact"/>
        </dgm:presLayoutVars>
      </dgm:prSet>
      <dgm:spPr/>
    </dgm:pt>
    <dgm:pt modelId="{E1B88749-B5A4-4E84-A91A-D123C4E3C6A1}" type="pres">
      <dgm:prSet presAssocID="{04EB4B34-E61D-474D-B9F7-8158224BEF0F}" presName="radial" presStyleCnt="0">
        <dgm:presLayoutVars>
          <dgm:animLvl val="ctr"/>
        </dgm:presLayoutVars>
      </dgm:prSet>
      <dgm:spPr/>
    </dgm:pt>
    <dgm:pt modelId="{D42B2B9E-78CF-4E84-A3CB-8FCE6C11C84C}" type="pres">
      <dgm:prSet presAssocID="{B8C2B55E-0F28-4151-96CE-1291C6674270}" presName="centerShape" presStyleLbl="vennNode1" presStyleIdx="0" presStyleCnt="4"/>
      <dgm:spPr/>
    </dgm:pt>
    <dgm:pt modelId="{6D7A3B4E-CF90-4955-80C9-BB4906B43EF2}" type="pres">
      <dgm:prSet presAssocID="{BEA859FC-EA0B-422B-9018-62694CA71462}" presName="node" presStyleLbl="vennNode1" presStyleIdx="1" presStyleCnt="4" custScaleX="155526" custScaleY="116638">
        <dgm:presLayoutVars>
          <dgm:bulletEnabled val="1"/>
        </dgm:presLayoutVars>
      </dgm:prSet>
      <dgm:spPr/>
    </dgm:pt>
    <dgm:pt modelId="{CCAA4035-6D34-4D21-9B9F-404F926FBB14}" type="pres">
      <dgm:prSet presAssocID="{63F991BA-0CA6-488C-8640-581CE3346C6A}" presName="node" presStyleLbl="vennNode1" presStyleIdx="2" presStyleCnt="4" custScaleX="169900" custScaleY="112603">
        <dgm:presLayoutVars>
          <dgm:bulletEnabled val="1"/>
        </dgm:presLayoutVars>
      </dgm:prSet>
      <dgm:spPr/>
    </dgm:pt>
    <dgm:pt modelId="{AC16DC38-574C-4F09-84A4-9C8BAF0648EE}" type="pres">
      <dgm:prSet presAssocID="{2688A7CB-7314-408B-98CE-C72FC1AF57D9}" presName="node" presStyleLbl="vennNode1" presStyleIdx="3" presStyleCnt="4" custScaleX="164129" custScaleY="116350">
        <dgm:presLayoutVars>
          <dgm:bulletEnabled val="1"/>
        </dgm:presLayoutVars>
      </dgm:prSet>
      <dgm:spPr/>
    </dgm:pt>
  </dgm:ptLst>
  <dgm:cxnLst>
    <dgm:cxn modelId="{BA912B01-AE07-4645-8E36-4CD83A21C6DB}" type="presOf" srcId="{B8C2B55E-0F28-4151-96CE-1291C6674270}" destId="{D42B2B9E-78CF-4E84-A3CB-8FCE6C11C84C}" srcOrd="0" destOrd="0" presId="urn:microsoft.com/office/officeart/2005/8/layout/radial3"/>
    <dgm:cxn modelId="{A379DA0D-A7BB-4B8F-BD7A-05EBA5B08AF0}" srcId="{B8C2B55E-0F28-4151-96CE-1291C6674270}" destId="{63F991BA-0CA6-488C-8640-581CE3346C6A}" srcOrd="1" destOrd="0" parTransId="{E44AC38A-6090-4C35-BD29-DEEFE62BF8D5}" sibTransId="{93E5C811-D21C-4948-9428-6284D3A8636D}"/>
    <dgm:cxn modelId="{E7229431-FF51-4A98-AF51-230CA6792865}" srcId="{B8C2B55E-0F28-4151-96CE-1291C6674270}" destId="{2688A7CB-7314-408B-98CE-C72FC1AF57D9}" srcOrd="2" destOrd="0" parTransId="{23D969AC-86E2-4645-B8EF-46AD2BE5311D}" sibTransId="{A0A00325-06B3-4FEE-9B4D-447DEA95D4BD}"/>
    <dgm:cxn modelId="{B0052C49-50FD-4953-B342-9A3E5C947C9C}" srcId="{B8C2B55E-0F28-4151-96CE-1291C6674270}" destId="{BEA859FC-EA0B-422B-9018-62694CA71462}" srcOrd="0" destOrd="0" parTransId="{257C0160-15E5-4CB0-B241-6F74CC1D01B9}" sibTransId="{ED867ACF-E4B1-47FC-969C-40F56840DCB0}"/>
    <dgm:cxn modelId="{0A3A5B7E-B5D0-4D1E-A0A6-84D3FD8A41B4}" type="presOf" srcId="{04EB4B34-E61D-474D-B9F7-8158224BEF0F}" destId="{0102382F-8A75-4E57-B08C-ABDCC7DF3F0D}" srcOrd="0" destOrd="0" presId="urn:microsoft.com/office/officeart/2005/8/layout/radial3"/>
    <dgm:cxn modelId="{C3B30C9C-CD6A-43FA-B088-0E342152CD4D}" type="presOf" srcId="{2688A7CB-7314-408B-98CE-C72FC1AF57D9}" destId="{AC16DC38-574C-4F09-84A4-9C8BAF0648EE}" srcOrd="0" destOrd="0" presId="urn:microsoft.com/office/officeart/2005/8/layout/radial3"/>
    <dgm:cxn modelId="{6A2641B3-AF61-46CF-8714-8E0ECAB1E4CC}" type="presOf" srcId="{BEA859FC-EA0B-422B-9018-62694CA71462}" destId="{6D7A3B4E-CF90-4955-80C9-BB4906B43EF2}" srcOrd="0" destOrd="0" presId="urn:microsoft.com/office/officeart/2005/8/layout/radial3"/>
    <dgm:cxn modelId="{F5BE2AB8-10CB-4C02-B23B-694D83B05027}" type="presOf" srcId="{63F991BA-0CA6-488C-8640-581CE3346C6A}" destId="{CCAA4035-6D34-4D21-9B9F-404F926FBB14}" srcOrd="0" destOrd="0" presId="urn:microsoft.com/office/officeart/2005/8/layout/radial3"/>
    <dgm:cxn modelId="{8880E6DD-07AA-456E-807D-A120012A9FFA}" srcId="{04EB4B34-E61D-474D-B9F7-8158224BEF0F}" destId="{B8C2B55E-0F28-4151-96CE-1291C6674270}" srcOrd="0" destOrd="0" parTransId="{C0FF7486-17E3-4C7A-A742-2798CB7D531C}" sibTransId="{3380D8BB-303C-4598-979F-19C3B5DB4BBA}"/>
    <dgm:cxn modelId="{997737E4-1A78-42AA-AE57-DB9369DD8A1F}" type="presParOf" srcId="{0102382F-8A75-4E57-B08C-ABDCC7DF3F0D}" destId="{E1B88749-B5A4-4E84-A91A-D123C4E3C6A1}" srcOrd="0" destOrd="0" presId="urn:microsoft.com/office/officeart/2005/8/layout/radial3"/>
    <dgm:cxn modelId="{96463108-F906-4FF8-B9C3-4016DAC98E0C}" type="presParOf" srcId="{E1B88749-B5A4-4E84-A91A-D123C4E3C6A1}" destId="{D42B2B9E-78CF-4E84-A3CB-8FCE6C11C84C}" srcOrd="0" destOrd="0" presId="urn:microsoft.com/office/officeart/2005/8/layout/radial3"/>
    <dgm:cxn modelId="{7910C47E-F730-4444-85E2-F879A2151B27}" type="presParOf" srcId="{E1B88749-B5A4-4E84-A91A-D123C4E3C6A1}" destId="{6D7A3B4E-CF90-4955-80C9-BB4906B43EF2}" srcOrd="1" destOrd="0" presId="urn:microsoft.com/office/officeart/2005/8/layout/radial3"/>
    <dgm:cxn modelId="{2453E196-9B6A-47EE-AF9F-7A115AE27EF4}" type="presParOf" srcId="{E1B88749-B5A4-4E84-A91A-D123C4E3C6A1}" destId="{CCAA4035-6D34-4D21-9B9F-404F926FBB14}" srcOrd="2" destOrd="0" presId="urn:microsoft.com/office/officeart/2005/8/layout/radial3"/>
    <dgm:cxn modelId="{883E35FB-7220-440B-AFD2-872753AAE213}" type="presParOf" srcId="{E1B88749-B5A4-4E84-A91A-D123C4E3C6A1}" destId="{AC16DC38-574C-4F09-84A4-9C8BAF0648EE}" srcOrd="3"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70AA1BF-AEA3-4095-910C-CE49A629A21A}"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7757A263-C3A7-4905-94CD-1D11D4567C0D}">
          <dgm:prSet phldrT="[Text]"/>
          <dgm:spPr>
            <a:solidFill>
              <a:srgbClr val="FFFF00">
                <a:alpha val="40000"/>
              </a:srgbClr>
            </a:solidFill>
          </dgm:spPr>
          <dgm:t>
            <a:bodyPr/>
            <a:lstStyle/>
            <a:p>
              <a:r>
                <a:rPr lang="en-US" dirty="0"/>
                <a:t>We like the idea of making the </a:t>
              </a:r>
              <a14:m>
                <m:oMath xmlns:m="http://schemas.openxmlformats.org/officeDocument/2006/math">
                  <m:r>
                    <a:rPr lang="en-US" i="1" dirty="0" smtClean="0">
                      <a:latin typeface="Cambria Math" panose="02040503050406030204" pitchFamily="18" charset="0"/>
                    </a:rPr>
                    <m:t>𝑑</m:t>
                  </m:r>
                </m:oMath>
              </a14:m>
              <a:r>
                <a:rPr lang="en-US" dirty="0"/>
                <a:t> values the multiples of 1, 2, and 5</a:t>
              </a:r>
            </a:p>
          </dgm:t>
        </dgm:pt>
      </mc:Choice>
      <mc:Fallback xmlns="">
        <dgm:pt modelId="{7757A263-C3A7-4905-94CD-1D11D4567C0D}">
          <dgm:prSet phldrT="[Text]"/>
          <dgm:spPr>
            <a:solidFill>
              <a:srgbClr val="FFFF00">
                <a:alpha val="40000"/>
              </a:srgbClr>
            </a:solidFill>
          </dgm:spPr>
          <dgm:t>
            <a:bodyPr/>
            <a:lstStyle/>
            <a:p>
              <a:r>
                <a:rPr lang="en-US" dirty="0"/>
                <a:t>We like the idea of making the </a:t>
              </a:r>
              <a:r>
                <a:rPr lang="en-US" i="0" dirty="0">
                  <a:latin typeface="Cambria Math" panose="02040503050406030204" pitchFamily="18" charset="0"/>
                </a:rPr>
                <a:t>𝑑</a:t>
              </a:r>
              <a:r>
                <a:rPr lang="en-US" dirty="0"/>
                <a:t> values the multiples of 1, 2, and 5</a:t>
              </a:r>
            </a:p>
          </dgm:t>
        </dgm:pt>
      </mc:Fallback>
    </mc:AlternateContent>
    <dgm:pt modelId="{568E67B3-F5E6-45CC-A527-9EBB4CE03A17}" type="parTrans" cxnId="{A8BEDAB9-9271-432B-BC20-FEC93E8858CC}">
      <dgm:prSet/>
      <dgm:spPr/>
      <dgm:t>
        <a:bodyPr/>
        <a:lstStyle/>
        <a:p>
          <a:endParaRPr lang="en-US"/>
        </a:p>
      </dgm:t>
    </dgm:pt>
    <dgm:pt modelId="{1A854C59-0013-4ED2-9FE7-8DE62F3A79C0}" type="sibTrans" cxnId="{A8BEDAB9-9271-432B-BC20-FEC93E8858CC}">
      <dgm:prSet/>
      <dgm:spPr/>
      <dgm:t>
        <a:bodyPr/>
        <a:lstStyle/>
        <a:p>
          <a:endParaRPr lang="en-US"/>
        </a:p>
      </dgm:t>
    </dgm:pt>
    <mc:AlternateContent xmlns:mc="http://schemas.openxmlformats.org/markup-compatibility/2006" xmlns:a14="http://schemas.microsoft.com/office/drawing/2010/main">
      <mc:Choice Requires="a14">
        <dgm:pt modelId="{701654EB-DA49-416F-9548-8881246EA141}">
          <dgm:prSet phldrT="[Text]"/>
          <dgm:spPr>
            <a:solidFill>
              <a:srgbClr val="00B050">
                <a:alpha val="40000"/>
              </a:srgbClr>
            </a:solidFill>
          </dgm:spPr>
          <dgm:t>
            <a:bodyPr/>
            <a:lstStyle/>
            <a:p>
              <a:r>
                <a:rPr lang="en-US" dirty="0"/>
                <a:t>Can we </a:t>
              </a:r>
              <a:r>
                <a:rPr lang="en-US" i="1" dirty="0"/>
                <a:t>examine</a:t>
              </a:r>
              <a:r>
                <a:rPr lang="en-US" dirty="0"/>
                <a:t> the data to determine the candidate list of </a:t>
              </a:r>
              <a14:m>
                <m:oMath xmlns:m="http://schemas.openxmlformats.org/officeDocument/2006/math">
                  <m:r>
                    <a:rPr lang="en-US" i="1" dirty="0" smtClean="0">
                      <a:latin typeface="Cambria Math" panose="02040503050406030204" pitchFamily="18" charset="0"/>
                    </a:rPr>
                    <m:t>𝑑</m:t>
                  </m:r>
                </m:oMath>
              </a14:m>
              <a:r>
                <a:rPr lang="en-US" dirty="0"/>
                <a:t> values instead?</a:t>
              </a:r>
            </a:p>
          </dgm:t>
        </dgm:pt>
      </mc:Choice>
      <mc:Fallback xmlns="">
        <dgm:pt modelId="{701654EB-DA49-416F-9548-8881246EA141}">
          <dgm:prSet phldrT="[Text]"/>
          <dgm:spPr>
            <a:solidFill>
              <a:srgbClr val="00B050">
                <a:alpha val="40000"/>
              </a:srgbClr>
            </a:solidFill>
          </dgm:spPr>
          <dgm:t>
            <a:bodyPr/>
            <a:lstStyle/>
            <a:p>
              <a:r>
                <a:rPr lang="en-US" dirty="0"/>
                <a:t>Can we </a:t>
              </a:r>
              <a:r>
                <a:rPr lang="en-US" i="1" dirty="0"/>
                <a:t>examine</a:t>
              </a:r>
              <a:r>
                <a:rPr lang="en-US" dirty="0"/>
                <a:t> the data to determine the candidate list of </a:t>
              </a:r>
              <a:r>
                <a:rPr lang="en-US" i="0" dirty="0">
                  <a:latin typeface="Cambria Math" panose="02040503050406030204" pitchFamily="18" charset="0"/>
                </a:rPr>
                <a:t>𝑑</a:t>
              </a:r>
              <a:r>
                <a:rPr lang="en-US" dirty="0"/>
                <a:t> values instead?</a:t>
              </a:r>
            </a:p>
          </dgm:t>
        </dgm:pt>
      </mc:Fallback>
    </mc:AlternateContent>
    <dgm:pt modelId="{D069C0B7-313A-4363-901F-66A988C63A35}" type="parTrans" cxnId="{1EF4E82A-8DA1-493F-9449-BF65247983ED}">
      <dgm:prSet/>
      <dgm:spPr/>
      <dgm:t>
        <a:bodyPr/>
        <a:lstStyle/>
        <a:p>
          <a:endParaRPr lang="en-US"/>
        </a:p>
      </dgm:t>
    </dgm:pt>
    <dgm:pt modelId="{B8EDC76F-1DCA-4DCD-BE20-D87FE34AD47B}" type="sibTrans" cxnId="{1EF4E82A-8DA1-493F-9449-BF65247983ED}">
      <dgm:prSet/>
      <dgm:spPr/>
      <dgm:t>
        <a:bodyPr/>
        <a:lstStyle/>
        <a:p>
          <a:endParaRPr lang="en-US"/>
        </a:p>
      </dgm:t>
    </dgm:pt>
    <dgm:pt modelId="{D6EB1CB4-F2CA-4829-858F-85A1437E2DBE}">
      <dgm:prSet phldrT="[Text]"/>
      <dgm:spPr>
        <a:solidFill>
          <a:schemeClr val="accent6">
            <a:lumMod val="20000"/>
            <a:lumOff val="80000"/>
            <a:alpha val="40000"/>
          </a:schemeClr>
        </a:solidFill>
      </dgm:spPr>
      <dgm:t>
        <a:bodyPr/>
        <a:lstStyle/>
        <a:p>
          <a:r>
            <a:rPr lang="en-US" dirty="0"/>
            <a:t>Would you like to suggest a strategy for us?</a:t>
          </a:r>
        </a:p>
      </dgm:t>
    </dgm:pt>
    <dgm:pt modelId="{FF4197A9-B59F-4927-9DC3-4318B57BFB73}" type="parTrans" cxnId="{E0E5E5E4-EA7C-4555-9FE6-73AB8D9FA191}">
      <dgm:prSet/>
      <dgm:spPr/>
      <dgm:t>
        <a:bodyPr/>
        <a:lstStyle/>
        <a:p>
          <a:endParaRPr lang="en-US"/>
        </a:p>
      </dgm:t>
    </dgm:pt>
    <dgm:pt modelId="{AEF1D132-DE78-4F19-843C-C467A1D520CD}" type="sibTrans" cxnId="{E0E5E5E4-EA7C-4555-9FE6-73AB8D9FA191}">
      <dgm:prSet/>
      <dgm:spPr/>
      <dgm:t>
        <a:bodyPr/>
        <a:lstStyle/>
        <a:p>
          <a:endParaRPr lang="en-US"/>
        </a:p>
      </dgm:t>
    </dgm:pt>
    <dgm:pt modelId="{47D5B0B9-942B-4616-BEBA-F291ECAA75C0}" type="pres">
      <dgm:prSet presAssocID="{770AA1BF-AEA3-4095-910C-CE49A629A21A}" presName="Name0" presStyleCnt="0">
        <dgm:presLayoutVars>
          <dgm:dir/>
          <dgm:resizeHandles val="exact"/>
        </dgm:presLayoutVars>
      </dgm:prSet>
      <dgm:spPr/>
    </dgm:pt>
    <dgm:pt modelId="{9F333F6F-83D0-4F32-8EC2-03EF7F9CD9EA}" type="pres">
      <dgm:prSet presAssocID="{7757A263-C3A7-4905-94CD-1D11D4567C0D}" presName="composite" presStyleCnt="0"/>
      <dgm:spPr/>
    </dgm:pt>
    <dgm:pt modelId="{00F8D925-1B30-4A32-BF0F-6484C95788CA}" type="pres">
      <dgm:prSet presAssocID="{7757A263-C3A7-4905-94CD-1D11D4567C0D}" presName="rect1" presStyleLbl="trAlignAcc1" presStyleIdx="0" presStyleCnt="3">
        <dgm:presLayoutVars>
          <dgm:bulletEnabled val="1"/>
        </dgm:presLayoutVars>
      </dgm:prSet>
      <dgm:spPr/>
    </dgm:pt>
    <dgm:pt modelId="{B9CC0EA3-66CC-4DB5-806B-6479445A4077}" type="pres">
      <dgm:prSet presAssocID="{7757A263-C3A7-4905-94CD-1D11D4567C0D}" presName="rect2" presStyleLbl="fgImgPlace1" presStyleIdx="0" presStyleCnt="3"/>
      <dgm:spPr>
        <a:blipFill rotWithShape="1">
          <a:blip xmlns:r="http://schemas.openxmlformats.org/officeDocument/2006/relationships" r:embed="rId1" cstate="hqprint">
            <a:extLst>
              <a:ext uri="{28A0092B-C50C-407E-A947-70E740481C1C}">
                <a14:useLocalDpi xmlns:a14="http://schemas.microsoft.com/office/drawing/2010/main"/>
              </a:ext>
            </a:extLst>
          </a:blip>
          <a:srcRect/>
          <a:stretch>
            <a:fillRect/>
          </a:stretch>
        </a:blipFill>
      </dgm:spPr>
    </dgm:pt>
    <dgm:pt modelId="{7415CF8C-CF13-49CF-836A-6A2BA22A4E4B}" type="pres">
      <dgm:prSet presAssocID="{1A854C59-0013-4ED2-9FE7-8DE62F3A79C0}" presName="sibTrans" presStyleCnt="0"/>
      <dgm:spPr/>
    </dgm:pt>
    <dgm:pt modelId="{B75774D4-C043-44F5-A59E-7F7F76DA03B8}" type="pres">
      <dgm:prSet presAssocID="{701654EB-DA49-416F-9548-8881246EA141}" presName="composite" presStyleCnt="0"/>
      <dgm:spPr/>
    </dgm:pt>
    <dgm:pt modelId="{5E3F3021-34EB-432F-99D9-47265C1A3771}" type="pres">
      <dgm:prSet presAssocID="{701654EB-DA49-416F-9548-8881246EA141}" presName="rect1" presStyleLbl="trAlignAcc1" presStyleIdx="1" presStyleCnt="3">
        <dgm:presLayoutVars>
          <dgm:bulletEnabled val="1"/>
        </dgm:presLayoutVars>
      </dgm:prSet>
      <dgm:spPr/>
    </dgm:pt>
    <dgm:pt modelId="{FA4D7A3B-00A0-42BD-A1C8-D6906D4C5785}" type="pres">
      <dgm:prSet presAssocID="{701654EB-DA49-416F-9548-8881246EA141}" presName="rect2" presStyleLbl="fgImgPlace1" presStyleIdx="1" presStyleCnt="3"/>
      <dgm:spPr>
        <a:blipFill rotWithShape="1">
          <a:blip xmlns:r="http://schemas.openxmlformats.org/officeDocument/2006/relationships" r:embed="rId2" cstate="hqprint">
            <a:extLst>
              <a:ext uri="{28A0092B-C50C-407E-A947-70E740481C1C}">
                <a14:useLocalDpi xmlns:a14="http://schemas.microsoft.com/office/drawing/2010/main"/>
              </a:ext>
            </a:extLst>
          </a:blip>
          <a:srcRect/>
          <a:stretch>
            <a:fillRect l="-6000" r="-6000"/>
          </a:stretch>
        </a:blipFill>
      </dgm:spPr>
    </dgm:pt>
    <dgm:pt modelId="{948AC84E-C20B-4379-9DBC-BF3C906A1C04}" type="pres">
      <dgm:prSet presAssocID="{B8EDC76F-1DCA-4DCD-BE20-D87FE34AD47B}" presName="sibTrans" presStyleCnt="0"/>
      <dgm:spPr/>
    </dgm:pt>
    <dgm:pt modelId="{1B15A237-5C13-46C9-BF55-E7FD30E32225}" type="pres">
      <dgm:prSet presAssocID="{D6EB1CB4-F2CA-4829-858F-85A1437E2DBE}" presName="composite" presStyleCnt="0"/>
      <dgm:spPr/>
    </dgm:pt>
    <dgm:pt modelId="{73ED41B4-B3E9-4597-94EB-4AE413A259A5}" type="pres">
      <dgm:prSet presAssocID="{D6EB1CB4-F2CA-4829-858F-85A1437E2DBE}" presName="rect1" presStyleLbl="trAlignAcc1" presStyleIdx="2" presStyleCnt="3">
        <dgm:presLayoutVars>
          <dgm:bulletEnabled val="1"/>
        </dgm:presLayoutVars>
      </dgm:prSet>
      <dgm:spPr/>
    </dgm:pt>
    <dgm:pt modelId="{22A5B793-90D4-47EC-A519-1260C4817863}" type="pres">
      <dgm:prSet presAssocID="{D6EB1CB4-F2CA-4829-858F-85A1437E2DBE}" presName="rect2" presStyleLbl="fgImgPlace1" presStyleIdx="2" presStyleCnt="3"/>
      <dgm:spPr>
        <a:blipFill rotWithShape="1">
          <a:blip xmlns:r="http://schemas.openxmlformats.org/officeDocument/2006/relationships" r:embed="rId3" cstate="hqprint">
            <a:extLst>
              <a:ext uri="{28A0092B-C50C-407E-A947-70E740481C1C}">
                <a14:useLocalDpi xmlns:a14="http://schemas.microsoft.com/office/drawing/2010/main"/>
              </a:ext>
            </a:extLst>
          </a:blip>
          <a:srcRect/>
          <a:stretch>
            <a:fillRect/>
          </a:stretch>
        </a:blipFill>
      </dgm:spPr>
    </dgm:pt>
  </dgm:ptLst>
  <dgm:cxnLst>
    <dgm:cxn modelId="{1C122A0A-C017-4970-A108-87205318BF02}" type="presOf" srcId="{701654EB-DA49-416F-9548-8881246EA141}" destId="{5E3F3021-34EB-432F-99D9-47265C1A3771}" srcOrd="0" destOrd="0" presId="urn:microsoft.com/office/officeart/2008/layout/PictureStrips"/>
    <dgm:cxn modelId="{1EF4E82A-8DA1-493F-9449-BF65247983ED}" srcId="{770AA1BF-AEA3-4095-910C-CE49A629A21A}" destId="{701654EB-DA49-416F-9548-8881246EA141}" srcOrd="1" destOrd="0" parTransId="{D069C0B7-313A-4363-901F-66A988C63A35}" sibTransId="{B8EDC76F-1DCA-4DCD-BE20-D87FE34AD47B}"/>
    <dgm:cxn modelId="{693BE78D-B797-4A0E-BEB4-E96CF88ED39B}" type="presOf" srcId="{770AA1BF-AEA3-4095-910C-CE49A629A21A}" destId="{47D5B0B9-942B-4616-BEBA-F291ECAA75C0}" srcOrd="0" destOrd="0" presId="urn:microsoft.com/office/officeart/2008/layout/PictureStrips"/>
    <dgm:cxn modelId="{A8BEDAB9-9271-432B-BC20-FEC93E8858CC}" srcId="{770AA1BF-AEA3-4095-910C-CE49A629A21A}" destId="{7757A263-C3A7-4905-94CD-1D11D4567C0D}" srcOrd="0" destOrd="0" parTransId="{568E67B3-F5E6-45CC-A527-9EBB4CE03A17}" sibTransId="{1A854C59-0013-4ED2-9FE7-8DE62F3A79C0}"/>
    <dgm:cxn modelId="{E074F1C4-736C-4390-BB84-CEBD53F83045}" type="presOf" srcId="{D6EB1CB4-F2CA-4829-858F-85A1437E2DBE}" destId="{73ED41B4-B3E9-4597-94EB-4AE413A259A5}" srcOrd="0" destOrd="0" presId="urn:microsoft.com/office/officeart/2008/layout/PictureStrips"/>
    <dgm:cxn modelId="{FA2B87E3-CFED-4B99-8458-372AFC8F7455}" type="presOf" srcId="{7757A263-C3A7-4905-94CD-1D11D4567C0D}" destId="{00F8D925-1B30-4A32-BF0F-6484C95788CA}" srcOrd="0" destOrd="0" presId="urn:microsoft.com/office/officeart/2008/layout/PictureStrips"/>
    <dgm:cxn modelId="{E0E5E5E4-EA7C-4555-9FE6-73AB8D9FA191}" srcId="{770AA1BF-AEA3-4095-910C-CE49A629A21A}" destId="{D6EB1CB4-F2CA-4829-858F-85A1437E2DBE}" srcOrd="2" destOrd="0" parTransId="{FF4197A9-B59F-4927-9DC3-4318B57BFB73}" sibTransId="{AEF1D132-DE78-4F19-843C-C467A1D520CD}"/>
    <dgm:cxn modelId="{EA9C2BDA-4EE9-45D1-8D72-0E6814151806}" type="presParOf" srcId="{47D5B0B9-942B-4616-BEBA-F291ECAA75C0}" destId="{9F333F6F-83D0-4F32-8EC2-03EF7F9CD9EA}" srcOrd="0" destOrd="0" presId="urn:microsoft.com/office/officeart/2008/layout/PictureStrips"/>
    <dgm:cxn modelId="{700D9FB8-0189-468F-A4C6-03AF16F6BB3F}" type="presParOf" srcId="{9F333F6F-83D0-4F32-8EC2-03EF7F9CD9EA}" destId="{00F8D925-1B30-4A32-BF0F-6484C95788CA}" srcOrd="0" destOrd="0" presId="urn:microsoft.com/office/officeart/2008/layout/PictureStrips"/>
    <dgm:cxn modelId="{F5CB8E75-A370-4FDB-847E-76B81A7E0A80}" type="presParOf" srcId="{9F333F6F-83D0-4F32-8EC2-03EF7F9CD9EA}" destId="{B9CC0EA3-66CC-4DB5-806B-6479445A4077}" srcOrd="1" destOrd="0" presId="urn:microsoft.com/office/officeart/2008/layout/PictureStrips"/>
    <dgm:cxn modelId="{F4BF3C04-C166-4A03-A668-470FBC74E864}" type="presParOf" srcId="{47D5B0B9-942B-4616-BEBA-F291ECAA75C0}" destId="{7415CF8C-CF13-49CF-836A-6A2BA22A4E4B}" srcOrd="1" destOrd="0" presId="urn:microsoft.com/office/officeart/2008/layout/PictureStrips"/>
    <dgm:cxn modelId="{3060CDA6-072B-4455-8DAD-26DC66084C63}" type="presParOf" srcId="{47D5B0B9-942B-4616-BEBA-F291ECAA75C0}" destId="{B75774D4-C043-44F5-A59E-7F7F76DA03B8}" srcOrd="2" destOrd="0" presId="urn:microsoft.com/office/officeart/2008/layout/PictureStrips"/>
    <dgm:cxn modelId="{4639A76D-B244-457B-AE30-238D632F411F}" type="presParOf" srcId="{B75774D4-C043-44F5-A59E-7F7F76DA03B8}" destId="{5E3F3021-34EB-432F-99D9-47265C1A3771}" srcOrd="0" destOrd="0" presId="urn:microsoft.com/office/officeart/2008/layout/PictureStrips"/>
    <dgm:cxn modelId="{6DF98345-DF93-45CD-A1E8-7C2CF47D7AA3}" type="presParOf" srcId="{B75774D4-C043-44F5-A59E-7F7F76DA03B8}" destId="{FA4D7A3B-00A0-42BD-A1C8-D6906D4C5785}" srcOrd="1" destOrd="0" presId="urn:microsoft.com/office/officeart/2008/layout/PictureStrips"/>
    <dgm:cxn modelId="{CF4E6F25-572D-4798-B957-65B6640B3B34}" type="presParOf" srcId="{47D5B0B9-942B-4616-BEBA-F291ECAA75C0}" destId="{948AC84E-C20B-4379-9DBC-BF3C906A1C04}" srcOrd="3" destOrd="0" presId="urn:microsoft.com/office/officeart/2008/layout/PictureStrips"/>
    <dgm:cxn modelId="{01917345-DFCC-4EDE-9741-A73BACE79404}" type="presParOf" srcId="{47D5B0B9-942B-4616-BEBA-F291ECAA75C0}" destId="{1B15A237-5C13-46C9-BF55-E7FD30E32225}" srcOrd="4" destOrd="0" presId="urn:microsoft.com/office/officeart/2008/layout/PictureStrips"/>
    <dgm:cxn modelId="{3D87735F-580E-4093-AF1E-77FFD469F94C}" type="presParOf" srcId="{1B15A237-5C13-46C9-BF55-E7FD30E32225}" destId="{73ED41B4-B3E9-4597-94EB-4AE413A259A5}" srcOrd="0" destOrd="0" presId="urn:microsoft.com/office/officeart/2008/layout/PictureStrips"/>
    <dgm:cxn modelId="{A7A412B0-B347-48A0-96A0-ABF795E5B4DB}" type="presParOf" srcId="{1B15A237-5C13-46C9-BF55-E7FD30E32225}" destId="{22A5B793-90D4-47EC-A519-1260C4817863}"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770AA1BF-AEA3-4095-910C-CE49A629A21A}"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7757A263-C3A7-4905-94CD-1D11D4567C0D}">
      <dgm:prSet phldrT="[Text]"/>
      <dgm:spPr>
        <a:blipFill>
          <a:blip xmlns:r="http://schemas.openxmlformats.org/officeDocument/2006/relationships" r:embed="rId1"/>
          <a:stretch>
            <a:fillRect/>
          </a:stretch>
        </a:blipFill>
      </dgm:spPr>
      <dgm:t>
        <a:bodyPr/>
        <a:lstStyle/>
        <a:p>
          <a:r>
            <a:rPr lang="en-US">
              <a:noFill/>
            </a:rPr>
            <a:t> </a:t>
          </a:r>
        </a:p>
      </dgm:t>
    </dgm:pt>
    <dgm:pt modelId="{568E67B3-F5E6-45CC-A527-9EBB4CE03A17}" type="parTrans" cxnId="{A8BEDAB9-9271-432B-BC20-FEC93E8858CC}">
      <dgm:prSet/>
      <dgm:spPr/>
      <dgm:t>
        <a:bodyPr/>
        <a:lstStyle/>
        <a:p>
          <a:endParaRPr lang="en-US"/>
        </a:p>
      </dgm:t>
    </dgm:pt>
    <dgm:pt modelId="{1A854C59-0013-4ED2-9FE7-8DE62F3A79C0}" type="sibTrans" cxnId="{A8BEDAB9-9271-432B-BC20-FEC93E8858CC}">
      <dgm:prSet/>
      <dgm:spPr/>
      <dgm:t>
        <a:bodyPr/>
        <a:lstStyle/>
        <a:p>
          <a:endParaRPr lang="en-US"/>
        </a:p>
      </dgm:t>
    </dgm:pt>
    <dgm:pt modelId="{701654EB-DA49-416F-9548-8881246EA141}">
      <dgm:prSet phldrT="[Text]"/>
      <dgm:spPr>
        <a:blipFill>
          <a:blip xmlns:r="http://schemas.openxmlformats.org/officeDocument/2006/relationships" r:embed="rId2"/>
          <a:stretch>
            <a:fillRect r="-3079"/>
          </a:stretch>
        </a:blipFill>
      </dgm:spPr>
      <dgm:t>
        <a:bodyPr/>
        <a:lstStyle/>
        <a:p>
          <a:r>
            <a:rPr lang="en-US">
              <a:noFill/>
            </a:rPr>
            <a:t> </a:t>
          </a:r>
        </a:p>
      </dgm:t>
    </dgm:pt>
    <dgm:pt modelId="{D069C0B7-313A-4363-901F-66A988C63A35}" type="parTrans" cxnId="{1EF4E82A-8DA1-493F-9449-BF65247983ED}">
      <dgm:prSet/>
      <dgm:spPr/>
      <dgm:t>
        <a:bodyPr/>
        <a:lstStyle/>
        <a:p>
          <a:endParaRPr lang="en-US"/>
        </a:p>
      </dgm:t>
    </dgm:pt>
    <dgm:pt modelId="{B8EDC76F-1DCA-4DCD-BE20-D87FE34AD47B}" type="sibTrans" cxnId="{1EF4E82A-8DA1-493F-9449-BF65247983ED}">
      <dgm:prSet/>
      <dgm:spPr/>
      <dgm:t>
        <a:bodyPr/>
        <a:lstStyle/>
        <a:p>
          <a:endParaRPr lang="en-US"/>
        </a:p>
      </dgm:t>
    </dgm:pt>
    <dgm:pt modelId="{D6EB1CB4-F2CA-4829-858F-85A1437E2DBE}">
      <dgm:prSet phldrT="[Text]"/>
      <dgm:spPr>
        <a:solidFill>
          <a:schemeClr val="accent6">
            <a:lumMod val="20000"/>
            <a:lumOff val="80000"/>
            <a:alpha val="40000"/>
          </a:schemeClr>
        </a:solidFill>
      </dgm:spPr>
      <dgm:t>
        <a:bodyPr/>
        <a:lstStyle/>
        <a:p>
          <a:r>
            <a:rPr lang="en-US" dirty="0"/>
            <a:t>Would you like to suggest a strategy for us?</a:t>
          </a:r>
        </a:p>
      </dgm:t>
    </dgm:pt>
    <dgm:pt modelId="{FF4197A9-B59F-4927-9DC3-4318B57BFB73}" type="parTrans" cxnId="{E0E5E5E4-EA7C-4555-9FE6-73AB8D9FA191}">
      <dgm:prSet/>
      <dgm:spPr/>
      <dgm:t>
        <a:bodyPr/>
        <a:lstStyle/>
        <a:p>
          <a:endParaRPr lang="en-US"/>
        </a:p>
      </dgm:t>
    </dgm:pt>
    <dgm:pt modelId="{AEF1D132-DE78-4F19-843C-C467A1D520CD}" type="sibTrans" cxnId="{E0E5E5E4-EA7C-4555-9FE6-73AB8D9FA191}">
      <dgm:prSet/>
      <dgm:spPr/>
      <dgm:t>
        <a:bodyPr/>
        <a:lstStyle/>
        <a:p>
          <a:endParaRPr lang="en-US"/>
        </a:p>
      </dgm:t>
    </dgm:pt>
    <dgm:pt modelId="{47D5B0B9-942B-4616-BEBA-F291ECAA75C0}" type="pres">
      <dgm:prSet presAssocID="{770AA1BF-AEA3-4095-910C-CE49A629A21A}" presName="Name0" presStyleCnt="0">
        <dgm:presLayoutVars>
          <dgm:dir/>
          <dgm:resizeHandles val="exact"/>
        </dgm:presLayoutVars>
      </dgm:prSet>
      <dgm:spPr/>
    </dgm:pt>
    <dgm:pt modelId="{9F333F6F-83D0-4F32-8EC2-03EF7F9CD9EA}" type="pres">
      <dgm:prSet presAssocID="{7757A263-C3A7-4905-94CD-1D11D4567C0D}" presName="composite" presStyleCnt="0"/>
      <dgm:spPr/>
    </dgm:pt>
    <dgm:pt modelId="{00F8D925-1B30-4A32-BF0F-6484C95788CA}" type="pres">
      <dgm:prSet presAssocID="{7757A263-C3A7-4905-94CD-1D11D4567C0D}" presName="rect1" presStyleLbl="trAlignAcc1" presStyleIdx="0" presStyleCnt="3">
        <dgm:presLayoutVars>
          <dgm:bulletEnabled val="1"/>
        </dgm:presLayoutVars>
      </dgm:prSet>
      <dgm:spPr/>
    </dgm:pt>
    <dgm:pt modelId="{B9CC0EA3-66CC-4DB5-806B-6479445A4077}" type="pres">
      <dgm:prSet presAssocID="{7757A263-C3A7-4905-94CD-1D11D4567C0D}" presName="rect2" presStyleLbl="fgImgPlace1" presStyleIdx="0" presStyleCnt="3"/>
      <dgm:spPr>
        <a:blipFill rotWithShape="1">
          <a:blip xmlns:r="http://schemas.openxmlformats.org/officeDocument/2006/relationships" r:embed="rId3"/>
          <a:srcRect/>
          <a:stretch>
            <a:fillRect l="-25000" r="-25000"/>
          </a:stretch>
        </a:blipFill>
      </dgm:spPr>
    </dgm:pt>
    <dgm:pt modelId="{7415CF8C-CF13-49CF-836A-6A2BA22A4E4B}" type="pres">
      <dgm:prSet presAssocID="{1A854C59-0013-4ED2-9FE7-8DE62F3A79C0}" presName="sibTrans" presStyleCnt="0"/>
      <dgm:spPr/>
    </dgm:pt>
    <dgm:pt modelId="{B75774D4-C043-44F5-A59E-7F7F76DA03B8}" type="pres">
      <dgm:prSet presAssocID="{701654EB-DA49-416F-9548-8881246EA141}" presName="composite" presStyleCnt="0"/>
      <dgm:spPr/>
    </dgm:pt>
    <dgm:pt modelId="{5E3F3021-34EB-432F-99D9-47265C1A3771}" type="pres">
      <dgm:prSet presAssocID="{701654EB-DA49-416F-9548-8881246EA141}" presName="rect1" presStyleLbl="trAlignAcc1" presStyleIdx="1" presStyleCnt="3">
        <dgm:presLayoutVars>
          <dgm:bulletEnabled val="1"/>
        </dgm:presLayoutVars>
      </dgm:prSet>
      <dgm:spPr/>
    </dgm:pt>
    <dgm:pt modelId="{FA4D7A3B-00A0-42BD-A1C8-D6906D4C5785}" type="pres">
      <dgm:prSet presAssocID="{701654EB-DA49-416F-9548-8881246EA141}" presName="rect2" presStyleLbl="fgImgPlace1" presStyleIdx="1" presStyleCnt="3"/>
      <dgm:spPr>
        <a:blipFill rotWithShape="1">
          <a:blip xmlns:r="http://schemas.openxmlformats.org/officeDocument/2006/relationships" r:embed="rId4"/>
          <a:srcRect/>
          <a:stretch>
            <a:fillRect l="-6000" r="-6000"/>
          </a:stretch>
        </a:blipFill>
      </dgm:spPr>
    </dgm:pt>
    <dgm:pt modelId="{948AC84E-C20B-4379-9DBC-BF3C906A1C04}" type="pres">
      <dgm:prSet presAssocID="{B8EDC76F-1DCA-4DCD-BE20-D87FE34AD47B}" presName="sibTrans" presStyleCnt="0"/>
      <dgm:spPr/>
    </dgm:pt>
    <dgm:pt modelId="{1B15A237-5C13-46C9-BF55-E7FD30E32225}" type="pres">
      <dgm:prSet presAssocID="{D6EB1CB4-F2CA-4829-858F-85A1437E2DBE}" presName="composite" presStyleCnt="0"/>
      <dgm:spPr/>
    </dgm:pt>
    <dgm:pt modelId="{73ED41B4-B3E9-4597-94EB-4AE413A259A5}" type="pres">
      <dgm:prSet presAssocID="{D6EB1CB4-F2CA-4829-858F-85A1437E2DBE}" presName="rect1" presStyleLbl="trAlignAcc1" presStyleIdx="2" presStyleCnt="3">
        <dgm:presLayoutVars>
          <dgm:bulletEnabled val="1"/>
        </dgm:presLayoutVars>
      </dgm:prSet>
      <dgm:spPr/>
    </dgm:pt>
    <dgm:pt modelId="{22A5B793-90D4-47EC-A519-1260C4817863}" type="pres">
      <dgm:prSet presAssocID="{D6EB1CB4-F2CA-4829-858F-85A1437E2DBE}" presName="rect2" presStyleLbl="fgImgPlace1" presStyleIdx="2" presStyleCnt="3"/>
      <dgm:spPr>
        <a:blipFill rotWithShape="1">
          <a:blip xmlns:r="http://schemas.openxmlformats.org/officeDocument/2006/relationships" r:embed="rId5"/>
          <a:srcRect/>
          <a:stretch>
            <a:fillRect l="-8000" r="-8000"/>
          </a:stretch>
        </a:blipFill>
      </dgm:spPr>
    </dgm:pt>
  </dgm:ptLst>
  <dgm:cxnLst>
    <dgm:cxn modelId="{1C122A0A-C017-4970-A108-87205318BF02}" type="presOf" srcId="{701654EB-DA49-416F-9548-8881246EA141}" destId="{5E3F3021-34EB-432F-99D9-47265C1A3771}" srcOrd="0" destOrd="0" presId="urn:microsoft.com/office/officeart/2008/layout/PictureStrips"/>
    <dgm:cxn modelId="{1EF4E82A-8DA1-493F-9449-BF65247983ED}" srcId="{770AA1BF-AEA3-4095-910C-CE49A629A21A}" destId="{701654EB-DA49-416F-9548-8881246EA141}" srcOrd="1" destOrd="0" parTransId="{D069C0B7-313A-4363-901F-66A988C63A35}" sibTransId="{B8EDC76F-1DCA-4DCD-BE20-D87FE34AD47B}"/>
    <dgm:cxn modelId="{693BE78D-B797-4A0E-BEB4-E96CF88ED39B}" type="presOf" srcId="{770AA1BF-AEA3-4095-910C-CE49A629A21A}" destId="{47D5B0B9-942B-4616-BEBA-F291ECAA75C0}" srcOrd="0" destOrd="0" presId="urn:microsoft.com/office/officeart/2008/layout/PictureStrips"/>
    <dgm:cxn modelId="{A8BEDAB9-9271-432B-BC20-FEC93E8858CC}" srcId="{770AA1BF-AEA3-4095-910C-CE49A629A21A}" destId="{7757A263-C3A7-4905-94CD-1D11D4567C0D}" srcOrd="0" destOrd="0" parTransId="{568E67B3-F5E6-45CC-A527-9EBB4CE03A17}" sibTransId="{1A854C59-0013-4ED2-9FE7-8DE62F3A79C0}"/>
    <dgm:cxn modelId="{E074F1C4-736C-4390-BB84-CEBD53F83045}" type="presOf" srcId="{D6EB1CB4-F2CA-4829-858F-85A1437E2DBE}" destId="{73ED41B4-B3E9-4597-94EB-4AE413A259A5}" srcOrd="0" destOrd="0" presId="urn:microsoft.com/office/officeart/2008/layout/PictureStrips"/>
    <dgm:cxn modelId="{FA2B87E3-CFED-4B99-8458-372AFC8F7455}" type="presOf" srcId="{7757A263-C3A7-4905-94CD-1D11D4567C0D}" destId="{00F8D925-1B30-4A32-BF0F-6484C95788CA}" srcOrd="0" destOrd="0" presId="urn:microsoft.com/office/officeart/2008/layout/PictureStrips"/>
    <dgm:cxn modelId="{E0E5E5E4-EA7C-4555-9FE6-73AB8D9FA191}" srcId="{770AA1BF-AEA3-4095-910C-CE49A629A21A}" destId="{D6EB1CB4-F2CA-4829-858F-85A1437E2DBE}" srcOrd="2" destOrd="0" parTransId="{FF4197A9-B59F-4927-9DC3-4318B57BFB73}" sibTransId="{AEF1D132-DE78-4F19-843C-C467A1D520CD}"/>
    <dgm:cxn modelId="{EA9C2BDA-4EE9-45D1-8D72-0E6814151806}" type="presParOf" srcId="{47D5B0B9-942B-4616-BEBA-F291ECAA75C0}" destId="{9F333F6F-83D0-4F32-8EC2-03EF7F9CD9EA}" srcOrd="0" destOrd="0" presId="urn:microsoft.com/office/officeart/2008/layout/PictureStrips"/>
    <dgm:cxn modelId="{700D9FB8-0189-468F-A4C6-03AF16F6BB3F}" type="presParOf" srcId="{9F333F6F-83D0-4F32-8EC2-03EF7F9CD9EA}" destId="{00F8D925-1B30-4A32-BF0F-6484C95788CA}" srcOrd="0" destOrd="0" presId="urn:microsoft.com/office/officeart/2008/layout/PictureStrips"/>
    <dgm:cxn modelId="{F5CB8E75-A370-4FDB-847E-76B81A7E0A80}" type="presParOf" srcId="{9F333F6F-83D0-4F32-8EC2-03EF7F9CD9EA}" destId="{B9CC0EA3-66CC-4DB5-806B-6479445A4077}" srcOrd="1" destOrd="0" presId="urn:microsoft.com/office/officeart/2008/layout/PictureStrips"/>
    <dgm:cxn modelId="{F4BF3C04-C166-4A03-A668-470FBC74E864}" type="presParOf" srcId="{47D5B0B9-942B-4616-BEBA-F291ECAA75C0}" destId="{7415CF8C-CF13-49CF-836A-6A2BA22A4E4B}" srcOrd="1" destOrd="0" presId="urn:microsoft.com/office/officeart/2008/layout/PictureStrips"/>
    <dgm:cxn modelId="{3060CDA6-072B-4455-8DAD-26DC66084C63}" type="presParOf" srcId="{47D5B0B9-942B-4616-BEBA-F291ECAA75C0}" destId="{B75774D4-C043-44F5-A59E-7F7F76DA03B8}" srcOrd="2" destOrd="0" presId="urn:microsoft.com/office/officeart/2008/layout/PictureStrips"/>
    <dgm:cxn modelId="{4639A76D-B244-457B-AE30-238D632F411F}" type="presParOf" srcId="{B75774D4-C043-44F5-A59E-7F7F76DA03B8}" destId="{5E3F3021-34EB-432F-99D9-47265C1A3771}" srcOrd="0" destOrd="0" presId="urn:microsoft.com/office/officeart/2008/layout/PictureStrips"/>
    <dgm:cxn modelId="{6DF98345-DF93-45CD-A1E8-7C2CF47D7AA3}" type="presParOf" srcId="{B75774D4-C043-44F5-A59E-7F7F76DA03B8}" destId="{FA4D7A3B-00A0-42BD-A1C8-D6906D4C5785}" srcOrd="1" destOrd="0" presId="urn:microsoft.com/office/officeart/2008/layout/PictureStrips"/>
    <dgm:cxn modelId="{CF4E6F25-572D-4798-B957-65B6640B3B34}" type="presParOf" srcId="{47D5B0B9-942B-4616-BEBA-F291ECAA75C0}" destId="{948AC84E-C20B-4379-9DBC-BF3C906A1C04}" srcOrd="3" destOrd="0" presId="urn:microsoft.com/office/officeart/2008/layout/PictureStrips"/>
    <dgm:cxn modelId="{01917345-DFCC-4EDE-9741-A73BACE79404}" type="presParOf" srcId="{47D5B0B9-942B-4616-BEBA-F291ECAA75C0}" destId="{1B15A237-5C13-46C9-BF55-E7FD30E32225}" srcOrd="4" destOrd="0" presId="urn:microsoft.com/office/officeart/2008/layout/PictureStrips"/>
    <dgm:cxn modelId="{3D87735F-580E-4093-AF1E-77FFD469F94C}" type="presParOf" srcId="{1B15A237-5C13-46C9-BF55-E7FD30E32225}" destId="{73ED41B4-B3E9-4597-94EB-4AE413A259A5}" srcOrd="0" destOrd="0" presId="urn:microsoft.com/office/officeart/2008/layout/PictureStrips"/>
    <dgm:cxn modelId="{A7A412B0-B347-48A0-96A0-ABF795E5B4DB}" type="presParOf" srcId="{1B15A237-5C13-46C9-BF55-E7FD30E32225}" destId="{22A5B793-90D4-47EC-A519-1260C4817863}"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31C46-D10D-44EB-9260-A8F4A595EB4B}">
      <dsp:nvSpPr>
        <dsp:cNvPr id="0" name=""/>
        <dsp:cNvSpPr/>
      </dsp:nvSpPr>
      <dsp:spPr>
        <a:xfrm rot="10800000">
          <a:off x="2234385" y="1178"/>
          <a:ext cx="6992874" cy="1892089"/>
        </a:xfrm>
        <a:prstGeom prst="homePlat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359"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solidFill>
                <a:schemeClr val="tx1"/>
              </a:solidFill>
            </a:rPr>
            <a:t>Instructor</a:t>
          </a:r>
        </a:p>
        <a:p>
          <a:pPr marL="0" lvl="0" indent="0" algn="ctr" defTabSz="1377950">
            <a:lnSpc>
              <a:spcPct val="90000"/>
            </a:lnSpc>
            <a:spcBef>
              <a:spcPct val="0"/>
            </a:spcBef>
            <a:spcAft>
              <a:spcPct val="35000"/>
            </a:spcAft>
            <a:buNone/>
          </a:pPr>
          <a:r>
            <a:rPr lang="en-US" sz="3100" kern="1200" dirty="0">
              <a:solidFill>
                <a:schemeClr val="tx1"/>
              </a:solidFill>
            </a:rPr>
            <a:t>Dr. Ming-Long Lam</a:t>
          </a:r>
        </a:p>
        <a:p>
          <a:pPr marL="0" lvl="0" indent="0" algn="ctr" defTabSz="1377950">
            <a:lnSpc>
              <a:spcPct val="90000"/>
            </a:lnSpc>
            <a:spcBef>
              <a:spcPct val="0"/>
            </a:spcBef>
            <a:spcAft>
              <a:spcPct val="35000"/>
            </a:spcAft>
            <a:buNone/>
          </a:pPr>
          <a:r>
            <a:rPr lang="en-US" sz="3100"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mlam5@iit.edu</a:t>
          </a:r>
          <a:endParaRPr lang="en-US" sz="3100" kern="1200" dirty="0">
            <a:solidFill>
              <a:schemeClr val="tx1"/>
            </a:solidFill>
          </a:endParaRPr>
        </a:p>
      </dsp:txBody>
      <dsp:txXfrm rot="10800000">
        <a:off x="2707407" y="1178"/>
        <a:ext cx="6519852" cy="1892089"/>
      </dsp:txXfrm>
    </dsp:sp>
    <dsp:sp modelId="{F6C15655-3627-49C9-9397-6853012DF3A0}">
      <dsp:nvSpPr>
        <dsp:cNvPr id="0" name=""/>
        <dsp:cNvSpPr/>
      </dsp:nvSpPr>
      <dsp:spPr>
        <a:xfrm>
          <a:off x="1288340" y="1178"/>
          <a:ext cx="1892089" cy="1892089"/>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6000" b="-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44B08D-91F3-4102-ABE1-50EDCE1F8D33}">
      <dsp:nvSpPr>
        <dsp:cNvPr id="0" name=""/>
        <dsp:cNvSpPr/>
      </dsp:nvSpPr>
      <dsp:spPr>
        <a:xfrm rot="10800000">
          <a:off x="2234385" y="2458070"/>
          <a:ext cx="6992874" cy="1892089"/>
        </a:xfrm>
        <a:prstGeom prst="homePlat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359"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solidFill>
                <a:schemeClr val="tx1"/>
              </a:solidFill>
            </a:rPr>
            <a:t>Teaching Assistant / Grader</a:t>
          </a:r>
        </a:p>
        <a:p>
          <a:pPr marL="0" lvl="0" indent="0" algn="ctr" defTabSz="1377950">
            <a:lnSpc>
              <a:spcPct val="90000"/>
            </a:lnSpc>
            <a:spcBef>
              <a:spcPct val="0"/>
            </a:spcBef>
            <a:spcAft>
              <a:spcPct val="35000"/>
            </a:spcAft>
            <a:buNone/>
          </a:pPr>
          <a:r>
            <a:rPr lang="en-US" sz="3100" i="1" kern="1200" dirty="0">
              <a:solidFill>
                <a:schemeClr val="tx1"/>
              </a:solidFill>
            </a:rPr>
            <a:t>To Be Announced</a:t>
          </a:r>
        </a:p>
        <a:p>
          <a:pPr marL="0" lvl="0" indent="0" algn="ctr" defTabSz="1377950">
            <a:lnSpc>
              <a:spcPct val="90000"/>
            </a:lnSpc>
            <a:spcBef>
              <a:spcPct val="0"/>
            </a:spcBef>
            <a:spcAft>
              <a:spcPct val="35000"/>
            </a:spcAft>
            <a:buNone/>
          </a:pPr>
          <a:r>
            <a:rPr lang="en-US" sz="3100" b="0" i="0" kern="1200" dirty="0">
              <a:solidFill>
                <a:schemeClr val="tx1"/>
              </a:solidFill>
              <a:hlinkClick xmlns:r="http://schemas.openxmlformats.org/officeDocument/2006/relationships" r:id="rId3">
                <a:extLst>
                  <a:ext uri="{A12FA001-AC4F-418D-AE19-62706E023703}">
                    <ahyp:hlinkClr xmlns:ahyp="http://schemas.microsoft.com/office/drawing/2018/hyperlinkcolor" val="tx"/>
                  </a:ext>
                </a:extLst>
              </a:hlinkClick>
            </a:rPr>
            <a:t>@hawk.iit.edu</a:t>
          </a:r>
          <a:endParaRPr lang="en-US" sz="3100" b="0" i="0" kern="1200" dirty="0">
            <a:solidFill>
              <a:schemeClr val="tx1"/>
            </a:solidFill>
          </a:endParaRPr>
        </a:p>
      </dsp:txBody>
      <dsp:txXfrm rot="10800000">
        <a:off x="2707407" y="2458070"/>
        <a:ext cx="6519852" cy="1892089"/>
      </dsp:txXfrm>
    </dsp:sp>
    <dsp:sp modelId="{144BFEB7-3A42-4A24-8B7D-B877585F96B0}">
      <dsp:nvSpPr>
        <dsp:cNvPr id="0" name=""/>
        <dsp:cNvSpPr/>
      </dsp:nvSpPr>
      <dsp:spPr>
        <a:xfrm>
          <a:off x="1288340" y="2458070"/>
          <a:ext cx="1892089" cy="1892089"/>
        </a:xfrm>
        <a:prstGeom prst="ellipse">
          <a:avLst/>
        </a:prstGeom>
        <a:blipFill rotWithShape="1">
          <a:blip xmlns:r="http://schemas.openxmlformats.org/officeDocument/2006/relationships" r:embed="rId4"/>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8A5DA-2D41-4A08-8B3A-3D3388D01D6C}">
      <dsp:nvSpPr>
        <dsp:cNvPr id="0" name=""/>
        <dsp:cNvSpPr/>
      </dsp:nvSpPr>
      <dsp:spPr>
        <a:xfrm>
          <a:off x="1748064" y="2975"/>
          <a:ext cx="3342605" cy="2005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Homework Assignments</a:t>
          </a:r>
        </a:p>
        <a:p>
          <a:pPr marL="0" lvl="0" indent="0" algn="ctr" defTabSz="1066800">
            <a:lnSpc>
              <a:spcPct val="90000"/>
            </a:lnSpc>
            <a:spcBef>
              <a:spcPct val="0"/>
            </a:spcBef>
            <a:spcAft>
              <a:spcPct val="35000"/>
            </a:spcAft>
            <a:buNone/>
          </a:pPr>
          <a:r>
            <a:rPr lang="en-US" sz="2400" kern="1200" dirty="0"/>
            <a:t>Five Assignments </a:t>
          </a:r>
        </a:p>
        <a:p>
          <a:pPr marL="0" lvl="0" indent="0" algn="ctr" defTabSz="1066800">
            <a:lnSpc>
              <a:spcPct val="90000"/>
            </a:lnSpc>
            <a:spcBef>
              <a:spcPct val="0"/>
            </a:spcBef>
            <a:spcAft>
              <a:spcPct val="35000"/>
            </a:spcAft>
            <a:buNone/>
          </a:pPr>
          <a:r>
            <a:rPr lang="en-US" sz="2400" kern="1200" dirty="0"/>
            <a:t>Each Assignment Weight 10% Toward Final Grade</a:t>
          </a:r>
        </a:p>
      </dsp:txBody>
      <dsp:txXfrm>
        <a:off x="1748064" y="2975"/>
        <a:ext cx="3342605" cy="2005563"/>
      </dsp:txXfrm>
    </dsp:sp>
    <dsp:sp modelId="{AE5853C0-0A4B-46AD-BD74-5AA263D7DA0B}">
      <dsp:nvSpPr>
        <dsp:cNvPr id="0" name=""/>
        <dsp:cNvSpPr/>
      </dsp:nvSpPr>
      <dsp:spPr>
        <a:xfrm>
          <a:off x="5424930" y="2975"/>
          <a:ext cx="3342605" cy="2005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Mid-Term</a:t>
          </a:r>
        </a:p>
        <a:p>
          <a:pPr marL="0" lvl="0" indent="0" algn="ctr" defTabSz="1066800">
            <a:lnSpc>
              <a:spcPct val="90000"/>
            </a:lnSpc>
            <a:spcBef>
              <a:spcPct val="0"/>
            </a:spcBef>
            <a:spcAft>
              <a:spcPct val="35000"/>
            </a:spcAft>
            <a:buNone/>
          </a:pPr>
          <a:r>
            <a:rPr lang="en-US" sz="2400" kern="1200" dirty="0"/>
            <a:t>Weight 15%</a:t>
          </a:r>
        </a:p>
        <a:p>
          <a:pPr marL="0" lvl="0" indent="0" algn="ctr" defTabSz="1066800">
            <a:lnSpc>
              <a:spcPct val="90000"/>
            </a:lnSpc>
            <a:spcBef>
              <a:spcPct val="0"/>
            </a:spcBef>
            <a:spcAft>
              <a:spcPct val="35000"/>
            </a:spcAft>
            <a:buNone/>
          </a:pPr>
          <a:r>
            <a:rPr lang="en-US" sz="2400" kern="1200" dirty="0"/>
            <a:t>Conduct Only Online After the Week 8 Lecture </a:t>
          </a:r>
        </a:p>
      </dsp:txBody>
      <dsp:txXfrm>
        <a:off x="5424930" y="2975"/>
        <a:ext cx="3342605" cy="2005563"/>
      </dsp:txXfrm>
    </dsp:sp>
    <dsp:sp modelId="{EED092A4-2721-42FE-B45A-27BDDFE6EC3D}">
      <dsp:nvSpPr>
        <dsp:cNvPr id="0" name=""/>
        <dsp:cNvSpPr/>
      </dsp:nvSpPr>
      <dsp:spPr>
        <a:xfrm>
          <a:off x="1748064" y="2342799"/>
          <a:ext cx="3342605" cy="2005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Quizzes</a:t>
          </a:r>
        </a:p>
        <a:p>
          <a:pPr marL="0" lvl="0" indent="0" algn="ctr" defTabSz="1066800">
            <a:lnSpc>
              <a:spcPct val="90000"/>
            </a:lnSpc>
            <a:spcBef>
              <a:spcPct val="0"/>
            </a:spcBef>
            <a:spcAft>
              <a:spcPct val="35000"/>
            </a:spcAft>
            <a:buNone/>
          </a:pPr>
          <a:r>
            <a:rPr lang="en-US" sz="2400" kern="1200" dirty="0"/>
            <a:t>Ten in Semester</a:t>
          </a:r>
        </a:p>
        <a:p>
          <a:pPr marL="0" lvl="0" indent="0" algn="ctr" defTabSz="1066800">
            <a:lnSpc>
              <a:spcPct val="90000"/>
            </a:lnSpc>
            <a:spcBef>
              <a:spcPct val="0"/>
            </a:spcBef>
            <a:spcAft>
              <a:spcPct val="35000"/>
            </a:spcAft>
            <a:buNone/>
          </a:pPr>
          <a:r>
            <a:rPr lang="en-US" sz="2400" kern="1200" dirty="0"/>
            <a:t>Each Quiz Weight 2% Toward Final Grade</a:t>
          </a:r>
        </a:p>
      </dsp:txBody>
      <dsp:txXfrm>
        <a:off x="1748064" y="2342799"/>
        <a:ext cx="3342605" cy="2005563"/>
      </dsp:txXfrm>
    </dsp:sp>
    <dsp:sp modelId="{9A6E99B8-5400-42DC-A1C0-488B3D5A71E6}">
      <dsp:nvSpPr>
        <dsp:cNvPr id="0" name=""/>
        <dsp:cNvSpPr/>
      </dsp:nvSpPr>
      <dsp:spPr>
        <a:xfrm>
          <a:off x="5424930" y="2342799"/>
          <a:ext cx="3342605" cy="2005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Final Examination</a:t>
          </a:r>
        </a:p>
        <a:p>
          <a:pPr marL="0" lvl="0" indent="0" algn="ctr" defTabSz="1066800">
            <a:lnSpc>
              <a:spcPct val="90000"/>
            </a:lnSpc>
            <a:spcBef>
              <a:spcPct val="0"/>
            </a:spcBef>
            <a:spcAft>
              <a:spcPct val="35000"/>
            </a:spcAft>
            <a:buNone/>
          </a:pPr>
          <a:r>
            <a:rPr lang="en-US" sz="2400" kern="1200" dirty="0"/>
            <a:t>Weight 15%</a:t>
          </a:r>
        </a:p>
        <a:p>
          <a:pPr marL="0" lvl="0" indent="0" algn="ctr" defTabSz="1066800">
            <a:lnSpc>
              <a:spcPct val="90000"/>
            </a:lnSpc>
            <a:spcBef>
              <a:spcPct val="0"/>
            </a:spcBef>
            <a:spcAft>
              <a:spcPct val="35000"/>
            </a:spcAft>
            <a:buNone/>
          </a:pPr>
          <a:r>
            <a:rPr lang="en-US" sz="2400" kern="1200" dirty="0"/>
            <a:t>Conduct Only Online After the Last Lecture </a:t>
          </a:r>
        </a:p>
      </dsp:txBody>
      <dsp:txXfrm>
        <a:off x="5424930" y="2342799"/>
        <a:ext cx="3342605" cy="20055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0D0FE-B8CD-4E85-9BD2-74D48E4BFBDF}">
      <dsp:nvSpPr>
        <dsp:cNvPr id="0" name=""/>
        <dsp:cNvSpPr/>
      </dsp:nvSpPr>
      <dsp:spPr>
        <a:xfrm rot="10800000">
          <a:off x="1983253" y="3129"/>
          <a:ext cx="6992874" cy="887561"/>
        </a:xfrm>
        <a:prstGeom prst="homePlat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marL="0" lvl="0" indent="0" algn="ctr" defTabSz="1822450">
            <a:lnSpc>
              <a:spcPct val="90000"/>
            </a:lnSpc>
            <a:spcBef>
              <a:spcPct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r>
                  <a:rPr lang="en-US" sz="4100" b="0" i="1" kern="1200" smtClean="0">
                    <a:solidFill>
                      <a:schemeClr val="tx1"/>
                    </a:solidFill>
                    <a:latin typeface="Cambria Math" panose="02040503050406030204" pitchFamily="18" charset="0"/>
                    <a:ea typeface="Cambria Math" panose="02040503050406030204" pitchFamily="18" charset="0"/>
                  </a:rPr>
                  <m:t>90%≤</m:t>
                </m:r>
                <m:r>
                  <a:rPr lang="en-US" sz="4100" b="0" i="1" kern="1200" smtClean="0">
                    <a:solidFill>
                      <a:schemeClr val="tx1"/>
                    </a:solidFill>
                    <a:latin typeface="Cambria Math" panose="02040503050406030204" pitchFamily="18" charset="0"/>
                    <a:ea typeface="Cambria Math" panose="02040503050406030204" pitchFamily="18" charset="0"/>
                  </a:rPr>
                  <m:t>𝑆</m:t>
                </m:r>
              </m:oMath>
            </m:oMathPara>
          </a14:m>
          <a:endParaRPr lang="en-US" sz="4100" kern="1200" dirty="0">
            <a:solidFill>
              <a:schemeClr val="tx1"/>
            </a:solidFill>
          </a:endParaRPr>
        </a:p>
      </dsp:txBody>
      <dsp:txXfrm rot="10800000">
        <a:off x="2205143" y="3129"/>
        <a:ext cx="6770984" cy="887561"/>
      </dsp:txXfrm>
    </dsp:sp>
    <dsp:sp modelId="{F075E8FE-60AF-4D75-85C1-FEB65378B9C7}">
      <dsp:nvSpPr>
        <dsp:cNvPr id="0" name=""/>
        <dsp:cNvSpPr/>
      </dsp:nvSpPr>
      <dsp:spPr>
        <a:xfrm>
          <a:off x="1539472" y="3129"/>
          <a:ext cx="887561" cy="887561"/>
        </a:xfrm>
        <a:prstGeom prst="ellipse">
          <a:avLst/>
        </a:prstGeom>
        <a:blipFill rotWithShape="1">
          <a:blip xmlns:r="http://schemas.openxmlformats.org/officeDocument/2006/relationships" r:embed="rId1" cstate="hqprint">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FA1A03-7C82-44F4-922A-3F26457C971D}">
      <dsp:nvSpPr>
        <dsp:cNvPr id="0" name=""/>
        <dsp:cNvSpPr/>
      </dsp:nvSpPr>
      <dsp:spPr>
        <a:xfrm rot="10800000">
          <a:off x="1983253" y="1155634"/>
          <a:ext cx="6992874" cy="887561"/>
        </a:xfrm>
        <a:prstGeom prst="homePlate">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marL="0" lvl="0" indent="0" algn="ctr" defTabSz="1822450">
            <a:lnSpc>
              <a:spcPct val="90000"/>
            </a:lnSpc>
            <a:spcBef>
              <a:spcPct val="0"/>
            </a:spcBef>
            <a:spcAft>
              <a:spcPct val="35000"/>
            </a:spcAft>
            <a:buNone/>
          </a:pPr>
          <a:r>
            <a:rPr lang="en-US" sz="4100" b="0" kern="1200" dirty="0">
              <a:solidFill>
                <a:schemeClr val="tx1"/>
              </a:solidFill>
            </a:rPr>
            <a:t>75</a:t>
          </a:r>
          <a14:m xmlns:a14="http://schemas.microsoft.com/office/drawing/2010/main">
            <m:oMath xmlns:m="http://schemas.openxmlformats.org/officeDocument/2006/math">
              <m:r>
                <a:rPr lang="en-US" sz="4100" b="0" i="1" kern="1200" smtClean="0">
                  <a:solidFill>
                    <a:schemeClr val="tx1"/>
                  </a:solidFill>
                  <a:latin typeface="Cambria Math" panose="02040503050406030204" pitchFamily="18" charset="0"/>
                </a:rPr>
                <m:t>%</m:t>
              </m:r>
              <m:r>
                <a:rPr lang="en-US" sz="4100" b="0" i="1" kern="1200" smtClean="0">
                  <a:solidFill>
                    <a:schemeClr val="tx1"/>
                  </a:solidFill>
                  <a:latin typeface="Cambria Math" panose="02040503050406030204" pitchFamily="18" charset="0"/>
                  <a:ea typeface="Cambria Math" panose="02040503050406030204" pitchFamily="18" charset="0"/>
                </a:rPr>
                <m:t>≤</m:t>
              </m:r>
              <m:r>
                <a:rPr lang="en-US" sz="4100" b="0" i="1" kern="1200" smtClean="0">
                  <a:solidFill>
                    <a:schemeClr val="tx1"/>
                  </a:solidFill>
                  <a:latin typeface="Cambria Math" panose="02040503050406030204" pitchFamily="18" charset="0"/>
                  <a:ea typeface="Cambria Math" panose="02040503050406030204" pitchFamily="18" charset="0"/>
                </a:rPr>
                <m:t>𝑆</m:t>
              </m:r>
              <m:r>
                <a:rPr lang="en-US" sz="4100" b="0" i="1" kern="1200" smtClean="0">
                  <a:solidFill>
                    <a:schemeClr val="tx1"/>
                  </a:solidFill>
                  <a:latin typeface="Cambria Math" panose="02040503050406030204" pitchFamily="18" charset="0"/>
                  <a:ea typeface="Cambria Math" panose="02040503050406030204" pitchFamily="18" charset="0"/>
                </a:rPr>
                <m:t>&lt;90%</m:t>
              </m:r>
            </m:oMath>
          </a14:m>
          <a:endParaRPr lang="en-US" sz="4100" kern="1200" dirty="0">
            <a:solidFill>
              <a:schemeClr val="tx1"/>
            </a:solidFill>
          </a:endParaRPr>
        </a:p>
      </dsp:txBody>
      <dsp:txXfrm rot="10800000">
        <a:off x="2205143" y="1155634"/>
        <a:ext cx="6770984" cy="887561"/>
      </dsp:txXfrm>
    </dsp:sp>
    <dsp:sp modelId="{C172F1C6-4321-4C7C-A671-80380F3E7892}">
      <dsp:nvSpPr>
        <dsp:cNvPr id="0" name=""/>
        <dsp:cNvSpPr/>
      </dsp:nvSpPr>
      <dsp:spPr>
        <a:xfrm>
          <a:off x="1539472" y="1155634"/>
          <a:ext cx="887561" cy="887561"/>
        </a:xfrm>
        <a:prstGeom prst="ellipse">
          <a:avLst/>
        </a:prstGeom>
        <a:blipFill rotWithShape="1">
          <a:blip xmlns:r="http://schemas.openxmlformats.org/officeDocument/2006/relationships" r:embed="rId2" cstate="hqprint">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DDF4CA-8602-403C-A7F3-8618654EC122}">
      <dsp:nvSpPr>
        <dsp:cNvPr id="0" name=""/>
        <dsp:cNvSpPr/>
      </dsp:nvSpPr>
      <dsp:spPr>
        <a:xfrm rot="10800000">
          <a:off x="1983253" y="2308140"/>
          <a:ext cx="6992874" cy="887561"/>
        </a:xfrm>
        <a:prstGeom prst="homePlate">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marL="0" lvl="0" indent="0" algn="ctr" defTabSz="1822450">
            <a:lnSpc>
              <a:spcPct val="90000"/>
            </a:lnSpc>
            <a:spcBef>
              <a:spcPct val="0"/>
            </a:spcBef>
            <a:spcAft>
              <a:spcPct val="35000"/>
            </a:spcAft>
            <a:buNone/>
          </a:pPr>
          <a:r>
            <a:rPr lang="en-US" sz="4100" b="0" kern="1200" dirty="0">
              <a:solidFill>
                <a:schemeClr val="tx1"/>
              </a:solidFill>
            </a:rPr>
            <a:t>6</a:t>
          </a:r>
          <a14:m xmlns:a14="http://schemas.microsoft.com/office/drawing/2010/main">
            <m:oMath xmlns:m="http://schemas.openxmlformats.org/officeDocument/2006/math">
              <m:r>
                <a:rPr lang="en-US" sz="4100" b="0" i="1" kern="1200" smtClean="0">
                  <a:solidFill>
                    <a:schemeClr val="tx1"/>
                  </a:solidFill>
                  <a:latin typeface="Cambria Math" panose="02040503050406030204" pitchFamily="18" charset="0"/>
                </a:rPr>
                <m:t>0%</m:t>
              </m:r>
              <m:r>
                <a:rPr lang="en-US" sz="4100" b="0" i="1" kern="1200" smtClean="0">
                  <a:solidFill>
                    <a:schemeClr val="tx1"/>
                  </a:solidFill>
                  <a:latin typeface="Cambria Math" panose="02040503050406030204" pitchFamily="18" charset="0"/>
                  <a:ea typeface="Cambria Math" panose="02040503050406030204" pitchFamily="18" charset="0"/>
                </a:rPr>
                <m:t>≤</m:t>
              </m:r>
              <m:r>
                <a:rPr lang="en-US" sz="4100" b="0" i="1" kern="1200" smtClean="0">
                  <a:solidFill>
                    <a:schemeClr val="tx1"/>
                  </a:solidFill>
                  <a:latin typeface="Cambria Math" panose="02040503050406030204" pitchFamily="18" charset="0"/>
                  <a:ea typeface="Cambria Math" panose="02040503050406030204" pitchFamily="18" charset="0"/>
                </a:rPr>
                <m:t>𝑆</m:t>
              </m:r>
              <m:r>
                <a:rPr lang="en-US" sz="4100" b="0" i="1" kern="1200" smtClean="0">
                  <a:solidFill>
                    <a:schemeClr val="tx1"/>
                  </a:solidFill>
                  <a:latin typeface="Cambria Math" panose="02040503050406030204" pitchFamily="18" charset="0"/>
                  <a:ea typeface="Cambria Math" panose="02040503050406030204" pitchFamily="18" charset="0"/>
                </a:rPr>
                <m:t>&lt;75%</m:t>
              </m:r>
            </m:oMath>
          </a14:m>
          <a:endParaRPr lang="en-US" sz="4100" kern="1200" dirty="0"/>
        </a:p>
      </dsp:txBody>
      <dsp:txXfrm rot="10800000">
        <a:off x="2205143" y="2308140"/>
        <a:ext cx="6770984" cy="887561"/>
      </dsp:txXfrm>
    </dsp:sp>
    <dsp:sp modelId="{29C05A88-B82C-440A-9934-0D3FEAFA171B}">
      <dsp:nvSpPr>
        <dsp:cNvPr id="0" name=""/>
        <dsp:cNvSpPr/>
      </dsp:nvSpPr>
      <dsp:spPr>
        <a:xfrm>
          <a:off x="1539472" y="2308140"/>
          <a:ext cx="887561" cy="887561"/>
        </a:xfrm>
        <a:prstGeom prst="ellipse">
          <a:avLst/>
        </a:prstGeom>
        <a:blipFill rotWithShape="1">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B14D49-52B7-4F9F-BD97-8D6341CCFA75}">
      <dsp:nvSpPr>
        <dsp:cNvPr id="0" name=""/>
        <dsp:cNvSpPr/>
      </dsp:nvSpPr>
      <dsp:spPr>
        <a:xfrm rot="10800000">
          <a:off x="1983253" y="3460646"/>
          <a:ext cx="6992874" cy="887561"/>
        </a:xfrm>
        <a:prstGeom prst="homePlate">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6210" rIns="291592" bIns="156210" numCol="1" spcCol="1270" anchor="ctr" anchorCtr="0">
          <a:noAutofit/>
        </a:bodyPr>
        <a:lstStyle/>
        <a:p>
          <a:pPr marL="0" lvl="0" indent="0" algn="ctr" defTabSz="1822450">
            <a:lnSpc>
              <a:spcPct val="90000"/>
            </a:lnSpc>
            <a:spcBef>
              <a:spcPct val="0"/>
            </a:spcBef>
            <a:spcAft>
              <a:spcPts val="0"/>
            </a:spcAft>
            <a:buNone/>
          </a:pPr>
          <a14:m xmlns:a14="http://schemas.microsoft.com/office/drawing/2010/main">
            <m:oMathPara xmlns:m="http://schemas.openxmlformats.org/officeDocument/2006/math">
              <m:oMathParaPr>
                <m:jc m:val="centerGroup"/>
              </m:oMathParaPr>
              <m:oMath xmlns:m="http://schemas.openxmlformats.org/officeDocument/2006/math">
                <m:r>
                  <a:rPr lang="en-US" sz="4100" b="0" i="1" kern="1200" smtClean="0">
                    <a:latin typeface="Cambria Math" panose="02040503050406030204" pitchFamily="18" charset="0"/>
                  </a:rPr>
                  <m:t>𝑆</m:t>
                </m:r>
                <m:r>
                  <a:rPr lang="en-US" sz="4100" b="0" i="1" kern="1200" smtClean="0">
                    <a:latin typeface="Cambria Math" panose="02040503050406030204" pitchFamily="18" charset="0"/>
                  </a:rPr>
                  <m:t>&lt;60%</m:t>
                </m:r>
              </m:oMath>
            </m:oMathPara>
          </a14:m>
          <a:endParaRPr lang="en-US" sz="4100" kern="1200" dirty="0"/>
        </a:p>
      </dsp:txBody>
      <dsp:txXfrm rot="10800000">
        <a:off x="2205143" y="3460646"/>
        <a:ext cx="6770984" cy="887561"/>
      </dsp:txXfrm>
    </dsp:sp>
    <dsp:sp modelId="{53CCFA96-815C-4094-804B-60695936A737}">
      <dsp:nvSpPr>
        <dsp:cNvPr id="0" name=""/>
        <dsp:cNvSpPr/>
      </dsp:nvSpPr>
      <dsp:spPr>
        <a:xfrm>
          <a:off x="1539472" y="3460646"/>
          <a:ext cx="887561" cy="887561"/>
        </a:xfrm>
        <a:prstGeom prst="ellipse">
          <a:avLst/>
        </a:prstGeom>
        <a:blipFill rotWithShape="1">
          <a:blip xmlns:r="http://schemas.openxmlformats.org/officeDocument/2006/relationships" r:embed="rId4" cstate="hqprint">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8D8F8-89D1-4E89-8AD9-15F637544F1B}">
      <dsp:nvSpPr>
        <dsp:cNvPr id="0" name=""/>
        <dsp:cNvSpPr/>
      </dsp:nvSpPr>
      <dsp:spPr>
        <a:xfrm>
          <a:off x="5134" y="590431"/>
          <a:ext cx="2626332" cy="3170475"/>
        </a:xfrm>
        <a:prstGeom prst="rect">
          <a:avLst/>
        </a:prstGeom>
        <a:solidFill>
          <a:schemeClr val="accent1">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98704" tIns="106680" rIns="298704" bIns="106680" numCol="1" spcCol="1270" anchor="ctr" anchorCtr="0">
          <a:noAutofit/>
        </a:bodyPr>
        <a:lstStyle/>
        <a:p>
          <a:pPr marL="0" lvl="0" indent="0" algn="r" defTabSz="1866900">
            <a:lnSpc>
              <a:spcPct val="90000"/>
            </a:lnSpc>
            <a:spcBef>
              <a:spcPct val="0"/>
            </a:spcBef>
            <a:spcAft>
              <a:spcPct val="35000"/>
            </a:spcAft>
            <a:buNone/>
          </a:pPr>
          <a:r>
            <a:rPr lang="en-US" sz="4200" b="1" kern="1200" dirty="0"/>
            <a:t>Goal</a:t>
          </a:r>
          <a:r>
            <a:rPr lang="en-US" sz="4200" kern="1200" dirty="0"/>
            <a:t>: Estimate Empirical Density Function</a:t>
          </a:r>
        </a:p>
      </dsp:txBody>
      <dsp:txXfrm>
        <a:off x="5134" y="590431"/>
        <a:ext cx="2626332" cy="3170475"/>
      </dsp:txXfrm>
    </dsp:sp>
    <dsp:sp modelId="{5927413F-94BB-4940-9213-6933E2117E41}">
      <dsp:nvSpPr>
        <dsp:cNvPr id="0" name=""/>
        <dsp:cNvSpPr/>
      </dsp:nvSpPr>
      <dsp:spPr>
        <a:xfrm>
          <a:off x="2631467" y="144583"/>
          <a:ext cx="525266" cy="4062171"/>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E8709B-E217-43FB-BC18-B778427DAF5A}">
      <dsp:nvSpPr>
        <dsp:cNvPr id="0" name=""/>
        <dsp:cNvSpPr/>
      </dsp:nvSpPr>
      <dsp:spPr>
        <a:xfrm>
          <a:off x="3366840" y="144583"/>
          <a:ext cx="7143624" cy="4062171"/>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06680" tIns="106680" rIns="106680" bIns="106680" numCol="1" spcCol="1270" anchor="ctr" anchorCtr="0">
          <a:noAutofit/>
        </a:bodyPr>
        <a:lstStyle/>
        <a:p>
          <a:pPr marL="285750" lvl="1" indent="-285750" algn="l" defTabSz="1244600">
            <a:lnSpc>
              <a:spcPct val="100000"/>
            </a:lnSpc>
            <a:spcBef>
              <a:spcPct val="0"/>
            </a:spcBef>
            <a:spcAft>
              <a:spcPts val="1200"/>
            </a:spcAft>
            <a:buChar char="•"/>
          </a:pPr>
          <a:r>
            <a:rPr lang="en-US" sz="2800" b="1" kern="1200" dirty="0"/>
            <a:t>Idea</a:t>
          </a:r>
          <a:r>
            <a:rPr lang="en-US" sz="2800" kern="1200" dirty="0"/>
            <a:t>: Use a histogram</a:t>
          </a:r>
        </a:p>
        <a:p>
          <a:pPr marL="285750" lvl="1" indent="-285750" algn="l" defTabSz="1244600">
            <a:lnSpc>
              <a:spcPct val="100000"/>
            </a:lnSpc>
            <a:spcBef>
              <a:spcPct val="0"/>
            </a:spcBef>
            <a:spcAft>
              <a:spcPts val="1200"/>
            </a:spcAft>
            <a:buChar char="•"/>
          </a:pPr>
          <a:r>
            <a:rPr lang="en-US" sz="2800" b="1" kern="1200" dirty="0"/>
            <a:t>Activity</a:t>
          </a:r>
          <a:r>
            <a:rPr lang="en-US" sz="2800" kern="1200" dirty="0"/>
            <a:t>: Generate a histogram</a:t>
          </a:r>
        </a:p>
        <a:p>
          <a:pPr marL="285750" lvl="1" indent="-285750" algn="l" defTabSz="1244600">
            <a:lnSpc>
              <a:spcPct val="100000"/>
            </a:lnSpc>
            <a:spcBef>
              <a:spcPct val="0"/>
            </a:spcBef>
            <a:spcAft>
              <a:spcPts val="1200"/>
            </a:spcAft>
            <a:buChar char="•"/>
          </a:pPr>
          <a:r>
            <a:rPr lang="en-US" sz="2800" b="1" kern="1200" dirty="0"/>
            <a:t>Khan Academy</a:t>
          </a:r>
          <a:r>
            <a:rPr lang="en-US" sz="2800" kern="1200" dirty="0"/>
            <a:t>: A histogram is a graphical display of data using bars of different heights. In a histogram, each bar groups numbers into ranges. Taller bars show that more data falls in that range. A histogram displays the shape and spread of continuous sample data.</a:t>
          </a:r>
        </a:p>
      </dsp:txBody>
      <dsp:txXfrm>
        <a:off x="3366840" y="144583"/>
        <a:ext cx="7143624" cy="40621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B2B9E-78CF-4E84-A3CB-8FCE6C11C84C}">
      <dsp:nvSpPr>
        <dsp:cNvPr id="0" name=""/>
        <dsp:cNvSpPr/>
      </dsp:nvSpPr>
      <dsp:spPr>
        <a:xfrm>
          <a:off x="1242622" y="1372432"/>
          <a:ext cx="2877223" cy="2877223"/>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en-US" sz="4700" kern="1200" dirty="0"/>
            <a:t>General Data</a:t>
          </a:r>
        </a:p>
      </dsp:txBody>
      <dsp:txXfrm>
        <a:off x="1663982" y="1793792"/>
        <a:ext cx="2034503" cy="2034503"/>
      </dsp:txXfrm>
    </dsp:sp>
    <dsp:sp modelId="{6D7A3B4E-CF90-4955-80C9-BB4906B43EF2}">
      <dsp:nvSpPr>
        <dsp:cNvPr id="0" name=""/>
        <dsp:cNvSpPr/>
      </dsp:nvSpPr>
      <dsp:spPr>
        <a:xfrm>
          <a:off x="1562526" y="100157"/>
          <a:ext cx="2237415" cy="1677967"/>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Number of Bins</a:t>
          </a:r>
        </a:p>
      </dsp:txBody>
      <dsp:txXfrm>
        <a:off x="1890188" y="345890"/>
        <a:ext cx="1582091" cy="1186501"/>
      </dsp:txXfrm>
    </dsp:sp>
    <dsp:sp modelId="{CCAA4035-6D34-4D21-9B9F-404F926FBB14}">
      <dsp:nvSpPr>
        <dsp:cNvPr id="0" name=""/>
        <dsp:cNvSpPr/>
      </dsp:nvSpPr>
      <dsp:spPr>
        <a:xfrm>
          <a:off x="3080249" y="2937035"/>
          <a:ext cx="2444201" cy="1619920"/>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Bin Width</a:t>
          </a:r>
        </a:p>
      </dsp:txBody>
      <dsp:txXfrm>
        <a:off x="3438194" y="3174267"/>
        <a:ext cx="1728311" cy="1145456"/>
      </dsp:txXfrm>
    </dsp:sp>
    <dsp:sp modelId="{AC16DC38-574C-4F09-84A4-9C8BAF0648EE}">
      <dsp:nvSpPr>
        <dsp:cNvPr id="0" name=""/>
        <dsp:cNvSpPr/>
      </dsp:nvSpPr>
      <dsp:spPr>
        <a:xfrm>
          <a:off x="-120470" y="2910082"/>
          <a:ext cx="2361179" cy="1673824"/>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Bin Boundary</a:t>
          </a:r>
        </a:p>
      </dsp:txBody>
      <dsp:txXfrm>
        <a:off x="225317" y="3155208"/>
        <a:ext cx="1669605" cy="11835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8D925-1B30-4A32-BF0F-6484C95788CA}">
      <dsp:nvSpPr>
        <dsp:cNvPr id="0" name=""/>
        <dsp:cNvSpPr/>
      </dsp:nvSpPr>
      <dsp:spPr>
        <a:xfrm>
          <a:off x="207272" y="542268"/>
          <a:ext cx="4943975" cy="1544992"/>
        </a:xfrm>
        <a:prstGeom prst="rect">
          <a:avLst/>
        </a:prstGeom>
        <a:solidFill>
          <a:srgbClr val="FFFF00">
            <a:alpha val="40000"/>
          </a:srgb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46475"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We like the idea of making the </a:t>
          </a:r>
          <a14:m xmlns:a14="http://schemas.microsoft.com/office/drawing/2010/main">
            <m:oMath xmlns:m="http://schemas.openxmlformats.org/officeDocument/2006/math">
              <m:r>
                <a:rPr lang="en-US" sz="2600" i="1" kern="1200" dirty="0" smtClean="0">
                  <a:latin typeface="Cambria Math" panose="02040503050406030204" pitchFamily="18" charset="0"/>
                </a:rPr>
                <m:t>𝑑</m:t>
              </m:r>
            </m:oMath>
          </a14:m>
          <a:r>
            <a:rPr lang="en-US" sz="2600" kern="1200" dirty="0"/>
            <a:t> values the multiples of 1, 2, and 5</a:t>
          </a:r>
        </a:p>
      </dsp:txBody>
      <dsp:txXfrm>
        <a:off x="207272" y="542268"/>
        <a:ext cx="4943975" cy="1544992"/>
      </dsp:txXfrm>
    </dsp:sp>
    <dsp:sp modelId="{B9CC0EA3-66CC-4DB5-806B-6479445A4077}">
      <dsp:nvSpPr>
        <dsp:cNvPr id="0" name=""/>
        <dsp:cNvSpPr/>
      </dsp:nvSpPr>
      <dsp:spPr>
        <a:xfrm>
          <a:off x="1273" y="319103"/>
          <a:ext cx="1081494" cy="1622241"/>
        </a:xfrm>
        <a:prstGeom prst="rect">
          <a:avLst/>
        </a:prstGeom>
        <a:blipFill rotWithShape="1">
          <a:blip xmlns:r="http://schemas.openxmlformats.org/officeDocument/2006/relationships" r:embed="rId1" cstate="hqprint">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F3021-34EB-432F-99D9-47265C1A3771}">
      <dsp:nvSpPr>
        <dsp:cNvPr id="0" name=""/>
        <dsp:cNvSpPr/>
      </dsp:nvSpPr>
      <dsp:spPr>
        <a:xfrm>
          <a:off x="5570351" y="542268"/>
          <a:ext cx="4943975" cy="1544992"/>
        </a:xfrm>
        <a:prstGeom prst="rect">
          <a:avLst/>
        </a:prstGeom>
        <a:solidFill>
          <a:srgbClr val="00B050">
            <a:alpha val="40000"/>
          </a:srgb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46475"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Can we </a:t>
          </a:r>
          <a:r>
            <a:rPr lang="en-US" sz="2600" i="1" kern="1200" dirty="0"/>
            <a:t>examine</a:t>
          </a:r>
          <a:r>
            <a:rPr lang="en-US" sz="2600" kern="1200" dirty="0"/>
            <a:t> the data to determine the candidate list of </a:t>
          </a:r>
          <a14:m xmlns:a14="http://schemas.microsoft.com/office/drawing/2010/main">
            <m:oMath xmlns:m="http://schemas.openxmlformats.org/officeDocument/2006/math">
              <m:r>
                <a:rPr lang="en-US" sz="2600" i="1" kern="1200" dirty="0" smtClean="0">
                  <a:latin typeface="Cambria Math" panose="02040503050406030204" pitchFamily="18" charset="0"/>
                </a:rPr>
                <m:t>𝑑</m:t>
              </m:r>
            </m:oMath>
          </a14:m>
          <a:r>
            <a:rPr lang="en-US" sz="2600" kern="1200" dirty="0"/>
            <a:t> values instead?</a:t>
          </a:r>
        </a:p>
      </dsp:txBody>
      <dsp:txXfrm>
        <a:off x="5570351" y="542268"/>
        <a:ext cx="4943975" cy="1544992"/>
      </dsp:txXfrm>
    </dsp:sp>
    <dsp:sp modelId="{FA4D7A3B-00A0-42BD-A1C8-D6906D4C5785}">
      <dsp:nvSpPr>
        <dsp:cNvPr id="0" name=""/>
        <dsp:cNvSpPr/>
      </dsp:nvSpPr>
      <dsp:spPr>
        <a:xfrm>
          <a:off x="5364352" y="319103"/>
          <a:ext cx="1081494" cy="1622241"/>
        </a:xfrm>
        <a:prstGeom prst="rect">
          <a:avLst/>
        </a:prstGeom>
        <a:blipFill rotWithShape="1">
          <a:blip xmlns:r="http://schemas.openxmlformats.org/officeDocument/2006/relationships" r:embed="rId2" cstate="hqprint">
            <a:extLst>
              <a:ext uri="{28A0092B-C50C-407E-A947-70E740481C1C}">
                <a14:useLocalDpi xmlns:a14="http://schemas.microsoft.com/office/drawing/2010/main"/>
              </a:ext>
            </a:extLst>
          </a:blip>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ED41B4-B3E9-4597-94EB-4AE413A259A5}">
      <dsp:nvSpPr>
        <dsp:cNvPr id="0" name=""/>
        <dsp:cNvSpPr/>
      </dsp:nvSpPr>
      <dsp:spPr>
        <a:xfrm>
          <a:off x="2888811" y="2487242"/>
          <a:ext cx="4943975" cy="1544992"/>
        </a:xfrm>
        <a:prstGeom prst="rect">
          <a:avLst/>
        </a:prstGeom>
        <a:solidFill>
          <a:schemeClr val="accent6">
            <a:lumMod val="20000"/>
            <a:lumOff val="80000"/>
            <a:alpha val="4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46475"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Would you like to suggest a strategy for us?</a:t>
          </a:r>
        </a:p>
      </dsp:txBody>
      <dsp:txXfrm>
        <a:off x="2888811" y="2487242"/>
        <a:ext cx="4943975" cy="1544992"/>
      </dsp:txXfrm>
    </dsp:sp>
    <dsp:sp modelId="{22A5B793-90D4-47EC-A519-1260C4817863}">
      <dsp:nvSpPr>
        <dsp:cNvPr id="0" name=""/>
        <dsp:cNvSpPr/>
      </dsp:nvSpPr>
      <dsp:spPr>
        <a:xfrm>
          <a:off x="2682812" y="2264076"/>
          <a:ext cx="1081494" cy="1622241"/>
        </a:xfrm>
        <a:prstGeom prst="rect">
          <a:avLst/>
        </a:prstGeom>
        <a:blipFill rotWithShape="1">
          <a:blip xmlns:r="http://schemas.openxmlformats.org/officeDocument/2006/relationships" r:embed="rId3" cstate="hqprint">
            <a:extLst>
              <a:ext uri="{28A0092B-C50C-407E-A947-70E740481C1C}">
                <a14:useLocalDpi xmlns:a14="http://schemas.microsoft.com/office/drawing/2010/main"/>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5797"/>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idx="1"/>
          </p:nvPr>
        </p:nvSpPr>
        <p:spPr>
          <a:xfrm>
            <a:off x="3963744" y="0"/>
            <a:ext cx="3032337" cy="465797"/>
          </a:xfrm>
          <a:prstGeom prst="rect">
            <a:avLst/>
          </a:prstGeom>
        </p:spPr>
        <p:txBody>
          <a:bodyPr vert="horz" lIns="93031" tIns="46516" rIns="93031" bIns="46516" rtlCol="0"/>
          <a:lstStyle>
            <a:lvl1pPr algn="r">
              <a:defRPr sz="1200"/>
            </a:lvl1pPr>
          </a:lstStyle>
          <a:p>
            <a:fld id="{89237F10-8943-4457-A61F-7A2A0E202088}" type="datetimeFigureOut">
              <a:rPr lang="en-US" smtClean="0"/>
              <a:t>8/21/2022</a:t>
            </a:fld>
            <a:endParaRPr lang="en-US" dirty="0"/>
          </a:p>
        </p:txBody>
      </p:sp>
      <p:sp>
        <p:nvSpPr>
          <p:cNvPr id="4" name="Slide Image Placeholder 3"/>
          <p:cNvSpPr>
            <a:spLocks noGrp="1" noRot="1" noChangeAspect="1"/>
          </p:cNvSpPr>
          <p:nvPr>
            <p:ph type="sldImg" idx="2"/>
          </p:nvPr>
        </p:nvSpPr>
        <p:spPr>
          <a:xfrm>
            <a:off x="712788" y="1160463"/>
            <a:ext cx="5572125" cy="3133725"/>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699770" y="4467781"/>
            <a:ext cx="5598160" cy="3655457"/>
          </a:xfrm>
          <a:prstGeom prst="rect">
            <a:avLst/>
          </a:prstGeom>
        </p:spPr>
        <p:txBody>
          <a:bodyPr vert="horz" lIns="93031" tIns="46516" rIns="93031" bIns="465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32337" cy="465796"/>
          </a:xfrm>
          <a:prstGeom prst="rect">
            <a:avLst/>
          </a:prstGeom>
        </p:spPr>
        <p:txBody>
          <a:bodyPr vert="horz" lIns="93031" tIns="46516" rIns="93031" bIns="465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5796"/>
          </a:xfrm>
          <a:prstGeom prst="rect">
            <a:avLst/>
          </a:prstGeom>
        </p:spPr>
        <p:txBody>
          <a:bodyPr vert="horz" lIns="93031" tIns="46516" rIns="93031" bIns="46516" rtlCol="0" anchor="b"/>
          <a:lstStyle>
            <a:lvl1pPr algn="r">
              <a:defRPr sz="1200"/>
            </a:lvl1pPr>
          </a:lstStyle>
          <a:p>
            <a:fld id="{83394041-AB16-4FF7-A9C5-62D99BEC926B}" type="slidenum">
              <a:rPr lang="en-US" smtClean="0"/>
              <a:t>‹#›</a:t>
            </a:fld>
            <a:endParaRPr lang="en-US" dirty="0"/>
          </a:p>
        </p:txBody>
      </p:sp>
    </p:spTree>
    <p:extLst>
      <p:ext uri="{BB962C8B-B14F-4D97-AF65-F5344CB8AC3E}">
        <p14:creationId xmlns:p14="http://schemas.microsoft.com/office/powerpoint/2010/main" val="282426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a:t>
            </a:fld>
            <a:endParaRPr lang="en-US" dirty="0"/>
          </a:p>
        </p:txBody>
      </p:sp>
    </p:spTree>
    <p:extLst>
      <p:ext uri="{BB962C8B-B14F-4D97-AF65-F5344CB8AC3E}">
        <p14:creationId xmlns:p14="http://schemas.microsoft.com/office/powerpoint/2010/main" val="1543326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dirty="0"/>
          </a:p>
        </p:txBody>
      </p:sp>
    </p:spTree>
    <p:extLst>
      <p:ext uri="{BB962C8B-B14F-4D97-AF65-F5344CB8AC3E}">
        <p14:creationId xmlns:p14="http://schemas.microsoft.com/office/powerpoint/2010/main" val="1706231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fld id="{1E95DDDA-F3E6-4C7C-AE71-AAEC7A3C33AF}"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dirty="0"/>
          </a:p>
        </p:txBody>
      </p:sp>
    </p:spTree>
    <p:extLst>
      <p:ext uri="{BB962C8B-B14F-4D97-AF65-F5344CB8AC3E}">
        <p14:creationId xmlns:p14="http://schemas.microsoft.com/office/powerpoint/2010/main" val="1468749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dirty="0"/>
          </a:p>
        </p:txBody>
      </p:sp>
    </p:spTree>
    <p:extLst>
      <p:ext uri="{BB962C8B-B14F-4D97-AF65-F5344CB8AC3E}">
        <p14:creationId xmlns:p14="http://schemas.microsoft.com/office/powerpoint/2010/main" val="2725856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15</a:t>
            </a:fld>
            <a:endParaRPr lang="en-US" dirty="0"/>
          </a:p>
        </p:txBody>
      </p:sp>
    </p:spTree>
    <p:extLst>
      <p:ext uri="{BB962C8B-B14F-4D97-AF65-F5344CB8AC3E}">
        <p14:creationId xmlns:p14="http://schemas.microsoft.com/office/powerpoint/2010/main" val="2912623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2722173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357047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1220044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1009687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2283151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a:t>
            </a:fld>
            <a:endParaRPr lang="en-US" dirty="0"/>
          </a:p>
        </p:txBody>
      </p:sp>
    </p:spTree>
    <p:extLst>
      <p:ext uri="{BB962C8B-B14F-4D97-AF65-F5344CB8AC3E}">
        <p14:creationId xmlns:p14="http://schemas.microsoft.com/office/powerpoint/2010/main" val="3063366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2532485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24</a:t>
            </a:fld>
            <a:endParaRPr lang="en-US" dirty="0"/>
          </a:p>
        </p:txBody>
      </p:sp>
    </p:spTree>
    <p:extLst>
      <p:ext uri="{BB962C8B-B14F-4D97-AF65-F5344CB8AC3E}">
        <p14:creationId xmlns:p14="http://schemas.microsoft.com/office/powerpoint/2010/main" val="16396722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3901539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3546602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1832831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942827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29</a:t>
            </a:fld>
            <a:endParaRPr lang="en-US" dirty="0"/>
          </a:p>
        </p:txBody>
      </p:sp>
    </p:spTree>
    <p:extLst>
      <p:ext uri="{BB962C8B-B14F-4D97-AF65-F5344CB8AC3E}">
        <p14:creationId xmlns:p14="http://schemas.microsoft.com/office/powerpoint/2010/main" val="3051757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dirty="0"/>
          </a:p>
        </p:txBody>
      </p:sp>
    </p:spTree>
    <p:extLst>
      <p:ext uri="{BB962C8B-B14F-4D97-AF65-F5344CB8AC3E}">
        <p14:creationId xmlns:p14="http://schemas.microsoft.com/office/powerpoint/2010/main" val="645183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1342741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32</a:t>
            </a:fld>
            <a:endParaRPr lang="en-US" dirty="0"/>
          </a:p>
        </p:txBody>
      </p:sp>
    </p:spTree>
    <p:extLst>
      <p:ext uri="{BB962C8B-B14F-4D97-AF65-F5344CB8AC3E}">
        <p14:creationId xmlns:p14="http://schemas.microsoft.com/office/powerpoint/2010/main" val="380979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a:t>
            </a:fld>
            <a:endParaRPr lang="en-US" dirty="0"/>
          </a:p>
        </p:txBody>
      </p:sp>
    </p:spTree>
    <p:extLst>
      <p:ext uri="{BB962C8B-B14F-4D97-AF65-F5344CB8AC3E}">
        <p14:creationId xmlns:p14="http://schemas.microsoft.com/office/powerpoint/2010/main" val="18936575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1520468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3684414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34878267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957467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37</a:t>
            </a:fld>
            <a:endParaRPr lang="en-US" dirty="0"/>
          </a:p>
        </p:txBody>
      </p:sp>
    </p:spTree>
    <p:extLst>
      <p:ext uri="{BB962C8B-B14F-4D97-AF65-F5344CB8AC3E}">
        <p14:creationId xmlns:p14="http://schemas.microsoft.com/office/powerpoint/2010/main" val="16275549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3242397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2625549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4806009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dirty="0"/>
          </a:p>
        </p:txBody>
      </p:sp>
    </p:spTree>
    <p:extLst>
      <p:ext uri="{BB962C8B-B14F-4D97-AF65-F5344CB8AC3E}">
        <p14:creationId xmlns:p14="http://schemas.microsoft.com/office/powerpoint/2010/main" val="21475925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dirty="0"/>
          </a:p>
        </p:txBody>
      </p:sp>
    </p:spTree>
    <p:extLst>
      <p:ext uri="{BB962C8B-B14F-4D97-AF65-F5344CB8AC3E}">
        <p14:creationId xmlns:p14="http://schemas.microsoft.com/office/powerpoint/2010/main" val="4183104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a:t>
            </a:fld>
            <a:endParaRPr lang="en-US" dirty="0"/>
          </a:p>
        </p:txBody>
      </p:sp>
    </p:spTree>
    <p:extLst>
      <p:ext uri="{BB962C8B-B14F-4D97-AF65-F5344CB8AC3E}">
        <p14:creationId xmlns:p14="http://schemas.microsoft.com/office/powerpoint/2010/main" val="37999779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5063063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1397648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5160340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dirty="0"/>
          </a:p>
        </p:txBody>
      </p:sp>
    </p:spTree>
    <p:extLst>
      <p:ext uri="{BB962C8B-B14F-4D97-AF65-F5344CB8AC3E}">
        <p14:creationId xmlns:p14="http://schemas.microsoft.com/office/powerpoint/2010/main" val="10077817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53</a:t>
            </a:fld>
            <a:endParaRPr lang="en-US" dirty="0"/>
          </a:p>
        </p:txBody>
      </p:sp>
    </p:spTree>
    <p:extLst>
      <p:ext uri="{BB962C8B-B14F-4D97-AF65-F5344CB8AC3E}">
        <p14:creationId xmlns:p14="http://schemas.microsoft.com/office/powerpoint/2010/main" val="24066537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54</a:t>
            </a:fld>
            <a:endParaRPr lang="en-US" dirty="0"/>
          </a:p>
        </p:txBody>
      </p:sp>
    </p:spTree>
    <p:extLst>
      <p:ext uri="{BB962C8B-B14F-4D97-AF65-F5344CB8AC3E}">
        <p14:creationId xmlns:p14="http://schemas.microsoft.com/office/powerpoint/2010/main" val="35809926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55</a:t>
            </a:fld>
            <a:endParaRPr lang="en-US" dirty="0"/>
          </a:p>
        </p:txBody>
      </p:sp>
    </p:spTree>
    <p:extLst>
      <p:ext uri="{BB962C8B-B14F-4D97-AF65-F5344CB8AC3E}">
        <p14:creationId xmlns:p14="http://schemas.microsoft.com/office/powerpoint/2010/main" val="9621566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dirty="0"/>
          </a:p>
        </p:txBody>
      </p:sp>
    </p:spTree>
    <p:extLst>
      <p:ext uri="{BB962C8B-B14F-4D97-AF65-F5344CB8AC3E}">
        <p14:creationId xmlns:p14="http://schemas.microsoft.com/office/powerpoint/2010/main" val="28014397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57</a:t>
            </a:fld>
            <a:endParaRPr lang="en-US" dirty="0"/>
          </a:p>
        </p:txBody>
      </p:sp>
    </p:spTree>
    <p:extLst>
      <p:ext uri="{BB962C8B-B14F-4D97-AF65-F5344CB8AC3E}">
        <p14:creationId xmlns:p14="http://schemas.microsoft.com/office/powerpoint/2010/main" val="41013343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58</a:t>
            </a:fld>
            <a:endParaRPr lang="en-US" dirty="0"/>
          </a:p>
        </p:txBody>
      </p:sp>
    </p:spTree>
    <p:extLst>
      <p:ext uri="{BB962C8B-B14F-4D97-AF65-F5344CB8AC3E}">
        <p14:creationId xmlns:p14="http://schemas.microsoft.com/office/powerpoint/2010/main" val="2005613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4726547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59</a:t>
            </a:fld>
            <a:endParaRPr lang="en-US" dirty="0"/>
          </a:p>
        </p:txBody>
      </p:sp>
    </p:spTree>
    <p:extLst>
      <p:ext uri="{BB962C8B-B14F-4D97-AF65-F5344CB8AC3E}">
        <p14:creationId xmlns:p14="http://schemas.microsoft.com/office/powerpoint/2010/main" val="34601632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60</a:t>
            </a:fld>
            <a:endParaRPr lang="en-US" dirty="0"/>
          </a:p>
        </p:txBody>
      </p:sp>
    </p:spTree>
    <p:extLst>
      <p:ext uri="{BB962C8B-B14F-4D97-AF65-F5344CB8AC3E}">
        <p14:creationId xmlns:p14="http://schemas.microsoft.com/office/powerpoint/2010/main" val="21716440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61</a:t>
            </a:fld>
            <a:endParaRPr lang="en-US" dirty="0"/>
          </a:p>
        </p:txBody>
      </p:sp>
    </p:spTree>
    <p:extLst>
      <p:ext uri="{BB962C8B-B14F-4D97-AF65-F5344CB8AC3E}">
        <p14:creationId xmlns:p14="http://schemas.microsoft.com/office/powerpoint/2010/main" val="25560225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62</a:t>
            </a:fld>
            <a:endParaRPr lang="en-US" dirty="0"/>
          </a:p>
        </p:txBody>
      </p:sp>
    </p:spTree>
    <p:extLst>
      <p:ext uri="{BB962C8B-B14F-4D97-AF65-F5344CB8AC3E}">
        <p14:creationId xmlns:p14="http://schemas.microsoft.com/office/powerpoint/2010/main" val="26446548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63</a:t>
            </a:fld>
            <a:endParaRPr lang="en-US" dirty="0"/>
          </a:p>
        </p:txBody>
      </p:sp>
    </p:spTree>
    <p:extLst>
      <p:ext uri="{BB962C8B-B14F-4D97-AF65-F5344CB8AC3E}">
        <p14:creationId xmlns:p14="http://schemas.microsoft.com/office/powerpoint/2010/main" val="16602645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64</a:t>
            </a:fld>
            <a:endParaRPr lang="en-US" dirty="0"/>
          </a:p>
        </p:txBody>
      </p:sp>
    </p:spTree>
    <p:extLst>
      <p:ext uri="{BB962C8B-B14F-4D97-AF65-F5344CB8AC3E}">
        <p14:creationId xmlns:p14="http://schemas.microsoft.com/office/powerpoint/2010/main" val="25712405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65</a:t>
            </a:fld>
            <a:endParaRPr lang="en-US" dirty="0"/>
          </a:p>
        </p:txBody>
      </p:sp>
    </p:spTree>
    <p:extLst>
      <p:ext uri="{BB962C8B-B14F-4D97-AF65-F5344CB8AC3E}">
        <p14:creationId xmlns:p14="http://schemas.microsoft.com/office/powerpoint/2010/main" val="24813549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66</a:t>
            </a:fld>
            <a:endParaRPr lang="en-US" dirty="0"/>
          </a:p>
        </p:txBody>
      </p:sp>
    </p:spTree>
    <p:extLst>
      <p:ext uri="{BB962C8B-B14F-4D97-AF65-F5344CB8AC3E}">
        <p14:creationId xmlns:p14="http://schemas.microsoft.com/office/powerpoint/2010/main" val="11068126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67</a:t>
            </a:fld>
            <a:endParaRPr lang="en-US" dirty="0"/>
          </a:p>
        </p:txBody>
      </p:sp>
    </p:spTree>
    <p:extLst>
      <p:ext uri="{BB962C8B-B14F-4D97-AF65-F5344CB8AC3E}">
        <p14:creationId xmlns:p14="http://schemas.microsoft.com/office/powerpoint/2010/main" val="31563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68</a:t>
            </a:fld>
            <a:endParaRPr lang="en-US" dirty="0"/>
          </a:p>
        </p:txBody>
      </p:sp>
    </p:spTree>
    <p:extLst>
      <p:ext uri="{BB962C8B-B14F-4D97-AF65-F5344CB8AC3E}">
        <p14:creationId xmlns:p14="http://schemas.microsoft.com/office/powerpoint/2010/main" val="1367707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a:t>
            </a:fld>
            <a:endParaRPr lang="en-US" dirty="0"/>
          </a:p>
        </p:txBody>
      </p:sp>
    </p:spTree>
    <p:extLst>
      <p:ext uri="{BB962C8B-B14F-4D97-AF65-F5344CB8AC3E}">
        <p14:creationId xmlns:p14="http://schemas.microsoft.com/office/powerpoint/2010/main" val="183168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69</a:t>
            </a:fld>
            <a:endParaRPr lang="en-US" dirty="0"/>
          </a:p>
        </p:txBody>
      </p:sp>
    </p:spTree>
    <p:extLst>
      <p:ext uri="{BB962C8B-B14F-4D97-AF65-F5344CB8AC3E}">
        <p14:creationId xmlns:p14="http://schemas.microsoft.com/office/powerpoint/2010/main" val="14162256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70</a:t>
            </a:fld>
            <a:endParaRPr lang="en-US" dirty="0"/>
          </a:p>
        </p:txBody>
      </p:sp>
    </p:spTree>
    <p:extLst>
      <p:ext uri="{BB962C8B-B14F-4D97-AF65-F5344CB8AC3E}">
        <p14:creationId xmlns:p14="http://schemas.microsoft.com/office/powerpoint/2010/main" val="12479600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71</a:t>
            </a:fld>
            <a:endParaRPr lang="en-US" dirty="0"/>
          </a:p>
        </p:txBody>
      </p:sp>
    </p:spTree>
    <p:extLst>
      <p:ext uri="{BB962C8B-B14F-4D97-AF65-F5344CB8AC3E}">
        <p14:creationId xmlns:p14="http://schemas.microsoft.com/office/powerpoint/2010/main" val="16702426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72</a:t>
            </a:fld>
            <a:endParaRPr lang="en-US" dirty="0"/>
          </a:p>
        </p:txBody>
      </p:sp>
    </p:spTree>
    <p:extLst>
      <p:ext uri="{BB962C8B-B14F-4D97-AF65-F5344CB8AC3E}">
        <p14:creationId xmlns:p14="http://schemas.microsoft.com/office/powerpoint/2010/main" val="36710512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73</a:t>
            </a:fld>
            <a:endParaRPr lang="en-US" dirty="0"/>
          </a:p>
        </p:txBody>
      </p:sp>
    </p:spTree>
    <p:extLst>
      <p:ext uri="{BB962C8B-B14F-4D97-AF65-F5344CB8AC3E}">
        <p14:creationId xmlns:p14="http://schemas.microsoft.com/office/powerpoint/2010/main" val="2632684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dirty="0"/>
          </a:p>
        </p:txBody>
      </p:sp>
    </p:spTree>
    <p:extLst>
      <p:ext uri="{BB962C8B-B14F-4D97-AF65-F5344CB8AC3E}">
        <p14:creationId xmlns:p14="http://schemas.microsoft.com/office/powerpoint/2010/main" val="1390262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dirty="0"/>
          </a:p>
        </p:txBody>
      </p:sp>
    </p:spTree>
    <p:extLst>
      <p:ext uri="{BB962C8B-B14F-4D97-AF65-F5344CB8AC3E}">
        <p14:creationId xmlns:p14="http://schemas.microsoft.com/office/powerpoint/2010/main" val="384080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dirty="0"/>
          </a:p>
        </p:txBody>
      </p:sp>
    </p:spTree>
    <p:extLst>
      <p:ext uri="{BB962C8B-B14F-4D97-AF65-F5344CB8AC3E}">
        <p14:creationId xmlns:p14="http://schemas.microsoft.com/office/powerpoint/2010/main" val="94674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5C656B0-F241-4F38-8619-8868F3E0BAFF}" type="datetime1">
              <a:rPr lang="en-US" smtClean="0"/>
              <a:t>8/21/2022</a:t>
            </a:fld>
            <a:endParaRPr lang="en-US" dirty="0"/>
          </a:p>
        </p:txBody>
      </p:sp>
      <p:sp>
        <p:nvSpPr>
          <p:cNvPr id="5" name="Footer Placeholder 4"/>
          <p:cNvSpPr>
            <a:spLocks noGrp="1"/>
          </p:cNvSpPr>
          <p:nvPr>
            <p:ph type="ftr" sz="quarter" idx="11"/>
          </p:nvPr>
        </p:nvSpPr>
        <p:spPr/>
        <p:txBody>
          <a:bodyPr/>
          <a:lstStyle/>
          <a:p>
            <a:r>
              <a:rPr lang="en-US"/>
              <a:t>Copyright © 2022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2475664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6AA7A4-321A-44B7-8163-21EA83452220}" type="datetime1">
              <a:rPr lang="en-US" smtClean="0"/>
              <a:t>8/21/2022</a:t>
            </a:fld>
            <a:endParaRPr lang="en-US" dirty="0"/>
          </a:p>
        </p:txBody>
      </p:sp>
      <p:sp>
        <p:nvSpPr>
          <p:cNvPr id="5" name="Footer Placeholder 4"/>
          <p:cNvSpPr>
            <a:spLocks noGrp="1"/>
          </p:cNvSpPr>
          <p:nvPr>
            <p:ph type="ftr" sz="quarter" idx="11"/>
          </p:nvPr>
        </p:nvSpPr>
        <p:spPr/>
        <p:txBody>
          <a:bodyPr/>
          <a:lstStyle/>
          <a:p>
            <a:r>
              <a:rPr lang="en-US"/>
              <a:t>Copyright © 2022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55011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87B9D1-D07F-44D4-909A-8B2BD70B6376}" type="datetime1">
              <a:rPr lang="en-US" smtClean="0"/>
              <a:t>8/21/2022</a:t>
            </a:fld>
            <a:endParaRPr lang="en-US" dirty="0"/>
          </a:p>
        </p:txBody>
      </p:sp>
      <p:sp>
        <p:nvSpPr>
          <p:cNvPr id="5" name="Footer Placeholder 4"/>
          <p:cNvSpPr>
            <a:spLocks noGrp="1"/>
          </p:cNvSpPr>
          <p:nvPr>
            <p:ph type="ftr" sz="quarter" idx="11"/>
          </p:nvPr>
        </p:nvSpPr>
        <p:spPr/>
        <p:txBody>
          <a:bodyPr/>
          <a:lstStyle/>
          <a:p>
            <a:r>
              <a:rPr lang="en-US"/>
              <a:t>Copyright © 2022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7386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2432078-29D1-D441-983C-E84A33577F6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13931" t="29788" r="-675" b="13289"/>
          <a:stretch/>
        </p:blipFill>
        <p:spPr>
          <a:xfrm>
            <a:off x="0" y="0"/>
            <a:ext cx="8229600" cy="6858000"/>
          </a:xfrm>
          <a:prstGeom prst="rect">
            <a:avLst/>
          </a:prstGeom>
        </p:spPr>
      </p:pic>
      <p:sp>
        <p:nvSpPr>
          <p:cNvPr id="12" name="Slide Number Placeholder 5">
            <a:extLst>
              <a:ext uri="{FF2B5EF4-FFF2-40B4-BE49-F238E27FC236}">
                <a16:creationId xmlns:a16="http://schemas.microsoft.com/office/drawing/2014/main" id="{A859C034-EDF0-724A-B765-C705FDD3B8EB}"/>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13" name="Picture 12">
            <a:extLst>
              <a:ext uri="{FF2B5EF4-FFF2-40B4-BE49-F238E27FC236}">
                <a16:creationId xmlns:a16="http://schemas.microsoft.com/office/drawing/2014/main" id="{F492A000-348D-EB46-93B4-17FBDF0D799E}"/>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949452" y="6236499"/>
            <a:ext cx="2095137" cy="420688"/>
          </a:xfrm>
          <a:prstGeom prst="rect">
            <a:avLst/>
          </a:prstGeom>
        </p:spPr>
      </p:pic>
      <p:cxnSp>
        <p:nvCxnSpPr>
          <p:cNvPr id="20" name="Straight Connector 19">
            <a:extLst>
              <a:ext uri="{FF2B5EF4-FFF2-40B4-BE49-F238E27FC236}">
                <a16:creationId xmlns:a16="http://schemas.microsoft.com/office/drawing/2014/main" id="{FDBEB809-3D09-A445-BE60-71CA746B79C1}"/>
              </a:ext>
            </a:extLst>
          </p:cNvPr>
          <p:cNvCxnSpPr>
            <a:cxnSpLocks/>
          </p:cNvCxnSpPr>
          <p:nvPr userDrawn="1"/>
        </p:nvCxnSpPr>
        <p:spPr>
          <a:xfrm>
            <a:off x="949452" y="4095948"/>
            <a:ext cx="6403848"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Text&#10;&#10;Description automatically generated">
            <a:extLst>
              <a:ext uri="{FF2B5EF4-FFF2-40B4-BE49-F238E27FC236}">
                <a16:creationId xmlns:a16="http://schemas.microsoft.com/office/drawing/2014/main" id="{0D6254E1-FF33-4DA6-820F-D375E8B9EA6C}"/>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643796" y="4928473"/>
            <a:ext cx="10843768" cy="1634900"/>
          </a:xfrm>
          <a:prstGeom prst="rect">
            <a:avLst/>
          </a:prstGeom>
        </p:spPr>
      </p:pic>
      <p:pic>
        <p:nvPicPr>
          <p:cNvPr id="1026" name="Picture 2">
            <a:extLst>
              <a:ext uri="{FF2B5EF4-FFF2-40B4-BE49-F238E27FC236}">
                <a16:creationId xmlns:a16="http://schemas.microsoft.com/office/drawing/2014/main" id="{048FB233-ED68-4B00-AFE4-A8AA9E8E8F80}"/>
              </a:ext>
            </a:extLst>
          </p:cNvPr>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6829147" y="1351875"/>
            <a:ext cx="4895324"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06097"/>
      </p:ext>
    </p:extLst>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6930F9-822C-47C0-B45E-B38FE88C187B}" type="datetime1">
              <a:rPr lang="en-US" smtClean="0"/>
              <a:t>8/21/2022</a:t>
            </a:fld>
            <a:endParaRPr lang="en-US" dirty="0"/>
          </a:p>
        </p:txBody>
      </p:sp>
      <p:sp>
        <p:nvSpPr>
          <p:cNvPr id="5" name="Footer Placeholder 4"/>
          <p:cNvSpPr>
            <a:spLocks noGrp="1"/>
          </p:cNvSpPr>
          <p:nvPr>
            <p:ph type="ftr" sz="quarter" idx="11"/>
          </p:nvPr>
        </p:nvSpPr>
        <p:spPr/>
        <p:txBody>
          <a:bodyPr/>
          <a:lstStyle/>
          <a:p>
            <a:r>
              <a:rPr lang="en-US"/>
              <a:t>Copyright © 2022 by Ming-Long Lam, Ph.D.</a:t>
            </a:r>
            <a:endParaRPr lang="en-US" dirty="0"/>
          </a:p>
        </p:txBody>
      </p:sp>
      <p:sp>
        <p:nvSpPr>
          <p:cNvPr id="6" name="Slide Number Placeholder 5"/>
          <p:cNvSpPr>
            <a:spLocks noGrp="1"/>
          </p:cNvSpPr>
          <p:nvPr>
            <p:ph type="sldNum" sz="quarter" idx="12"/>
          </p:nvPr>
        </p:nvSpPr>
        <p:spPr>
          <a:xfrm>
            <a:off x="9448800" y="0"/>
            <a:ext cx="2743200" cy="365125"/>
          </a:xfrm>
        </p:spPr>
        <p:txBody>
          <a:bodyPr/>
          <a:lstStyle>
            <a:lvl1pPr>
              <a:defRPr>
                <a:solidFill>
                  <a:srgbClr val="FFFF00"/>
                </a:solidFill>
              </a:defRPr>
            </a:lvl1pPr>
          </a:lstStyle>
          <a:p>
            <a:fld id="{1C20BA80-1909-427C-B3BD-3DD8AEAFD5BE}" type="slidenum">
              <a:rPr lang="en-US" smtClean="0"/>
              <a:pPr/>
              <a:t>‹#›</a:t>
            </a:fld>
            <a:endParaRPr lang="en-US" dirty="0"/>
          </a:p>
        </p:txBody>
      </p:sp>
    </p:spTree>
    <p:extLst>
      <p:ext uri="{BB962C8B-B14F-4D97-AF65-F5344CB8AC3E}">
        <p14:creationId xmlns:p14="http://schemas.microsoft.com/office/powerpoint/2010/main" val="7471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B31D3-74DE-455D-8136-5B3D3EB93FC3}" type="datetime1">
              <a:rPr lang="en-US" smtClean="0"/>
              <a:t>8/21/2022</a:t>
            </a:fld>
            <a:endParaRPr lang="en-US" dirty="0"/>
          </a:p>
        </p:txBody>
      </p:sp>
      <p:sp>
        <p:nvSpPr>
          <p:cNvPr id="5" name="Footer Placeholder 4"/>
          <p:cNvSpPr>
            <a:spLocks noGrp="1"/>
          </p:cNvSpPr>
          <p:nvPr>
            <p:ph type="ftr" sz="quarter" idx="11"/>
          </p:nvPr>
        </p:nvSpPr>
        <p:spPr/>
        <p:txBody>
          <a:bodyPr/>
          <a:lstStyle/>
          <a:p>
            <a:r>
              <a:rPr lang="en-US"/>
              <a:t>Copyright © 2022 by Ming-Long Lam, Ph.D.</a:t>
            </a:r>
            <a:endParaRPr lang="en-US" dirty="0"/>
          </a:p>
        </p:txBody>
      </p:sp>
      <p:sp>
        <p:nvSpPr>
          <p:cNvPr id="6" name="Slide Number Placeholder 5"/>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65504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EE7090-CF87-46C8-8C02-EB023AAAB1E7}" type="datetime1">
              <a:rPr lang="en-US" smtClean="0"/>
              <a:t>8/21/2022</a:t>
            </a:fld>
            <a:endParaRPr lang="en-US" dirty="0"/>
          </a:p>
        </p:txBody>
      </p:sp>
      <p:sp>
        <p:nvSpPr>
          <p:cNvPr id="6" name="Footer Placeholder 5"/>
          <p:cNvSpPr>
            <a:spLocks noGrp="1"/>
          </p:cNvSpPr>
          <p:nvPr>
            <p:ph type="ftr" sz="quarter" idx="11"/>
          </p:nvPr>
        </p:nvSpPr>
        <p:spPr/>
        <p:txBody>
          <a:bodyPr/>
          <a:lstStyle/>
          <a:p>
            <a:r>
              <a:rPr lang="en-US"/>
              <a:t>Copyright © 2022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5169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4D5B2E-6318-44F1-969E-366FFCE0EE59}" type="datetime1">
              <a:rPr lang="en-US" smtClean="0"/>
              <a:t>8/21/2022</a:t>
            </a:fld>
            <a:endParaRPr lang="en-US" dirty="0"/>
          </a:p>
        </p:txBody>
      </p:sp>
      <p:sp>
        <p:nvSpPr>
          <p:cNvPr id="8" name="Footer Placeholder 7"/>
          <p:cNvSpPr>
            <a:spLocks noGrp="1"/>
          </p:cNvSpPr>
          <p:nvPr>
            <p:ph type="ftr" sz="quarter" idx="11"/>
          </p:nvPr>
        </p:nvSpPr>
        <p:spPr/>
        <p:txBody>
          <a:bodyPr/>
          <a:lstStyle/>
          <a:p>
            <a:r>
              <a:rPr lang="en-US"/>
              <a:t>Copyright © 2022 by Ming-Long Lam, Ph.D.</a:t>
            </a:r>
            <a:endParaRPr lang="en-US" dirty="0"/>
          </a:p>
        </p:txBody>
      </p:sp>
      <p:sp>
        <p:nvSpPr>
          <p:cNvPr id="9" name="Slide Number Placeholder 8"/>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423441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688E48-2B70-4460-82EF-792326E54017}" type="datetime1">
              <a:rPr lang="en-US" smtClean="0"/>
              <a:t>8/21/2022</a:t>
            </a:fld>
            <a:endParaRPr lang="en-US" dirty="0"/>
          </a:p>
        </p:txBody>
      </p:sp>
      <p:sp>
        <p:nvSpPr>
          <p:cNvPr id="4" name="Footer Placeholder 3"/>
          <p:cNvSpPr>
            <a:spLocks noGrp="1"/>
          </p:cNvSpPr>
          <p:nvPr>
            <p:ph type="ftr" sz="quarter" idx="11"/>
          </p:nvPr>
        </p:nvSpPr>
        <p:spPr/>
        <p:txBody>
          <a:bodyPr/>
          <a:lstStyle/>
          <a:p>
            <a:r>
              <a:rPr lang="en-US"/>
              <a:t>Copyright © 2022 by Ming-Long Lam, Ph.D.</a:t>
            </a:r>
            <a:endParaRPr lang="en-US" dirty="0"/>
          </a:p>
        </p:txBody>
      </p:sp>
      <p:sp>
        <p:nvSpPr>
          <p:cNvPr id="5" name="Slide Number Placeholder 4"/>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3149237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FE7978-AE7D-40CF-8A89-CCA4D9FBF93B}" type="datetime1">
              <a:rPr lang="en-US" smtClean="0"/>
              <a:t>8/21/2022</a:t>
            </a:fld>
            <a:endParaRPr lang="en-US" dirty="0"/>
          </a:p>
        </p:txBody>
      </p:sp>
      <p:sp>
        <p:nvSpPr>
          <p:cNvPr id="3" name="Footer Placeholder 2"/>
          <p:cNvSpPr>
            <a:spLocks noGrp="1"/>
          </p:cNvSpPr>
          <p:nvPr>
            <p:ph type="ftr" sz="quarter" idx="11"/>
          </p:nvPr>
        </p:nvSpPr>
        <p:spPr/>
        <p:txBody>
          <a:bodyPr/>
          <a:lstStyle/>
          <a:p>
            <a:r>
              <a:rPr lang="en-US"/>
              <a:t>Copyright © 2022 by Ming-Long Lam, Ph.D.</a:t>
            </a:r>
            <a:endParaRPr lang="en-US" dirty="0"/>
          </a:p>
        </p:txBody>
      </p:sp>
      <p:sp>
        <p:nvSpPr>
          <p:cNvPr id="4" name="Slide Number Placeholder 3"/>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2031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7982B-2B46-4A15-98B6-92F1FDFAF5B2}" type="datetime1">
              <a:rPr lang="en-US" smtClean="0"/>
              <a:t>8/21/2022</a:t>
            </a:fld>
            <a:endParaRPr lang="en-US" dirty="0"/>
          </a:p>
        </p:txBody>
      </p:sp>
      <p:sp>
        <p:nvSpPr>
          <p:cNvPr id="6" name="Footer Placeholder 5"/>
          <p:cNvSpPr>
            <a:spLocks noGrp="1"/>
          </p:cNvSpPr>
          <p:nvPr>
            <p:ph type="ftr" sz="quarter" idx="11"/>
          </p:nvPr>
        </p:nvSpPr>
        <p:spPr/>
        <p:txBody>
          <a:bodyPr/>
          <a:lstStyle/>
          <a:p>
            <a:r>
              <a:rPr lang="en-US"/>
              <a:t>Copyright © 2022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82665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825DAE-BED8-4EF5-B295-09AB14B263D0}" type="datetime1">
              <a:rPr lang="en-US" smtClean="0"/>
              <a:t>8/21/2022</a:t>
            </a:fld>
            <a:endParaRPr lang="en-US" dirty="0"/>
          </a:p>
        </p:txBody>
      </p:sp>
      <p:sp>
        <p:nvSpPr>
          <p:cNvPr id="6" name="Footer Placeholder 5"/>
          <p:cNvSpPr>
            <a:spLocks noGrp="1"/>
          </p:cNvSpPr>
          <p:nvPr>
            <p:ph type="ftr" sz="quarter" idx="11"/>
          </p:nvPr>
        </p:nvSpPr>
        <p:spPr/>
        <p:txBody>
          <a:bodyPr/>
          <a:lstStyle/>
          <a:p>
            <a:r>
              <a:rPr lang="en-US"/>
              <a:t>Copyright © 2022 by Ming-Long Lam, Ph.D.</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a:t>
            </a:fld>
            <a:endParaRPr lang="en-US" dirty="0"/>
          </a:p>
        </p:txBody>
      </p:sp>
    </p:spTree>
    <p:extLst>
      <p:ext uri="{BB962C8B-B14F-4D97-AF65-F5344CB8AC3E}">
        <p14:creationId xmlns:p14="http://schemas.microsoft.com/office/powerpoint/2010/main" val="130617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3D12B-964E-4C2A-A6C0-B216BEAAEF98}" type="datetime1">
              <a:rPr lang="en-US" smtClean="0"/>
              <a:t>8/21/2022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2022 by Ming-Long Lam, Ph.D.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0BA80-1909-427C-B3BD-3DD8AEAFD5BE}" type="slidenum">
              <a:rPr lang="en-US" smtClean="0"/>
              <a:t>‹#›</a:t>
            </a:fld>
            <a:endParaRPr lang="en-US" dirty="0"/>
          </a:p>
        </p:txBody>
      </p:sp>
      <p:pic>
        <p:nvPicPr>
          <p:cNvPr id="12" name="Picture 11" descr="A picture containing chart&#10;&#10;Description automatically generated">
            <a:extLst>
              <a:ext uri="{FF2B5EF4-FFF2-40B4-BE49-F238E27FC236}">
                <a16:creationId xmlns:a16="http://schemas.microsoft.com/office/drawing/2014/main" id="{A732BFD9-F1B5-489A-9F85-1F59C7D08220}"/>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8983581" y="6400800"/>
            <a:ext cx="3208419" cy="457200"/>
          </a:xfrm>
          <a:prstGeom prst="rect">
            <a:avLst/>
          </a:prstGeom>
        </p:spPr>
      </p:pic>
    </p:spTree>
    <p:extLst>
      <p:ext uri="{BB962C8B-B14F-4D97-AF65-F5344CB8AC3E}">
        <p14:creationId xmlns:p14="http://schemas.microsoft.com/office/powerpoint/2010/main" val="155438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hyperlink" Target="https://www.kdnuggets.com/gp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03.ibm.com/ibm/history/ibm100/us/en/icons/ibm700series/impact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merriam-webster.com/dictionary/machine%20learn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britannica.com/technology/machine-learnin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s.google.com/machine-learning/glossary/#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ibm.com/analytics/machine-learnin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overview/what-is-machine-learning-platfor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sas.com/en_us/insights/analytics/machine-learning.html#machine-learning-importanc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uavus.com/artificial-intelligence-vs-machine-learning-vs-data-mining-101-whats-big-difference"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profile/Ming_Long_La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linkedin.com/pub/ming-long-lam/10/a73/657"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4.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mathsisfun.com/data/data-graph.php"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3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0.png"/></Relationships>
</file>

<file path=ppt/slides/_rels/slide47.xml.rels><?xml version="1.0" encoding="UTF-8" standalone="yes"?>
<Relationships xmlns="http://schemas.openxmlformats.org/package/2006/relationships"><Relationship Id="rId3" Type="http://schemas.openxmlformats.org/officeDocument/2006/relationships/image" Target="../media/image140.png"/><Relationship Id="rId7" Type="http://schemas.openxmlformats.org/officeDocument/2006/relationships/image" Target="../media/image15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0.png"/></Relationships>
</file>

<file path=ppt/slides/_rels/slide4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neuralengine.org/res/histogram.htm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naconda.com/distribu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280.png"/><Relationship Id="rId4" Type="http://schemas.openxmlformats.org/officeDocument/2006/relationships/image" Target="../media/image27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65.xml.rels><?xml version="1.0" encoding="UTF-8" standalone="yes"?>
<Relationships xmlns="http://schemas.openxmlformats.org/package/2006/relationships"><Relationship Id="rId8" Type="http://schemas.openxmlformats.org/officeDocument/2006/relationships/diagramData" Target="../diagrams/data90.xml"/><Relationship Id="rId3" Type="http://schemas.openxmlformats.org/officeDocument/2006/relationships/diagramData" Target="../diagrams/data7.xml"/><Relationship Id="rId7" Type="http://schemas.microsoft.com/office/2007/relationships/diagramDrawing" Target="../diagrams/drawing6.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diagramLayout" Target="../diagrams/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data.cityofchicago.org/Administration-Finance/Current-Employee-Names-Salaries-and-Position-Title/xzkq-xp2w%20retrieved%20August%2021"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9D82BB-9BAC-9D4E-8430-29669667E359}"/>
              </a:ext>
            </a:extLst>
          </p:cNvPr>
          <p:cNvSpPr>
            <a:spLocks noGrp="1"/>
          </p:cNvSpPr>
          <p:nvPr>
            <p:ph type="sldNum" sz="quarter" idx="4"/>
          </p:nvPr>
        </p:nvSpPr>
        <p:spPr/>
        <p:txBody>
          <a:bodyPr/>
          <a:lstStyle/>
          <a:p>
            <a:fld id="{8B4864EB-539C-3D47-AD29-245514BFE515}" type="slidenum">
              <a:rPr lang="en-US" smtClean="0"/>
              <a:pPr/>
              <a:t>1</a:t>
            </a:fld>
            <a:endParaRPr lang="en-US" dirty="0"/>
          </a:p>
        </p:txBody>
      </p:sp>
      <p:sp>
        <p:nvSpPr>
          <p:cNvPr id="3" name="Title 1">
            <a:extLst>
              <a:ext uri="{FF2B5EF4-FFF2-40B4-BE49-F238E27FC236}">
                <a16:creationId xmlns:a16="http://schemas.microsoft.com/office/drawing/2014/main" id="{4EE89C89-777F-7041-8A97-0E30E8C96679}"/>
              </a:ext>
            </a:extLst>
          </p:cNvPr>
          <p:cNvSpPr txBox="1">
            <a:spLocks/>
          </p:cNvSpPr>
          <p:nvPr/>
        </p:nvSpPr>
        <p:spPr>
          <a:xfrm>
            <a:off x="811505" y="422209"/>
            <a:ext cx="6747934" cy="2759530"/>
          </a:xfrm>
          <a:prstGeom prst="rect">
            <a:avLst/>
          </a:prstGeom>
        </p:spPr>
        <p:txBody>
          <a:bodyPr anchor="b">
            <a:normAutofit/>
          </a:bodyPr>
          <a:lstStyle>
            <a:lvl1pPr algn="ctr" defTabSz="914400" rtl="0" eaLnBrk="1" latinLnBrk="0" hangingPunct="1">
              <a:lnSpc>
                <a:spcPct val="100000"/>
              </a:lnSpc>
              <a:spcBef>
                <a:spcPct val="0"/>
              </a:spcBef>
              <a:buNone/>
              <a:defRPr sz="6000" b="1" i="0" kern="1200">
                <a:solidFill>
                  <a:schemeClr val="accent1"/>
                </a:solidFill>
                <a:latin typeface="Gotham Bold" pitchFamily="2" charset="0"/>
                <a:ea typeface="+mj-ea"/>
                <a:cs typeface="Gotham Bold" pitchFamily="2" charset="0"/>
              </a:defRPr>
            </a:lvl1pPr>
          </a:lstStyle>
          <a:p>
            <a:pPr algn="l">
              <a:lnSpc>
                <a:spcPct val="100000"/>
              </a:lnSpc>
            </a:pPr>
            <a:r>
              <a:rPr lang="en-US" sz="5400" dirty="0">
                <a:solidFill>
                  <a:srgbClr val="C00000"/>
                </a:solidFill>
                <a:latin typeface="Arial" panose="020B0604020202020204" pitchFamily="34" charset="0"/>
                <a:cs typeface="Arial" panose="020B0604020202020204" pitchFamily="34" charset="0"/>
              </a:rPr>
              <a:t>CS 484</a:t>
            </a:r>
          </a:p>
          <a:p>
            <a:pPr marL="9144" algn="l"/>
            <a:r>
              <a:rPr lang="en-US" sz="5400" b="0" dirty="0">
                <a:solidFill>
                  <a:srgbClr val="C00000"/>
                </a:solidFill>
                <a:latin typeface="Arial" panose="020B0604020202020204" pitchFamily="34" charset="0"/>
                <a:cs typeface="Arial" panose="020B0604020202020204" pitchFamily="34" charset="0"/>
              </a:rPr>
              <a:t>Introduction to Machine Learning</a:t>
            </a:r>
            <a:endParaRPr lang="en-US" sz="5400" b="0" i="0" dirty="0">
              <a:solidFill>
                <a:srgbClr val="C00000"/>
              </a:solidFill>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6E05EA78-0EF3-D340-950A-92657C70A162}"/>
              </a:ext>
            </a:extLst>
          </p:cNvPr>
          <p:cNvSpPr txBox="1">
            <a:spLocks/>
          </p:cNvSpPr>
          <p:nvPr/>
        </p:nvSpPr>
        <p:spPr>
          <a:xfrm>
            <a:off x="875908" y="4231394"/>
            <a:ext cx="6747934" cy="1207871"/>
          </a:xfrm>
          <a:prstGeom prst="rect">
            <a:avLst/>
          </a:prstGeom>
        </p:spPr>
        <p:txBody>
          <a:bodyPr/>
          <a:lstStyle>
            <a:lvl1pPr marL="0" indent="0" algn="ctr" defTabSz="914400" rtl="0" eaLnBrk="1" latinLnBrk="0" hangingPunct="1">
              <a:lnSpc>
                <a:spcPct val="100000"/>
              </a:lnSpc>
              <a:spcBef>
                <a:spcPts val="1000"/>
              </a:spcBef>
              <a:buClr>
                <a:schemeClr val="accent1"/>
              </a:buClr>
              <a:buFont typeface="Arial" panose="020B0604020202020204" pitchFamily="34" charset="0"/>
              <a:buNone/>
              <a:defRPr sz="2400" b="0" i="0" kern="1200">
                <a:solidFill>
                  <a:schemeClr val="tx1"/>
                </a:solidFill>
                <a:latin typeface="Gotham Book" pitchFamily="2" charset="0"/>
                <a:ea typeface="+mn-ea"/>
                <a:cs typeface="Gotham Book" pitchFamily="2" charset="0"/>
              </a:defRPr>
            </a:lvl1pPr>
            <a:lvl2pPr marL="457200" indent="0" algn="ctr" defTabSz="914400" rtl="0" eaLnBrk="1" latinLnBrk="0" hangingPunct="1">
              <a:lnSpc>
                <a:spcPct val="10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5000"/>
              </a:lnSpc>
              <a:spcBef>
                <a:spcPts val="0"/>
              </a:spcBef>
            </a:pPr>
            <a:r>
              <a:rPr lang="en-US" sz="2200" b="1" dirty="0">
                <a:solidFill>
                  <a:schemeClr val="accent1"/>
                </a:solidFill>
                <a:latin typeface="Adobe Garamond Pro" panose="02020502060506020403" pitchFamily="18" charset="77"/>
                <a:cs typeface="Gotham Bold" pitchFamily="2" charset="0"/>
              </a:rPr>
              <a:t>Week 1, August 22, 2022</a:t>
            </a:r>
            <a:endParaRPr lang="en-US" sz="2200" b="1" i="0" kern="1200" dirty="0">
              <a:solidFill>
                <a:schemeClr val="accent1"/>
              </a:solidFill>
              <a:latin typeface="Adobe Garamond Pro" panose="02020502060506020403" pitchFamily="18" charset="77"/>
              <a:ea typeface="+mn-ea"/>
              <a:cs typeface="Gotham Bold" pitchFamily="2" charset="0"/>
            </a:endParaRPr>
          </a:p>
          <a:p>
            <a:pPr algn="l">
              <a:lnSpc>
                <a:spcPct val="125000"/>
              </a:lnSpc>
              <a:spcBef>
                <a:spcPts val="0"/>
              </a:spcBef>
            </a:pPr>
            <a:r>
              <a:rPr lang="en-US" sz="1800" dirty="0">
                <a:solidFill>
                  <a:schemeClr val="accent1"/>
                </a:solidFill>
                <a:latin typeface="Adobe Garamond Pro" panose="02020502060506020403" pitchFamily="18" charset="77"/>
                <a:cs typeface="Gotham Bold" pitchFamily="2" charset="0"/>
              </a:rPr>
              <a:t>Autumn</a:t>
            </a:r>
            <a:r>
              <a:rPr lang="en-US" sz="1800" b="0" i="0" kern="1200" dirty="0">
                <a:solidFill>
                  <a:schemeClr val="accent1"/>
                </a:solidFill>
                <a:latin typeface="Adobe Garamond Pro" panose="02020502060506020403" pitchFamily="18" charset="77"/>
                <a:ea typeface="+mn-ea"/>
                <a:cs typeface="Gotham Bold" pitchFamily="2" charset="0"/>
              </a:rPr>
              <a:t> Semester 2022</a:t>
            </a:r>
          </a:p>
        </p:txBody>
      </p:sp>
    </p:spTree>
    <p:extLst>
      <p:ext uri="{BB962C8B-B14F-4D97-AF65-F5344CB8AC3E}">
        <p14:creationId xmlns:p14="http://schemas.microsoft.com/office/powerpoint/2010/main" val="2084969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Late Submission Policy </a:t>
            </a:r>
          </a:p>
        </p:txBody>
      </p:sp>
      <p:sp>
        <p:nvSpPr>
          <p:cNvPr id="3" name="Content Placeholder 2"/>
          <p:cNvSpPr>
            <a:spLocks noGrp="1"/>
          </p:cNvSpPr>
          <p:nvPr>
            <p:ph idx="1"/>
          </p:nvPr>
        </p:nvSpPr>
        <p:spPr/>
        <p:txBody>
          <a:bodyPr>
            <a:normAutofit/>
          </a:bodyPr>
          <a:lstStyle/>
          <a:p>
            <a:r>
              <a:rPr lang="en-US" dirty="0"/>
              <a:t>If you turn in an assignment late, then we reserve our rights to deduct </a:t>
            </a:r>
            <a:r>
              <a:rPr lang="en-US" b="1" dirty="0"/>
              <a:t>5 points</a:t>
            </a:r>
            <a:r>
              <a:rPr lang="en-US" dirty="0"/>
              <a:t> from the total score for each </a:t>
            </a:r>
            <a:r>
              <a:rPr lang="en-US" u="sng" dirty="0"/>
              <a:t>24-hour</a:t>
            </a:r>
            <a:r>
              <a:rPr lang="en-US" dirty="0"/>
              <a:t> period after the deadline.</a:t>
            </a:r>
          </a:p>
          <a:p>
            <a:r>
              <a:rPr lang="en-US" dirty="0"/>
              <a:t>Assignments turned in more than 7 days late will not receive credit.</a:t>
            </a:r>
          </a:p>
          <a:p>
            <a:r>
              <a:rPr lang="en-US" dirty="0"/>
              <a:t>In the case of unexpected events (e.g., sickness, emergency, computer crash, loss of internet, etc.), you must contact the instructor and explain your situation before the assignment due date in order to receive a grace period.</a:t>
            </a:r>
          </a:p>
        </p:txBody>
      </p:sp>
      <p:sp>
        <p:nvSpPr>
          <p:cNvPr id="7" name="Slide Number Placeholder 6"/>
          <p:cNvSpPr>
            <a:spLocks noGrp="1"/>
          </p:cNvSpPr>
          <p:nvPr>
            <p:ph type="sldNum" sz="quarter" idx="12"/>
          </p:nvPr>
        </p:nvSpPr>
        <p:spPr/>
        <p:txBody>
          <a:bodyPr/>
          <a:lstStyle/>
          <a:p>
            <a:fld id="{1C20BA80-1909-427C-B3BD-3DD8AEAFD5BE}" type="slidenum">
              <a:rPr lang="en-US" smtClean="0"/>
              <a:t>10</a:t>
            </a:fld>
            <a:endParaRPr lang="en-US" dirty="0"/>
          </a:p>
        </p:txBody>
      </p:sp>
      <p:sp>
        <p:nvSpPr>
          <p:cNvPr id="4" name="Footer Placeholder 3">
            <a:extLst>
              <a:ext uri="{FF2B5EF4-FFF2-40B4-BE49-F238E27FC236}">
                <a16:creationId xmlns:a16="http://schemas.microsoft.com/office/drawing/2014/main" id="{97F785C8-3160-4CFB-9ABA-983421C6A528}"/>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1217052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Star Wars Film (1977)</a:t>
            </a:r>
          </a:p>
        </p:txBody>
      </p:sp>
      <p:sp>
        <p:nvSpPr>
          <p:cNvPr id="7" name="Slide Number Placeholder 6"/>
          <p:cNvSpPr>
            <a:spLocks noGrp="1"/>
          </p:cNvSpPr>
          <p:nvPr>
            <p:ph type="sldNum" sz="quarter" idx="12"/>
          </p:nvPr>
        </p:nvSpPr>
        <p:spPr/>
        <p:txBody>
          <a:bodyPr/>
          <a:lstStyle/>
          <a:p>
            <a:fld id="{1C20BA80-1909-427C-B3BD-3DD8AEAFD5BE}" type="slidenum">
              <a:rPr lang="en-US" smtClean="0"/>
              <a:t>11</a:t>
            </a:fld>
            <a:endParaRPr lang="en-US" dirty="0"/>
          </a:p>
        </p:txBody>
      </p:sp>
      <p:pic>
        <p:nvPicPr>
          <p:cNvPr id="1026" name="Picture 2" descr="C-3PO droid.png">
            <a:extLst>
              <a:ext uri="{FF2B5EF4-FFF2-40B4-BE49-F238E27FC236}">
                <a16:creationId xmlns:a16="http://schemas.microsoft.com/office/drawing/2014/main" id="{9ED82B98-226A-4F7A-AB45-9D833387FC94}"/>
              </a:ext>
            </a:extLst>
          </p:cNvPr>
          <p:cNvPicPr>
            <a:picLocks noGrp="1" noChangeAspect="1" noChangeArrowheads="1"/>
          </p:cNvPicPr>
          <p:nvPr>
            <p:ph idx="1"/>
          </p:nvPr>
        </p:nvPicPr>
        <p:blipFill>
          <a:blip r:embed="rId3">
            <a:extLst>
              <a:ext uri="{28A0092B-C50C-407E-A947-70E740481C1C}">
                <a14:useLocalDpi xmlns:a14="http://schemas.microsoft.com/office/drawing/2010/main"/>
              </a:ext>
            </a:extLst>
          </a:blip>
          <a:srcRect/>
          <a:stretch>
            <a:fillRect/>
          </a:stretch>
        </p:blipFill>
        <p:spPr bwMode="auto">
          <a:xfrm>
            <a:off x="2944737" y="1484435"/>
            <a:ext cx="2385391"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2-D2 Droid.png">
            <a:extLst>
              <a:ext uri="{FF2B5EF4-FFF2-40B4-BE49-F238E27FC236}">
                <a16:creationId xmlns:a16="http://schemas.microsoft.com/office/drawing/2014/main" id="{D1ECC48B-D0B1-4032-9BAE-616030FDBFFF}"/>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243793" y="1484435"/>
            <a:ext cx="3429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794322-3A9A-4294-B59A-C85BAB38DDD0}"/>
              </a:ext>
            </a:extLst>
          </p:cNvPr>
          <p:cNvSpPr txBox="1"/>
          <p:nvPr/>
        </p:nvSpPr>
        <p:spPr>
          <a:xfrm>
            <a:off x="934497" y="1652442"/>
            <a:ext cx="2010240" cy="2308324"/>
          </a:xfrm>
          <a:prstGeom prst="rect">
            <a:avLst/>
          </a:prstGeom>
          <a:noFill/>
        </p:spPr>
        <p:txBody>
          <a:bodyPr wrap="square" rtlCol="0">
            <a:spAutoFit/>
          </a:bodyPr>
          <a:lstStyle/>
          <a:p>
            <a:r>
              <a:rPr lang="en-US" dirty="0"/>
              <a:t>C-3PO is a master of natural language processing and he knows over six million forms of communication, including English, in the galaxy</a:t>
            </a:r>
          </a:p>
        </p:txBody>
      </p:sp>
      <p:sp>
        <p:nvSpPr>
          <p:cNvPr id="5" name="TextBox 4">
            <a:extLst>
              <a:ext uri="{FF2B5EF4-FFF2-40B4-BE49-F238E27FC236}">
                <a16:creationId xmlns:a16="http://schemas.microsoft.com/office/drawing/2014/main" id="{3A829D2E-941A-4E25-8736-3F966382CF9E}"/>
              </a:ext>
            </a:extLst>
          </p:cNvPr>
          <p:cNvSpPr txBox="1"/>
          <p:nvPr/>
        </p:nvSpPr>
        <p:spPr>
          <a:xfrm>
            <a:off x="9448800" y="1614196"/>
            <a:ext cx="2065176" cy="2308324"/>
          </a:xfrm>
          <a:prstGeom prst="rect">
            <a:avLst/>
          </a:prstGeom>
          <a:noFill/>
        </p:spPr>
        <p:txBody>
          <a:bodyPr wrap="square" rtlCol="0">
            <a:spAutoFit/>
          </a:bodyPr>
          <a:lstStyle/>
          <a:p>
            <a:r>
              <a:rPr lang="en-US" dirty="0"/>
              <a:t>R2-D2 analyzes a problem logically, learns from past experiences, selects the right tool for the problem, and courageously reach the solution.</a:t>
            </a:r>
          </a:p>
        </p:txBody>
      </p:sp>
      <p:sp>
        <p:nvSpPr>
          <p:cNvPr id="3" name="Footer Placeholder 2">
            <a:extLst>
              <a:ext uri="{FF2B5EF4-FFF2-40B4-BE49-F238E27FC236}">
                <a16:creationId xmlns:a16="http://schemas.microsoft.com/office/drawing/2014/main" id="{06D38DEB-9AA9-499D-B2E3-8DFD5FEA6BFA}"/>
              </a:ext>
            </a:extLst>
          </p:cNvPr>
          <p:cNvSpPr>
            <a:spLocks noGrp="1"/>
          </p:cNvSpPr>
          <p:nvPr>
            <p:ph type="ftr" sz="quarter" idx="11"/>
          </p:nvPr>
        </p:nvSpPr>
        <p:spPr/>
        <p:txBody>
          <a:bodyPr/>
          <a:lstStyle/>
          <a:p>
            <a:r>
              <a:rPr lang="en-US"/>
              <a:t>Copyright © 2022 by Ming-Long Lam, Ph.D.</a:t>
            </a:r>
            <a:endParaRPr lang="en-US" dirty="0"/>
          </a:p>
        </p:txBody>
      </p:sp>
      <p:sp>
        <p:nvSpPr>
          <p:cNvPr id="6" name="Explosion: 14 Points 5">
            <a:extLst>
              <a:ext uri="{FF2B5EF4-FFF2-40B4-BE49-F238E27FC236}">
                <a16:creationId xmlns:a16="http://schemas.microsoft.com/office/drawing/2014/main" id="{A62FEAA1-95ED-42CD-9933-CFDA2EEA41D7}"/>
              </a:ext>
            </a:extLst>
          </p:cNvPr>
          <p:cNvSpPr/>
          <p:nvPr/>
        </p:nvSpPr>
        <p:spPr>
          <a:xfrm>
            <a:off x="225117" y="4147434"/>
            <a:ext cx="3429000" cy="2482503"/>
          </a:xfrm>
          <a:prstGeom prst="irregularSeal2">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Which Machine Can Learn?</a:t>
            </a:r>
          </a:p>
        </p:txBody>
      </p:sp>
    </p:spTree>
    <p:extLst>
      <p:ext uri="{BB962C8B-B14F-4D97-AF65-F5344CB8AC3E}">
        <p14:creationId xmlns:p14="http://schemas.microsoft.com/office/powerpoint/2010/main" val="2801979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solidFill>
                  <a:schemeClr val="bg1"/>
                </a:solidFill>
              </a:rPr>
              <a:t>What is Data Mining?</a:t>
            </a:r>
          </a:p>
        </p:txBody>
      </p:sp>
      <p:sp>
        <p:nvSpPr>
          <p:cNvPr id="3" name="内容占位符 2"/>
          <p:cNvSpPr>
            <a:spLocks noGrp="1"/>
          </p:cNvSpPr>
          <p:nvPr>
            <p:ph idx="1"/>
          </p:nvPr>
        </p:nvSpPr>
        <p:spPr/>
        <p:txBody>
          <a:bodyPr>
            <a:normAutofit/>
          </a:bodyPr>
          <a:lstStyle/>
          <a:p>
            <a:r>
              <a:rPr lang="en-US" dirty="0"/>
              <a:t>Originally called Knowledge Discovery Process (KDD), Data Mining is a field of science that discover or find out the properties of datasets.</a:t>
            </a:r>
          </a:p>
          <a:p>
            <a:r>
              <a:rPr lang="en-US" dirty="0"/>
              <a:t>Large amounts of observations (or records) from relational database management system (RDMS) in data warehouses are analyzed (a.k.a. mined) to identify interesting correlations and formulate patterns among the data items.</a:t>
            </a:r>
          </a:p>
          <a:p>
            <a:r>
              <a:rPr lang="en-US" dirty="0"/>
              <a:t>The term “Knowledge Discovery in Databases” was coined by Gregory </a:t>
            </a:r>
            <a:r>
              <a:rPr lang="en-US" dirty="0" err="1"/>
              <a:t>Piatetsky</a:t>
            </a:r>
            <a:r>
              <a:rPr lang="en-US" dirty="0"/>
              <a:t>-Shapiro in 1989. The term “data mining” appeared in the database community in 1990. </a:t>
            </a:r>
            <a:r>
              <a:rPr lang="en-US" dirty="0">
                <a:hlinkClick r:id="rId3"/>
              </a:rPr>
              <a:t>https://www.kdnuggets.com/gps.html</a:t>
            </a:r>
            <a:r>
              <a:rPr lang="en-US" dirty="0"/>
              <a:t> </a:t>
            </a:r>
          </a:p>
          <a:p>
            <a:endParaRPr lang="en-US" dirty="0"/>
          </a:p>
          <a:p>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6" name="Footer Placeholder 5">
            <a:extLst>
              <a:ext uri="{FF2B5EF4-FFF2-40B4-BE49-F238E27FC236}">
                <a16:creationId xmlns:a16="http://schemas.microsoft.com/office/drawing/2014/main" id="{86A45D4C-5341-46D6-B21E-CD6F78E82F0D}"/>
              </a:ext>
            </a:extLst>
          </p:cNvPr>
          <p:cNvSpPr>
            <a:spLocks noGrp="1"/>
          </p:cNvSpPr>
          <p:nvPr>
            <p:ph type="ftr" sz="quarter" idx="11"/>
          </p:nvPr>
        </p:nvSpPr>
        <p:spPr/>
        <p:txBody>
          <a:bodyPr/>
          <a:lstStyle/>
          <a:p>
            <a:r>
              <a:rPr lang="en-US"/>
              <a:t>Copyright © 2022 by Ming-Long Lam, Ph.D.</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is Machine Learning?</a:t>
            </a:r>
          </a:p>
        </p:txBody>
      </p:sp>
      <p:sp>
        <p:nvSpPr>
          <p:cNvPr id="3" name="Content Placeholder 2"/>
          <p:cNvSpPr>
            <a:spLocks noGrp="1"/>
          </p:cNvSpPr>
          <p:nvPr>
            <p:ph idx="1"/>
          </p:nvPr>
        </p:nvSpPr>
        <p:spPr>
          <a:xfrm>
            <a:off x="838200" y="1825625"/>
            <a:ext cx="5381627" cy="4351338"/>
          </a:xfrm>
        </p:spPr>
        <p:txBody>
          <a:bodyPr>
            <a:normAutofit fontScale="92500" lnSpcReduction="20000"/>
          </a:bodyPr>
          <a:lstStyle/>
          <a:p>
            <a:pPr marL="0" indent="0">
              <a:buNone/>
            </a:pPr>
            <a:r>
              <a:rPr lang="en-US" dirty="0"/>
              <a:t>The term Machine Learning was coined by Arthur L. Samuel (1901 – 1990) in his 1959 paper.</a:t>
            </a:r>
          </a:p>
          <a:p>
            <a:r>
              <a:rPr lang="en-US" dirty="0"/>
              <a:t>Received a master's degree in Electrical Engineering from MIT in 1926</a:t>
            </a:r>
          </a:p>
          <a:p>
            <a:r>
              <a:rPr lang="en-US" dirty="0"/>
              <a:t>Developed the first Checkers program on IBM's first commercial computer in 1952</a:t>
            </a:r>
          </a:p>
          <a:p>
            <a:r>
              <a:rPr lang="en-US" dirty="0"/>
              <a:t>Retired from IBM in 1966 and joined Stanford University as a professor</a:t>
            </a:r>
          </a:p>
          <a:p>
            <a:r>
              <a:rPr lang="en-US" dirty="0"/>
              <a:t>Worked on the TeX project around 1978</a:t>
            </a:r>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13</a:t>
            </a:fld>
            <a:endParaRPr lang="en-US" dirty="0"/>
          </a:p>
        </p:txBody>
      </p:sp>
      <p:sp>
        <p:nvSpPr>
          <p:cNvPr id="5" name="TextBox 4">
            <a:extLst>
              <a:ext uri="{FF2B5EF4-FFF2-40B4-BE49-F238E27FC236}">
                <a16:creationId xmlns:a16="http://schemas.microsoft.com/office/drawing/2014/main" id="{2806243F-4C46-4F99-94FF-BAA554CFC3DB}"/>
              </a:ext>
            </a:extLst>
          </p:cNvPr>
          <p:cNvSpPr txBox="1"/>
          <p:nvPr/>
        </p:nvSpPr>
        <p:spPr>
          <a:xfrm>
            <a:off x="6096000" y="5226089"/>
            <a:ext cx="5629273" cy="646331"/>
          </a:xfrm>
          <a:prstGeom prst="rect">
            <a:avLst/>
          </a:prstGeom>
          <a:noFill/>
        </p:spPr>
        <p:txBody>
          <a:bodyPr wrap="square" rtlCol="0">
            <a:spAutoFit/>
          </a:bodyPr>
          <a:lstStyle/>
          <a:p>
            <a:r>
              <a:rPr lang="en-US" dirty="0"/>
              <a:t>Arthur Samuel playing Checkers on the IBM 701 in 1956.</a:t>
            </a:r>
            <a:br>
              <a:rPr lang="en-US" dirty="0"/>
            </a:br>
            <a:r>
              <a:rPr lang="en-US" sz="1100" dirty="0"/>
              <a:t>Source: </a:t>
            </a:r>
            <a:r>
              <a:rPr lang="en-US" sz="1100" dirty="0">
                <a:hlinkClick r:id="rId3"/>
              </a:rPr>
              <a:t>http://www-03.ibm.com/ibm/history/ibm100/us/en/icons/ibm700series/impacts/</a:t>
            </a:r>
            <a:r>
              <a:rPr lang="en-US" dirty="0"/>
              <a:t> </a:t>
            </a:r>
            <a:endParaRPr lang="en-US" sz="1600" dirty="0"/>
          </a:p>
        </p:txBody>
      </p:sp>
      <p:pic>
        <p:nvPicPr>
          <p:cNvPr id="4" name="Picture 3">
            <a:extLst>
              <a:ext uri="{FF2B5EF4-FFF2-40B4-BE49-F238E27FC236}">
                <a16:creationId xmlns:a16="http://schemas.microsoft.com/office/drawing/2014/main" id="{BF325208-9B26-4D16-A136-42025AA49421}"/>
              </a:ext>
            </a:extLst>
          </p:cNvPr>
          <p:cNvPicPr>
            <a:picLocks noChangeAspect="1"/>
          </p:cNvPicPr>
          <p:nvPr/>
        </p:nvPicPr>
        <p:blipFill>
          <a:blip r:embed="rId4"/>
          <a:stretch>
            <a:fillRect/>
          </a:stretch>
        </p:blipFill>
        <p:spPr>
          <a:xfrm>
            <a:off x="6158070" y="1825625"/>
            <a:ext cx="5905500" cy="3333750"/>
          </a:xfrm>
          <a:prstGeom prst="rect">
            <a:avLst/>
          </a:prstGeom>
        </p:spPr>
      </p:pic>
      <p:sp>
        <p:nvSpPr>
          <p:cNvPr id="8" name="Footer Placeholder 7">
            <a:extLst>
              <a:ext uri="{FF2B5EF4-FFF2-40B4-BE49-F238E27FC236}">
                <a16:creationId xmlns:a16="http://schemas.microsoft.com/office/drawing/2014/main" id="{8EB8B024-8709-4AAA-BB28-318B378129B1}"/>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42043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Historical Definitions</a:t>
            </a:r>
          </a:p>
        </p:txBody>
      </p:sp>
      <p:sp>
        <p:nvSpPr>
          <p:cNvPr id="3" name="Content Placeholder 2"/>
          <p:cNvSpPr>
            <a:spLocks noGrp="1"/>
          </p:cNvSpPr>
          <p:nvPr>
            <p:ph idx="1"/>
          </p:nvPr>
        </p:nvSpPr>
        <p:spPr/>
        <p:txBody>
          <a:bodyPr>
            <a:normAutofit/>
          </a:bodyPr>
          <a:lstStyle/>
          <a:p>
            <a:r>
              <a:rPr lang="en-US" dirty="0"/>
              <a:t>A field of study that gives computers the ability to learn without being explicitly programmed. – Arthur L. Samuel (1959). "Some Studies in Machine Learning Using the Game of Checkers". </a:t>
            </a:r>
            <a:r>
              <a:rPr lang="en-US" i="1" dirty="0"/>
              <a:t>IBM Journal of Research and Development</a:t>
            </a:r>
            <a:r>
              <a:rPr lang="en-US" dirty="0"/>
              <a:t>. </a:t>
            </a:r>
          </a:p>
          <a:p>
            <a:r>
              <a:rPr lang="en-US" dirty="0"/>
              <a:t>A computer program is said to learn from experience E with respect to some task T and some performance measure P, if its performance on T, as measured by P, improves with experience E. – Tom Mitchell (1997). Machine Learning, New York: McGraw-Hill</a:t>
            </a:r>
          </a:p>
          <a:p>
            <a:pPr lvl="1"/>
            <a:r>
              <a:rPr lang="en-US" dirty="0"/>
              <a:t>Tom Mitchell (1951 – ), currently Professor, Computer Science Department, Carnegie Mellon University</a:t>
            </a:r>
          </a:p>
        </p:txBody>
      </p:sp>
      <p:sp>
        <p:nvSpPr>
          <p:cNvPr id="7" name="Slide Number Placeholder 6"/>
          <p:cNvSpPr>
            <a:spLocks noGrp="1"/>
          </p:cNvSpPr>
          <p:nvPr>
            <p:ph type="sldNum" sz="quarter" idx="12"/>
          </p:nvPr>
        </p:nvSpPr>
        <p:spPr/>
        <p:txBody>
          <a:bodyPr/>
          <a:lstStyle/>
          <a:p>
            <a:fld id="{1C20BA80-1909-427C-B3BD-3DD8AEAFD5BE}" type="slidenum">
              <a:rPr lang="en-US" smtClean="0"/>
              <a:t>14</a:t>
            </a:fld>
            <a:endParaRPr lang="en-US" dirty="0"/>
          </a:p>
        </p:txBody>
      </p:sp>
      <p:sp>
        <p:nvSpPr>
          <p:cNvPr id="4" name="Footer Placeholder 3">
            <a:extLst>
              <a:ext uri="{FF2B5EF4-FFF2-40B4-BE49-F238E27FC236}">
                <a16:creationId xmlns:a16="http://schemas.microsoft.com/office/drawing/2014/main" id="{1A9FDF98-EFD4-4ECA-BF66-1169EB55C092}"/>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840476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Definitions in the Dictionary</a:t>
            </a:r>
          </a:p>
        </p:txBody>
      </p:sp>
      <p:sp>
        <p:nvSpPr>
          <p:cNvPr id="3" name="Content Placeholder 2"/>
          <p:cNvSpPr>
            <a:spLocks noGrp="1"/>
          </p:cNvSpPr>
          <p:nvPr>
            <p:ph idx="1"/>
          </p:nvPr>
        </p:nvSpPr>
        <p:spPr/>
        <p:txBody>
          <a:bodyPr>
            <a:normAutofit/>
          </a:bodyPr>
          <a:lstStyle/>
          <a:p>
            <a:r>
              <a:rPr lang="en-US" dirty="0"/>
              <a:t>Machine Learning is the process by which a computer is able to improve its own performance (as in analyzing image files) by continuously incorporating new data into an existing statistical model. — </a:t>
            </a:r>
            <a:r>
              <a:rPr lang="en-US" b="1" dirty="0"/>
              <a:t>Merriam-Webster</a:t>
            </a:r>
            <a:r>
              <a:rPr lang="en-US" dirty="0"/>
              <a:t>, </a:t>
            </a:r>
            <a:r>
              <a:rPr lang="en-US" dirty="0">
                <a:hlinkClick r:id="rId3"/>
              </a:rPr>
              <a:t>https://www.merriam-webster.com/dictionary/machine%20learning</a:t>
            </a:r>
            <a:r>
              <a:rPr lang="en-US" dirty="0"/>
              <a:t>  </a:t>
            </a:r>
          </a:p>
          <a:p>
            <a:endParaRPr lang="en-US" dirty="0"/>
          </a:p>
          <a:p>
            <a:r>
              <a:rPr lang="en-US" dirty="0"/>
              <a:t>Machine learning, in artificial intelligence (a subject within computer science), is a discipline concerned with the implementation of computer software that can learn autonomously. – </a:t>
            </a:r>
            <a:r>
              <a:rPr lang="en-US" b="1" dirty="0"/>
              <a:t>Britannica</a:t>
            </a:r>
            <a:r>
              <a:rPr lang="en-US" dirty="0"/>
              <a:t>, </a:t>
            </a:r>
            <a:r>
              <a:rPr lang="en-US" dirty="0">
                <a:hlinkClick r:id="rId4"/>
              </a:rPr>
              <a:t>https://www.britannica.com/technology/machine-learning</a:t>
            </a: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15</a:t>
            </a:fld>
            <a:endParaRPr lang="en-US" dirty="0"/>
          </a:p>
        </p:txBody>
      </p:sp>
      <p:sp>
        <p:nvSpPr>
          <p:cNvPr id="4" name="Footer Placeholder 3">
            <a:extLst>
              <a:ext uri="{FF2B5EF4-FFF2-40B4-BE49-F238E27FC236}">
                <a16:creationId xmlns:a16="http://schemas.microsoft.com/office/drawing/2014/main" id="{A2F12959-EC63-4A23-9782-0D18F07113B9}"/>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119134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Definitions on the Internet</a:t>
            </a:r>
          </a:p>
        </p:txBody>
      </p:sp>
      <p:sp>
        <p:nvSpPr>
          <p:cNvPr id="3" name="Content Placeholder 2"/>
          <p:cNvSpPr>
            <a:spLocks noGrp="1"/>
          </p:cNvSpPr>
          <p:nvPr>
            <p:ph idx="1"/>
          </p:nvPr>
        </p:nvSpPr>
        <p:spPr/>
        <p:txBody>
          <a:bodyPr>
            <a:normAutofit/>
          </a:bodyPr>
          <a:lstStyle/>
          <a:p>
            <a:r>
              <a:rPr lang="en-US" dirty="0"/>
              <a:t>Machine learning is a subset of artificial intelligence in the field of computer science that often uses statistical techniques to give computers the ability to "learn" (i.e., progressively improve performance on a specific task) with data, without being explicitly programmed. – </a:t>
            </a:r>
            <a:r>
              <a:rPr lang="en-US" b="1" dirty="0"/>
              <a:t>Wikipedia</a:t>
            </a:r>
            <a:r>
              <a:rPr lang="en-US" dirty="0"/>
              <a:t>, </a:t>
            </a:r>
            <a:r>
              <a:rPr lang="en-US" dirty="0">
                <a:hlinkClick r:id="rId3"/>
              </a:rPr>
              <a:t>https://en.wikipedia.org/wiki/Machine_learning</a:t>
            </a:r>
            <a:r>
              <a:rPr lang="en-US" dirty="0"/>
              <a:t> </a:t>
            </a:r>
          </a:p>
        </p:txBody>
      </p:sp>
      <p:sp>
        <p:nvSpPr>
          <p:cNvPr id="7" name="Slide Number Placeholder 6"/>
          <p:cNvSpPr>
            <a:spLocks noGrp="1"/>
          </p:cNvSpPr>
          <p:nvPr>
            <p:ph type="sldNum" sz="quarter" idx="12"/>
          </p:nvPr>
        </p:nvSpPr>
        <p:spPr/>
        <p:txBody>
          <a:bodyPr/>
          <a:lstStyle/>
          <a:p>
            <a:fld id="{1C20BA80-1909-427C-B3BD-3DD8AEAFD5BE}" type="slidenum">
              <a:rPr lang="en-US" smtClean="0"/>
              <a:t>16</a:t>
            </a:fld>
            <a:endParaRPr lang="en-US" dirty="0"/>
          </a:p>
        </p:txBody>
      </p:sp>
      <p:sp>
        <p:nvSpPr>
          <p:cNvPr id="4" name="Footer Placeholder 3">
            <a:extLst>
              <a:ext uri="{FF2B5EF4-FFF2-40B4-BE49-F238E27FC236}">
                <a16:creationId xmlns:a16="http://schemas.microsoft.com/office/drawing/2014/main" id="{DBB3906E-FDB7-4092-9276-151905C74B56}"/>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74273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Definitions from Tech Company</a:t>
            </a:r>
          </a:p>
        </p:txBody>
      </p:sp>
      <p:sp>
        <p:nvSpPr>
          <p:cNvPr id="3" name="Content Placeholder 2"/>
          <p:cNvSpPr>
            <a:spLocks noGrp="1"/>
          </p:cNvSpPr>
          <p:nvPr>
            <p:ph idx="1"/>
          </p:nvPr>
        </p:nvSpPr>
        <p:spPr/>
        <p:txBody>
          <a:bodyPr>
            <a:normAutofit fontScale="92500" lnSpcReduction="20000"/>
          </a:bodyPr>
          <a:lstStyle/>
          <a:p>
            <a:r>
              <a:rPr lang="en-US" dirty="0"/>
              <a:t>A program or system that builds (trains) a predictive model from input data. The system uses the learned model to make useful predictions from new (never-before-seen) data drawn from the same distribution as the one used to train the model. Machine learning also refers to the field of study concerned with these programs or systems. – </a:t>
            </a:r>
            <a:r>
              <a:rPr lang="en-US" b="1" dirty="0"/>
              <a:t>Google</a:t>
            </a:r>
            <a:r>
              <a:rPr lang="en-US" dirty="0"/>
              <a:t>, </a:t>
            </a:r>
            <a:r>
              <a:rPr lang="en-US" dirty="0">
                <a:hlinkClick r:id="rId3"/>
              </a:rPr>
              <a:t>https://developers.google.com/machine-learning/glossary/#m</a:t>
            </a:r>
            <a:r>
              <a:rPr lang="en-US" dirty="0"/>
              <a:t> </a:t>
            </a:r>
          </a:p>
          <a:p>
            <a:endParaRPr lang="en-US" dirty="0"/>
          </a:p>
          <a:p>
            <a:r>
              <a:rPr lang="en-US" dirty="0"/>
              <a:t>Machine learning is a form of AI that enables a system to learn from data rather than through explicit programming. However, machine learning is not a simple process. As the algorithms ingest training data, it is then possible to produce more precise models based on that data. A machine-learning model is the output generated when you train your machine-learning algorithm with data. — </a:t>
            </a:r>
            <a:r>
              <a:rPr lang="en-US" b="1" dirty="0"/>
              <a:t>IBM</a:t>
            </a:r>
            <a:r>
              <a:rPr lang="en-US" dirty="0"/>
              <a:t>, </a:t>
            </a:r>
            <a:r>
              <a:rPr lang="en-US" dirty="0">
                <a:hlinkClick r:id="rId4"/>
              </a:rPr>
              <a:t>https://www.ibm.com/analytics/machine-learning</a:t>
            </a:r>
            <a:r>
              <a:rPr lang="en-US" dirty="0"/>
              <a:t> </a:t>
            </a:r>
          </a:p>
        </p:txBody>
      </p:sp>
      <p:sp>
        <p:nvSpPr>
          <p:cNvPr id="7" name="Slide Number Placeholder 6"/>
          <p:cNvSpPr>
            <a:spLocks noGrp="1"/>
          </p:cNvSpPr>
          <p:nvPr>
            <p:ph type="sldNum" sz="quarter" idx="12"/>
          </p:nvPr>
        </p:nvSpPr>
        <p:spPr/>
        <p:txBody>
          <a:bodyPr/>
          <a:lstStyle/>
          <a:p>
            <a:fld id="{1C20BA80-1909-427C-B3BD-3DD8AEAFD5BE}" type="slidenum">
              <a:rPr lang="en-US" smtClean="0"/>
              <a:t>17</a:t>
            </a:fld>
            <a:endParaRPr lang="en-US" dirty="0"/>
          </a:p>
        </p:txBody>
      </p:sp>
      <p:sp>
        <p:nvSpPr>
          <p:cNvPr id="4" name="Footer Placeholder 3">
            <a:extLst>
              <a:ext uri="{FF2B5EF4-FFF2-40B4-BE49-F238E27FC236}">
                <a16:creationId xmlns:a16="http://schemas.microsoft.com/office/drawing/2014/main" id="{35128107-162A-45E1-8047-5F9D0B892695}"/>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513333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Definitions from Tech Company</a:t>
            </a:r>
          </a:p>
        </p:txBody>
      </p:sp>
      <p:sp>
        <p:nvSpPr>
          <p:cNvPr id="3" name="Content Placeholder 2"/>
          <p:cNvSpPr>
            <a:spLocks noGrp="1"/>
          </p:cNvSpPr>
          <p:nvPr>
            <p:ph idx="1"/>
          </p:nvPr>
        </p:nvSpPr>
        <p:spPr/>
        <p:txBody>
          <a:bodyPr>
            <a:normAutofit fontScale="85000" lnSpcReduction="20000"/>
          </a:bodyPr>
          <a:lstStyle/>
          <a:p>
            <a:r>
              <a:rPr lang="en-US" dirty="0"/>
              <a:t>Machine learning (ML) is the process of using mathematical models of data to help a computer learn without direct instruction. It’s considered a subset of artificial intelligence (AI). Machine learning uses algorithms to identify patterns within data, and those patterns are then used to create a data model that can make predictions. With increased data and experience, the results of machine learning are more accurate — much like how humans improve with more practice. — </a:t>
            </a:r>
            <a:r>
              <a:rPr lang="en-US" b="1" dirty="0"/>
              <a:t>Microsoft</a:t>
            </a:r>
            <a:r>
              <a:rPr lang="en-US" dirty="0"/>
              <a:t>, </a:t>
            </a:r>
            <a:r>
              <a:rPr lang="en-US" dirty="0">
                <a:hlinkClick r:id="rId3"/>
              </a:rPr>
              <a:t>https://azure.microsoft.com/en-us/overview/what-is-machine-learning-platform/</a:t>
            </a:r>
            <a:r>
              <a:rPr lang="en-US" dirty="0"/>
              <a:t> </a:t>
            </a:r>
          </a:p>
          <a:p>
            <a:endParaRPr lang="en-US" dirty="0"/>
          </a:p>
          <a:p>
            <a:r>
              <a:rPr lang="en-US" dirty="0"/>
              <a:t>Machine learning is a method of data analysis that automates analytical model building. It is a branch of artificial intelligence based on the idea that systems can learn from data, identify patterns and make decisions with minimal human intervention. – </a:t>
            </a:r>
            <a:r>
              <a:rPr lang="en-US" b="1" dirty="0"/>
              <a:t>SAS Institute</a:t>
            </a:r>
            <a:r>
              <a:rPr lang="en-US" dirty="0"/>
              <a:t>, </a:t>
            </a:r>
            <a:r>
              <a:rPr lang="en-US" dirty="0">
                <a:hlinkClick r:id="rId4"/>
              </a:rPr>
              <a:t>https://www.sas.com/en_us/insights/analytics/machine-learning.html#machine-learning-importance</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18</a:t>
            </a:fld>
            <a:endParaRPr lang="en-US" dirty="0"/>
          </a:p>
        </p:txBody>
      </p:sp>
      <p:sp>
        <p:nvSpPr>
          <p:cNvPr id="4" name="Footer Placeholder 3">
            <a:extLst>
              <a:ext uri="{FF2B5EF4-FFF2-40B4-BE49-F238E27FC236}">
                <a16:creationId xmlns:a16="http://schemas.microsoft.com/office/drawing/2014/main" id="{61E8F2CD-61C9-4CA3-AF59-5BA8CB4FEB83}"/>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75113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Machine Learning (Tom Mitchell,1997)</a:t>
            </a:r>
          </a:p>
        </p:txBody>
      </p:sp>
      <p:sp>
        <p:nvSpPr>
          <p:cNvPr id="3" name="Content Placeholder 2"/>
          <p:cNvSpPr>
            <a:spLocks noGrp="1"/>
          </p:cNvSpPr>
          <p:nvPr>
            <p:ph idx="1"/>
          </p:nvPr>
        </p:nvSpPr>
        <p:spPr/>
        <p:txBody>
          <a:bodyPr>
            <a:normAutofit/>
          </a:bodyPr>
          <a:lstStyle/>
          <a:p>
            <a:r>
              <a:rPr lang="en-US" dirty="0"/>
              <a:t>A </a:t>
            </a:r>
            <a:r>
              <a:rPr lang="en-US" b="1" dirty="0"/>
              <a:t>computer program</a:t>
            </a:r>
            <a:r>
              <a:rPr lang="en-US" dirty="0"/>
              <a:t> is said to </a:t>
            </a:r>
            <a:r>
              <a:rPr lang="en-US" b="1" dirty="0"/>
              <a:t>learn from experience</a:t>
            </a:r>
            <a:r>
              <a:rPr lang="en-US" dirty="0"/>
              <a:t> E with respect to </a:t>
            </a:r>
            <a:r>
              <a:rPr lang="en-US" b="1" dirty="0"/>
              <a:t>some task</a:t>
            </a:r>
            <a:r>
              <a:rPr lang="en-US" dirty="0"/>
              <a:t> T and </a:t>
            </a:r>
            <a:r>
              <a:rPr lang="en-US" b="1" dirty="0"/>
              <a:t>some performance measure</a:t>
            </a:r>
            <a:r>
              <a:rPr lang="en-US" dirty="0"/>
              <a:t> P, if its performance on T, as measured by P, improves with experience E.</a:t>
            </a:r>
          </a:p>
          <a:p>
            <a:r>
              <a:rPr lang="en-US" dirty="0"/>
              <a:t>When a machine learns, it involves three components.</a:t>
            </a:r>
          </a:p>
          <a:p>
            <a:pPr lvl="1"/>
            <a:r>
              <a:rPr lang="en-US" dirty="0"/>
              <a:t>Experience – What does a machine learn from?</a:t>
            </a:r>
          </a:p>
          <a:p>
            <a:pPr lvl="1"/>
            <a:r>
              <a:rPr lang="en-US" dirty="0"/>
              <a:t>Task – What does a machine learn for?</a:t>
            </a:r>
          </a:p>
          <a:p>
            <a:pPr lvl="1"/>
            <a:r>
              <a:rPr lang="en-US" dirty="0"/>
              <a:t>Performance Measure – How well did a machine learn?</a:t>
            </a:r>
          </a:p>
        </p:txBody>
      </p:sp>
      <p:sp>
        <p:nvSpPr>
          <p:cNvPr id="7" name="Slide Number Placeholder 6"/>
          <p:cNvSpPr>
            <a:spLocks noGrp="1"/>
          </p:cNvSpPr>
          <p:nvPr>
            <p:ph type="sldNum" sz="quarter" idx="12"/>
          </p:nvPr>
        </p:nvSpPr>
        <p:spPr/>
        <p:txBody>
          <a:bodyPr/>
          <a:lstStyle/>
          <a:p>
            <a:fld id="{1C20BA80-1909-427C-B3BD-3DD8AEAFD5BE}" type="slidenum">
              <a:rPr lang="en-US" smtClean="0"/>
              <a:t>19</a:t>
            </a:fld>
            <a:endParaRPr lang="en-US" dirty="0"/>
          </a:p>
        </p:txBody>
      </p:sp>
      <p:sp>
        <p:nvSpPr>
          <p:cNvPr id="4" name="Footer Placeholder 3">
            <a:extLst>
              <a:ext uri="{FF2B5EF4-FFF2-40B4-BE49-F238E27FC236}">
                <a16:creationId xmlns:a16="http://schemas.microsoft.com/office/drawing/2014/main" id="{8127EF95-BFDB-4BA4-A13F-6B290BDBA383}"/>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42941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Instruction Team </a:t>
            </a:r>
          </a:p>
        </p:txBody>
      </p:sp>
      <p:sp>
        <p:nvSpPr>
          <p:cNvPr id="7" name="Slide Number Placeholder 6"/>
          <p:cNvSpPr>
            <a:spLocks noGrp="1"/>
          </p:cNvSpPr>
          <p:nvPr>
            <p:ph type="sldNum" sz="quarter" idx="12"/>
          </p:nvPr>
        </p:nvSpPr>
        <p:spPr/>
        <p:txBody>
          <a:bodyPr/>
          <a:lstStyle/>
          <a:p>
            <a:fld id="{1C20BA80-1909-427C-B3BD-3DD8AEAFD5BE}" type="slidenum">
              <a:rPr lang="en-US" smtClean="0"/>
              <a:t>2</a:t>
            </a:fld>
            <a:endParaRPr lang="en-US" dirty="0"/>
          </a:p>
        </p:txBody>
      </p:sp>
      <p:graphicFrame>
        <p:nvGraphicFramePr>
          <p:cNvPr id="10" name="Content Placeholder 9">
            <a:extLst>
              <a:ext uri="{FF2B5EF4-FFF2-40B4-BE49-F238E27FC236}">
                <a16:creationId xmlns:a16="http://schemas.microsoft.com/office/drawing/2014/main" id="{975F6CD0-6DEC-4AFC-94FD-FB91C75B7447}"/>
              </a:ext>
            </a:extLst>
          </p:cNvPr>
          <p:cNvGraphicFramePr>
            <a:graphicFrameLocks noGrp="1"/>
          </p:cNvGraphicFramePr>
          <p:nvPr>
            <p:ph idx="1"/>
            <p:extLst>
              <p:ext uri="{D42A27DB-BD31-4B8C-83A1-F6EECF244321}">
                <p14:modId xmlns:p14="http://schemas.microsoft.com/office/powerpoint/2010/main" val="13058129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A97047BF-9FA6-47AD-96FB-9776CF206EFD}"/>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968561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solidFill>
                  <a:schemeClr val="bg1"/>
                </a:solidFill>
              </a:rPr>
              <a:t>Data Mining versus Machine Learning</a:t>
            </a:r>
          </a:p>
        </p:txBody>
      </p:sp>
      <p:sp>
        <p:nvSpPr>
          <p:cNvPr id="3" name="内容占位符 2"/>
          <p:cNvSpPr>
            <a:spLocks noGrp="1"/>
          </p:cNvSpPr>
          <p:nvPr>
            <p:ph idx="1"/>
          </p:nvPr>
        </p:nvSpPr>
        <p:spPr>
          <a:xfrm>
            <a:off x="838200" y="1825625"/>
            <a:ext cx="10515600" cy="908244"/>
          </a:xfrm>
        </p:spPr>
        <p:txBody>
          <a:bodyPr numCol="1"/>
          <a:lstStyle/>
          <a:p>
            <a:r>
              <a:rPr lang="en-US" dirty="0"/>
              <a:t>Machine learning and data mining often use the same algorithms to discover patterns in the data.</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6" name="Rectangle 5">
            <a:extLst>
              <a:ext uri="{FF2B5EF4-FFF2-40B4-BE49-F238E27FC236}">
                <a16:creationId xmlns:a16="http://schemas.microsoft.com/office/drawing/2014/main" id="{B93950A8-ACC4-4369-98C4-51193CF86C3E}"/>
              </a:ext>
            </a:extLst>
          </p:cNvPr>
          <p:cNvSpPr/>
          <p:nvPr/>
        </p:nvSpPr>
        <p:spPr>
          <a:xfrm>
            <a:off x="929951" y="3100189"/>
            <a:ext cx="5050971" cy="2677656"/>
          </a:xfrm>
          <a:prstGeom prst="rect">
            <a:avLst/>
          </a:prstGeom>
          <a:solidFill>
            <a:schemeClr val="accent2">
              <a:lumMod val="20000"/>
              <a:lumOff val="80000"/>
            </a:schemeClr>
          </a:solidFill>
          <a:ln w="19050">
            <a:solidFill>
              <a:schemeClr val="tx1"/>
            </a:solidFill>
          </a:ln>
        </p:spPr>
        <p:txBody>
          <a:bodyPr wrap="square">
            <a:spAutoFit/>
          </a:bodyPr>
          <a:lstStyle/>
          <a:p>
            <a:pPr marL="285750" indent="-285750">
              <a:buFont typeface="Arial" panose="020B0604020202020204" pitchFamily="34" charset="0"/>
              <a:buChar char="•"/>
            </a:pPr>
            <a:r>
              <a:rPr lang="en-US" sz="2400" dirty="0"/>
              <a:t>Machine learning uses algorithms to improve its performance at a task with experience over time. </a:t>
            </a:r>
          </a:p>
          <a:p>
            <a:pPr marL="285750" indent="-285750">
              <a:buFont typeface="Arial" panose="020B0604020202020204" pitchFamily="34" charset="0"/>
              <a:buChar char="•"/>
            </a:pPr>
            <a:r>
              <a:rPr lang="en-US" sz="2400" dirty="0"/>
              <a:t>Emphasis is on the accuracy and the ability to reuse the algorithm outcomes in the future.</a:t>
            </a:r>
          </a:p>
          <a:p>
            <a:pPr marL="285750" indent="-285750">
              <a:buFont typeface="Arial" panose="020B0604020202020204" pitchFamily="34" charset="0"/>
              <a:buChar char="•"/>
            </a:pPr>
            <a:endParaRPr lang="en-US" sz="2400" dirty="0"/>
          </a:p>
        </p:txBody>
      </p:sp>
      <p:sp>
        <p:nvSpPr>
          <p:cNvPr id="7" name="Rectangle 6">
            <a:extLst>
              <a:ext uri="{FF2B5EF4-FFF2-40B4-BE49-F238E27FC236}">
                <a16:creationId xmlns:a16="http://schemas.microsoft.com/office/drawing/2014/main" id="{3FC72523-EEFC-455E-8D83-9D75877A5280}"/>
              </a:ext>
            </a:extLst>
          </p:cNvPr>
          <p:cNvSpPr/>
          <p:nvPr/>
        </p:nvSpPr>
        <p:spPr>
          <a:xfrm>
            <a:off x="6183085" y="3108469"/>
            <a:ext cx="5078963" cy="2677656"/>
          </a:xfrm>
          <a:prstGeom prst="rect">
            <a:avLst/>
          </a:prstGeom>
          <a:solidFill>
            <a:schemeClr val="accent6">
              <a:lumMod val="20000"/>
              <a:lumOff val="80000"/>
            </a:schemeClr>
          </a:solidFill>
          <a:ln w="19050">
            <a:solidFill>
              <a:schemeClr val="tx1"/>
            </a:solidFill>
          </a:ln>
        </p:spPr>
        <p:txBody>
          <a:bodyPr wrap="square">
            <a:spAutoFit/>
          </a:bodyPr>
          <a:lstStyle/>
          <a:p>
            <a:pPr marL="342900" indent="-342900">
              <a:buFont typeface="Arial" panose="020B0604020202020204" pitchFamily="34" charset="0"/>
              <a:buChar char="•"/>
            </a:pPr>
            <a:r>
              <a:rPr lang="en-US" sz="2400" dirty="0"/>
              <a:t>Data mining uses algorithms to generate insights for humans to identify and interpret the data patterns.</a:t>
            </a:r>
          </a:p>
          <a:p>
            <a:pPr marL="342900" indent="-342900">
              <a:buFont typeface="Arial" panose="020B0604020202020204" pitchFamily="34" charset="0"/>
              <a:buChar char="•"/>
            </a:pPr>
            <a:r>
              <a:rPr lang="en-US" sz="2400" dirty="0"/>
              <a:t>Emphasis is on the ability to maximize the utility of an algorithm for the current data.</a:t>
            </a:r>
          </a:p>
        </p:txBody>
      </p:sp>
      <p:sp>
        <p:nvSpPr>
          <p:cNvPr id="8" name="Footer Placeholder 7">
            <a:extLst>
              <a:ext uri="{FF2B5EF4-FFF2-40B4-BE49-F238E27FC236}">
                <a16:creationId xmlns:a16="http://schemas.microsoft.com/office/drawing/2014/main" id="{7207EBEE-E7DC-40C9-ACAD-EF365DD03FD1}"/>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1549425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b="1" dirty="0">
                <a:solidFill>
                  <a:schemeClr val="bg1"/>
                </a:solidFill>
              </a:rPr>
              <a:t>Data Mining versus Machine Learning</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a:p>
        </p:txBody>
      </p:sp>
      <p:pic>
        <p:nvPicPr>
          <p:cNvPr id="1026" name="Picture 2">
            <a:extLst>
              <a:ext uri="{FF2B5EF4-FFF2-40B4-BE49-F238E27FC236}">
                <a16:creationId xmlns:a16="http://schemas.microsoft.com/office/drawing/2014/main" id="{E834E765-F5DB-40E6-8BDA-297BEF81B2F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83123" y="1593490"/>
            <a:ext cx="8807499" cy="4114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AA46BE1-BDA5-49C9-8BD5-32677A27A5FE}"/>
              </a:ext>
            </a:extLst>
          </p:cNvPr>
          <p:cNvSpPr txBox="1"/>
          <p:nvPr/>
        </p:nvSpPr>
        <p:spPr>
          <a:xfrm>
            <a:off x="1156996" y="5863043"/>
            <a:ext cx="10123714" cy="338554"/>
          </a:xfrm>
          <a:prstGeom prst="rect">
            <a:avLst/>
          </a:prstGeom>
          <a:noFill/>
        </p:spPr>
        <p:txBody>
          <a:bodyPr wrap="square" rtlCol="0">
            <a:spAutoFit/>
          </a:bodyPr>
          <a:lstStyle/>
          <a:p>
            <a:r>
              <a:rPr lang="en-US" sz="1600" dirty="0"/>
              <a:t>Source: </a:t>
            </a:r>
            <a:r>
              <a:rPr lang="en-US" sz="1600" dirty="0">
                <a:hlinkClick r:id="rId3"/>
              </a:rPr>
              <a:t>https://www.guavus.com/artificial-intelligence-vs-machine-learning-vs-data-mining-101-whats-big-difference</a:t>
            </a:r>
            <a:r>
              <a:rPr lang="en-US" sz="1600" dirty="0"/>
              <a:t> </a:t>
            </a:r>
          </a:p>
        </p:txBody>
      </p:sp>
      <p:sp>
        <p:nvSpPr>
          <p:cNvPr id="3" name="TextBox 2">
            <a:extLst>
              <a:ext uri="{FF2B5EF4-FFF2-40B4-BE49-F238E27FC236}">
                <a16:creationId xmlns:a16="http://schemas.microsoft.com/office/drawing/2014/main" id="{C762CD50-F7DE-483A-9FB4-433146CA5CE1}"/>
              </a:ext>
            </a:extLst>
          </p:cNvPr>
          <p:cNvSpPr txBox="1"/>
          <p:nvPr/>
        </p:nvSpPr>
        <p:spPr>
          <a:xfrm>
            <a:off x="2920482" y="3838853"/>
            <a:ext cx="3853543" cy="369332"/>
          </a:xfrm>
          <a:prstGeom prst="rect">
            <a:avLst/>
          </a:prstGeom>
          <a:solidFill>
            <a:srgbClr val="FFFF00"/>
          </a:solidFill>
        </p:spPr>
        <p:txBody>
          <a:bodyPr wrap="square" rtlCol="0">
            <a:spAutoFit/>
          </a:bodyPr>
          <a:lstStyle/>
          <a:p>
            <a:r>
              <a:rPr lang="en-US" dirty="0"/>
              <a:t>More look like Artificial Intelligence ???</a:t>
            </a:r>
          </a:p>
        </p:txBody>
      </p:sp>
      <p:sp>
        <p:nvSpPr>
          <p:cNvPr id="6" name="Footer Placeholder 5">
            <a:extLst>
              <a:ext uri="{FF2B5EF4-FFF2-40B4-BE49-F238E27FC236}">
                <a16:creationId xmlns:a16="http://schemas.microsoft.com/office/drawing/2014/main" id="{39D1A1B8-DB43-4B8C-BF52-F17E9EA27AEC}"/>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48710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Human Learning Activity</a:t>
            </a:r>
          </a:p>
        </p:txBody>
      </p:sp>
      <p:sp>
        <p:nvSpPr>
          <p:cNvPr id="3" name="Content Placeholder 2"/>
          <p:cNvSpPr>
            <a:spLocks noGrp="1"/>
          </p:cNvSpPr>
          <p:nvPr>
            <p:ph idx="1"/>
          </p:nvPr>
        </p:nvSpPr>
        <p:spPr/>
        <p:txBody>
          <a:bodyPr>
            <a:normAutofit/>
          </a:bodyPr>
          <a:lstStyle/>
          <a:p>
            <a:r>
              <a:rPr lang="en-US" dirty="0"/>
              <a:t>A human learning activity also contains these three components.</a:t>
            </a:r>
          </a:p>
          <a:p>
            <a:r>
              <a:rPr lang="en-US" dirty="0"/>
              <a:t>A </a:t>
            </a:r>
            <a:r>
              <a:rPr lang="en-US" b="1" dirty="0"/>
              <a:t>person</a:t>
            </a:r>
            <a:r>
              <a:rPr lang="en-US" dirty="0"/>
              <a:t> is said to </a:t>
            </a:r>
            <a:r>
              <a:rPr lang="en-US" b="1" dirty="0"/>
              <a:t>learn from experience</a:t>
            </a:r>
            <a:r>
              <a:rPr lang="en-US" dirty="0"/>
              <a:t> E with respect to </a:t>
            </a:r>
            <a:r>
              <a:rPr lang="en-US" b="1" dirty="0"/>
              <a:t>some task</a:t>
            </a:r>
            <a:r>
              <a:rPr lang="en-US" dirty="0"/>
              <a:t> T and </a:t>
            </a:r>
            <a:r>
              <a:rPr lang="en-US" b="1" dirty="0"/>
              <a:t>some performance measure</a:t>
            </a:r>
            <a:r>
              <a:rPr lang="en-US" dirty="0"/>
              <a:t> P, if its performance on T, as measured by P, improves with experience E.</a:t>
            </a:r>
          </a:p>
          <a:p>
            <a:r>
              <a:rPr lang="en-US" dirty="0"/>
              <a:t>A person learns to</a:t>
            </a:r>
          </a:p>
          <a:p>
            <a:pPr lvl="1"/>
            <a:r>
              <a:rPr lang="en-US" dirty="0"/>
              <a:t>EITHER do something better (i.e., improve benefits, accuracy, or profit)</a:t>
            </a:r>
          </a:p>
          <a:p>
            <a:pPr lvl="1"/>
            <a:r>
              <a:rPr lang="en-US" dirty="0"/>
              <a:t>OR avoid a mistake (i.e., reduce cost, error, or loss)</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22</a:t>
            </a:fld>
            <a:endParaRPr lang="en-US" dirty="0"/>
          </a:p>
        </p:txBody>
      </p:sp>
      <p:sp>
        <p:nvSpPr>
          <p:cNvPr id="4" name="Footer Placeholder 3">
            <a:extLst>
              <a:ext uri="{FF2B5EF4-FFF2-40B4-BE49-F238E27FC236}">
                <a16:creationId xmlns:a16="http://schemas.microsoft.com/office/drawing/2014/main" id="{6C24D92E-87C7-4067-BDAE-8C1E66664640}"/>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474439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Three Components of a Learning Activity</a:t>
            </a:r>
          </a:p>
        </p:txBody>
      </p:sp>
      <p:sp>
        <p:nvSpPr>
          <p:cNvPr id="3" name="Content Placeholder 2"/>
          <p:cNvSpPr>
            <a:spLocks noGrp="1"/>
          </p:cNvSpPr>
          <p:nvPr>
            <p:ph idx="1"/>
          </p:nvPr>
        </p:nvSpPr>
        <p:spPr/>
        <p:txBody>
          <a:bodyPr>
            <a:normAutofit/>
          </a:bodyPr>
          <a:lstStyle/>
          <a:p>
            <a:r>
              <a:rPr lang="en-US" dirty="0"/>
              <a:t>For a student in this CS 484 course</a:t>
            </a:r>
          </a:p>
          <a:p>
            <a:pPr lvl="1"/>
            <a:r>
              <a:rPr lang="en-US" dirty="0"/>
              <a:t>Experience – lecture, textbook, assignments, tests, and exam</a:t>
            </a:r>
          </a:p>
          <a:p>
            <a:pPr lvl="1"/>
            <a:r>
              <a:rPr lang="en-US" dirty="0"/>
              <a:t>Task – learn various topics in machine learning</a:t>
            </a:r>
          </a:p>
          <a:p>
            <a:pPr lvl="1"/>
            <a:r>
              <a:rPr lang="en-US" dirty="0"/>
              <a:t>Performance Measure – Letter grade (A &gt; B &gt; C &gt; E)</a:t>
            </a:r>
          </a:p>
          <a:p>
            <a:r>
              <a:rPr lang="en-US" dirty="0"/>
              <a:t>For a loan officer</a:t>
            </a:r>
          </a:p>
          <a:p>
            <a:pPr lvl="1"/>
            <a:r>
              <a:rPr lang="en-US" dirty="0"/>
              <a:t>Experience – historical data where 20% of loans have defaulted</a:t>
            </a:r>
          </a:p>
          <a:p>
            <a:pPr lvl="1"/>
            <a:r>
              <a:rPr lang="en-US" dirty="0"/>
              <a:t>Task – learn to identify loans whose default rates are substantially higher or lower than 20%</a:t>
            </a:r>
          </a:p>
          <a:p>
            <a:pPr lvl="1"/>
            <a:r>
              <a:rPr lang="en-US" dirty="0"/>
              <a:t>Performance Measure – misclassification rate which is the fraction of observations that are misclassified by your model, and lower is better</a:t>
            </a:r>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23</a:t>
            </a:fld>
            <a:endParaRPr lang="en-US" dirty="0"/>
          </a:p>
        </p:txBody>
      </p:sp>
      <p:sp>
        <p:nvSpPr>
          <p:cNvPr id="4" name="Footer Placeholder 3">
            <a:extLst>
              <a:ext uri="{FF2B5EF4-FFF2-40B4-BE49-F238E27FC236}">
                <a16:creationId xmlns:a16="http://schemas.microsoft.com/office/drawing/2014/main" id="{8DF75ACE-F15F-4C42-9A1C-51D87B868838}"/>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088948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Before a Learning Activity</a:t>
            </a:r>
          </a:p>
        </p:txBody>
      </p:sp>
      <p:sp>
        <p:nvSpPr>
          <p:cNvPr id="3" name="Content Placeholder 2"/>
          <p:cNvSpPr>
            <a:spLocks noGrp="1"/>
          </p:cNvSpPr>
          <p:nvPr>
            <p:ph idx="1"/>
          </p:nvPr>
        </p:nvSpPr>
        <p:spPr>
          <a:xfrm>
            <a:off x="838200" y="1870075"/>
            <a:ext cx="10515600" cy="4351338"/>
          </a:xfrm>
        </p:spPr>
        <p:txBody>
          <a:bodyPr>
            <a:normAutofit/>
          </a:bodyPr>
          <a:lstStyle/>
          <a:p>
            <a:r>
              <a:rPr lang="en-US" dirty="0"/>
              <a:t>Before we dive into any learning activity, </a:t>
            </a:r>
          </a:p>
          <a:p>
            <a:r>
              <a:rPr lang="en-US" dirty="0"/>
              <a:t>Take a minute or two to ask yourself this question.</a:t>
            </a:r>
          </a:p>
          <a:p>
            <a:pPr lvl="1"/>
            <a:r>
              <a:rPr lang="en-US" dirty="0"/>
              <a:t>What is the primary motivation for this learning activity?</a:t>
            </a:r>
          </a:p>
          <a:p>
            <a:pPr lvl="1"/>
            <a:r>
              <a:rPr lang="en-US" dirty="0"/>
              <a:t>In other words, </a:t>
            </a:r>
            <a:r>
              <a:rPr lang="en-US" sz="3600" dirty="0">
                <a:solidFill>
                  <a:srgbClr val="FF0000"/>
                </a:solidFill>
              </a:rPr>
              <a:t>Why am I Learning This?</a:t>
            </a:r>
          </a:p>
          <a:p>
            <a:r>
              <a:rPr lang="en-US" dirty="0"/>
              <a:t>Some possible answers are:</a:t>
            </a:r>
          </a:p>
          <a:p>
            <a:pPr lvl="1"/>
            <a:r>
              <a:rPr lang="en-US" dirty="0"/>
              <a:t>Identify loans that have high likelihoods of default</a:t>
            </a:r>
          </a:p>
          <a:p>
            <a:pPr lvl="1"/>
            <a:r>
              <a:rPr lang="en-US" dirty="0"/>
              <a:t>Establish a profile of the most valuable customers</a:t>
            </a:r>
          </a:p>
          <a:p>
            <a:pPr lvl="1"/>
            <a:r>
              <a:rPr lang="en-US" dirty="0"/>
              <a:t>Estimate the current value of a real estate property</a:t>
            </a:r>
          </a:p>
          <a:p>
            <a:pPr lvl="1"/>
            <a:r>
              <a:rPr lang="en-US" dirty="0"/>
              <a:t>Study browsing history of users who eventually land on Amazon</a:t>
            </a:r>
          </a:p>
          <a:p>
            <a:pPr marL="0" indent="0">
              <a:buNone/>
            </a:pPr>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24</a:t>
            </a:fld>
            <a:endParaRPr lang="en-US" dirty="0"/>
          </a:p>
        </p:txBody>
      </p:sp>
      <p:pic>
        <p:nvPicPr>
          <p:cNvPr id="4" name="Picture 3">
            <a:extLst>
              <a:ext uri="{FF2B5EF4-FFF2-40B4-BE49-F238E27FC236}">
                <a16:creationId xmlns:a16="http://schemas.microsoft.com/office/drawing/2014/main" id="{672DE125-C7EE-4833-94A4-9604C2DF1660}"/>
              </a:ext>
            </a:extLst>
          </p:cNvPr>
          <p:cNvPicPr>
            <a:picLocks noChangeAspect="1"/>
          </p:cNvPicPr>
          <p:nvPr/>
        </p:nvPicPr>
        <p:blipFill>
          <a:blip r:embed="rId3"/>
          <a:stretch>
            <a:fillRect/>
          </a:stretch>
        </p:blipFill>
        <p:spPr>
          <a:xfrm>
            <a:off x="7201055" y="792048"/>
            <a:ext cx="1514475" cy="1514475"/>
          </a:xfrm>
          <a:prstGeom prst="rect">
            <a:avLst/>
          </a:prstGeom>
        </p:spPr>
      </p:pic>
      <p:sp>
        <p:nvSpPr>
          <p:cNvPr id="5" name="Footer Placeholder 4">
            <a:extLst>
              <a:ext uri="{FF2B5EF4-FFF2-40B4-BE49-F238E27FC236}">
                <a16:creationId xmlns:a16="http://schemas.microsoft.com/office/drawing/2014/main" id="{285C5D3B-5E8B-4B02-AE48-B649FEF10C71}"/>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003469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p:txBody>
          <a:bodyPr>
            <a:normAutofit/>
          </a:bodyPr>
          <a:lstStyle/>
          <a:p>
            <a:r>
              <a:rPr lang="en-US" dirty="0"/>
              <a:t>Experience tells us that 20% of loans have defaulted.</a:t>
            </a:r>
          </a:p>
          <a:p>
            <a:r>
              <a:rPr lang="en-US" dirty="0"/>
              <a:t>If we do not have access to the data (i.e., the experience), then we will say that the Loan Default probability is 0.2.</a:t>
            </a:r>
          </a:p>
          <a:p>
            <a:pPr lvl="1"/>
            <a:r>
              <a:rPr lang="en-US" dirty="0"/>
              <a:t>This is a One-Size-Fits-All solution.</a:t>
            </a:r>
          </a:p>
          <a:p>
            <a:r>
              <a:rPr lang="en-US" dirty="0"/>
              <a:t>Suppose we will declare (i.e., classify) a loan is going to default if its Loan Default probability is greater than or equal to p</a:t>
            </a:r>
            <a:r>
              <a:rPr lang="en-US" baseline="-25000" dirty="0"/>
              <a:t>0.</a:t>
            </a:r>
          </a:p>
          <a:p>
            <a:pPr lvl="1"/>
            <a:r>
              <a:rPr lang="en-US" dirty="0"/>
              <a:t>If p</a:t>
            </a:r>
            <a:r>
              <a:rPr lang="en-US" baseline="-25000" dirty="0"/>
              <a:t>0</a:t>
            </a:r>
            <a:r>
              <a:rPr lang="en-US" dirty="0"/>
              <a:t> </a:t>
            </a:r>
            <a:r>
              <a:rPr lang="en-US" dirty="0">
                <a:sym typeface="Symbol" panose="05050102010706020507" pitchFamily="18" charset="2"/>
              </a:rPr>
              <a:t></a:t>
            </a:r>
            <a:r>
              <a:rPr lang="en-US" dirty="0"/>
              <a:t> 0.2, then all the loans will be classified as defaulted. As a result, 80% = (1 – 0.2 = 0.8) of the loans will be misclassified.</a:t>
            </a:r>
          </a:p>
          <a:p>
            <a:pPr lvl="1"/>
            <a:r>
              <a:rPr lang="en-US" dirty="0"/>
              <a:t>If p</a:t>
            </a:r>
            <a:r>
              <a:rPr lang="en-US" baseline="-25000" dirty="0"/>
              <a:t>0</a:t>
            </a:r>
            <a:r>
              <a:rPr lang="en-US" dirty="0"/>
              <a:t> </a:t>
            </a:r>
            <a:r>
              <a:rPr lang="en-US" dirty="0">
                <a:sym typeface="Symbol" panose="05050102010706020507" pitchFamily="18" charset="2"/>
              </a:rPr>
              <a:t>&gt;</a:t>
            </a:r>
            <a:r>
              <a:rPr lang="en-US" dirty="0"/>
              <a:t> 0.2, then none of the loans will be classified as defaulted. As a result, 20% of loans will be misclassified.</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25</a:t>
            </a:fld>
            <a:endParaRPr lang="en-US" dirty="0"/>
          </a:p>
        </p:txBody>
      </p:sp>
      <p:sp>
        <p:nvSpPr>
          <p:cNvPr id="4" name="Footer Placeholder 3">
            <a:extLst>
              <a:ext uri="{FF2B5EF4-FFF2-40B4-BE49-F238E27FC236}">
                <a16:creationId xmlns:a16="http://schemas.microsoft.com/office/drawing/2014/main" id="{57F030D0-5C09-4099-8F4F-96E785C9456D}"/>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781861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p:txBody>
          <a:bodyPr>
            <a:normAutofit/>
          </a:bodyPr>
          <a:lstStyle/>
          <a:p>
            <a:r>
              <a:rPr lang="en-US" dirty="0"/>
              <a:t>Experience tells us that 20% of loans have defaulted.</a:t>
            </a:r>
          </a:p>
          <a:p>
            <a:r>
              <a:rPr lang="en-US" dirty="0"/>
              <a:t>If we have access to the data (i.e., the experience), then we will divide the data into segments.  The average Loan Default probabilities in some segments are higher than 0.2 and some are lower than 0.2. The data is in </a:t>
            </a:r>
            <a:r>
              <a:rPr lang="en-US" sz="2400" dirty="0">
                <a:latin typeface="Courier New" panose="02070309020205020404" pitchFamily="49" charset="0"/>
                <a:cs typeface="Courier New" panose="02070309020205020404" pitchFamily="49" charset="0"/>
              </a:rPr>
              <a:t>hmeq.csv</a:t>
            </a:r>
            <a:r>
              <a:rPr lang="en-US" dirty="0"/>
              <a:t>.</a:t>
            </a:r>
          </a:p>
          <a:p>
            <a:r>
              <a:rPr lang="en-US" dirty="0"/>
              <a:t>We will use the Classification Tree algorithm to learn from the data.  We will cover this popular algorithm in a few weeks.</a:t>
            </a:r>
          </a:p>
          <a:p>
            <a:r>
              <a:rPr lang="en-US" dirty="0"/>
              <a:t>Run the Python code </a:t>
            </a:r>
            <a:r>
              <a:rPr lang="en-US" sz="2400" dirty="0">
                <a:latin typeface="Courier New" panose="02070309020205020404" pitchFamily="49" charset="0"/>
                <a:cs typeface="Courier New" panose="02070309020205020404" pitchFamily="49" charset="0"/>
              </a:rPr>
              <a:t>Week 1 MyFirstDecisionTree.py </a:t>
            </a:r>
            <a:r>
              <a:rPr lang="en-US" dirty="0"/>
              <a:t>to check if you have the right environment </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26</a:t>
            </a:fld>
            <a:endParaRPr lang="en-US" dirty="0"/>
          </a:p>
        </p:txBody>
      </p:sp>
      <p:sp>
        <p:nvSpPr>
          <p:cNvPr id="4" name="Footer Placeholder 3">
            <a:extLst>
              <a:ext uri="{FF2B5EF4-FFF2-40B4-BE49-F238E27FC236}">
                <a16:creationId xmlns:a16="http://schemas.microsoft.com/office/drawing/2014/main" id="{74D77F25-CBB6-402A-A904-7E8D07FA0386}"/>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11005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27</a:t>
            </a:fld>
            <a:endParaRPr lang="en-US" dirty="0"/>
          </a:p>
        </p:txBody>
      </p:sp>
      <p:sp>
        <p:nvSpPr>
          <p:cNvPr id="4" name="Footer Placeholder 3">
            <a:extLst>
              <a:ext uri="{FF2B5EF4-FFF2-40B4-BE49-F238E27FC236}">
                <a16:creationId xmlns:a16="http://schemas.microsoft.com/office/drawing/2014/main" id="{74D77F25-CBB6-402A-A904-7E8D07FA0386}"/>
              </a:ext>
            </a:extLst>
          </p:cNvPr>
          <p:cNvSpPr>
            <a:spLocks noGrp="1"/>
          </p:cNvSpPr>
          <p:nvPr>
            <p:ph type="ftr" sz="quarter" idx="11"/>
          </p:nvPr>
        </p:nvSpPr>
        <p:spPr/>
        <p:txBody>
          <a:bodyPr/>
          <a:lstStyle/>
          <a:p>
            <a:r>
              <a:rPr lang="en-US"/>
              <a:t>Copyright © 2022 by Ming-Long Lam, Ph.D.</a:t>
            </a:r>
            <a:endParaRPr lang="en-US" dirty="0"/>
          </a:p>
        </p:txBody>
      </p:sp>
      <p:sp>
        <p:nvSpPr>
          <p:cNvPr id="8" name="Arrow: Right 7">
            <a:extLst>
              <a:ext uri="{FF2B5EF4-FFF2-40B4-BE49-F238E27FC236}">
                <a16:creationId xmlns:a16="http://schemas.microsoft.com/office/drawing/2014/main" id="{13B98A61-9446-40E1-8969-1CC8985CD905}"/>
              </a:ext>
            </a:extLst>
          </p:cNvPr>
          <p:cNvSpPr/>
          <p:nvPr/>
        </p:nvSpPr>
        <p:spPr>
          <a:xfrm>
            <a:off x="1524000" y="2055813"/>
            <a:ext cx="9144000" cy="2743200"/>
          </a:xfrm>
          <a:prstGeom prst="rightArrow">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Week 1 MyFirstDecisionTree.py</a:t>
            </a:r>
          </a:p>
        </p:txBody>
      </p:sp>
    </p:spTree>
    <p:extLst>
      <p:ext uri="{BB962C8B-B14F-4D97-AF65-F5344CB8AC3E}">
        <p14:creationId xmlns:p14="http://schemas.microsoft.com/office/powerpoint/2010/main" val="1852428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1" y="1825625"/>
            <a:ext cx="6044920" cy="4351338"/>
          </a:xfrm>
        </p:spPr>
        <p:txBody>
          <a:bodyPr anchor="ctr">
            <a:normAutofit/>
          </a:bodyPr>
          <a:lstStyle/>
          <a:p>
            <a:r>
              <a:rPr lang="en-US" dirty="0"/>
              <a:t>The DELINQ variable is the number of credit inquiries (0, 1, …,15)</a:t>
            </a:r>
          </a:p>
          <a:p>
            <a:r>
              <a:rPr lang="en-US" dirty="0"/>
              <a:t>Value is the pair of [number of active loans, number of defaulted loans]</a:t>
            </a:r>
          </a:p>
          <a:p>
            <a:r>
              <a:rPr lang="en-US" dirty="0"/>
              <a:t>The training data contains 5,380 non-missing observations which have 1,117 defaulted loans.</a:t>
            </a:r>
          </a:p>
          <a:p>
            <a:r>
              <a:rPr lang="en-US" dirty="0"/>
              <a:t>The empirical default rate is 1117/5380 = 0.2076.</a:t>
            </a:r>
          </a:p>
        </p:txBody>
      </p:sp>
      <p:sp>
        <p:nvSpPr>
          <p:cNvPr id="7" name="Slide Number Placeholder 6"/>
          <p:cNvSpPr>
            <a:spLocks noGrp="1"/>
          </p:cNvSpPr>
          <p:nvPr>
            <p:ph type="sldNum" sz="quarter" idx="12"/>
          </p:nvPr>
        </p:nvSpPr>
        <p:spPr/>
        <p:txBody>
          <a:bodyPr/>
          <a:lstStyle/>
          <a:p>
            <a:fld id="{1C20BA80-1909-427C-B3BD-3DD8AEAFD5BE}" type="slidenum">
              <a:rPr lang="en-US" smtClean="0"/>
              <a:t>28</a:t>
            </a:fld>
            <a:endParaRPr lang="en-US" dirty="0"/>
          </a:p>
        </p:txBody>
      </p:sp>
      <p:sp>
        <p:nvSpPr>
          <p:cNvPr id="4" name="Footer Placeholder 3">
            <a:extLst>
              <a:ext uri="{FF2B5EF4-FFF2-40B4-BE49-F238E27FC236}">
                <a16:creationId xmlns:a16="http://schemas.microsoft.com/office/drawing/2014/main" id="{979B5A51-5D85-4E73-882E-B7F2855E707F}"/>
              </a:ext>
            </a:extLst>
          </p:cNvPr>
          <p:cNvSpPr>
            <a:spLocks noGrp="1"/>
          </p:cNvSpPr>
          <p:nvPr>
            <p:ph type="ftr" sz="quarter" idx="11"/>
          </p:nvPr>
        </p:nvSpPr>
        <p:spPr/>
        <p:txBody>
          <a:bodyPr/>
          <a:lstStyle/>
          <a:p>
            <a:r>
              <a:rPr lang="en-US"/>
              <a:t>Copyright © 2022 by Ming-Long Lam, Ph.D.</a:t>
            </a:r>
            <a:endParaRPr lang="en-US" dirty="0"/>
          </a:p>
        </p:txBody>
      </p:sp>
      <p:pic>
        <p:nvPicPr>
          <p:cNvPr id="6" name="Picture 5">
            <a:extLst>
              <a:ext uri="{FF2B5EF4-FFF2-40B4-BE49-F238E27FC236}">
                <a16:creationId xmlns:a16="http://schemas.microsoft.com/office/drawing/2014/main" id="{1D0F0D61-B788-4514-8519-9A1703687A63}"/>
              </a:ext>
            </a:extLst>
          </p:cNvPr>
          <p:cNvPicPr>
            <a:picLocks noChangeAspect="1"/>
          </p:cNvPicPr>
          <p:nvPr/>
        </p:nvPicPr>
        <p:blipFill>
          <a:blip r:embed="rId3"/>
          <a:stretch>
            <a:fillRect/>
          </a:stretch>
        </p:blipFill>
        <p:spPr>
          <a:xfrm>
            <a:off x="7198879" y="1604963"/>
            <a:ext cx="4691529" cy="4572000"/>
          </a:xfrm>
          <a:prstGeom prst="rect">
            <a:avLst/>
          </a:prstGeom>
        </p:spPr>
      </p:pic>
    </p:spTree>
    <p:extLst>
      <p:ext uri="{BB962C8B-B14F-4D97-AF65-F5344CB8AC3E}">
        <p14:creationId xmlns:p14="http://schemas.microsoft.com/office/powerpoint/2010/main" val="1304812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1" y="1825625"/>
            <a:ext cx="6105210" cy="4351338"/>
          </a:xfrm>
        </p:spPr>
        <p:txBody>
          <a:bodyPr anchor="ctr">
            <a:normAutofit/>
          </a:bodyPr>
          <a:lstStyle/>
          <a:p>
            <a:r>
              <a:rPr lang="en-US" dirty="0"/>
              <a:t>There are 4,179 observations without any inquiries (i.e., DELINQ &lt;= 0.5).  The default rate is 583/4179 = 13.95%.</a:t>
            </a:r>
          </a:p>
          <a:p>
            <a:r>
              <a:rPr lang="en-US" dirty="0"/>
              <a:t>There are 1,201 observations which have at least one inquiry (i.e., DELINQ &gt; 0.5).  The default rate is 534/1201 = 44.46%.</a:t>
            </a:r>
          </a:p>
        </p:txBody>
      </p:sp>
      <p:sp>
        <p:nvSpPr>
          <p:cNvPr id="7" name="Slide Number Placeholder 6"/>
          <p:cNvSpPr>
            <a:spLocks noGrp="1"/>
          </p:cNvSpPr>
          <p:nvPr>
            <p:ph type="sldNum" sz="quarter" idx="12"/>
          </p:nvPr>
        </p:nvSpPr>
        <p:spPr/>
        <p:txBody>
          <a:bodyPr/>
          <a:lstStyle/>
          <a:p>
            <a:fld id="{1C20BA80-1909-427C-B3BD-3DD8AEAFD5BE}" type="slidenum">
              <a:rPr lang="en-US" smtClean="0"/>
              <a:t>29</a:t>
            </a:fld>
            <a:endParaRPr lang="en-US" dirty="0"/>
          </a:p>
        </p:txBody>
      </p:sp>
      <p:sp>
        <p:nvSpPr>
          <p:cNvPr id="4" name="Footer Placeholder 3">
            <a:extLst>
              <a:ext uri="{FF2B5EF4-FFF2-40B4-BE49-F238E27FC236}">
                <a16:creationId xmlns:a16="http://schemas.microsoft.com/office/drawing/2014/main" id="{7E1E9A31-8157-4E93-BA87-C9D02C958660}"/>
              </a:ext>
            </a:extLst>
          </p:cNvPr>
          <p:cNvSpPr>
            <a:spLocks noGrp="1"/>
          </p:cNvSpPr>
          <p:nvPr>
            <p:ph type="ftr" sz="quarter" idx="11"/>
          </p:nvPr>
        </p:nvSpPr>
        <p:spPr/>
        <p:txBody>
          <a:bodyPr/>
          <a:lstStyle/>
          <a:p>
            <a:r>
              <a:rPr lang="en-US"/>
              <a:t>Copyright © 2022 by Ming-Long Lam, Ph.D.</a:t>
            </a:r>
            <a:endParaRPr lang="en-US" dirty="0"/>
          </a:p>
        </p:txBody>
      </p:sp>
      <p:pic>
        <p:nvPicPr>
          <p:cNvPr id="9" name="Picture 8">
            <a:extLst>
              <a:ext uri="{FF2B5EF4-FFF2-40B4-BE49-F238E27FC236}">
                <a16:creationId xmlns:a16="http://schemas.microsoft.com/office/drawing/2014/main" id="{1361DA27-1375-4AC9-9E82-52D7C93B13C1}"/>
              </a:ext>
            </a:extLst>
          </p:cNvPr>
          <p:cNvPicPr>
            <a:picLocks noChangeAspect="1"/>
          </p:cNvPicPr>
          <p:nvPr/>
        </p:nvPicPr>
        <p:blipFill>
          <a:blip r:embed="rId3"/>
          <a:stretch>
            <a:fillRect/>
          </a:stretch>
        </p:blipFill>
        <p:spPr>
          <a:xfrm>
            <a:off x="7198879" y="1604963"/>
            <a:ext cx="4691529" cy="4572000"/>
          </a:xfrm>
          <a:prstGeom prst="rect">
            <a:avLst/>
          </a:prstGeom>
        </p:spPr>
      </p:pic>
    </p:spTree>
    <p:extLst>
      <p:ext uri="{BB962C8B-B14F-4D97-AF65-F5344CB8AC3E}">
        <p14:creationId xmlns:p14="http://schemas.microsoft.com/office/powerpoint/2010/main" val="162349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About the Instructor: Ming-Long Lam</a:t>
            </a:r>
          </a:p>
        </p:txBody>
      </p:sp>
      <p:sp>
        <p:nvSpPr>
          <p:cNvPr id="3" name="Content Placeholder 2"/>
          <p:cNvSpPr>
            <a:spLocks noGrp="1"/>
          </p:cNvSpPr>
          <p:nvPr>
            <p:ph idx="1"/>
          </p:nvPr>
        </p:nvSpPr>
        <p:spPr>
          <a:xfrm>
            <a:off x="838200" y="1578429"/>
            <a:ext cx="10515600" cy="4637314"/>
          </a:xfrm>
        </p:spPr>
        <p:txBody>
          <a:bodyPr numCol="2" spcCol="365760">
            <a:normAutofit/>
          </a:bodyPr>
          <a:lstStyle/>
          <a:p>
            <a:pPr>
              <a:buFont typeface="Wingdings" panose="05000000000000000000" pitchFamily="2" charset="2"/>
              <a:buChar char="§"/>
            </a:pPr>
            <a:r>
              <a:rPr lang="en-US" sz="2400" dirty="0"/>
              <a:t>Thirty years of experience in practicing data science for:</a:t>
            </a:r>
          </a:p>
          <a:p>
            <a:pPr lvl="1"/>
            <a:r>
              <a:rPr lang="en-US" sz="2000" dirty="0"/>
              <a:t>Predictive analytics software development</a:t>
            </a:r>
          </a:p>
          <a:p>
            <a:pPr lvl="1"/>
            <a:r>
              <a:rPr lang="en-US" sz="2000" dirty="0"/>
              <a:t>Property and casualty insurance ratemaking</a:t>
            </a:r>
          </a:p>
          <a:p>
            <a:pPr lvl="1"/>
            <a:r>
              <a:rPr lang="en-US" sz="2000" dirty="0"/>
              <a:t>Human resources analytics for retail banking service</a:t>
            </a:r>
          </a:p>
          <a:p>
            <a:pPr>
              <a:buFont typeface="Wingdings" panose="05000000000000000000" pitchFamily="2" charset="2"/>
              <a:buChar char="§"/>
            </a:pPr>
            <a:r>
              <a:rPr lang="en-US" sz="2400" dirty="0"/>
              <a:t>Passion and expertise</a:t>
            </a:r>
          </a:p>
          <a:p>
            <a:pPr lvl="1"/>
            <a:r>
              <a:rPr lang="en-US" sz="2000" dirty="0"/>
              <a:t>Develop analytics algorithms that enable machines to learn</a:t>
            </a:r>
          </a:p>
          <a:p>
            <a:pPr lvl="1"/>
            <a:r>
              <a:rPr lang="en-US" sz="2000" dirty="0"/>
              <a:t>Educate humans to mine data for insights</a:t>
            </a:r>
          </a:p>
          <a:p>
            <a:pPr lvl="1"/>
            <a:r>
              <a:rPr lang="en-US" sz="2000" dirty="0"/>
              <a:t>Develop commercial analytics software</a:t>
            </a:r>
          </a:p>
          <a:p>
            <a:pPr>
              <a:buFont typeface="Wingdings" panose="05000000000000000000" pitchFamily="2" charset="2"/>
              <a:buChar char="§"/>
            </a:pPr>
            <a:r>
              <a:rPr lang="en-US" sz="2400" dirty="0"/>
              <a:t>Ph.D. in Statistics from</a:t>
            </a:r>
            <a:br>
              <a:rPr lang="en-US" sz="2400" dirty="0"/>
            </a:br>
            <a:r>
              <a:rPr lang="en-US" sz="2400" dirty="0"/>
              <a:t>The University of Chicago</a:t>
            </a:r>
          </a:p>
          <a:p>
            <a:pPr>
              <a:buFont typeface="Wingdings" panose="05000000000000000000" pitchFamily="2" charset="2"/>
              <a:buChar char="§"/>
            </a:pPr>
            <a:r>
              <a:rPr lang="en-US" sz="2400" dirty="0"/>
              <a:t>Currently a Principal Research Statistician Developer of the SAS Institute, Cary, North Carolina</a:t>
            </a:r>
          </a:p>
          <a:p>
            <a:pPr>
              <a:buFont typeface="Wingdings" panose="05000000000000000000" pitchFamily="2" charset="2"/>
              <a:buChar char="§"/>
            </a:pPr>
            <a:r>
              <a:rPr lang="en-US" sz="2400" dirty="0"/>
              <a:t>Previously held senior R&amp;D technical positions in Chase, Allstate, and SPSS</a:t>
            </a:r>
          </a:p>
          <a:p>
            <a:pPr>
              <a:buFont typeface="Wingdings" panose="05000000000000000000" pitchFamily="2" charset="2"/>
              <a:buChar char="§"/>
            </a:pPr>
            <a:r>
              <a:rPr lang="en-US" sz="2400" dirty="0"/>
              <a:t>ResearchGate profile: </a:t>
            </a:r>
            <a:r>
              <a:rPr lang="en-US" sz="1400" dirty="0">
                <a:hlinkClick r:id="rId3"/>
              </a:rPr>
              <a:t>https://www.researchgate.net/profile/Ming_Long_Lam</a:t>
            </a:r>
            <a:r>
              <a:rPr lang="en-US" sz="1600" dirty="0"/>
              <a:t> </a:t>
            </a:r>
            <a:endParaRPr lang="en-US" sz="2400" dirty="0"/>
          </a:p>
          <a:p>
            <a:pPr>
              <a:buFont typeface="Wingdings" panose="05000000000000000000" pitchFamily="2" charset="2"/>
              <a:buChar char="§"/>
            </a:pPr>
            <a:r>
              <a:rPr lang="en-US" sz="2400" dirty="0"/>
              <a:t>LinkedIn profile: </a:t>
            </a:r>
            <a:r>
              <a:rPr lang="en-US" sz="1400" dirty="0">
                <a:hlinkClick r:id="rId4"/>
              </a:rPr>
              <a:t>https://www.linkedin.com/pub/ming-long-lam/10/a73/657</a:t>
            </a:r>
            <a:endParaRPr lang="en-US" sz="2400" dirty="0"/>
          </a:p>
        </p:txBody>
      </p:sp>
      <p:sp>
        <p:nvSpPr>
          <p:cNvPr id="7" name="Slide Number Placeholder 6"/>
          <p:cNvSpPr>
            <a:spLocks noGrp="1"/>
          </p:cNvSpPr>
          <p:nvPr>
            <p:ph type="sldNum" sz="quarter" idx="12"/>
          </p:nvPr>
        </p:nvSpPr>
        <p:spPr/>
        <p:txBody>
          <a:bodyPr/>
          <a:lstStyle/>
          <a:p>
            <a:fld id="{1C20BA80-1909-427C-B3BD-3DD8AEAFD5BE}" type="slidenum">
              <a:rPr lang="en-US" smtClean="0"/>
              <a:t>3</a:t>
            </a:fld>
            <a:endParaRPr lang="en-US" dirty="0"/>
          </a:p>
        </p:txBody>
      </p:sp>
      <p:sp>
        <p:nvSpPr>
          <p:cNvPr id="6" name="Footer Placeholder 5">
            <a:extLst>
              <a:ext uri="{FF2B5EF4-FFF2-40B4-BE49-F238E27FC236}">
                <a16:creationId xmlns:a16="http://schemas.microsoft.com/office/drawing/2014/main" id="{41358AD8-622C-4373-B067-F1856ED6CEDB}"/>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728122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0" y="1825625"/>
            <a:ext cx="6115259" cy="4351338"/>
          </a:xfrm>
        </p:spPr>
        <p:txBody>
          <a:bodyPr anchor="ctr">
            <a:normAutofit/>
          </a:bodyPr>
          <a:lstStyle/>
          <a:p>
            <a:r>
              <a:rPr lang="en-US" dirty="0"/>
              <a:t>There are 1,111 observations which have 1, 2, 3 or 4 inquiries (i.e., 0.5 &lt; DELINQ &lt;= 4.5).  The default rate is 451/1111 = 40.59%.</a:t>
            </a:r>
          </a:p>
          <a:p>
            <a:r>
              <a:rPr lang="en-US" dirty="0"/>
              <a:t>There are 90 observations which have at least five inquiries (i.e., DELINQ &gt; 4.5).  The default rate is 83/90 = 92.22%.</a:t>
            </a:r>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30</a:t>
            </a:fld>
            <a:endParaRPr lang="en-US" dirty="0"/>
          </a:p>
        </p:txBody>
      </p:sp>
      <p:sp>
        <p:nvSpPr>
          <p:cNvPr id="4" name="Footer Placeholder 3">
            <a:extLst>
              <a:ext uri="{FF2B5EF4-FFF2-40B4-BE49-F238E27FC236}">
                <a16:creationId xmlns:a16="http://schemas.microsoft.com/office/drawing/2014/main" id="{DC6C189A-7297-4D58-934C-CF497CC0B3A0}"/>
              </a:ext>
            </a:extLst>
          </p:cNvPr>
          <p:cNvSpPr>
            <a:spLocks noGrp="1"/>
          </p:cNvSpPr>
          <p:nvPr>
            <p:ph type="ftr" sz="quarter" idx="11"/>
          </p:nvPr>
        </p:nvSpPr>
        <p:spPr/>
        <p:txBody>
          <a:bodyPr/>
          <a:lstStyle/>
          <a:p>
            <a:r>
              <a:rPr lang="en-US"/>
              <a:t>Copyright © 2022 by Ming-Long Lam, Ph.D.</a:t>
            </a:r>
            <a:endParaRPr lang="en-US" dirty="0"/>
          </a:p>
        </p:txBody>
      </p:sp>
      <p:pic>
        <p:nvPicPr>
          <p:cNvPr id="9" name="Picture 8">
            <a:extLst>
              <a:ext uri="{FF2B5EF4-FFF2-40B4-BE49-F238E27FC236}">
                <a16:creationId xmlns:a16="http://schemas.microsoft.com/office/drawing/2014/main" id="{62291268-28F5-43C2-B289-D6D12C1D7CAD}"/>
              </a:ext>
            </a:extLst>
          </p:cNvPr>
          <p:cNvPicPr>
            <a:picLocks noChangeAspect="1"/>
          </p:cNvPicPr>
          <p:nvPr/>
        </p:nvPicPr>
        <p:blipFill>
          <a:blip r:embed="rId3"/>
          <a:stretch>
            <a:fillRect/>
          </a:stretch>
        </p:blipFill>
        <p:spPr>
          <a:xfrm>
            <a:off x="7198879" y="1604963"/>
            <a:ext cx="4691529" cy="4572000"/>
          </a:xfrm>
          <a:prstGeom prst="rect">
            <a:avLst/>
          </a:prstGeom>
        </p:spPr>
      </p:pic>
    </p:spTree>
    <p:extLst>
      <p:ext uri="{BB962C8B-B14F-4D97-AF65-F5344CB8AC3E}">
        <p14:creationId xmlns:p14="http://schemas.microsoft.com/office/powerpoint/2010/main" val="4122453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1" y="1825625"/>
            <a:ext cx="6115258" cy="4351338"/>
          </a:xfrm>
        </p:spPr>
        <p:txBody>
          <a:bodyPr>
            <a:normAutofit/>
          </a:bodyPr>
          <a:lstStyle/>
          <a:p>
            <a:pPr marL="0" indent="0">
              <a:buNone/>
            </a:pPr>
            <a:r>
              <a:rPr lang="en-US" dirty="0"/>
              <a:t>After learning from the data, we produced these rules.</a:t>
            </a:r>
          </a:p>
          <a:p>
            <a:pPr marL="514350" indent="-514350">
              <a:buFont typeface="+mj-lt"/>
              <a:buAutoNum type="arabicPeriod"/>
            </a:pPr>
            <a:r>
              <a:rPr lang="en-US" dirty="0"/>
              <a:t>If DELINQ = 0, then the predicted Default Likelihood = 583/4179 = 13.95%.</a:t>
            </a:r>
          </a:p>
          <a:p>
            <a:pPr marL="514350" indent="-514350">
              <a:buFont typeface="+mj-lt"/>
              <a:buAutoNum type="arabicPeriod"/>
            </a:pPr>
            <a:r>
              <a:rPr lang="en-US" dirty="0"/>
              <a:t>If DELINQ = 1, 2, 3 or 4, then the predicted Default Likelihood = 451/1111 = 40.59%.</a:t>
            </a:r>
          </a:p>
          <a:p>
            <a:pPr marL="514350" indent="-514350">
              <a:buFont typeface="+mj-lt"/>
              <a:buAutoNum type="arabicPeriod"/>
            </a:pPr>
            <a:r>
              <a:rPr lang="en-US" dirty="0"/>
              <a:t>If DELINQ &gt; 4, then the predicted Default Likelihood = 83/90 = 92.22%.</a:t>
            </a:r>
          </a:p>
          <a:p>
            <a:endParaRPr lang="en-US" dirty="0"/>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31</a:t>
            </a:fld>
            <a:endParaRPr lang="en-US" dirty="0"/>
          </a:p>
        </p:txBody>
      </p:sp>
      <p:sp>
        <p:nvSpPr>
          <p:cNvPr id="4" name="Footer Placeholder 3">
            <a:extLst>
              <a:ext uri="{FF2B5EF4-FFF2-40B4-BE49-F238E27FC236}">
                <a16:creationId xmlns:a16="http://schemas.microsoft.com/office/drawing/2014/main" id="{0AD112CD-B5AC-41EA-863B-A24A614F205B}"/>
              </a:ext>
            </a:extLst>
          </p:cNvPr>
          <p:cNvSpPr>
            <a:spLocks noGrp="1"/>
          </p:cNvSpPr>
          <p:nvPr>
            <p:ph type="ftr" sz="quarter" idx="11"/>
          </p:nvPr>
        </p:nvSpPr>
        <p:spPr/>
        <p:txBody>
          <a:bodyPr/>
          <a:lstStyle/>
          <a:p>
            <a:r>
              <a:rPr lang="en-US"/>
              <a:t>Copyright © 2022 by Ming-Long Lam, Ph.D.</a:t>
            </a:r>
            <a:endParaRPr lang="en-US" dirty="0"/>
          </a:p>
        </p:txBody>
      </p:sp>
      <p:pic>
        <p:nvPicPr>
          <p:cNvPr id="8" name="Picture 7">
            <a:extLst>
              <a:ext uri="{FF2B5EF4-FFF2-40B4-BE49-F238E27FC236}">
                <a16:creationId xmlns:a16="http://schemas.microsoft.com/office/drawing/2014/main" id="{B48A0B9C-1D34-45C4-B0D2-EFEE0A612ECF}"/>
              </a:ext>
            </a:extLst>
          </p:cNvPr>
          <p:cNvPicPr>
            <a:picLocks noChangeAspect="1"/>
          </p:cNvPicPr>
          <p:nvPr/>
        </p:nvPicPr>
        <p:blipFill>
          <a:blip r:embed="rId3"/>
          <a:stretch>
            <a:fillRect/>
          </a:stretch>
        </p:blipFill>
        <p:spPr>
          <a:xfrm>
            <a:off x="7198879" y="1604963"/>
            <a:ext cx="4691529" cy="4572000"/>
          </a:xfrm>
          <a:prstGeom prst="rect">
            <a:avLst/>
          </a:prstGeom>
        </p:spPr>
      </p:pic>
    </p:spTree>
    <p:extLst>
      <p:ext uri="{BB962C8B-B14F-4D97-AF65-F5344CB8AC3E}">
        <p14:creationId xmlns:p14="http://schemas.microsoft.com/office/powerpoint/2010/main" val="3197827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838200" y="1825625"/>
            <a:ext cx="6608975" cy="4351338"/>
          </a:xfrm>
        </p:spPr>
        <p:txBody>
          <a:bodyPr>
            <a:normAutofit/>
          </a:bodyPr>
          <a:lstStyle/>
          <a:p>
            <a:pPr marL="0" indent="0">
              <a:buNone/>
            </a:pPr>
            <a:r>
              <a:rPr lang="en-US" dirty="0"/>
              <a:t>Suppose we will declare (i.e., classify) a loan is going to default if its Loan Default probability is greater than or equal to p</a:t>
            </a:r>
            <a:r>
              <a:rPr lang="en-US" baseline="-25000" dirty="0"/>
              <a:t>0.</a:t>
            </a:r>
          </a:p>
          <a:p>
            <a:r>
              <a:rPr lang="en-US" dirty="0"/>
              <a:t>If p</a:t>
            </a:r>
            <a:r>
              <a:rPr lang="en-US" baseline="-25000" dirty="0"/>
              <a:t>0</a:t>
            </a:r>
            <a:r>
              <a:rPr lang="en-US" dirty="0"/>
              <a:t> </a:t>
            </a:r>
            <a:r>
              <a:rPr lang="en-US" dirty="0">
                <a:sym typeface="Symbol" panose="05050102010706020507" pitchFamily="18" charset="2"/>
              </a:rPr>
              <a:t></a:t>
            </a:r>
            <a:r>
              <a:rPr lang="en-US" dirty="0"/>
              <a:t> 0.1395, then all the loans → defaulted. The Misclassification Rate is 4263/5380 = 79.24%.</a:t>
            </a:r>
          </a:p>
          <a:p>
            <a:r>
              <a:rPr lang="en-US" dirty="0"/>
              <a:t>If 0.1395 &lt; p</a:t>
            </a:r>
            <a:r>
              <a:rPr lang="en-US" baseline="-25000" dirty="0"/>
              <a:t>0</a:t>
            </a:r>
            <a:r>
              <a:rPr lang="en-US" dirty="0"/>
              <a:t> </a:t>
            </a:r>
            <a:r>
              <a:rPr lang="en-US" dirty="0">
                <a:sym typeface="Symbol" panose="05050102010706020507" pitchFamily="18" charset="2"/>
              </a:rPr>
              <a:t></a:t>
            </a:r>
            <a:r>
              <a:rPr lang="en-US" dirty="0"/>
              <a:t> 0.4059, then the loans under Rule 2 and Rule 3 → defaulted. In other words, if DELINQ &gt; 0 → defaulted.   The Misclassification Rate is 23.23%.</a:t>
            </a:r>
          </a:p>
          <a:p>
            <a:pPr lvl="1"/>
            <a:endParaRPr lang="en-US" dirty="0"/>
          </a:p>
          <a:p>
            <a:endParaRPr lang="en-US" dirty="0"/>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32</a:t>
            </a:fld>
            <a:endParaRPr lang="en-US" dirty="0"/>
          </a:p>
        </p:txBody>
      </p:sp>
      <p:sp>
        <p:nvSpPr>
          <p:cNvPr id="4" name="Rectangle 3">
            <a:extLst>
              <a:ext uri="{FF2B5EF4-FFF2-40B4-BE49-F238E27FC236}">
                <a16:creationId xmlns:a16="http://schemas.microsoft.com/office/drawing/2014/main" id="{390E7689-A680-4CCD-9AB8-2AA10ED8E54C}"/>
              </a:ext>
            </a:extLst>
          </p:cNvPr>
          <p:cNvSpPr/>
          <p:nvPr/>
        </p:nvSpPr>
        <p:spPr>
          <a:xfrm>
            <a:off x="7645138" y="1825625"/>
            <a:ext cx="4091233" cy="2862322"/>
          </a:xfrm>
          <a:prstGeom prst="rect">
            <a:avLst/>
          </a:prstGeom>
          <a:solidFill>
            <a:srgbClr val="FFC000"/>
          </a:solidFill>
        </p:spPr>
        <p:txBody>
          <a:bodyPr wrap="square">
            <a:spAutoFit/>
          </a:bodyPr>
          <a:lstStyle/>
          <a:p>
            <a:pPr marL="514350" indent="-514350">
              <a:buFont typeface="+mj-lt"/>
              <a:buAutoNum type="arabicPeriod"/>
            </a:pPr>
            <a:r>
              <a:rPr lang="en-US" sz="2000" dirty="0"/>
              <a:t>If DELINQ = 0, then the predicted Default Likelihood = 13.95%.</a:t>
            </a:r>
          </a:p>
          <a:p>
            <a:pPr marL="514350" indent="-514350">
              <a:buFont typeface="+mj-lt"/>
              <a:buAutoNum type="arabicPeriod"/>
            </a:pPr>
            <a:r>
              <a:rPr lang="en-US" sz="2000" dirty="0"/>
              <a:t>If DELINQ = 1, 2, 3 or 4, then the predicted Default Likelihood = 40.59%.</a:t>
            </a:r>
          </a:p>
          <a:p>
            <a:pPr marL="514350" indent="-514350">
              <a:buFont typeface="+mj-lt"/>
              <a:buAutoNum type="arabicPeriod"/>
            </a:pPr>
            <a:r>
              <a:rPr lang="en-US" sz="2000" dirty="0"/>
              <a:t>If DELINQ &gt; 4, then the predicted Default Likelihood = 92.22%.</a:t>
            </a:r>
          </a:p>
        </p:txBody>
      </p:sp>
      <p:sp>
        <p:nvSpPr>
          <p:cNvPr id="5" name="Footer Placeholder 4">
            <a:extLst>
              <a:ext uri="{FF2B5EF4-FFF2-40B4-BE49-F238E27FC236}">
                <a16:creationId xmlns:a16="http://schemas.microsoft.com/office/drawing/2014/main" id="{62D21A57-65D5-400C-AF3D-E23BDF5D7A03}"/>
              </a:ext>
            </a:extLst>
          </p:cNvPr>
          <p:cNvSpPr>
            <a:spLocks noGrp="1"/>
          </p:cNvSpPr>
          <p:nvPr>
            <p:ph type="ftr" sz="quarter" idx="11"/>
          </p:nvPr>
        </p:nvSpPr>
        <p:spPr/>
        <p:txBody>
          <a:bodyPr/>
          <a:lstStyle/>
          <a:p>
            <a:r>
              <a:rPr lang="en-US"/>
              <a:t>Copyright © 2022 by Ming-Long Lam, Ph.D.</a:t>
            </a:r>
            <a:endParaRPr lang="en-US" dirty="0"/>
          </a:p>
        </p:txBody>
      </p:sp>
      <p:pic>
        <p:nvPicPr>
          <p:cNvPr id="8" name="Picture 7" descr="A picture containing table&#10;&#10;Description automatically generated">
            <a:extLst>
              <a:ext uri="{FF2B5EF4-FFF2-40B4-BE49-F238E27FC236}">
                <a16:creationId xmlns:a16="http://schemas.microsoft.com/office/drawing/2014/main" id="{D2C9D823-2D36-4C95-BB0A-3B6C41A6B29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983579" y="6400800"/>
            <a:ext cx="3208421" cy="457200"/>
          </a:xfrm>
          <a:prstGeom prst="rect">
            <a:avLst/>
          </a:prstGeom>
        </p:spPr>
      </p:pic>
    </p:spTree>
    <p:extLst>
      <p:ext uri="{BB962C8B-B14F-4D97-AF65-F5344CB8AC3E}">
        <p14:creationId xmlns:p14="http://schemas.microsoft.com/office/powerpoint/2010/main" val="3953126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a:xfrm>
            <a:off x="576107" y="1825625"/>
            <a:ext cx="6965336" cy="4351338"/>
          </a:xfrm>
        </p:spPr>
        <p:txBody>
          <a:bodyPr>
            <a:normAutofit/>
          </a:bodyPr>
          <a:lstStyle/>
          <a:p>
            <a:r>
              <a:rPr lang="en-US" dirty="0"/>
              <a:t>If 0.4059 &lt; p</a:t>
            </a:r>
            <a:r>
              <a:rPr lang="en-US" baseline="-25000" dirty="0"/>
              <a:t>0</a:t>
            </a:r>
            <a:r>
              <a:rPr lang="en-US" dirty="0"/>
              <a:t> </a:t>
            </a:r>
            <a:r>
              <a:rPr lang="en-US" dirty="0">
                <a:sym typeface="Symbol" panose="05050102010706020507" pitchFamily="18" charset="2"/>
              </a:rPr>
              <a:t></a:t>
            </a:r>
            <a:r>
              <a:rPr lang="en-US" dirty="0"/>
              <a:t> 0. 9222, then the loans under Rule 3 → defaulted. In other words, if DELINQ &gt; 4 → defaulted. The Misclassification Rate is 19.35%.</a:t>
            </a:r>
          </a:p>
          <a:p>
            <a:r>
              <a:rPr lang="en-US" dirty="0"/>
              <a:t>If 0. 9222 &lt; p</a:t>
            </a:r>
            <a:r>
              <a:rPr lang="en-US" baseline="-25000" dirty="0"/>
              <a:t>0</a:t>
            </a:r>
            <a:r>
              <a:rPr lang="en-US" dirty="0"/>
              <a:t>, then all loans will be classified as non-default.  The Misclassification Rate is 20.76%.</a:t>
            </a:r>
          </a:p>
          <a:p>
            <a:pPr lvl="1"/>
            <a:endParaRPr lang="en-US" dirty="0"/>
          </a:p>
          <a:p>
            <a:endParaRPr lang="en-US" dirty="0"/>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33</a:t>
            </a:fld>
            <a:endParaRPr lang="en-US" dirty="0"/>
          </a:p>
        </p:txBody>
      </p:sp>
      <p:sp>
        <p:nvSpPr>
          <p:cNvPr id="8" name="Rectangle 7">
            <a:extLst>
              <a:ext uri="{FF2B5EF4-FFF2-40B4-BE49-F238E27FC236}">
                <a16:creationId xmlns:a16="http://schemas.microsoft.com/office/drawing/2014/main" id="{E7402AB9-918F-4AE4-92E8-EC17CBB6170D}"/>
              </a:ext>
            </a:extLst>
          </p:cNvPr>
          <p:cNvSpPr/>
          <p:nvPr/>
        </p:nvSpPr>
        <p:spPr>
          <a:xfrm>
            <a:off x="7645138" y="1825625"/>
            <a:ext cx="4091233" cy="2862322"/>
          </a:xfrm>
          <a:prstGeom prst="rect">
            <a:avLst/>
          </a:prstGeom>
          <a:solidFill>
            <a:srgbClr val="FFC000"/>
          </a:solidFill>
        </p:spPr>
        <p:txBody>
          <a:bodyPr wrap="square">
            <a:spAutoFit/>
          </a:bodyPr>
          <a:lstStyle/>
          <a:p>
            <a:pPr marL="514350" indent="-514350">
              <a:buFont typeface="+mj-lt"/>
              <a:buAutoNum type="arabicPeriod"/>
            </a:pPr>
            <a:r>
              <a:rPr lang="en-US" sz="2000" dirty="0"/>
              <a:t>If DELINQ = 0, then the predicted Default Likelihood = 13.95%.</a:t>
            </a:r>
          </a:p>
          <a:p>
            <a:pPr marL="514350" indent="-514350">
              <a:buFont typeface="+mj-lt"/>
              <a:buAutoNum type="arabicPeriod"/>
            </a:pPr>
            <a:r>
              <a:rPr lang="en-US" sz="2000" dirty="0"/>
              <a:t>If DELINQ = 1, 2, 3 or 4, then the predicted Default Likelihood = 40.59%.</a:t>
            </a:r>
          </a:p>
          <a:p>
            <a:pPr marL="514350" indent="-514350">
              <a:buFont typeface="+mj-lt"/>
              <a:buAutoNum type="arabicPeriod"/>
            </a:pPr>
            <a:r>
              <a:rPr lang="en-US" sz="2000" dirty="0"/>
              <a:t>If DELINQ &gt; 4, then the predicted Default Likelihood = 92.22%.</a:t>
            </a:r>
          </a:p>
        </p:txBody>
      </p:sp>
      <p:sp>
        <p:nvSpPr>
          <p:cNvPr id="4" name="Footer Placeholder 3">
            <a:extLst>
              <a:ext uri="{FF2B5EF4-FFF2-40B4-BE49-F238E27FC236}">
                <a16:creationId xmlns:a16="http://schemas.microsoft.com/office/drawing/2014/main" id="{996BFB05-E741-4436-BA47-8F73B4A0FFB5}"/>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4239844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The Loan Officer Learning Example</a:t>
            </a:r>
          </a:p>
        </p:txBody>
      </p:sp>
      <p:sp>
        <p:nvSpPr>
          <p:cNvPr id="3" name="Content Placeholder 2"/>
          <p:cNvSpPr>
            <a:spLocks noGrp="1"/>
          </p:cNvSpPr>
          <p:nvPr>
            <p:ph idx="1"/>
          </p:nvPr>
        </p:nvSpPr>
        <p:spPr/>
        <p:txBody>
          <a:bodyPr>
            <a:normAutofit lnSpcReduction="10000"/>
          </a:bodyPr>
          <a:lstStyle/>
          <a:p>
            <a:r>
              <a:rPr lang="en-US" dirty="0"/>
              <a:t>Without learning from the experience (i.e., the data), the misclassification rate is either 80% or 20%.</a:t>
            </a:r>
          </a:p>
          <a:p>
            <a:r>
              <a:rPr lang="en-US" dirty="0"/>
              <a:t>After learning from the experience by using the classification tree algorithm, the misclassification rate is 79.24%, 23.23%, 19.35%, and 20.76%.</a:t>
            </a:r>
          </a:p>
          <a:p>
            <a:r>
              <a:rPr lang="en-US" dirty="0"/>
              <a:t>The benefits of performing this learning activity are:</a:t>
            </a:r>
          </a:p>
          <a:p>
            <a:pPr marL="914400" lvl="1" indent="-457200">
              <a:buFont typeface="+mj-lt"/>
              <a:buAutoNum type="arabicPeriod"/>
            </a:pPr>
            <a:r>
              <a:rPr lang="en-US" dirty="0"/>
              <a:t>We get away from the One-Size-Fits-All solution, have more risk levels for consideration even although we still cannot attain 0% misclassification rate.</a:t>
            </a:r>
          </a:p>
          <a:p>
            <a:pPr marL="914400" lvl="1" indent="-457200">
              <a:buFont typeface="+mj-lt"/>
              <a:buAutoNum type="arabicPeriod"/>
            </a:pPr>
            <a:r>
              <a:rPr lang="en-US" dirty="0"/>
              <a:t>We can identify a small segment of loans (DELINQ &gt; 4 in 1.5% of the loans) which exhibit a very high default likelihood (92.22%).  In other words, we have found a credible indicator of default for a loan.</a:t>
            </a:r>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34</a:t>
            </a:fld>
            <a:endParaRPr lang="en-US" dirty="0"/>
          </a:p>
        </p:txBody>
      </p:sp>
      <p:sp>
        <p:nvSpPr>
          <p:cNvPr id="4" name="Footer Placeholder 3">
            <a:extLst>
              <a:ext uri="{FF2B5EF4-FFF2-40B4-BE49-F238E27FC236}">
                <a16:creationId xmlns:a16="http://schemas.microsoft.com/office/drawing/2014/main" id="{31412CE5-91C7-443E-95BB-CCAE3A4D3C74}"/>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451503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After a Learning Activity</a:t>
            </a:r>
          </a:p>
        </p:txBody>
      </p:sp>
      <p:sp>
        <p:nvSpPr>
          <p:cNvPr id="3" name="Content Placeholder 2"/>
          <p:cNvSpPr>
            <a:spLocks noGrp="1"/>
          </p:cNvSpPr>
          <p:nvPr>
            <p:ph idx="1"/>
          </p:nvPr>
        </p:nvSpPr>
        <p:spPr>
          <a:xfrm>
            <a:off x="838200" y="1870075"/>
            <a:ext cx="10515600" cy="4351338"/>
          </a:xfrm>
        </p:spPr>
        <p:txBody>
          <a:bodyPr>
            <a:normAutofit fontScale="92500" lnSpcReduction="10000"/>
          </a:bodyPr>
          <a:lstStyle/>
          <a:p>
            <a:r>
              <a:rPr lang="en-US" dirty="0"/>
              <a:t>After we wrap up any learning activity, </a:t>
            </a:r>
          </a:p>
          <a:p>
            <a:r>
              <a:rPr lang="en-US" dirty="0"/>
              <a:t>Take a few minutes to answer this question.</a:t>
            </a:r>
          </a:p>
          <a:p>
            <a:pPr lvl="1"/>
            <a:r>
              <a:rPr lang="en-US" dirty="0"/>
              <a:t>What is the main outcome of this learning activity?</a:t>
            </a:r>
          </a:p>
          <a:p>
            <a:pPr lvl="1"/>
            <a:r>
              <a:rPr lang="en-US" dirty="0"/>
              <a:t>In other word, </a:t>
            </a:r>
            <a:r>
              <a:rPr lang="en-US" sz="3600" dirty="0">
                <a:solidFill>
                  <a:srgbClr val="FF0000"/>
                </a:solidFill>
              </a:rPr>
              <a:t>What Did I Learn?</a:t>
            </a:r>
          </a:p>
          <a:p>
            <a:r>
              <a:rPr lang="en-US" dirty="0"/>
              <a:t>Some possible answers are:</a:t>
            </a:r>
          </a:p>
          <a:p>
            <a:pPr lvl="1"/>
            <a:r>
              <a:rPr lang="en-US" dirty="0"/>
              <a:t>The most valuable customers bought something recently, very often, and expensive items.</a:t>
            </a:r>
          </a:p>
          <a:p>
            <a:pPr lvl="1"/>
            <a:r>
              <a:rPr lang="en-US" dirty="0"/>
              <a:t>I conclude that I cannot learn anything using the data that I have (e.g., all customers eventually bought something from Amazon)</a:t>
            </a:r>
          </a:p>
          <a:p>
            <a:r>
              <a:rPr lang="en-US" dirty="0"/>
              <a:t>If you cannot figure out what you’ve learned or cannot learn, then the learning activity is simply an activity for you to spend some time.</a:t>
            </a:r>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35</a:t>
            </a:fld>
            <a:endParaRPr lang="en-US" dirty="0"/>
          </a:p>
        </p:txBody>
      </p:sp>
      <p:pic>
        <p:nvPicPr>
          <p:cNvPr id="5" name="Picture 4">
            <a:extLst>
              <a:ext uri="{FF2B5EF4-FFF2-40B4-BE49-F238E27FC236}">
                <a16:creationId xmlns:a16="http://schemas.microsoft.com/office/drawing/2014/main" id="{262FA47B-A1E0-426A-A445-CEE6B68C8E76}"/>
              </a:ext>
            </a:extLst>
          </p:cNvPr>
          <p:cNvPicPr>
            <a:picLocks noChangeAspect="1"/>
          </p:cNvPicPr>
          <p:nvPr/>
        </p:nvPicPr>
        <p:blipFill>
          <a:blip r:embed="rId3"/>
          <a:stretch>
            <a:fillRect/>
          </a:stretch>
        </p:blipFill>
        <p:spPr>
          <a:xfrm>
            <a:off x="7880277" y="955416"/>
            <a:ext cx="2743200" cy="2743200"/>
          </a:xfrm>
          <a:prstGeom prst="rect">
            <a:avLst/>
          </a:prstGeom>
        </p:spPr>
      </p:pic>
      <p:sp>
        <p:nvSpPr>
          <p:cNvPr id="4" name="Footer Placeholder 3">
            <a:extLst>
              <a:ext uri="{FF2B5EF4-FFF2-40B4-BE49-F238E27FC236}">
                <a16:creationId xmlns:a16="http://schemas.microsoft.com/office/drawing/2014/main" id="{F1D083E3-B624-4AAF-BAE2-F94EB85F8116}"/>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180619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Follow-Up a Learning Activity</a:t>
            </a:r>
          </a:p>
        </p:txBody>
      </p:sp>
      <p:sp>
        <p:nvSpPr>
          <p:cNvPr id="3" name="Content Placeholder 2"/>
          <p:cNvSpPr>
            <a:spLocks noGrp="1"/>
          </p:cNvSpPr>
          <p:nvPr>
            <p:ph idx="1"/>
          </p:nvPr>
        </p:nvSpPr>
        <p:spPr>
          <a:xfrm>
            <a:off x="838200" y="1870075"/>
            <a:ext cx="10515600" cy="4351338"/>
          </a:xfrm>
        </p:spPr>
        <p:txBody>
          <a:bodyPr>
            <a:normAutofit/>
          </a:bodyPr>
          <a:lstStyle/>
          <a:p>
            <a:pPr marL="0" indent="0">
              <a:buNone/>
            </a:pPr>
            <a:r>
              <a:rPr lang="en-US" b="1" dirty="0"/>
              <a:t>Reproducibility</a:t>
            </a:r>
          </a:p>
          <a:p>
            <a:r>
              <a:rPr lang="en-US" dirty="0">
                <a:solidFill>
                  <a:srgbClr val="002060"/>
                </a:solidFill>
              </a:rPr>
              <a:t>If we start from the original data, use the same algorithms, execute the same tasks on the same or compatible machine, the machine learning activity will reproduce the same results (within the machine precisions) and arrive at the same conclusions.</a:t>
            </a:r>
          </a:p>
          <a:p>
            <a:r>
              <a:rPr lang="en-US" dirty="0"/>
              <a:t>If the expected results cannot be reproduced, this indicates there are some unexplained (intentional or random) interactions among the data, the algorithm, and the machine.</a:t>
            </a:r>
          </a:p>
          <a:p>
            <a:r>
              <a:rPr lang="en-US" dirty="0"/>
              <a:t>Common causes are uninitialized variables in the codes or incomplete or inaccurate documentation of the activity.</a:t>
            </a:r>
          </a:p>
        </p:txBody>
      </p:sp>
      <p:sp>
        <p:nvSpPr>
          <p:cNvPr id="7" name="Slide Number Placeholder 6"/>
          <p:cNvSpPr>
            <a:spLocks noGrp="1"/>
          </p:cNvSpPr>
          <p:nvPr>
            <p:ph type="sldNum" sz="quarter" idx="12"/>
          </p:nvPr>
        </p:nvSpPr>
        <p:spPr/>
        <p:txBody>
          <a:bodyPr/>
          <a:lstStyle/>
          <a:p>
            <a:fld id="{1C20BA80-1909-427C-B3BD-3DD8AEAFD5BE}" type="slidenum">
              <a:rPr lang="en-US" smtClean="0"/>
              <a:t>36</a:t>
            </a:fld>
            <a:endParaRPr lang="en-US" dirty="0"/>
          </a:p>
        </p:txBody>
      </p:sp>
      <p:sp>
        <p:nvSpPr>
          <p:cNvPr id="4" name="Footer Placeholder 3">
            <a:extLst>
              <a:ext uri="{FF2B5EF4-FFF2-40B4-BE49-F238E27FC236}">
                <a16:creationId xmlns:a16="http://schemas.microsoft.com/office/drawing/2014/main" id="{A0AC2BC5-54CF-4AE8-B9D2-FF286F4BE0A7}"/>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1754601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Follow-Up a Learning Activity</a:t>
            </a:r>
          </a:p>
        </p:txBody>
      </p:sp>
      <p:sp>
        <p:nvSpPr>
          <p:cNvPr id="3" name="Content Placeholder 2"/>
          <p:cNvSpPr>
            <a:spLocks noGrp="1"/>
          </p:cNvSpPr>
          <p:nvPr>
            <p:ph idx="1"/>
          </p:nvPr>
        </p:nvSpPr>
        <p:spPr>
          <a:xfrm>
            <a:off x="838200" y="1870075"/>
            <a:ext cx="10515600" cy="4351338"/>
          </a:xfrm>
        </p:spPr>
        <p:txBody>
          <a:bodyPr>
            <a:normAutofit fontScale="92500" lnSpcReduction="10000"/>
          </a:bodyPr>
          <a:lstStyle/>
          <a:p>
            <a:pPr marL="0" indent="0">
              <a:buNone/>
            </a:pPr>
            <a:r>
              <a:rPr lang="en-US" sz="3100" b="1" dirty="0"/>
              <a:t>Replicability</a:t>
            </a:r>
          </a:p>
          <a:p>
            <a:r>
              <a:rPr lang="en-US" dirty="0"/>
              <a:t>If a researcher runs the machine learning activity (i.e., use the same algorithms, execute the same tasks) using a </a:t>
            </a:r>
            <a:r>
              <a:rPr lang="en-US" dirty="0">
                <a:solidFill>
                  <a:srgbClr val="FF0000"/>
                </a:solidFill>
              </a:rPr>
              <a:t>different data on some compatible machine</a:t>
            </a:r>
            <a:r>
              <a:rPr lang="en-US" dirty="0"/>
              <a:t>, the researcher can obtain results that lead to the same conclusions (e.g., the list of selected features, the distribution of the predicted outcomes).</a:t>
            </a:r>
          </a:p>
          <a:p>
            <a:r>
              <a:rPr lang="en-US" dirty="0"/>
              <a:t>If the expected conclusions cannot be replicated, this indicates there are some design flaws in the tasks.  For example, some correlations among the features are not accounted for, the algorithms need further tunings, additional tasks are required, or different algorithms should be considered.</a:t>
            </a:r>
          </a:p>
          <a:p>
            <a:r>
              <a:rPr lang="en-US" dirty="0"/>
              <a:t>We will come back to this topic when we talk about Learner Evaluation and Comparison</a:t>
            </a:r>
          </a:p>
          <a:p>
            <a:endParaRPr lang="en-US" dirty="0"/>
          </a:p>
          <a:p>
            <a:pPr lvl="1"/>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37</a:t>
            </a:fld>
            <a:endParaRPr lang="en-US" dirty="0"/>
          </a:p>
        </p:txBody>
      </p:sp>
      <p:sp>
        <p:nvSpPr>
          <p:cNvPr id="4" name="Footer Placeholder 3">
            <a:extLst>
              <a:ext uri="{FF2B5EF4-FFF2-40B4-BE49-F238E27FC236}">
                <a16:creationId xmlns:a16="http://schemas.microsoft.com/office/drawing/2014/main" id="{5F5F0373-A3EB-4CB9-8493-FECDCDFEB7B6}"/>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95951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Simple Machine Learning Activity</a:t>
            </a:r>
          </a:p>
        </p:txBody>
      </p:sp>
      <p:graphicFrame>
        <p:nvGraphicFramePr>
          <p:cNvPr id="5" name="Content Placeholder 4">
            <a:extLst>
              <a:ext uri="{FF2B5EF4-FFF2-40B4-BE49-F238E27FC236}">
                <a16:creationId xmlns:a16="http://schemas.microsoft.com/office/drawing/2014/main" id="{C3A8F2C0-5B90-4F66-94B8-4F951E622A45}"/>
              </a:ext>
            </a:extLst>
          </p:cNvPr>
          <p:cNvGraphicFramePr>
            <a:graphicFrameLocks noGrp="1"/>
          </p:cNvGraphicFramePr>
          <p:nvPr>
            <p:ph idx="1"/>
            <p:extLst>
              <p:ext uri="{D42A27DB-BD31-4B8C-83A1-F6EECF244321}">
                <p14:modId xmlns:p14="http://schemas.microsoft.com/office/powerpoint/2010/main" val="2184334100"/>
              </p:ext>
            </p:extLst>
          </p:nvPr>
        </p:nvGraphicFramePr>
        <p:xfrm>
          <a:off x="856861" y="187007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fld id="{1C20BA80-1909-427C-B3BD-3DD8AEAFD5BE}" type="slidenum">
              <a:rPr lang="en-US" smtClean="0"/>
              <a:t>38</a:t>
            </a:fld>
            <a:endParaRPr lang="en-US" dirty="0"/>
          </a:p>
        </p:txBody>
      </p:sp>
      <p:sp>
        <p:nvSpPr>
          <p:cNvPr id="4" name="Footer Placeholder 3">
            <a:extLst>
              <a:ext uri="{FF2B5EF4-FFF2-40B4-BE49-F238E27FC236}">
                <a16:creationId xmlns:a16="http://schemas.microsoft.com/office/drawing/2014/main" id="{5F5F0373-A3EB-4CB9-8493-FECDCDFEB7B6}"/>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1167378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solidFill>
                  <a:schemeClr val="bg1"/>
                </a:solidFill>
              </a:rPr>
              <a:t>Represent Empirical Density Function</a:t>
            </a:r>
          </a:p>
        </p:txBody>
      </p:sp>
      <p:sp>
        <p:nvSpPr>
          <p:cNvPr id="3" name="内容占位符 2"/>
          <p:cNvSpPr>
            <a:spLocks noGrp="1"/>
          </p:cNvSpPr>
          <p:nvPr>
            <p:ph idx="1"/>
          </p:nvPr>
        </p:nvSpPr>
        <p:spPr>
          <a:xfrm>
            <a:off x="838200" y="1825625"/>
            <a:ext cx="5257800" cy="4351338"/>
          </a:xfrm>
          <a:solidFill>
            <a:schemeClr val="accent2">
              <a:lumMod val="20000"/>
              <a:lumOff val="80000"/>
            </a:schemeClr>
          </a:solidFill>
          <a:ln w="12700">
            <a:solidFill>
              <a:schemeClr val="tx1"/>
            </a:solidFill>
          </a:ln>
        </p:spPr>
        <p:txBody>
          <a:bodyPr>
            <a:normAutofit/>
          </a:bodyPr>
          <a:lstStyle/>
          <a:p>
            <a:r>
              <a:rPr lang="en-US" dirty="0"/>
              <a:t>Suppose my weights (pounds) of the past ten days are:</a:t>
            </a:r>
            <a:br>
              <a:rPr lang="en-US" dirty="0"/>
            </a:br>
            <a:r>
              <a:rPr lang="en-US" dirty="0"/>
              <a:t>213, 214, 214, 215, 216, 216, 216, 217, 217, 218</a:t>
            </a:r>
          </a:p>
          <a:p>
            <a:r>
              <a:rPr lang="en-US" dirty="0"/>
              <a:t>How my weights vary?</a:t>
            </a:r>
          </a:p>
          <a:p>
            <a:r>
              <a:rPr lang="en-US" dirty="0"/>
              <a:t>Use a Dot Plot</a:t>
            </a:r>
          </a:p>
          <a:p>
            <a:r>
              <a:rPr lang="en-US" dirty="0">
                <a:hlinkClick r:id="rId2"/>
              </a:rPr>
              <a:t>https://www.mathsisfun.com/data/data-graph.php</a:t>
            </a:r>
            <a:r>
              <a:rPr lang="en-US" dirty="0"/>
              <a:t> </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39</a:t>
            </a:fld>
            <a:endParaRPr lang="zh-CN" altLang="en-US"/>
          </a:p>
        </p:txBody>
      </p:sp>
      <p:pic>
        <p:nvPicPr>
          <p:cNvPr id="5" name="Picture 4">
            <a:extLst>
              <a:ext uri="{FF2B5EF4-FFF2-40B4-BE49-F238E27FC236}">
                <a16:creationId xmlns:a16="http://schemas.microsoft.com/office/drawing/2014/main" id="{9E5615B4-57E3-422F-8A4E-DFFCD0F021C5}"/>
              </a:ext>
            </a:extLst>
          </p:cNvPr>
          <p:cNvPicPr>
            <a:picLocks noChangeAspect="1"/>
          </p:cNvPicPr>
          <p:nvPr/>
        </p:nvPicPr>
        <p:blipFill>
          <a:blip r:embed="rId3"/>
          <a:stretch>
            <a:fillRect/>
          </a:stretch>
        </p:blipFill>
        <p:spPr>
          <a:xfrm>
            <a:off x="9525" y="6356350"/>
            <a:ext cx="12182475" cy="514350"/>
          </a:xfrm>
          <a:prstGeom prst="rect">
            <a:avLst/>
          </a:prstGeom>
        </p:spPr>
      </p:pic>
      <p:sp>
        <p:nvSpPr>
          <p:cNvPr id="6" name="Footer Placeholder 5">
            <a:extLst>
              <a:ext uri="{FF2B5EF4-FFF2-40B4-BE49-F238E27FC236}">
                <a16:creationId xmlns:a16="http://schemas.microsoft.com/office/drawing/2014/main" id="{C0D17C5F-9560-4937-81C1-63B2862EF1BA}"/>
              </a:ext>
            </a:extLst>
          </p:cNvPr>
          <p:cNvSpPr>
            <a:spLocks noGrp="1"/>
          </p:cNvSpPr>
          <p:nvPr>
            <p:ph type="ftr" sz="quarter" idx="11"/>
          </p:nvPr>
        </p:nvSpPr>
        <p:spPr/>
        <p:txBody>
          <a:bodyPr/>
          <a:lstStyle/>
          <a:p>
            <a:r>
              <a:rPr lang="en-US"/>
              <a:t>Copyright © 2022 by Ming-Long Lam, Ph.D.</a:t>
            </a:r>
            <a:endParaRPr lang="en-US" dirty="0"/>
          </a:p>
        </p:txBody>
      </p:sp>
      <p:pic>
        <p:nvPicPr>
          <p:cNvPr id="1026" name="Picture 2">
            <a:extLst>
              <a:ext uri="{FF2B5EF4-FFF2-40B4-BE49-F238E27FC236}">
                <a16:creationId xmlns:a16="http://schemas.microsoft.com/office/drawing/2014/main" id="{D9C8D7C3-E92B-4494-B003-CD1A74788D84}"/>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163359" y="1825625"/>
            <a:ext cx="5257801" cy="4357494"/>
          </a:xfrm>
          <a:prstGeom prst="rect">
            <a:avLst/>
          </a:prstGeom>
          <a:solidFill>
            <a:schemeClr val="accent6">
              <a:lumMod val="20000"/>
              <a:lumOff val="80000"/>
            </a:schemeClr>
          </a:solidFill>
          <a:ln w="12700">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5378"/>
            <a:ext cx="10515600" cy="1205057"/>
          </a:xfrm>
        </p:spPr>
        <p:txBody>
          <a:bodyPr/>
          <a:lstStyle/>
          <a:p>
            <a:r>
              <a:rPr lang="en-US" b="1" dirty="0">
                <a:solidFill>
                  <a:schemeClr val="bg1"/>
                </a:solidFill>
              </a:rPr>
              <a:t>This is a Survey Course </a:t>
            </a:r>
          </a:p>
        </p:txBody>
      </p:sp>
      <p:sp>
        <p:nvSpPr>
          <p:cNvPr id="3" name="Content Placeholder 2"/>
          <p:cNvSpPr>
            <a:spLocks noGrp="1"/>
          </p:cNvSpPr>
          <p:nvPr>
            <p:ph idx="1"/>
          </p:nvPr>
        </p:nvSpPr>
        <p:spPr/>
        <p:txBody>
          <a:bodyPr numCol="1">
            <a:normAutofit/>
          </a:bodyPr>
          <a:lstStyle/>
          <a:p>
            <a:pPr marL="0" indent="0">
              <a:lnSpc>
                <a:spcPct val="100000"/>
              </a:lnSpc>
              <a:spcBef>
                <a:spcPts val="800"/>
              </a:spcBef>
              <a:buNone/>
            </a:pPr>
            <a:r>
              <a:rPr lang="en-US" sz="2400" b="1" dirty="0"/>
              <a:t>We Will</a:t>
            </a:r>
          </a:p>
          <a:p>
            <a:pPr>
              <a:lnSpc>
                <a:spcPct val="100000"/>
              </a:lnSpc>
              <a:spcBef>
                <a:spcPts val="800"/>
              </a:spcBef>
            </a:pPr>
            <a:r>
              <a:rPr lang="en-US" sz="2400" dirty="0"/>
              <a:t>Learn the primary topics of a broad field of knowledge</a:t>
            </a:r>
          </a:p>
          <a:p>
            <a:pPr>
              <a:lnSpc>
                <a:spcPct val="100000"/>
              </a:lnSpc>
              <a:spcBef>
                <a:spcPts val="800"/>
              </a:spcBef>
            </a:pPr>
            <a:r>
              <a:rPr lang="en-US" sz="2400" dirty="0"/>
              <a:t>Understand the main machine learning algorithms in each topic </a:t>
            </a:r>
          </a:p>
          <a:p>
            <a:pPr>
              <a:lnSpc>
                <a:spcPct val="100000"/>
              </a:lnSpc>
              <a:spcBef>
                <a:spcPts val="800"/>
              </a:spcBef>
            </a:pPr>
            <a:r>
              <a:rPr lang="en-US" sz="2400" dirty="0"/>
              <a:t>Develop computer codes to implement or exercise these algorithms</a:t>
            </a:r>
          </a:p>
          <a:p>
            <a:pPr>
              <a:lnSpc>
                <a:spcPct val="100000"/>
              </a:lnSpc>
              <a:spcBef>
                <a:spcPts val="800"/>
              </a:spcBef>
            </a:pPr>
            <a:endParaRPr lang="en-US" sz="2400" dirty="0"/>
          </a:p>
          <a:p>
            <a:pPr marL="0" indent="0">
              <a:lnSpc>
                <a:spcPct val="100000"/>
              </a:lnSpc>
              <a:spcBef>
                <a:spcPts val="800"/>
              </a:spcBef>
              <a:buNone/>
            </a:pPr>
            <a:r>
              <a:rPr lang="en-US" sz="2400" b="1" dirty="0"/>
              <a:t>We Will Not</a:t>
            </a:r>
            <a:endParaRPr lang="en-US" sz="2400" dirty="0"/>
          </a:p>
          <a:p>
            <a:pPr>
              <a:lnSpc>
                <a:spcPct val="100000"/>
              </a:lnSpc>
              <a:spcBef>
                <a:spcPts val="800"/>
              </a:spcBef>
            </a:pPr>
            <a:r>
              <a:rPr lang="en-US" sz="2400" dirty="0"/>
              <a:t>Visit every machine learning topic (new ideas are constantly introduced)</a:t>
            </a:r>
          </a:p>
          <a:p>
            <a:pPr>
              <a:lnSpc>
                <a:spcPct val="100000"/>
              </a:lnSpc>
              <a:spcBef>
                <a:spcPts val="800"/>
              </a:spcBef>
            </a:pPr>
            <a:r>
              <a:rPr lang="en-US" sz="2400" dirty="0"/>
              <a:t>Go through every algorithm in each topic</a:t>
            </a:r>
          </a:p>
          <a:p>
            <a:pPr>
              <a:lnSpc>
                <a:spcPct val="100000"/>
              </a:lnSpc>
              <a:spcBef>
                <a:spcPts val="800"/>
              </a:spcBef>
            </a:pPr>
            <a:r>
              <a:rPr lang="en-US" sz="2400" dirty="0"/>
              <a:t>Teach basic Calculus and Probability (you need to refresh these topics)</a:t>
            </a:r>
          </a:p>
        </p:txBody>
      </p:sp>
      <p:sp>
        <p:nvSpPr>
          <p:cNvPr id="7" name="Slide Number Placeholder 6"/>
          <p:cNvSpPr>
            <a:spLocks noGrp="1"/>
          </p:cNvSpPr>
          <p:nvPr>
            <p:ph type="sldNum" sz="quarter" idx="12"/>
          </p:nvPr>
        </p:nvSpPr>
        <p:spPr/>
        <p:txBody>
          <a:bodyPr/>
          <a:lstStyle/>
          <a:p>
            <a:fld id="{1C20BA80-1909-427C-B3BD-3DD8AEAFD5BE}" type="slidenum">
              <a:rPr lang="en-US" smtClean="0"/>
              <a:t>4</a:t>
            </a:fld>
            <a:endParaRPr lang="en-US" dirty="0"/>
          </a:p>
        </p:txBody>
      </p:sp>
      <p:sp>
        <p:nvSpPr>
          <p:cNvPr id="4" name="Footer Placeholder 3">
            <a:extLst>
              <a:ext uri="{FF2B5EF4-FFF2-40B4-BE49-F238E27FC236}">
                <a16:creationId xmlns:a16="http://schemas.microsoft.com/office/drawing/2014/main" id="{C5C12200-ADCD-4955-AC79-F4F44BA99DB0}"/>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17428969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900" dirty="0"/>
            </a:br>
            <a:r>
              <a:rPr lang="en-US" sz="5400" b="1" dirty="0">
                <a:solidFill>
                  <a:schemeClr val="bg1"/>
                </a:solidFill>
              </a:rPr>
              <a:t>Represent Empirical Density Function</a:t>
            </a:r>
            <a:br>
              <a:rPr lang="en-US" dirty="0"/>
            </a:b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a:t>Frequency Table</a:t>
            </a:r>
          </a:p>
          <a:p>
            <a:pPr lvl="1"/>
            <a:r>
              <a:rPr lang="en-US" dirty="0"/>
              <a:t>List the unique values and their counts (i.e., number of observations that have the unique values)</a:t>
            </a:r>
          </a:p>
          <a:p>
            <a:pPr lvl="1"/>
            <a:r>
              <a:rPr lang="en-US" dirty="0"/>
              <a:t>Useful for knowing what values we have in the data and their counts</a:t>
            </a:r>
          </a:p>
          <a:p>
            <a:pPr lvl="1"/>
            <a:r>
              <a:rPr lang="en-US" dirty="0"/>
              <a:t>However, the table does not easily show the distances among values</a:t>
            </a:r>
          </a:p>
          <a:p>
            <a:endParaRPr lang="en-US" dirty="0"/>
          </a:p>
          <a:p>
            <a:r>
              <a:rPr lang="en-US" dirty="0"/>
              <a:t>Histogram</a:t>
            </a:r>
          </a:p>
          <a:p>
            <a:pPr lvl="1"/>
            <a:r>
              <a:rPr lang="en-US" dirty="0"/>
              <a:t>Display a macro-level view of how the values distribute</a:t>
            </a:r>
          </a:p>
          <a:p>
            <a:pPr lvl="1"/>
            <a:r>
              <a:rPr lang="en-US" dirty="0"/>
              <a:t>Useful for getting a glimpse of the data distribution</a:t>
            </a:r>
          </a:p>
          <a:p>
            <a:pPr lvl="1"/>
            <a:r>
              <a:rPr lang="en-US" dirty="0"/>
              <a:t>Easy to draw a histogram, but need skills to make an informative histogram</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40</a:t>
            </a:fld>
            <a:endParaRPr lang="zh-CN" altLang="en-US"/>
          </a:p>
        </p:txBody>
      </p:sp>
      <p:sp>
        <p:nvSpPr>
          <p:cNvPr id="6" name="Footer Placeholder 5">
            <a:extLst>
              <a:ext uri="{FF2B5EF4-FFF2-40B4-BE49-F238E27FC236}">
                <a16:creationId xmlns:a16="http://schemas.microsoft.com/office/drawing/2014/main" id="{8A3F87D3-1C08-424D-A337-E32FC9C05396}"/>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1024848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900" dirty="0"/>
            </a:br>
            <a:r>
              <a:rPr lang="en-US" sz="5400" b="1" dirty="0">
                <a:solidFill>
                  <a:schemeClr val="bg1"/>
                </a:solidFill>
              </a:rPr>
              <a:t>Represent Empirical Density Function</a:t>
            </a:r>
            <a:br>
              <a:rPr lang="en-US" dirty="0"/>
            </a:br>
            <a:endParaRPr lang="en-US" dirty="0"/>
          </a:p>
        </p:txBody>
      </p:sp>
      <p:sp>
        <p:nvSpPr>
          <p:cNvPr id="3" name="Content Placeholder 2"/>
          <p:cNvSpPr>
            <a:spLocks noGrp="1"/>
          </p:cNvSpPr>
          <p:nvPr>
            <p:ph idx="1"/>
          </p:nvPr>
        </p:nvSpPr>
        <p:spPr>
          <a:xfrm>
            <a:off x="838200" y="1825625"/>
            <a:ext cx="10515600" cy="4351338"/>
          </a:xfrm>
          <a:solidFill>
            <a:schemeClr val="accent4">
              <a:lumMod val="20000"/>
              <a:lumOff val="80000"/>
            </a:schemeClr>
          </a:solidFill>
        </p:spPr>
        <p:txBody>
          <a:bodyPr>
            <a:normAutofit fontScale="55000" lnSpcReduction="20000"/>
          </a:bodyPr>
          <a:lstStyle/>
          <a:p>
            <a:pPr marL="0" indent="0">
              <a:lnSpc>
                <a:spcPct val="120000"/>
              </a:lnSpc>
              <a:spcBef>
                <a:spcPts val="300"/>
              </a:spcBef>
              <a:buNone/>
            </a:pPr>
            <a:r>
              <a:rPr lang="en-US" b="1" dirty="0">
                <a:latin typeface="Courier New" panose="02070309020205020404" pitchFamily="49" charset="0"/>
                <a:cs typeface="Courier New" panose="02070309020205020404" pitchFamily="49" charset="0"/>
              </a:rPr>
              <a:t>import </a:t>
            </a:r>
            <a:r>
              <a:rPr lang="en-US" b="1" dirty="0" err="1">
                <a:latin typeface="Courier New" panose="02070309020205020404" pitchFamily="49" charset="0"/>
                <a:cs typeface="Courier New" panose="02070309020205020404" pitchFamily="49" charset="0"/>
              </a:rPr>
              <a:t>matplotlib.pyplot</a:t>
            </a:r>
            <a:r>
              <a:rPr lang="en-US" b="1" dirty="0">
                <a:latin typeface="Courier New" panose="02070309020205020404" pitchFamily="49" charset="0"/>
                <a:cs typeface="Courier New" panose="02070309020205020404" pitchFamily="49" charset="0"/>
              </a:rPr>
              <a:t> as </a:t>
            </a:r>
            <a:r>
              <a:rPr lang="en-US" b="1" dirty="0" err="1">
                <a:latin typeface="Courier New" panose="02070309020205020404" pitchFamily="49" charset="0"/>
                <a:cs typeface="Courier New" panose="02070309020205020404" pitchFamily="49" charset="0"/>
              </a:rPr>
              <a:t>plt</a:t>
            </a:r>
            <a:endParaRPr lang="en-US" b="1" dirty="0">
              <a:latin typeface="Courier New" panose="02070309020205020404" pitchFamily="49" charset="0"/>
              <a:cs typeface="Courier New" panose="02070309020205020404" pitchFamily="49" charset="0"/>
            </a:endParaRPr>
          </a:p>
          <a:p>
            <a:pPr marL="0" indent="0">
              <a:lnSpc>
                <a:spcPct val="120000"/>
              </a:lnSpc>
              <a:spcBef>
                <a:spcPts val="300"/>
              </a:spcBef>
              <a:buNone/>
            </a:pPr>
            <a:r>
              <a:rPr lang="en-US" b="1" dirty="0">
                <a:latin typeface="Courier New" panose="02070309020205020404" pitchFamily="49" charset="0"/>
                <a:cs typeface="Courier New" panose="02070309020205020404" pitchFamily="49" charset="0"/>
              </a:rPr>
              <a:t>import numpy</a:t>
            </a:r>
          </a:p>
          <a:p>
            <a:pPr marL="0" indent="0">
              <a:lnSpc>
                <a:spcPct val="120000"/>
              </a:lnSpc>
              <a:spcBef>
                <a:spcPts val="300"/>
              </a:spcBef>
              <a:buNone/>
            </a:pPr>
            <a:endParaRPr lang="en-US" b="1" dirty="0">
              <a:latin typeface="Courier New" panose="02070309020205020404" pitchFamily="49" charset="0"/>
              <a:cs typeface="Courier New" panose="02070309020205020404" pitchFamily="49" charset="0"/>
            </a:endParaRPr>
          </a:p>
          <a:p>
            <a:pPr marL="0" indent="0">
              <a:lnSpc>
                <a:spcPct val="120000"/>
              </a:lnSpc>
              <a:spcBef>
                <a:spcPts val="300"/>
              </a:spcBef>
              <a:buNone/>
            </a:pPr>
            <a:r>
              <a:rPr lang="en-US" b="1" dirty="0">
                <a:latin typeface="Courier New" panose="02070309020205020404" pitchFamily="49" charset="0"/>
                <a:cs typeface="Courier New" panose="02070309020205020404" pitchFamily="49" charset="0"/>
              </a:rPr>
              <a:t>x = </a:t>
            </a:r>
            <a:r>
              <a:rPr lang="en-US" b="1" dirty="0" err="1">
                <a:latin typeface="Courier New" panose="02070309020205020404" pitchFamily="49" charset="0"/>
                <a:cs typeface="Courier New" panose="02070309020205020404" pitchFamily="49" charset="0"/>
              </a:rPr>
              <a:t>numpy.array</a:t>
            </a:r>
            <a:r>
              <a:rPr lang="en-US" b="1" dirty="0">
                <a:latin typeface="Courier New" panose="02070309020205020404" pitchFamily="49" charset="0"/>
                <a:cs typeface="Courier New" panose="02070309020205020404" pitchFamily="49" charset="0"/>
              </a:rPr>
              <a:t>([213,214,214,215,216,216,216,217,217,218])</a:t>
            </a:r>
          </a:p>
          <a:p>
            <a:pPr marL="0" indent="0">
              <a:lnSpc>
                <a:spcPct val="120000"/>
              </a:lnSpc>
              <a:spcBef>
                <a:spcPts val="300"/>
              </a:spcBef>
              <a:buNone/>
            </a:pPr>
            <a:endParaRPr lang="en-US" b="1" dirty="0">
              <a:latin typeface="Courier New" panose="02070309020205020404" pitchFamily="49" charset="0"/>
              <a:cs typeface="Courier New" panose="02070309020205020404" pitchFamily="49" charset="0"/>
            </a:endParaRPr>
          </a:p>
          <a:p>
            <a:pPr marL="0" indent="0">
              <a:lnSpc>
                <a:spcPct val="120000"/>
              </a:lnSpc>
              <a:spcBef>
                <a:spcPts val="300"/>
              </a:spcBef>
              <a:buNone/>
            </a:pPr>
            <a:r>
              <a:rPr lang="en-US" b="1" dirty="0">
                <a:latin typeface="Courier New" panose="02070309020205020404" pitchFamily="49" charset="0"/>
                <a:cs typeface="Courier New" panose="02070309020205020404" pitchFamily="49" charset="0"/>
              </a:rPr>
              <a:t># Generate a </a:t>
            </a:r>
            <a:r>
              <a:rPr lang="en-US" b="1" dirty="0" err="1">
                <a:latin typeface="Courier New" panose="02070309020205020404" pitchFamily="49" charset="0"/>
                <a:cs typeface="Courier New" panose="02070309020205020404" pitchFamily="49" charset="0"/>
              </a:rPr>
              <a:t>frequence</a:t>
            </a:r>
            <a:r>
              <a:rPr lang="en-US" b="1" dirty="0">
                <a:latin typeface="Courier New" panose="02070309020205020404" pitchFamily="49" charset="0"/>
                <a:cs typeface="Courier New" panose="02070309020205020404" pitchFamily="49" charset="0"/>
              </a:rPr>
              <a:t> table</a:t>
            </a:r>
          </a:p>
          <a:p>
            <a:pPr marL="0" indent="0">
              <a:lnSpc>
                <a:spcPct val="120000"/>
              </a:lnSpc>
              <a:spcBef>
                <a:spcPts val="300"/>
              </a:spcBef>
              <a:buNone/>
            </a:pPr>
            <a:r>
              <a:rPr lang="en-US" b="1" dirty="0" err="1">
                <a:latin typeface="Courier New" panose="02070309020205020404" pitchFamily="49" charset="0"/>
                <a:cs typeface="Courier New" panose="02070309020205020404" pitchFamily="49" charset="0"/>
              </a:rPr>
              <a:t>uvalue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ucount</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numpy.unique</a:t>
            </a:r>
            <a:r>
              <a:rPr lang="en-US" b="1" dirty="0">
                <a:latin typeface="Courier New" panose="02070309020205020404" pitchFamily="49" charset="0"/>
                <a:cs typeface="Courier New" panose="02070309020205020404" pitchFamily="49" charset="0"/>
              </a:rPr>
              <a:t>(x, </a:t>
            </a:r>
            <a:r>
              <a:rPr lang="en-US" b="1" dirty="0" err="1">
                <a:latin typeface="Courier New" panose="02070309020205020404" pitchFamily="49" charset="0"/>
                <a:cs typeface="Courier New" panose="02070309020205020404" pitchFamily="49" charset="0"/>
              </a:rPr>
              <a:t>return_counts</a:t>
            </a:r>
            <a:r>
              <a:rPr lang="en-US" b="1" dirty="0">
                <a:latin typeface="Courier New" panose="02070309020205020404" pitchFamily="49" charset="0"/>
                <a:cs typeface="Courier New" panose="02070309020205020404" pitchFamily="49" charset="0"/>
              </a:rPr>
              <a:t> = True)</a:t>
            </a:r>
          </a:p>
          <a:p>
            <a:pPr marL="0" indent="0">
              <a:lnSpc>
                <a:spcPct val="120000"/>
              </a:lnSpc>
              <a:spcBef>
                <a:spcPts val="300"/>
              </a:spcBef>
              <a:buNone/>
            </a:pPr>
            <a:r>
              <a:rPr lang="en-US" b="1" dirty="0">
                <a:latin typeface="Courier New" panose="02070309020205020404" pitchFamily="49" charset="0"/>
                <a:cs typeface="Courier New" panose="02070309020205020404" pitchFamily="49" charset="0"/>
              </a:rPr>
              <a:t>print('Unique Values:\n', </a:t>
            </a:r>
            <a:r>
              <a:rPr lang="en-US" b="1" dirty="0" err="1">
                <a:latin typeface="Courier New" panose="02070309020205020404" pitchFamily="49" charset="0"/>
                <a:cs typeface="Courier New" panose="02070309020205020404" pitchFamily="49" charset="0"/>
              </a:rPr>
              <a:t>uvalue</a:t>
            </a:r>
            <a:r>
              <a:rPr lang="en-US" b="1" dirty="0">
                <a:latin typeface="Courier New" panose="02070309020205020404" pitchFamily="49" charset="0"/>
                <a:cs typeface="Courier New" panose="02070309020205020404" pitchFamily="49" charset="0"/>
              </a:rPr>
              <a:t>)</a:t>
            </a:r>
          </a:p>
          <a:p>
            <a:pPr marL="0" indent="0">
              <a:lnSpc>
                <a:spcPct val="120000"/>
              </a:lnSpc>
              <a:spcBef>
                <a:spcPts val="300"/>
              </a:spcBef>
              <a:buNone/>
            </a:pPr>
            <a:r>
              <a:rPr lang="en-US" b="1" dirty="0">
                <a:latin typeface="Courier New" panose="02070309020205020404" pitchFamily="49" charset="0"/>
                <a:cs typeface="Courier New" panose="02070309020205020404" pitchFamily="49" charset="0"/>
              </a:rPr>
              <a:t>print('Unique Counts:\n', </a:t>
            </a:r>
            <a:r>
              <a:rPr lang="en-US" b="1" dirty="0" err="1">
                <a:latin typeface="Courier New" panose="02070309020205020404" pitchFamily="49" charset="0"/>
                <a:cs typeface="Courier New" panose="02070309020205020404" pitchFamily="49" charset="0"/>
              </a:rPr>
              <a:t>ucount</a:t>
            </a:r>
            <a:r>
              <a:rPr lang="en-US" b="1" dirty="0">
                <a:latin typeface="Courier New" panose="02070309020205020404" pitchFamily="49" charset="0"/>
                <a:cs typeface="Courier New" panose="02070309020205020404" pitchFamily="49" charset="0"/>
              </a:rPr>
              <a:t>)</a:t>
            </a:r>
          </a:p>
          <a:p>
            <a:pPr marL="0" indent="0">
              <a:lnSpc>
                <a:spcPct val="120000"/>
              </a:lnSpc>
              <a:spcBef>
                <a:spcPts val="300"/>
              </a:spcBef>
              <a:buNone/>
            </a:pPr>
            <a:endParaRPr lang="en-US" b="1" dirty="0">
              <a:latin typeface="Courier New" panose="02070309020205020404" pitchFamily="49" charset="0"/>
              <a:cs typeface="Courier New" panose="02070309020205020404" pitchFamily="49" charset="0"/>
            </a:endParaRPr>
          </a:p>
          <a:p>
            <a:pPr marL="0" indent="0">
              <a:lnSpc>
                <a:spcPct val="120000"/>
              </a:lnSpc>
              <a:spcBef>
                <a:spcPts val="300"/>
              </a:spcBef>
              <a:buNone/>
            </a:pPr>
            <a:r>
              <a:rPr lang="en-US" b="1" dirty="0">
                <a:latin typeface="Courier New" panose="02070309020205020404" pitchFamily="49" charset="0"/>
                <a:cs typeface="Courier New" panose="02070309020205020404" pitchFamily="49" charset="0"/>
              </a:rPr>
              <a:t># Draw a properly labeled histogram with default specification</a:t>
            </a:r>
          </a:p>
          <a:p>
            <a:pPr marL="0" indent="0">
              <a:lnSpc>
                <a:spcPct val="120000"/>
              </a:lnSpc>
              <a:spcBef>
                <a:spcPts val="300"/>
              </a:spcBef>
              <a:buNone/>
            </a:pPr>
            <a:r>
              <a:rPr lang="en-US" b="1" dirty="0" err="1">
                <a:latin typeface="Courier New" panose="02070309020205020404" pitchFamily="49" charset="0"/>
                <a:cs typeface="Courier New" panose="02070309020205020404" pitchFamily="49" charset="0"/>
              </a:rPr>
              <a:t>plt.hist</a:t>
            </a:r>
            <a:r>
              <a:rPr lang="en-US" b="1" dirty="0">
                <a:latin typeface="Courier New" panose="02070309020205020404" pitchFamily="49" charset="0"/>
                <a:cs typeface="Courier New" panose="02070309020205020404" pitchFamily="49" charset="0"/>
              </a:rPr>
              <a:t>(x)</a:t>
            </a:r>
          </a:p>
          <a:p>
            <a:pPr marL="0" indent="0">
              <a:lnSpc>
                <a:spcPct val="120000"/>
              </a:lnSpc>
              <a:spcBef>
                <a:spcPts val="300"/>
              </a:spcBef>
              <a:buNone/>
            </a:pPr>
            <a:r>
              <a:rPr lang="en-US" b="1" dirty="0" err="1">
                <a:latin typeface="Courier New" panose="02070309020205020404" pitchFamily="49" charset="0"/>
                <a:cs typeface="Courier New" panose="02070309020205020404" pitchFamily="49" charset="0"/>
              </a:rPr>
              <a:t>plt.title</a:t>
            </a:r>
            <a:r>
              <a:rPr lang="en-US" b="1" dirty="0">
                <a:latin typeface="Courier New" panose="02070309020205020404" pitchFamily="49" charset="0"/>
                <a:cs typeface="Courier New" panose="02070309020205020404" pitchFamily="49" charset="0"/>
              </a:rPr>
              <a:t>('My Weights in Past Ten Days')</a:t>
            </a:r>
          </a:p>
          <a:p>
            <a:pPr marL="0" indent="0">
              <a:lnSpc>
                <a:spcPct val="120000"/>
              </a:lnSpc>
              <a:spcBef>
                <a:spcPts val="300"/>
              </a:spcBef>
              <a:buNone/>
            </a:pPr>
            <a:r>
              <a:rPr lang="en-US" b="1" dirty="0" err="1">
                <a:latin typeface="Courier New" panose="02070309020205020404" pitchFamily="49" charset="0"/>
                <a:cs typeface="Courier New" panose="02070309020205020404" pitchFamily="49" charset="0"/>
              </a:rPr>
              <a:t>plt.xlabel</a:t>
            </a:r>
            <a:r>
              <a:rPr lang="en-US" b="1" dirty="0">
                <a:latin typeface="Courier New" panose="02070309020205020404" pitchFamily="49" charset="0"/>
                <a:cs typeface="Courier New" panose="02070309020205020404" pitchFamily="49" charset="0"/>
              </a:rPr>
              <a:t>('Weight (</a:t>
            </a:r>
            <a:r>
              <a:rPr lang="en-US" b="1" dirty="0" err="1">
                <a:latin typeface="Courier New" panose="02070309020205020404" pitchFamily="49" charset="0"/>
                <a:cs typeface="Courier New" panose="02070309020205020404" pitchFamily="49" charset="0"/>
              </a:rPr>
              <a:t>lbs</a:t>
            </a:r>
            <a:r>
              <a:rPr lang="en-US" b="1" dirty="0">
                <a:latin typeface="Courier New" panose="02070309020205020404" pitchFamily="49" charset="0"/>
                <a:cs typeface="Courier New" panose="02070309020205020404" pitchFamily="49" charset="0"/>
              </a:rPr>
              <a:t>)')</a:t>
            </a:r>
          </a:p>
          <a:p>
            <a:pPr marL="0" indent="0">
              <a:lnSpc>
                <a:spcPct val="120000"/>
              </a:lnSpc>
              <a:spcBef>
                <a:spcPts val="300"/>
              </a:spcBef>
              <a:buNone/>
            </a:pPr>
            <a:r>
              <a:rPr lang="en-US" b="1" dirty="0" err="1">
                <a:latin typeface="Courier New" panose="02070309020205020404" pitchFamily="49" charset="0"/>
                <a:cs typeface="Courier New" panose="02070309020205020404" pitchFamily="49" charset="0"/>
              </a:rPr>
              <a:t>plt.ylabel</a:t>
            </a:r>
            <a:r>
              <a:rPr lang="en-US" b="1" dirty="0">
                <a:latin typeface="Courier New" panose="02070309020205020404" pitchFamily="49" charset="0"/>
                <a:cs typeface="Courier New" panose="02070309020205020404" pitchFamily="49" charset="0"/>
              </a:rPr>
              <a:t>('Number of Days')</a:t>
            </a:r>
          </a:p>
          <a:p>
            <a:pPr marL="0" indent="0">
              <a:lnSpc>
                <a:spcPct val="120000"/>
              </a:lnSpc>
              <a:spcBef>
                <a:spcPts val="300"/>
              </a:spcBef>
              <a:buNone/>
            </a:pPr>
            <a:r>
              <a:rPr lang="en-US" b="1" dirty="0" err="1">
                <a:latin typeface="Courier New" panose="02070309020205020404" pitchFamily="49" charset="0"/>
                <a:cs typeface="Courier New" panose="02070309020205020404" pitchFamily="49" charset="0"/>
              </a:rPr>
              <a:t>plt.show</a:t>
            </a:r>
            <a:r>
              <a:rPr lang="en-US" b="1" dirty="0">
                <a:latin typeface="Courier New" panose="02070309020205020404" pitchFamily="49" charset="0"/>
                <a:cs typeface="Courier New" panose="02070309020205020404" pitchFamily="49" charset="0"/>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a:p>
        </p:txBody>
      </p:sp>
      <p:sp>
        <p:nvSpPr>
          <p:cNvPr id="6" name="Footer Placeholder 5">
            <a:extLst>
              <a:ext uri="{FF2B5EF4-FFF2-40B4-BE49-F238E27FC236}">
                <a16:creationId xmlns:a16="http://schemas.microsoft.com/office/drawing/2014/main" id="{8A3F87D3-1C08-424D-A337-E32FC9C05396}"/>
              </a:ext>
            </a:extLst>
          </p:cNvPr>
          <p:cNvSpPr>
            <a:spLocks noGrp="1"/>
          </p:cNvSpPr>
          <p:nvPr>
            <p:ph type="ftr" sz="quarter" idx="11"/>
          </p:nvPr>
        </p:nvSpPr>
        <p:spPr/>
        <p:txBody>
          <a:bodyPr/>
          <a:lstStyle/>
          <a:p>
            <a:r>
              <a:rPr lang="en-US"/>
              <a:t>Copyright © 2022 by Ming-Long Lam, Ph.D.</a:t>
            </a:r>
            <a:endParaRPr lang="en-US" dirty="0"/>
          </a:p>
        </p:txBody>
      </p:sp>
      <p:sp>
        <p:nvSpPr>
          <p:cNvPr id="5" name="Rectangle 4">
            <a:extLst>
              <a:ext uri="{FF2B5EF4-FFF2-40B4-BE49-F238E27FC236}">
                <a16:creationId xmlns:a16="http://schemas.microsoft.com/office/drawing/2014/main" id="{67D5766E-487F-4638-AECF-1ADB566B9714}"/>
              </a:ext>
            </a:extLst>
          </p:cNvPr>
          <p:cNvSpPr/>
          <p:nvPr/>
        </p:nvSpPr>
        <p:spPr>
          <a:xfrm>
            <a:off x="8485643" y="1456293"/>
            <a:ext cx="2868157" cy="369332"/>
          </a:xfrm>
          <a:prstGeom prst="rect">
            <a:avLst/>
          </a:prstGeom>
        </p:spPr>
        <p:txBody>
          <a:bodyPr wrap="none">
            <a:spAutoFit/>
          </a:bodyPr>
          <a:lstStyle/>
          <a:p>
            <a:r>
              <a:rPr lang="en-US" dirty="0"/>
              <a:t>Week 1 Simple Histogram.py</a:t>
            </a:r>
          </a:p>
        </p:txBody>
      </p:sp>
    </p:spTree>
    <p:extLst>
      <p:ext uri="{BB962C8B-B14F-4D97-AF65-F5344CB8AC3E}">
        <p14:creationId xmlns:p14="http://schemas.microsoft.com/office/powerpoint/2010/main" val="1076392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900" dirty="0"/>
            </a:br>
            <a:r>
              <a:rPr lang="en-US" sz="5400" b="1" dirty="0">
                <a:solidFill>
                  <a:schemeClr val="bg1"/>
                </a:solidFill>
              </a:rPr>
              <a:t>Represent Empirical Density Function</a:t>
            </a:r>
            <a:br>
              <a:rPr lang="en-US" dirty="0"/>
            </a:br>
            <a:endParaRPr lang="en-US" dirty="0"/>
          </a:p>
        </p:txBody>
      </p:sp>
      <p:sp>
        <p:nvSpPr>
          <p:cNvPr id="3" name="Content Placeholder 2"/>
          <p:cNvSpPr>
            <a:spLocks noGrp="1"/>
          </p:cNvSpPr>
          <p:nvPr>
            <p:ph idx="1"/>
          </p:nvPr>
        </p:nvSpPr>
        <p:spPr>
          <a:xfrm>
            <a:off x="838201" y="1825625"/>
            <a:ext cx="4366846" cy="1783217"/>
          </a:xfrm>
          <a:solidFill>
            <a:schemeClr val="accent4">
              <a:lumMod val="20000"/>
              <a:lumOff val="80000"/>
            </a:schemeClr>
          </a:solidFill>
        </p:spPr>
        <p:txBody>
          <a:bodyPr>
            <a:normAutofit/>
          </a:bodyPr>
          <a:lstStyle/>
          <a:p>
            <a:pPr marL="0" indent="0">
              <a:buNone/>
            </a:pPr>
            <a:r>
              <a:rPr lang="fr-FR" sz="2000" b="1" dirty="0">
                <a:latin typeface="Courier New" panose="02070309020205020404" pitchFamily="49" charset="0"/>
                <a:cs typeface="Courier New" panose="02070309020205020404" pitchFamily="49" charset="0"/>
              </a:rPr>
              <a:t>Unique Values:</a:t>
            </a:r>
          </a:p>
          <a:p>
            <a:pPr marL="0" indent="0">
              <a:buNone/>
            </a:pPr>
            <a:r>
              <a:rPr lang="fr-FR" sz="2000" b="1" dirty="0">
                <a:latin typeface="Courier New" panose="02070309020205020404" pitchFamily="49" charset="0"/>
                <a:cs typeface="Courier New" panose="02070309020205020404" pitchFamily="49" charset="0"/>
              </a:rPr>
              <a:t> [213 214 215 216 217 218]</a:t>
            </a:r>
          </a:p>
          <a:p>
            <a:pPr marL="0" indent="0">
              <a:buNone/>
            </a:pPr>
            <a:r>
              <a:rPr lang="fr-FR" sz="2000" b="1" dirty="0">
                <a:latin typeface="Courier New" panose="02070309020205020404" pitchFamily="49" charset="0"/>
                <a:cs typeface="Courier New" panose="02070309020205020404" pitchFamily="49" charset="0"/>
              </a:rPr>
              <a:t>Unique </a:t>
            </a:r>
            <a:r>
              <a:rPr lang="fr-FR" sz="2000" b="1" dirty="0" err="1">
                <a:latin typeface="Courier New" panose="02070309020205020404" pitchFamily="49" charset="0"/>
                <a:cs typeface="Courier New" panose="02070309020205020404" pitchFamily="49" charset="0"/>
              </a:rPr>
              <a:t>Counts</a:t>
            </a:r>
            <a:r>
              <a:rPr lang="fr-FR" sz="2000" b="1" dirty="0">
                <a:latin typeface="Courier New" panose="02070309020205020404" pitchFamily="49" charset="0"/>
                <a:cs typeface="Courier New" panose="02070309020205020404" pitchFamily="49" charset="0"/>
              </a:rPr>
              <a:t>:</a:t>
            </a:r>
          </a:p>
          <a:p>
            <a:pPr marL="0" indent="0">
              <a:buNone/>
            </a:pPr>
            <a:r>
              <a:rPr lang="fr-FR" sz="2000" b="1" dirty="0">
                <a:latin typeface="Courier New" panose="02070309020205020404" pitchFamily="49" charset="0"/>
                <a:cs typeface="Courier New" panose="02070309020205020404" pitchFamily="49" charset="0"/>
              </a:rPr>
              <a:t> [1 2 1 3 2 1]</a:t>
            </a:r>
            <a:endParaRPr 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42</a:t>
            </a:fld>
            <a:endParaRPr lang="zh-CN" altLang="en-US"/>
          </a:p>
        </p:txBody>
      </p:sp>
      <p:sp>
        <p:nvSpPr>
          <p:cNvPr id="6" name="Footer Placeholder 5">
            <a:extLst>
              <a:ext uri="{FF2B5EF4-FFF2-40B4-BE49-F238E27FC236}">
                <a16:creationId xmlns:a16="http://schemas.microsoft.com/office/drawing/2014/main" id="{8A3F87D3-1C08-424D-A337-E32FC9C05396}"/>
              </a:ext>
            </a:extLst>
          </p:cNvPr>
          <p:cNvSpPr>
            <a:spLocks noGrp="1"/>
          </p:cNvSpPr>
          <p:nvPr>
            <p:ph type="ftr" sz="quarter" idx="11"/>
          </p:nvPr>
        </p:nvSpPr>
        <p:spPr/>
        <p:txBody>
          <a:bodyPr/>
          <a:lstStyle/>
          <a:p>
            <a:r>
              <a:rPr lang="en-US"/>
              <a:t>Copyright © 2022 by Ming-Long Lam, Ph.D.</a:t>
            </a:r>
            <a:endParaRPr lang="en-US" dirty="0"/>
          </a:p>
        </p:txBody>
      </p:sp>
      <p:pic>
        <p:nvPicPr>
          <p:cNvPr id="5" name="Picture 4">
            <a:extLst>
              <a:ext uri="{FF2B5EF4-FFF2-40B4-BE49-F238E27FC236}">
                <a16:creationId xmlns:a16="http://schemas.microsoft.com/office/drawing/2014/main" id="{259977D8-DC34-4433-8FE7-7C48114E8A03}"/>
              </a:ext>
            </a:extLst>
          </p:cNvPr>
          <p:cNvPicPr>
            <a:picLocks noChangeAspect="1"/>
          </p:cNvPicPr>
          <p:nvPr/>
        </p:nvPicPr>
        <p:blipFill>
          <a:blip r:embed="rId2"/>
          <a:stretch>
            <a:fillRect/>
          </a:stretch>
        </p:blipFill>
        <p:spPr>
          <a:xfrm>
            <a:off x="5386521" y="1825625"/>
            <a:ext cx="5967278" cy="4351338"/>
          </a:xfrm>
          <a:prstGeom prst="rect">
            <a:avLst/>
          </a:prstGeom>
        </p:spPr>
      </p:pic>
      <p:sp>
        <p:nvSpPr>
          <p:cNvPr id="7" name="Thought Bubble: Cloud 6">
            <a:extLst>
              <a:ext uri="{FF2B5EF4-FFF2-40B4-BE49-F238E27FC236}">
                <a16:creationId xmlns:a16="http://schemas.microsoft.com/office/drawing/2014/main" id="{23978EC5-AAE8-4BBC-A548-5ED612690E96}"/>
              </a:ext>
            </a:extLst>
          </p:cNvPr>
          <p:cNvSpPr/>
          <p:nvPr/>
        </p:nvSpPr>
        <p:spPr>
          <a:xfrm>
            <a:off x="962488" y="4135665"/>
            <a:ext cx="3506875" cy="1959428"/>
          </a:xfrm>
          <a:prstGeom prst="cloudCallout">
            <a:avLst>
              <a:gd name="adj1" fmla="val 69630"/>
              <a:gd name="adj2" fmla="val -48452"/>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radley Hand ITC" panose="03070402050302030203" pitchFamily="66" charset="0"/>
              </a:rPr>
              <a:t>What can we improve to this histogram?</a:t>
            </a:r>
          </a:p>
        </p:txBody>
      </p:sp>
    </p:spTree>
    <p:extLst>
      <p:ext uri="{BB962C8B-B14F-4D97-AF65-F5344CB8AC3E}">
        <p14:creationId xmlns:p14="http://schemas.microsoft.com/office/powerpoint/2010/main" val="2253139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900" dirty="0"/>
            </a:br>
            <a:r>
              <a:rPr lang="en-US" sz="5400" b="1" dirty="0">
                <a:solidFill>
                  <a:schemeClr val="bg1"/>
                </a:solidFill>
              </a:rPr>
              <a:t>Represent Empirical Density Function</a:t>
            </a:r>
            <a:br>
              <a:rPr lang="en-US" dirty="0"/>
            </a:br>
            <a:endParaRPr lang="en-US" dirty="0"/>
          </a:p>
        </p:txBody>
      </p:sp>
      <p:sp>
        <p:nvSpPr>
          <p:cNvPr id="3" name="Content Placeholder 2"/>
          <p:cNvSpPr>
            <a:spLocks noGrp="1"/>
          </p:cNvSpPr>
          <p:nvPr>
            <p:ph idx="1"/>
          </p:nvPr>
        </p:nvSpPr>
        <p:spPr>
          <a:xfrm>
            <a:off x="838200" y="1825625"/>
            <a:ext cx="10515600" cy="4364160"/>
          </a:xfrm>
          <a:solidFill>
            <a:schemeClr val="accent4">
              <a:lumMod val="20000"/>
              <a:lumOff val="80000"/>
            </a:schemeClr>
          </a:solidFill>
        </p:spPr>
        <p:txBody>
          <a:bodyPr>
            <a:normAutofit fontScale="92500" lnSpcReduction="10000"/>
          </a:bodyPr>
          <a:lstStyle/>
          <a:p>
            <a:pPr marL="0" indent="0">
              <a:lnSpc>
                <a:spcPct val="120000"/>
              </a:lnSpc>
              <a:spcBef>
                <a:spcPts val="0"/>
              </a:spcBef>
              <a:buNone/>
            </a:pP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Draw</a:t>
            </a:r>
            <a:r>
              <a:rPr lang="fr-FR" sz="1600" b="1" dirty="0">
                <a:latin typeface="Courier New" panose="02070309020205020404" pitchFamily="49" charset="0"/>
                <a:cs typeface="Courier New" panose="02070309020205020404" pitchFamily="49" charset="0"/>
              </a:rPr>
              <a:t> a </a:t>
            </a:r>
            <a:r>
              <a:rPr lang="fr-FR" sz="1600" b="1" dirty="0" err="1">
                <a:latin typeface="Courier New" panose="02070309020205020404" pitchFamily="49" charset="0"/>
                <a:cs typeface="Courier New" panose="02070309020205020404" pitchFamily="49" charset="0"/>
              </a:rPr>
              <a:t>better</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labeled</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histogram</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with</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specified</a:t>
            </a:r>
            <a:r>
              <a:rPr lang="fr-FR" sz="1600" b="1" dirty="0">
                <a:latin typeface="Courier New" panose="02070309020205020404" pitchFamily="49" charset="0"/>
                <a:cs typeface="Courier New" panose="02070309020205020404" pitchFamily="49" charset="0"/>
              </a:rPr>
              <a:t> bin </a:t>
            </a:r>
            <a:r>
              <a:rPr lang="fr-FR" sz="1600" b="1" dirty="0" err="1">
                <a:latin typeface="Courier New" panose="02070309020205020404" pitchFamily="49" charset="0"/>
                <a:cs typeface="Courier New" panose="02070309020205020404" pitchFamily="49" charset="0"/>
              </a:rPr>
              <a:t>boundaries</a:t>
            </a:r>
            <a:r>
              <a:rPr lang="fr-FR" sz="1600" b="1" dirty="0">
                <a:latin typeface="Courier New" panose="02070309020205020404" pitchFamily="49" charset="0"/>
                <a:cs typeface="Courier New" panose="02070309020205020404" pitchFamily="49" charset="0"/>
              </a:rPr>
              <a:t> (bin </a:t>
            </a:r>
            <a:r>
              <a:rPr lang="fr-FR" sz="1600" b="1" dirty="0" err="1">
                <a:latin typeface="Courier New" panose="02070309020205020404" pitchFamily="49" charset="0"/>
                <a:cs typeface="Courier New" panose="02070309020205020404" pitchFamily="49" charset="0"/>
              </a:rPr>
              <a:t>width</a:t>
            </a:r>
            <a:r>
              <a:rPr lang="fr-FR" sz="1600" b="1" dirty="0">
                <a:latin typeface="Courier New" panose="02070309020205020404" pitchFamily="49" charset="0"/>
                <a:cs typeface="Courier New" panose="02070309020205020404" pitchFamily="49" charset="0"/>
              </a:rPr>
              <a:t> = 1)</a:t>
            </a:r>
          </a:p>
          <a:p>
            <a:pPr marL="0" indent="0">
              <a:lnSpc>
                <a:spcPct val="120000"/>
              </a:lnSpc>
              <a:spcBef>
                <a:spcPts val="0"/>
              </a:spcBef>
              <a:buNone/>
            </a:pPr>
            <a:r>
              <a:rPr lang="fr-FR" sz="1600" b="1" dirty="0" err="1">
                <a:latin typeface="Courier New" panose="02070309020205020404" pitchFamily="49" charset="0"/>
                <a:cs typeface="Courier New" panose="02070309020205020404" pitchFamily="49" charset="0"/>
              </a:rPr>
              <a:t>plt.hist</a:t>
            </a:r>
            <a:r>
              <a:rPr lang="fr-FR" sz="1600" b="1" dirty="0">
                <a:latin typeface="Courier New" panose="02070309020205020404" pitchFamily="49" charset="0"/>
                <a:cs typeface="Courier New" panose="02070309020205020404" pitchFamily="49" charset="0"/>
              </a:rPr>
              <a:t>(x, </a:t>
            </a:r>
            <a:r>
              <a:rPr lang="fr-FR" sz="1600" b="1" dirty="0" err="1">
                <a:latin typeface="Courier New" panose="02070309020205020404" pitchFamily="49" charset="0"/>
                <a:cs typeface="Courier New" panose="02070309020205020404" pitchFamily="49" charset="0"/>
              </a:rPr>
              <a:t>bins</a:t>
            </a:r>
            <a:r>
              <a:rPr lang="fr-FR" sz="1600" b="1" dirty="0">
                <a:latin typeface="Courier New" panose="02070309020205020404" pitchFamily="49" charset="0"/>
                <a:cs typeface="Courier New" panose="02070309020205020404" pitchFamily="49" charset="0"/>
              </a:rPr>
              <a:t> = [212.5,213.5,214.5,215.5,216.5,217.5,218.5], </a:t>
            </a:r>
            <a:r>
              <a:rPr lang="fr-FR" sz="1600" b="1" dirty="0" err="1">
                <a:latin typeface="Courier New" panose="02070309020205020404" pitchFamily="49" charset="0"/>
                <a:cs typeface="Courier New" panose="02070309020205020404" pitchFamily="49" charset="0"/>
              </a:rPr>
              <a:t>align</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mid</a:t>
            </a:r>
            <a:r>
              <a:rPr lang="fr-FR" sz="1600" b="1" dirty="0">
                <a:latin typeface="Courier New" panose="02070309020205020404" pitchFamily="49" charset="0"/>
                <a:cs typeface="Courier New" panose="02070309020205020404" pitchFamily="49" charset="0"/>
              </a:rPr>
              <a:t>’)</a:t>
            </a:r>
          </a:p>
          <a:p>
            <a:pPr marL="0" indent="0">
              <a:lnSpc>
                <a:spcPct val="120000"/>
              </a:lnSpc>
              <a:spcBef>
                <a:spcPts val="0"/>
              </a:spcBef>
              <a:buNone/>
            </a:pPr>
            <a:endParaRPr lang="fr-FR" sz="16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Specify</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title</a:t>
            </a:r>
            <a:r>
              <a:rPr lang="fr-FR" sz="1600" b="1" dirty="0">
                <a:latin typeface="Courier New" panose="02070309020205020404" pitchFamily="49" charset="0"/>
                <a:cs typeface="Courier New" panose="02070309020205020404" pitchFamily="49" charset="0"/>
              </a:rPr>
              <a:t>, labels</a:t>
            </a:r>
          </a:p>
          <a:p>
            <a:pPr marL="0" indent="0">
              <a:lnSpc>
                <a:spcPct val="120000"/>
              </a:lnSpc>
              <a:spcBef>
                <a:spcPts val="0"/>
              </a:spcBef>
              <a:buNone/>
            </a:pPr>
            <a:r>
              <a:rPr lang="fr-FR" sz="1600" b="1" dirty="0" err="1">
                <a:latin typeface="Courier New" panose="02070309020205020404" pitchFamily="49" charset="0"/>
                <a:cs typeface="Courier New" panose="02070309020205020404" pitchFamily="49" charset="0"/>
              </a:rPr>
              <a:t>plt.title</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My</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Weights</a:t>
            </a:r>
            <a:r>
              <a:rPr lang="fr-FR" sz="1600" b="1" dirty="0">
                <a:latin typeface="Courier New" panose="02070309020205020404" pitchFamily="49" charset="0"/>
                <a:cs typeface="Courier New" panose="02070309020205020404" pitchFamily="49" charset="0"/>
              </a:rPr>
              <a:t> in Past </a:t>
            </a:r>
            <a:r>
              <a:rPr lang="fr-FR" sz="1600" b="1" dirty="0" err="1">
                <a:latin typeface="Courier New" panose="02070309020205020404" pitchFamily="49" charset="0"/>
                <a:cs typeface="Courier New" panose="02070309020205020404" pitchFamily="49" charset="0"/>
              </a:rPr>
              <a:t>Ten</a:t>
            </a:r>
            <a:r>
              <a:rPr lang="fr-FR" sz="1600" b="1" dirty="0">
                <a:latin typeface="Courier New" panose="02070309020205020404" pitchFamily="49" charset="0"/>
                <a:cs typeface="Courier New" panose="02070309020205020404" pitchFamily="49" charset="0"/>
              </a:rPr>
              <a:t> Days')</a:t>
            </a:r>
          </a:p>
          <a:p>
            <a:pPr marL="0" indent="0">
              <a:lnSpc>
                <a:spcPct val="120000"/>
              </a:lnSpc>
              <a:spcBef>
                <a:spcPts val="0"/>
              </a:spcBef>
              <a:buNone/>
            </a:pPr>
            <a:r>
              <a:rPr lang="fr-FR" sz="1600" b="1" dirty="0" err="1">
                <a:latin typeface="Courier New" panose="02070309020205020404" pitchFamily="49" charset="0"/>
                <a:cs typeface="Courier New" panose="02070309020205020404" pitchFamily="49" charset="0"/>
              </a:rPr>
              <a:t>plt.xlabel</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Weight</a:t>
            </a: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lbs</a:t>
            </a:r>
            <a:r>
              <a:rPr lang="fr-FR" sz="16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fr-FR" sz="1600" b="1" dirty="0" err="1">
                <a:latin typeface="Courier New" panose="02070309020205020404" pitchFamily="49" charset="0"/>
                <a:cs typeface="Courier New" panose="02070309020205020404" pitchFamily="49" charset="0"/>
              </a:rPr>
              <a:t>plt.ylabel</a:t>
            </a:r>
            <a:r>
              <a:rPr lang="fr-FR" sz="1600" b="1" dirty="0">
                <a:latin typeface="Courier New" panose="02070309020205020404" pitchFamily="49" charset="0"/>
                <a:cs typeface="Courier New" panose="02070309020205020404" pitchFamily="49" charset="0"/>
              </a:rPr>
              <a:t>('</a:t>
            </a:r>
            <a:r>
              <a:rPr lang="fr-FR" sz="1600" b="1" dirty="0" err="1">
                <a:latin typeface="Courier New" panose="02070309020205020404" pitchFamily="49" charset="0"/>
                <a:cs typeface="Courier New" panose="02070309020205020404" pitchFamily="49" charset="0"/>
              </a:rPr>
              <a:t>Number</a:t>
            </a:r>
            <a:r>
              <a:rPr lang="fr-FR" sz="1600" b="1" dirty="0">
                <a:latin typeface="Courier New" panose="02070309020205020404" pitchFamily="49" charset="0"/>
                <a:cs typeface="Courier New" panose="02070309020205020404" pitchFamily="49" charset="0"/>
              </a:rPr>
              <a:t> of Days’)</a:t>
            </a:r>
          </a:p>
          <a:p>
            <a:pPr marL="0" indent="0">
              <a:lnSpc>
                <a:spcPct val="120000"/>
              </a:lnSpc>
              <a:spcBef>
                <a:spcPts val="0"/>
              </a:spcBef>
              <a:buNone/>
            </a:pPr>
            <a:endParaRPr lang="fr-FR" sz="16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fr-FR" sz="1600" b="1" dirty="0">
                <a:latin typeface="Courier New" panose="02070309020205020404" pitchFamily="49" charset="0"/>
                <a:cs typeface="Courier New" panose="02070309020205020404" pitchFamily="49" charset="0"/>
              </a:rPr>
              <a:t># </a:t>
            </a:r>
            <a:r>
              <a:rPr lang="fr-FR" sz="1600" b="1" dirty="0" err="1">
                <a:latin typeface="Courier New" panose="02070309020205020404" pitchFamily="49" charset="0"/>
                <a:cs typeface="Courier New" panose="02070309020205020404" pitchFamily="49" charset="0"/>
              </a:rPr>
              <a:t>Specify</a:t>
            </a:r>
            <a:r>
              <a:rPr lang="fr-FR" sz="1600" b="1" dirty="0">
                <a:latin typeface="Courier New" panose="02070309020205020404" pitchFamily="49" charset="0"/>
                <a:cs typeface="Courier New" panose="02070309020205020404" pitchFamily="49" charset="0"/>
              </a:rPr>
              <a:t> y-axis </a:t>
            </a:r>
            <a:r>
              <a:rPr lang="fr-FR" sz="1600" b="1" dirty="0" err="1">
                <a:latin typeface="Courier New" panose="02070309020205020404" pitchFamily="49" charset="0"/>
                <a:cs typeface="Courier New" panose="02070309020205020404" pitchFamily="49" charset="0"/>
              </a:rPr>
              <a:t>tick</a:t>
            </a:r>
            <a:r>
              <a:rPr lang="fr-FR" sz="1600" b="1" dirty="0">
                <a:latin typeface="Courier New" panose="02070309020205020404" pitchFamily="49" charset="0"/>
                <a:cs typeface="Courier New" panose="02070309020205020404" pitchFamily="49" charset="0"/>
              </a:rPr>
              <a:t> values</a:t>
            </a:r>
          </a:p>
          <a:p>
            <a:pPr marL="0" indent="0">
              <a:lnSpc>
                <a:spcPct val="120000"/>
              </a:lnSpc>
              <a:spcBef>
                <a:spcPts val="0"/>
              </a:spcBef>
              <a:buNone/>
            </a:pPr>
            <a:r>
              <a:rPr lang="fr-FR" sz="1600" b="1" dirty="0" err="1">
                <a:latin typeface="Courier New" panose="02070309020205020404" pitchFamily="49" charset="0"/>
                <a:cs typeface="Courier New" panose="02070309020205020404" pitchFamily="49" charset="0"/>
              </a:rPr>
              <a:t>plt.yticks</a:t>
            </a:r>
            <a:r>
              <a:rPr lang="fr-FR" sz="1600" b="1" dirty="0">
                <a:latin typeface="Courier New" panose="02070309020205020404" pitchFamily="49" charset="0"/>
                <a:cs typeface="Courier New" panose="02070309020205020404" pitchFamily="49" charset="0"/>
              </a:rPr>
              <a:t>(range(4))</a:t>
            </a:r>
          </a:p>
          <a:p>
            <a:pPr marL="0" indent="0">
              <a:lnSpc>
                <a:spcPct val="120000"/>
              </a:lnSpc>
              <a:spcBef>
                <a:spcPts val="0"/>
              </a:spcBef>
              <a:buNone/>
            </a:pPr>
            <a:endParaRPr lang="fr-FR" sz="16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fr-FR" sz="1600" b="1" dirty="0">
                <a:latin typeface="Courier New" panose="02070309020205020404" pitchFamily="49" charset="0"/>
                <a:cs typeface="Courier New" panose="02070309020205020404" pitchFamily="49" charset="0"/>
              </a:rPr>
              <a:t># Show </a:t>
            </a:r>
            <a:r>
              <a:rPr lang="fr-FR" sz="1600" b="1" dirty="0" err="1">
                <a:latin typeface="Courier New" panose="02070309020205020404" pitchFamily="49" charset="0"/>
                <a:cs typeface="Courier New" panose="02070309020205020404" pitchFamily="49" charset="0"/>
              </a:rPr>
              <a:t>grid</a:t>
            </a:r>
            <a:r>
              <a:rPr lang="fr-FR" sz="1600" b="1" dirty="0">
                <a:latin typeface="Courier New" panose="02070309020205020404" pitchFamily="49" charset="0"/>
                <a:cs typeface="Courier New" panose="02070309020205020404" pitchFamily="49" charset="0"/>
              </a:rPr>
              <a:t> line on y-axis</a:t>
            </a:r>
          </a:p>
          <a:p>
            <a:pPr marL="0" indent="0">
              <a:lnSpc>
                <a:spcPct val="120000"/>
              </a:lnSpc>
              <a:spcBef>
                <a:spcPts val="0"/>
              </a:spcBef>
              <a:buNone/>
            </a:pPr>
            <a:r>
              <a:rPr lang="fr-FR" sz="1600" b="1" dirty="0" err="1">
                <a:latin typeface="Courier New" panose="02070309020205020404" pitchFamily="49" charset="0"/>
                <a:cs typeface="Courier New" panose="02070309020205020404" pitchFamily="49" charset="0"/>
              </a:rPr>
              <a:t>plt.grid</a:t>
            </a:r>
            <a:r>
              <a:rPr lang="fr-FR" sz="1600" b="1" dirty="0">
                <a:latin typeface="Courier New" panose="02070309020205020404" pitchFamily="49" charset="0"/>
                <a:cs typeface="Courier New" panose="02070309020205020404" pitchFamily="49" charset="0"/>
              </a:rPr>
              <a:t>(axis = 'y’)</a:t>
            </a:r>
          </a:p>
          <a:p>
            <a:pPr marL="0" indent="0">
              <a:lnSpc>
                <a:spcPct val="120000"/>
              </a:lnSpc>
              <a:spcBef>
                <a:spcPts val="0"/>
              </a:spcBef>
              <a:buNone/>
            </a:pPr>
            <a:endParaRPr lang="fr-FR" sz="16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fr-FR" sz="1600" b="1" dirty="0">
                <a:latin typeface="Courier New" panose="02070309020205020404" pitchFamily="49" charset="0"/>
                <a:cs typeface="Courier New" panose="02070309020205020404" pitchFamily="49" charset="0"/>
              </a:rPr>
              <a:t># Show the </a:t>
            </a:r>
            <a:r>
              <a:rPr lang="fr-FR" sz="1600" b="1" dirty="0" err="1">
                <a:latin typeface="Courier New" panose="02070309020205020404" pitchFamily="49" charset="0"/>
                <a:cs typeface="Courier New" panose="02070309020205020404" pitchFamily="49" charset="0"/>
              </a:rPr>
              <a:t>histogram</a:t>
            </a:r>
            <a:endParaRPr lang="fr-FR" sz="16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fr-FR" sz="1600" b="1" dirty="0" err="1">
                <a:latin typeface="Courier New" panose="02070309020205020404" pitchFamily="49" charset="0"/>
                <a:cs typeface="Courier New" panose="02070309020205020404" pitchFamily="49" charset="0"/>
              </a:rPr>
              <a:t>plt.show</a:t>
            </a:r>
            <a:r>
              <a:rPr lang="fr-FR" sz="1600" b="1" dirty="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43</a:t>
            </a:fld>
            <a:endParaRPr lang="zh-CN" altLang="en-US"/>
          </a:p>
        </p:txBody>
      </p:sp>
      <p:sp>
        <p:nvSpPr>
          <p:cNvPr id="6" name="Footer Placeholder 5">
            <a:extLst>
              <a:ext uri="{FF2B5EF4-FFF2-40B4-BE49-F238E27FC236}">
                <a16:creationId xmlns:a16="http://schemas.microsoft.com/office/drawing/2014/main" id="{8A3F87D3-1C08-424D-A337-E32FC9C05396}"/>
              </a:ext>
            </a:extLst>
          </p:cNvPr>
          <p:cNvSpPr>
            <a:spLocks noGrp="1"/>
          </p:cNvSpPr>
          <p:nvPr>
            <p:ph type="ftr" sz="quarter" idx="11"/>
          </p:nvPr>
        </p:nvSpPr>
        <p:spPr/>
        <p:txBody>
          <a:bodyPr/>
          <a:lstStyle/>
          <a:p>
            <a:r>
              <a:rPr lang="en-US"/>
              <a:t>Copyright © 2022 by Ming-Long Lam, Ph.D.</a:t>
            </a:r>
            <a:endParaRPr lang="en-US" dirty="0"/>
          </a:p>
        </p:txBody>
      </p:sp>
      <p:pic>
        <p:nvPicPr>
          <p:cNvPr id="8" name="Picture 7">
            <a:extLst>
              <a:ext uri="{FF2B5EF4-FFF2-40B4-BE49-F238E27FC236}">
                <a16:creationId xmlns:a16="http://schemas.microsoft.com/office/drawing/2014/main" id="{756ADA56-E5C6-44A5-B267-23C44D687589}"/>
              </a:ext>
            </a:extLst>
          </p:cNvPr>
          <p:cNvPicPr>
            <a:picLocks noChangeAspect="1"/>
          </p:cNvPicPr>
          <p:nvPr/>
        </p:nvPicPr>
        <p:blipFill>
          <a:blip r:embed="rId2"/>
          <a:stretch>
            <a:fillRect/>
          </a:stretch>
        </p:blipFill>
        <p:spPr>
          <a:xfrm>
            <a:off x="6428792" y="2553142"/>
            <a:ext cx="4925008" cy="3641362"/>
          </a:xfrm>
          <a:prstGeom prst="rect">
            <a:avLst/>
          </a:prstGeom>
          <a:ln w="12700">
            <a:solidFill>
              <a:schemeClr val="tx1"/>
            </a:solidFill>
          </a:ln>
        </p:spPr>
      </p:pic>
    </p:spTree>
    <p:extLst>
      <p:ext uri="{BB962C8B-B14F-4D97-AF65-F5344CB8AC3E}">
        <p14:creationId xmlns:p14="http://schemas.microsoft.com/office/powerpoint/2010/main" val="2447613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4900" dirty="0"/>
            </a:br>
            <a:r>
              <a:rPr lang="en-US" sz="5400" b="1" dirty="0">
                <a:solidFill>
                  <a:schemeClr val="bg1"/>
                </a:solidFill>
              </a:rPr>
              <a:t>Represent Empirical Density Function</a:t>
            </a:r>
            <a:br>
              <a:rPr lang="en-US" dirty="0"/>
            </a:br>
            <a:endParaRPr 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44</a:t>
            </a:fld>
            <a:endParaRPr lang="zh-CN" altLang="en-US"/>
          </a:p>
        </p:txBody>
      </p:sp>
      <p:sp>
        <p:nvSpPr>
          <p:cNvPr id="6" name="Footer Placeholder 5">
            <a:extLst>
              <a:ext uri="{FF2B5EF4-FFF2-40B4-BE49-F238E27FC236}">
                <a16:creationId xmlns:a16="http://schemas.microsoft.com/office/drawing/2014/main" id="{8A3F87D3-1C08-424D-A337-E32FC9C05396}"/>
              </a:ext>
            </a:extLst>
          </p:cNvPr>
          <p:cNvSpPr>
            <a:spLocks noGrp="1"/>
          </p:cNvSpPr>
          <p:nvPr>
            <p:ph type="ftr" sz="quarter" idx="11"/>
          </p:nvPr>
        </p:nvSpPr>
        <p:spPr/>
        <p:txBody>
          <a:bodyPr/>
          <a:lstStyle/>
          <a:p>
            <a:r>
              <a:rPr lang="en-US"/>
              <a:t>Copyright © 2022 by Ming-Long Lam, Ph.D.</a:t>
            </a:r>
            <a:endParaRPr lang="en-US" dirty="0"/>
          </a:p>
        </p:txBody>
      </p:sp>
      <p:graphicFrame>
        <p:nvGraphicFramePr>
          <p:cNvPr id="11" name="Content Placeholder 10">
            <a:extLst>
              <a:ext uri="{FF2B5EF4-FFF2-40B4-BE49-F238E27FC236}">
                <a16:creationId xmlns:a16="http://schemas.microsoft.com/office/drawing/2014/main" id="{43BF8CFD-70A0-4F21-BAF7-05EB0CA9CF33}"/>
              </a:ext>
            </a:extLst>
          </p:cNvPr>
          <p:cNvGraphicFramePr>
            <a:graphicFrameLocks noGrp="1"/>
          </p:cNvGraphicFramePr>
          <p:nvPr>
            <p:ph idx="1"/>
          </p:nvPr>
        </p:nvGraphicFramePr>
        <p:xfrm>
          <a:off x="838201" y="1672285"/>
          <a:ext cx="5403980" cy="4684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ontent Placeholder 2">
            <a:extLst>
              <a:ext uri="{FF2B5EF4-FFF2-40B4-BE49-F238E27FC236}">
                <a16:creationId xmlns:a16="http://schemas.microsoft.com/office/drawing/2014/main" id="{CEFF2759-EE54-4542-B927-04F09191321D}"/>
              </a:ext>
            </a:extLst>
          </p:cNvPr>
          <p:cNvSpPr txBox="1">
            <a:spLocks/>
          </p:cNvSpPr>
          <p:nvPr/>
        </p:nvSpPr>
        <p:spPr>
          <a:xfrm>
            <a:off x="6550090" y="1825625"/>
            <a:ext cx="480371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Three Related Specifications</a:t>
            </a:r>
          </a:p>
          <a:p>
            <a:pPr marL="514350" indent="-514350">
              <a:buFont typeface="+mj-lt"/>
              <a:buAutoNum type="arabicPeriod"/>
            </a:pPr>
            <a:r>
              <a:rPr lang="en-US" dirty="0"/>
              <a:t>Number of Bins</a:t>
            </a:r>
          </a:p>
          <a:p>
            <a:pPr lvl="1"/>
            <a:r>
              <a:rPr lang="en-US" dirty="0"/>
              <a:t>Avoid empty bins</a:t>
            </a:r>
          </a:p>
          <a:p>
            <a:pPr marL="514350" indent="-514350">
              <a:buFont typeface="+mj-lt"/>
              <a:buAutoNum type="arabicPeriod"/>
            </a:pPr>
            <a:r>
              <a:rPr lang="en-US" dirty="0"/>
              <a:t>Bin Width</a:t>
            </a:r>
          </a:p>
          <a:p>
            <a:pPr lvl="1"/>
            <a:r>
              <a:rPr lang="en-US" dirty="0"/>
              <a:t>Fixed or Variable</a:t>
            </a:r>
          </a:p>
          <a:p>
            <a:pPr lvl="1"/>
            <a:r>
              <a:rPr lang="en-US" dirty="0"/>
              <a:t>Total span of bins should represent the data range</a:t>
            </a:r>
          </a:p>
          <a:p>
            <a:pPr marL="514350" indent="-514350">
              <a:buFont typeface="+mj-lt"/>
              <a:buAutoNum type="arabicPeriod"/>
            </a:pPr>
            <a:r>
              <a:rPr lang="en-US" dirty="0"/>
              <a:t>Bin Boundary</a:t>
            </a:r>
          </a:p>
          <a:p>
            <a:pPr lvl="1"/>
            <a:r>
              <a:rPr lang="en-US" dirty="0"/>
              <a:t>Nice looking and intelligent</a:t>
            </a:r>
          </a:p>
          <a:p>
            <a:pPr lvl="1"/>
            <a:r>
              <a:rPr lang="en-US" dirty="0"/>
              <a:t>Resemble data values</a:t>
            </a:r>
          </a:p>
          <a:p>
            <a:pPr marL="457200" lvl="1" indent="0">
              <a:buFont typeface="Arial" panose="020B0604020202020204" pitchFamily="34" charset="0"/>
              <a:buNone/>
            </a:pPr>
            <a:endParaRPr lang="en-US" dirty="0"/>
          </a:p>
        </p:txBody>
      </p:sp>
    </p:spTree>
    <p:extLst>
      <p:ext uri="{BB962C8B-B14F-4D97-AF65-F5344CB8AC3E}">
        <p14:creationId xmlns:p14="http://schemas.microsoft.com/office/powerpoint/2010/main" val="3425633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Procedure for Constructing a Histogram</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Select a positive bin width.</a:t>
            </a:r>
          </a:p>
          <a:p>
            <a:pPr marL="514350" indent="-514350">
              <a:buFont typeface="+mj-lt"/>
              <a:buAutoNum type="arabicPeriod"/>
            </a:pPr>
            <a:r>
              <a:rPr lang="en-US" dirty="0"/>
              <a:t>Select the mid-points of the bins</a:t>
            </a:r>
          </a:p>
          <a:p>
            <a:pPr marL="514350" indent="-514350">
              <a:buFont typeface="+mj-lt"/>
              <a:buAutoNum type="arabicPeriod"/>
            </a:pPr>
            <a:r>
              <a:rPr lang="en-US" dirty="0"/>
              <a:t>Construct the bins</a:t>
            </a:r>
          </a:p>
          <a:p>
            <a:pPr marL="971550" lvl="1" indent="-514350">
              <a:buFont typeface="+mj-lt"/>
              <a:buAutoNum type="alphaLcParenR"/>
            </a:pPr>
            <a:r>
              <a:rPr lang="en-US" dirty="0"/>
              <a:t>Left-open and right-closed, i.e., (</a:t>
            </a:r>
            <a:r>
              <a:rPr lang="en-US" dirty="0" err="1"/>
              <a:t>a,b</a:t>
            </a:r>
            <a:r>
              <a:rPr lang="en-US" dirty="0"/>
              <a:t>], except for first bin [a, b]</a:t>
            </a:r>
          </a:p>
          <a:p>
            <a:pPr marL="971550" lvl="1" indent="-514350">
              <a:buFont typeface="+mj-lt"/>
              <a:buAutoNum type="alphaLcParenR"/>
            </a:pPr>
            <a:r>
              <a:rPr lang="en-US" dirty="0"/>
              <a:t>Left-closed and right-open, i.e., [</a:t>
            </a:r>
            <a:r>
              <a:rPr lang="en-US" dirty="0" err="1"/>
              <a:t>a,b</a:t>
            </a:r>
            <a:r>
              <a:rPr lang="en-US" dirty="0"/>
              <a:t>), except for last bin [a, b] </a:t>
            </a:r>
          </a:p>
          <a:p>
            <a:pPr marL="514350" indent="-514350">
              <a:buFont typeface="+mj-lt"/>
              <a:buAutoNum type="arabicPeriod"/>
            </a:pPr>
            <a:r>
              <a:rPr lang="en-US" dirty="0"/>
              <a:t>Count the number of observations in each individual bin</a:t>
            </a:r>
          </a:p>
          <a:p>
            <a:pPr marL="514350" indent="-514350">
              <a:buFont typeface="+mj-lt"/>
              <a:buAutoNum type="arabicPeriod"/>
            </a:pPr>
            <a:r>
              <a:rPr lang="en-US" dirty="0"/>
              <a:t>Plot the numbers of observations against the bin definitions, either horizontally or vertically.</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45</a:t>
            </a:fld>
            <a:endParaRPr lang="en-US" dirty="0"/>
          </a:p>
        </p:txBody>
      </p:sp>
      <p:sp>
        <p:nvSpPr>
          <p:cNvPr id="4" name="Footer Placeholder 3">
            <a:extLst>
              <a:ext uri="{FF2B5EF4-FFF2-40B4-BE49-F238E27FC236}">
                <a16:creationId xmlns:a16="http://schemas.microsoft.com/office/drawing/2014/main" id="{D376402C-7E95-4671-9D67-363149E72D9D}"/>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661579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dirty="0">
                <a:solidFill>
                  <a:schemeClr val="bg1"/>
                </a:solidFill>
              </a:rPr>
              <a:t>Use a Histogram to Estimate the Density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7627" y="1816198"/>
                <a:ext cx="7110666" cy="4351338"/>
              </a:xfrm>
            </p:spPr>
            <p:txBody>
              <a:bodyPr>
                <a:normAutofit/>
              </a:bodyPr>
              <a:lstStyle/>
              <a:p>
                <a:r>
                  <a:rPr lang="en-US" dirty="0"/>
                  <a:t>Let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&gt;0</m:t>
                    </m:r>
                  </m:oMath>
                </a14:m>
                <a:r>
                  <a:rPr lang="en-US" dirty="0"/>
                  <a:t> be the bin-width.</a:t>
                </a:r>
              </a:p>
              <a:p>
                <a:r>
                  <a:rPr lang="en-US" dirty="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oMath>
                </a14:m>
                <a:r>
                  <a:rPr lang="en-US" dirty="0"/>
                  <a:t> be the mid-point of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bin. Let us represent the bin by this left-open-right-close interval </a:t>
                </a:r>
                <a14:m>
                  <m:oMath xmlns:m="http://schemas.openxmlformats.org/officeDocument/2006/math">
                    <m:d>
                      <m:dPr>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2</m:t>
                            </m:r>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r>
                              <a:rPr lang="en-US" b="0" i="1" smtClean="0">
                                <a:latin typeface="Cambria Math" panose="02040503050406030204" pitchFamily="18" charset="0"/>
                              </a:rPr>
                              <m:t>+</m:t>
                            </m:r>
                            <m:f>
                              <m:fPr>
                                <m:type m:val="lin"/>
                                <m:ctrlPr>
                                  <a:rPr lang="en-US" i="1">
                                    <a:latin typeface="Cambria Math" panose="02040503050406030204" pitchFamily="18" charset="0"/>
                                  </a:rPr>
                                </m:ctrlPr>
                              </m:fPr>
                              <m:num>
                                <m:r>
                                  <a:rPr lang="en-US" i="1">
                                    <a:latin typeface="Cambria Math" panose="02040503050406030204" pitchFamily="18" charset="0"/>
                                  </a:rPr>
                                  <m:t>h</m:t>
                                </m:r>
                              </m:num>
                              <m:den>
                                <m:r>
                                  <a:rPr lang="en-US" i="1">
                                    <a:latin typeface="Cambria Math" panose="02040503050406030204" pitchFamily="18" charset="0"/>
                                  </a:rPr>
                                  <m:t>2</m:t>
                                </m:r>
                              </m:den>
                            </m:f>
                          </m:e>
                        </m:d>
                      </m:e>
                    </m:d>
                  </m:oMath>
                </a14:m>
                <a:r>
                  <a:rPr lang="en-US" i="1" dirty="0"/>
                  <a:t>.</a:t>
                </a:r>
                <a:endParaRPr lang="en-US" dirty="0"/>
              </a:p>
              <a:p>
                <a:r>
                  <a:rPr lang="en-US" dirty="0"/>
                  <a:t>Let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dirty="0"/>
                  <a:t> be the number of observations in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𝑖</m:t>
                        </m:r>
                      </m:e>
                      <m:sup>
                        <m:r>
                          <m:rPr>
                            <m:sty m:val="p"/>
                          </m:rPr>
                          <a:rPr lang="en-US">
                            <a:latin typeface="Cambria Math" panose="02040503050406030204" pitchFamily="18" charset="0"/>
                          </a:rPr>
                          <m:t>th</m:t>
                        </m:r>
                      </m:sup>
                    </m:sSup>
                  </m:oMath>
                </a14:m>
                <a:r>
                  <a:rPr lang="en-US" dirty="0"/>
                  <a:t> bin. Let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nary>
                  </m:oMath>
                </a14:m>
                <a:r>
                  <a:rPr lang="en-US" i="1" dirty="0"/>
                  <a:t>.</a:t>
                </a:r>
                <a:r>
                  <a:rPr lang="en-US" dirty="0"/>
                  <a:t> </a:t>
                </a:r>
              </a:p>
              <a:p>
                <a:r>
                  <a:rPr lang="en-US" dirty="0"/>
                  <a:t>Thus, the area of the rectangle that represents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𝑖</m:t>
                        </m:r>
                      </m:e>
                      <m:sup>
                        <m:r>
                          <m:rPr>
                            <m:sty m:val="p"/>
                          </m:rPr>
                          <a:rPr lang="en-US">
                            <a:latin typeface="Cambria Math" panose="02040503050406030204" pitchFamily="18" charset="0"/>
                          </a:rPr>
                          <m:t>th</m:t>
                        </m:r>
                      </m:sup>
                    </m:sSup>
                  </m:oMath>
                </a14:m>
                <a:r>
                  <a:rPr lang="en-US" dirty="0"/>
                  <a:t> bin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h𝑛</m:t>
                        </m:r>
                      </m:e>
                      <m:sub>
                        <m:r>
                          <a:rPr lang="en-US" i="1">
                            <a:latin typeface="Cambria Math" panose="02040503050406030204" pitchFamily="18" charset="0"/>
                          </a:rPr>
                          <m:t>𝑖</m:t>
                        </m:r>
                      </m:sub>
                    </m:sSub>
                  </m:oMath>
                </a14:m>
                <a:r>
                  <a:rPr lang="en-US" dirty="0"/>
                  <a:t> (base width multiple the rectangle height)</a:t>
                </a:r>
              </a:p>
              <a:p>
                <a:pPr marL="0" indent="0">
                  <a:buNone/>
                </a:pPr>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7627" y="1816198"/>
                <a:ext cx="7110666" cy="4351338"/>
              </a:xfrm>
              <a:blipFill>
                <a:blip r:embed="rId3"/>
                <a:stretch>
                  <a:fillRect l="-1544" t="-2381" r="-120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46</a:t>
            </a:fld>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F2D08F5-E141-40E2-82B3-83E4223863FA}"/>
                  </a:ext>
                </a:extLst>
              </p:cNvPr>
              <p:cNvSpPr/>
              <p:nvPr/>
            </p:nvSpPr>
            <p:spPr>
              <a:xfrm>
                <a:off x="9448799" y="2055812"/>
                <a:ext cx="1216057" cy="3280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latin typeface="Cambria Math" panose="02040503050406030204" pitchFamily="18" charset="0"/>
                </a:endParaRPr>
              </a:p>
              <a:p>
                <a:pPr algn="ctr"/>
                <a:endParaRPr lang="en-US" i="1" dirty="0">
                  <a:latin typeface="Cambria Math" panose="02040503050406030204" pitchFamily="18" charset="0"/>
                </a:endParaRPr>
              </a:p>
              <a:p>
                <a:pPr algn="ctr"/>
                <a:endParaRPr lang="en-US" i="1" dirty="0">
                  <a:latin typeface="Cambria Math" panose="02040503050406030204" pitchFamily="18" charset="0"/>
                </a:endParaRPr>
              </a:p>
              <a:p>
                <a:pPr algn="ctr"/>
                <a:endParaRPr lang="en-US" i="1" dirty="0">
                  <a:latin typeface="Cambria Math" panose="02040503050406030204" pitchFamily="18" charset="0"/>
                </a:endParaRPr>
              </a:p>
              <a:p>
                <a:pPr algn="ctr"/>
                <a:endParaRPr lang="en-US" i="1" dirty="0">
                  <a:latin typeface="Cambria Math" panose="02040503050406030204" pitchFamily="18" charset="0"/>
                </a:endParaRPr>
              </a:p>
              <a:p>
                <a:pPr algn="ctr"/>
                <a:endParaRPr lang="en-US"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oMath>
                  </m:oMathPara>
                </a14:m>
                <a:endParaRPr lang="en-US" dirty="0"/>
              </a:p>
            </p:txBody>
          </p:sp>
        </mc:Choice>
        <mc:Fallback xmlns="">
          <p:sp>
            <p:nvSpPr>
              <p:cNvPr id="4" name="Rectangle 3">
                <a:extLst>
                  <a:ext uri="{FF2B5EF4-FFF2-40B4-BE49-F238E27FC236}">
                    <a16:creationId xmlns:a16="http://schemas.microsoft.com/office/drawing/2014/main" id="{9F2D08F5-E141-40E2-82B3-83E4223863FA}"/>
                  </a:ext>
                </a:extLst>
              </p:cNvPr>
              <p:cNvSpPr>
                <a:spLocks noRot="1" noChangeAspect="1" noMove="1" noResize="1" noEditPoints="1" noAdjustHandles="1" noChangeArrowheads="1" noChangeShapeType="1" noTextEdit="1"/>
              </p:cNvSpPr>
              <p:nvPr/>
            </p:nvSpPr>
            <p:spPr>
              <a:xfrm>
                <a:off x="9448799" y="2055812"/>
                <a:ext cx="1216057" cy="328052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Arrow: Left-Right 4">
                <a:extLst>
                  <a:ext uri="{FF2B5EF4-FFF2-40B4-BE49-F238E27FC236}">
                    <a16:creationId xmlns:a16="http://schemas.microsoft.com/office/drawing/2014/main" id="{19E5287A-8699-45BB-878F-92EF5B9C9385}"/>
                  </a:ext>
                </a:extLst>
              </p:cNvPr>
              <p:cNvSpPr/>
              <p:nvPr/>
            </p:nvSpPr>
            <p:spPr>
              <a:xfrm>
                <a:off x="9448800" y="5341003"/>
                <a:ext cx="1216057" cy="457200"/>
              </a:xfrm>
              <a:prstGeom prst="leftRightArrow">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h</m:t>
                      </m:r>
                    </m:oMath>
                  </m:oMathPara>
                </a14:m>
                <a:endParaRPr lang="en-US" dirty="0">
                  <a:solidFill>
                    <a:schemeClr val="tx1"/>
                  </a:solidFill>
                </a:endParaRPr>
              </a:p>
            </p:txBody>
          </p:sp>
        </mc:Choice>
        <mc:Fallback xmlns="">
          <p:sp>
            <p:nvSpPr>
              <p:cNvPr id="5" name="Arrow: Left-Right 4">
                <a:extLst>
                  <a:ext uri="{FF2B5EF4-FFF2-40B4-BE49-F238E27FC236}">
                    <a16:creationId xmlns:a16="http://schemas.microsoft.com/office/drawing/2014/main" id="{19E5287A-8699-45BB-878F-92EF5B9C9385}"/>
                  </a:ext>
                </a:extLst>
              </p:cNvPr>
              <p:cNvSpPr>
                <a:spLocks noRot="1" noChangeAspect="1" noMove="1" noResize="1" noEditPoints="1" noAdjustHandles="1" noChangeArrowheads="1" noChangeShapeType="1" noTextEdit="1"/>
              </p:cNvSpPr>
              <p:nvPr/>
            </p:nvSpPr>
            <p:spPr>
              <a:xfrm>
                <a:off x="9448800" y="5341003"/>
                <a:ext cx="1216057" cy="457200"/>
              </a:xfrm>
              <a:prstGeom prst="leftRightArrow">
                <a:avLst/>
              </a:prstGeom>
              <a:blipFill>
                <a:blip r:embed="rId6"/>
                <a:stretch>
                  <a:fillRect/>
                </a:stretch>
              </a:blipFill>
              <a:ln>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Arrow: Up-Down 7">
                <a:extLst>
                  <a:ext uri="{FF2B5EF4-FFF2-40B4-BE49-F238E27FC236}">
                    <a16:creationId xmlns:a16="http://schemas.microsoft.com/office/drawing/2014/main" id="{FB944518-ACDA-45A1-B93E-A912BE5D83FB}"/>
                  </a:ext>
                </a:extLst>
              </p:cNvPr>
              <p:cNvSpPr/>
              <p:nvPr/>
            </p:nvSpPr>
            <p:spPr>
              <a:xfrm>
                <a:off x="8885798" y="2055812"/>
                <a:ext cx="486515" cy="3280527"/>
              </a:xfrm>
              <a:prstGeom prst="upDownArrow">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𝑖</m:t>
                          </m:r>
                        </m:sub>
                      </m:sSub>
                    </m:oMath>
                  </m:oMathPara>
                </a14:m>
                <a:endParaRPr lang="en-US" dirty="0">
                  <a:solidFill>
                    <a:schemeClr val="tx1"/>
                  </a:solidFill>
                </a:endParaRPr>
              </a:p>
            </p:txBody>
          </p:sp>
        </mc:Choice>
        <mc:Fallback xmlns="">
          <p:sp>
            <p:nvSpPr>
              <p:cNvPr id="8" name="Arrow: Up-Down 7">
                <a:extLst>
                  <a:ext uri="{FF2B5EF4-FFF2-40B4-BE49-F238E27FC236}">
                    <a16:creationId xmlns:a16="http://schemas.microsoft.com/office/drawing/2014/main" id="{FB944518-ACDA-45A1-B93E-A912BE5D83FB}"/>
                  </a:ext>
                </a:extLst>
              </p:cNvPr>
              <p:cNvSpPr>
                <a:spLocks noRot="1" noChangeAspect="1" noMove="1" noResize="1" noEditPoints="1" noAdjustHandles="1" noChangeArrowheads="1" noChangeShapeType="1" noTextEdit="1"/>
              </p:cNvSpPr>
              <p:nvPr/>
            </p:nvSpPr>
            <p:spPr>
              <a:xfrm>
                <a:off x="8885798" y="2055812"/>
                <a:ext cx="486515" cy="3280527"/>
              </a:xfrm>
              <a:prstGeom prst="upDownArrow">
                <a:avLst/>
              </a:prstGeom>
              <a:blipFill>
                <a:blip r:embed="rId7"/>
                <a:stretch>
                  <a:fillRect/>
                </a:stretch>
              </a:blipFill>
              <a:ln>
                <a:solidFill>
                  <a:srgbClr val="FF0000"/>
                </a:solidFill>
                <a:prstDash val="dash"/>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9449B99-41C8-4A7C-81B1-E20FE0BE628E}"/>
              </a:ext>
            </a:extLst>
          </p:cNvPr>
          <p:cNvCxnSpPr/>
          <p:nvPr/>
        </p:nvCxnSpPr>
        <p:spPr>
          <a:xfrm>
            <a:off x="10026974" y="4846145"/>
            <a:ext cx="18319" cy="4996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ECA7D5D4-3D4E-4ECC-8777-22BD09674589}"/>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099449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Use a Histogram to Estimate the Density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7627" y="1816198"/>
                <a:ext cx="7110666" cy="4351338"/>
              </a:xfrm>
            </p:spPr>
            <p:txBody>
              <a:bodyPr>
                <a:normAutofit/>
              </a:bodyPr>
              <a:lstStyle/>
              <a:p>
                <a:r>
                  <a:rPr lang="en-US" dirty="0"/>
                  <a:t>The total area of all the rectangles is </a:t>
                </a:r>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d>
                          <m:dPr>
                            <m:ctrlPr>
                              <a:rPr lang="en-US" i="1" smtClean="0">
                                <a:latin typeface="Cambria Math" panose="02040503050406030204" pitchFamily="18" charset="0"/>
                              </a:rPr>
                            </m:ctrlPr>
                          </m:dPr>
                          <m:e>
                            <m:r>
                              <a:rPr lang="en-US" b="0" i="1" smtClean="0">
                                <a:latin typeface="Cambria Math" panose="02040503050406030204" pitchFamily="18" charset="0"/>
                              </a:rPr>
                              <m:t>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r>
                          <a:rPr lang="en-US" b="0" i="1" smtClean="0">
                            <a:latin typeface="Cambria Math" panose="02040503050406030204" pitchFamily="18" charset="0"/>
                          </a:rPr>
                          <m:t>h</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r>
                          <a:rPr lang="en-US" b="0" i="1" smtClean="0">
                            <a:latin typeface="Cambria Math" panose="02040503050406030204" pitchFamily="18" charset="0"/>
                          </a:rPr>
                          <m:t>h𝑁</m:t>
                        </m:r>
                      </m:e>
                    </m:nary>
                  </m:oMath>
                </a14:m>
                <a:r>
                  <a:rPr lang="en-US" i="1" dirty="0"/>
                  <a:t>.</a:t>
                </a:r>
                <a:endParaRPr lang="en-US" dirty="0"/>
              </a:p>
              <a:p>
                <a:r>
                  <a:rPr lang="en-US" dirty="0"/>
                  <a:t>Since the area under the density polygon must be one, we need to divide the area of each rectangle by </a:t>
                </a:r>
                <a14:m>
                  <m:oMath xmlns:m="http://schemas.openxmlformats.org/officeDocument/2006/math">
                    <m:r>
                      <a:rPr lang="en-US" i="1">
                        <a:latin typeface="Cambria Math" panose="02040503050406030204" pitchFamily="18" charset="0"/>
                      </a:rPr>
                      <m:t>h𝑁</m:t>
                    </m:r>
                  </m:oMath>
                </a14:m>
                <a:r>
                  <a:rPr lang="en-US" dirty="0"/>
                  <a:t>.</a:t>
                </a:r>
              </a:p>
              <a:p>
                <a:r>
                  <a:rPr lang="en-US" dirty="0"/>
                  <a:t>Since the base of the rectangle is always </a:t>
                </a:r>
                <a14:m>
                  <m:oMath xmlns:m="http://schemas.openxmlformats.org/officeDocument/2006/math">
                    <m:r>
                      <a:rPr lang="en-US" i="1">
                        <a:latin typeface="Cambria Math" panose="02040503050406030204" pitchFamily="18" charset="0"/>
                      </a:rPr>
                      <m:t>h</m:t>
                    </m:r>
                  </m:oMath>
                </a14:m>
                <a:r>
                  <a:rPr lang="en-US" dirty="0"/>
                  <a:t>, therefore, the height of the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𝑖</m:t>
                        </m:r>
                      </m:e>
                      <m:sup>
                        <m:r>
                          <m:rPr>
                            <m:sty m:val="p"/>
                          </m:rPr>
                          <a:rPr lang="en-US">
                            <a:latin typeface="Cambria Math" panose="02040503050406030204" pitchFamily="18" charset="0"/>
                          </a:rPr>
                          <m:t>th</m:t>
                        </m:r>
                      </m:sup>
                    </m:sSup>
                  </m:oMath>
                </a14:m>
                <a:r>
                  <a:rPr lang="en-US" dirty="0"/>
                  <a:t> rectangle in the density estimator is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h𝑁</m:t>
                        </m:r>
                      </m:den>
                    </m:f>
                  </m:oMath>
                </a14:m>
                <a:r>
                  <a:rPr lang="en-US" dirty="0"/>
                  <a:t>.</a:t>
                </a:r>
              </a:p>
              <a:p>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7627" y="1816198"/>
                <a:ext cx="7110666" cy="4351338"/>
              </a:xfrm>
              <a:blipFill>
                <a:blip r:embed="rId3"/>
                <a:stretch>
                  <a:fillRect l="-1544" t="-238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47</a:t>
            </a:fld>
            <a:endParaRPr lang="en-US" dirty="0"/>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D3BEB56-AA23-4859-ABB0-753DB5E55CDC}"/>
                  </a:ext>
                </a:extLst>
              </p:cNvPr>
              <p:cNvSpPr/>
              <p:nvPr/>
            </p:nvSpPr>
            <p:spPr>
              <a:xfrm>
                <a:off x="9448799" y="2055812"/>
                <a:ext cx="1216057" cy="3280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latin typeface="Cambria Math" panose="02040503050406030204" pitchFamily="18" charset="0"/>
                </a:endParaRPr>
              </a:p>
              <a:p>
                <a:pPr algn="ctr"/>
                <a:endParaRPr lang="en-US" i="1" dirty="0">
                  <a:latin typeface="Cambria Math" panose="02040503050406030204" pitchFamily="18" charset="0"/>
                </a:endParaRPr>
              </a:p>
              <a:p>
                <a:pPr algn="ctr"/>
                <a:endParaRPr lang="en-US" i="1" dirty="0">
                  <a:latin typeface="Cambria Math" panose="02040503050406030204" pitchFamily="18" charset="0"/>
                </a:endParaRPr>
              </a:p>
              <a:p>
                <a:pPr algn="ctr"/>
                <a:endParaRPr lang="en-US" i="1" dirty="0">
                  <a:latin typeface="Cambria Math" panose="02040503050406030204" pitchFamily="18" charset="0"/>
                </a:endParaRPr>
              </a:p>
              <a:p>
                <a:pPr algn="ctr"/>
                <a:endParaRPr lang="en-US" i="1" dirty="0">
                  <a:latin typeface="Cambria Math" panose="02040503050406030204" pitchFamily="18" charset="0"/>
                </a:endParaRPr>
              </a:p>
              <a:p>
                <a:pPr algn="ctr"/>
                <a:endParaRPr lang="en-US"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oMath>
                  </m:oMathPara>
                </a14:m>
                <a:endParaRPr lang="en-US" dirty="0"/>
              </a:p>
            </p:txBody>
          </p:sp>
        </mc:Choice>
        <mc:Fallback xmlns="">
          <p:sp>
            <p:nvSpPr>
              <p:cNvPr id="8" name="Rectangle 7">
                <a:extLst>
                  <a:ext uri="{FF2B5EF4-FFF2-40B4-BE49-F238E27FC236}">
                    <a16:creationId xmlns:a16="http://schemas.microsoft.com/office/drawing/2014/main" id="{DD3BEB56-AA23-4859-ABB0-753DB5E55CDC}"/>
                  </a:ext>
                </a:extLst>
              </p:cNvPr>
              <p:cNvSpPr>
                <a:spLocks noRot="1" noChangeAspect="1" noMove="1" noResize="1" noEditPoints="1" noAdjustHandles="1" noChangeArrowheads="1" noChangeShapeType="1" noTextEdit="1"/>
              </p:cNvSpPr>
              <p:nvPr/>
            </p:nvSpPr>
            <p:spPr>
              <a:xfrm>
                <a:off x="9448799" y="2055812"/>
                <a:ext cx="1216057" cy="328052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Arrow: Left-Right 8">
                <a:extLst>
                  <a:ext uri="{FF2B5EF4-FFF2-40B4-BE49-F238E27FC236}">
                    <a16:creationId xmlns:a16="http://schemas.microsoft.com/office/drawing/2014/main" id="{ACE0A12A-4CDC-4195-9049-586ADDEC77DE}"/>
                  </a:ext>
                </a:extLst>
              </p:cNvPr>
              <p:cNvSpPr/>
              <p:nvPr/>
            </p:nvSpPr>
            <p:spPr>
              <a:xfrm>
                <a:off x="9448800" y="5341003"/>
                <a:ext cx="1216057" cy="457200"/>
              </a:xfrm>
              <a:prstGeom prst="leftRightArrow">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h</m:t>
                      </m:r>
                    </m:oMath>
                  </m:oMathPara>
                </a14:m>
                <a:endParaRPr lang="en-US" dirty="0">
                  <a:solidFill>
                    <a:schemeClr val="tx1"/>
                  </a:solidFill>
                </a:endParaRPr>
              </a:p>
            </p:txBody>
          </p:sp>
        </mc:Choice>
        <mc:Fallback xmlns="">
          <p:sp>
            <p:nvSpPr>
              <p:cNvPr id="9" name="Arrow: Left-Right 8">
                <a:extLst>
                  <a:ext uri="{FF2B5EF4-FFF2-40B4-BE49-F238E27FC236}">
                    <a16:creationId xmlns:a16="http://schemas.microsoft.com/office/drawing/2014/main" id="{ACE0A12A-4CDC-4195-9049-586ADDEC77DE}"/>
                  </a:ext>
                </a:extLst>
              </p:cNvPr>
              <p:cNvSpPr>
                <a:spLocks noRot="1" noChangeAspect="1" noMove="1" noResize="1" noEditPoints="1" noAdjustHandles="1" noChangeArrowheads="1" noChangeShapeType="1" noTextEdit="1"/>
              </p:cNvSpPr>
              <p:nvPr/>
            </p:nvSpPr>
            <p:spPr>
              <a:xfrm>
                <a:off x="9448800" y="5341003"/>
                <a:ext cx="1216057" cy="457200"/>
              </a:xfrm>
              <a:prstGeom prst="leftRightArrow">
                <a:avLst/>
              </a:prstGeom>
              <a:blipFill>
                <a:blip r:embed="rId6"/>
                <a:stretch>
                  <a:fillRect/>
                </a:stretch>
              </a:blipFill>
              <a:ln>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Arrow: Up-Down 9">
                <a:extLst>
                  <a:ext uri="{FF2B5EF4-FFF2-40B4-BE49-F238E27FC236}">
                    <a16:creationId xmlns:a16="http://schemas.microsoft.com/office/drawing/2014/main" id="{92D460B2-00F8-4E37-98AB-748F65225580}"/>
                  </a:ext>
                </a:extLst>
              </p:cNvPr>
              <p:cNvSpPr/>
              <p:nvPr/>
            </p:nvSpPr>
            <p:spPr>
              <a:xfrm>
                <a:off x="8436990" y="2055812"/>
                <a:ext cx="935323" cy="3280527"/>
              </a:xfrm>
              <a:prstGeom prst="upDownArrow">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f>
                        <m:fPr>
                          <m:ctrlPr>
                            <a:rPr lang="en-US" i="1" smtClean="0">
                              <a:solidFill>
                                <a:schemeClr val="tx1"/>
                              </a:solidFill>
                              <a:latin typeface="Cambria Math" panose="02040503050406030204" pitchFamily="18" charset="0"/>
                            </a:rPr>
                          </m:ctrlPr>
                        </m:fPr>
                        <m:num>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𝑛</m:t>
                              </m:r>
                            </m:e>
                            <m:sub>
                              <m:r>
                                <a:rPr lang="en-US" i="1">
                                  <a:solidFill>
                                    <a:schemeClr val="tx1"/>
                                  </a:solidFill>
                                  <a:latin typeface="Cambria Math" panose="02040503050406030204" pitchFamily="18" charset="0"/>
                                </a:rPr>
                                <m:t>𝑖</m:t>
                              </m:r>
                            </m:sub>
                          </m:sSub>
                        </m:num>
                        <m:den>
                          <m:r>
                            <a:rPr lang="en-US" i="1">
                              <a:solidFill>
                                <a:schemeClr val="tx1"/>
                              </a:solidFill>
                              <a:latin typeface="Cambria Math" panose="02040503050406030204" pitchFamily="18" charset="0"/>
                            </a:rPr>
                            <m:t>h𝑁</m:t>
                          </m:r>
                        </m:den>
                      </m:f>
                    </m:oMath>
                  </m:oMathPara>
                </a14:m>
                <a:endParaRPr lang="en-US" dirty="0">
                  <a:solidFill>
                    <a:schemeClr val="tx1"/>
                  </a:solidFill>
                </a:endParaRPr>
              </a:p>
            </p:txBody>
          </p:sp>
        </mc:Choice>
        <mc:Fallback xmlns="">
          <p:sp>
            <p:nvSpPr>
              <p:cNvPr id="10" name="Arrow: Up-Down 9">
                <a:extLst>
                  <a:ext uri="{FF2B5EF4-FFF2-40B4-BE49-F238E27FC236}">
                    <a16:creationId xmlns:a16="http://schemas.microsoft.com/office/drawing/2014/main" id="{92D460B2-00F8-4E37-98AB-748F65225580}"/>
                  </a:ext>
                </a:extLst>
              </p:cNvPr>
              <p:cNvSpPr>
                <a:spLocks noRot="1" noChangeAspect="1" noMove="1" noResize="1" noEditPoints="1" noAdjustHandles="1" noChangeArrowheads="1" noChangeShapeType="1" noTextEdit="1"/>
              </p:cNvSpPr>
              <p:nvPr/>
            </p:nvSpPr>
            <p:spPr>
              <a:xfrm>
                <a:off x="8436990" y="2055812"/>
                <a:ext cx="935323" cy="3280527"/>
              </a:xfrm>
              <a:prstGeom prst="upDownArrow">
                <a:avLst/>
              </a:prstGeom>
              <a:blipFill>
                <a:blip r:embed="rId7"/>
                <a:stretch>
                  <a:fillRect/>
                </a:stretch>
              </a:blipFill>
              <a:ln>
                <a:solidFill>
                  <a:srgbClr val="FF0000"/>
                </a:solidFill>
                <a:prstDash val="dash"/>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937110A7-F879-408B-882C-53007B51AFBD}"/>
              </a:ext>
            </a:extLst>
          </p:cNvPr>
          <p:cNvCxnSpPr/>
          <p:nvPr/>
        </p:nvCxnSpPr>
        <p:spPr>
          <a:xfrm>
            <a:off x="10026974" y="4846145"/>
            <a:ext cx="18319" cy="4996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6B29444F-CCA5-493E-8A23-9496E20C50B1}"/>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41751279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Use a Histogram to Estimate the Density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density estimate is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h</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h</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e>
                        </m:d>
                      </m:num>
                      <m:den>
                        <m:r>
                          <a:rPr lang="en-US" b="0" i="1" smtClean="0">
                            <a:latin typeface="Cambria Math" panose="02040503050406030204" pitchFamily="18" charset="0"/>
                          </a:rPr>
                          <m:t>𝑁h</m:t>
                        </m:r>
                      </m:den>
                    </m:f>
                  </m:oMath>
                </a14:m>
                <a:r>
                  <a:rPr lang="en-US" dirty="0"/>
                  <a:t> where #() is the count of observation in the interval</a:t>
                </a:r>
              </a:p>
              <a:p>
                <a:r>
                  <a:rPr lang="en-US" dirty="0"/>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=1,…, </m:t>
                    </m:r>
                    <m:r>
                      <a:rPr lang="en-US" i="1">
                        <a:latin typeface="Cambria Math" panose="02040503050406030204" pitchFamily="18" charset="0"/>
                      </a:rPr>
                      <m:t>𝑁</m:t>
                    </m:r>
                  </m:oMath>
                </a14:m>
                <a:r>
                  <a:rPr lang="en-US" dirty="0"/>
                  <a:t> are the observations</a:t>
                </a:r>
              </a:p>
              <a:p>
                <a:r>
                  <a:rPr lang="en-US" dirty="0"/>
                  <a:t>Alternatively, the density estimate is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𝑖</m:t>
                            </m:r>
                          </m:sub>
                        </m:sSub>
                      </m:e>
                    </m:d>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𝑁h</m:t>
                        </m:r>
                      </m:den>
                    </m:f>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𝑤</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h</m:t>
                                </m:r>
                              </m:den>
                            </m:f>
                          </m:e>
                        </m:d>
                      </m:e>
                    </m:nary>
                    <m:r>
                      <a:rPr lang="en-US" i="1">
                        <a:latin typeface="Cambria Math" panose="02040503050406030204" pitchFamily="18" charset="0"/>
                      </a:rPr>
                      <m:t> </m:t>
                    </m:r>
                  </m:oMath>
                </a14:m>
                <a:endParaRPr lang="en-US" dirty="0"/>
              </a:p>
              <a:p>
                <a:r>
                  <a:rPr lang="en-US" dirty="0"/>
                  <a:t>The weight function is </a:t>
                </a:r>
                <a14:m>
                  <m:oMath xmlns:m="http://schemas.openxmlformats.org/officeDocument/2006/math">
                    <m:r>
                      <a:rPr lang="en-US" b="0" i="1" smtClean="0">
                        <a:latin typeface="Cambria Math" panose="02040503050406030204" pitchFamily="18" charset="0"/>
                      </a:rPr>
                      <m:t>𝑤</m:t>
                    </m:r>
                    <m:d>
                      <m:dPr>
                        <m:ctrlPr>
                          <a:rPr lang="en-US" i="1" smtClean="0">
                            <a:latin typeface="Cambria Math" panose="02040503050406030204" pitchFamily="18" charset="0"/>
                          </a:rPr>
                        </m:ctrlPr>
                      </m:dPr>
                      <m:e>
                        <m:r>
                          <a:rPr lang="en-US" b="0" i="1" smtClean="0">
                            <a:latin typeface="Cambria Math" panose="02040503050406030204" pitchFamily="18" charset="0"/>
                          </a:rPr>
                          <m:t>𝑢</m:t>
                        </m:r>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m:t>
                            </m:r>
                            <m:r>
                              <a:rPr lang="en-US" i="1" smtClean="0">
                                <a:latin typeface="Cambria Math" panose="02040503050406030204" pitchFamily="18" charset="0"/>
                              </a:rPr>
                              <m:t>,  </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i="1" smtClean="0">
                                <a:latin typeface="Cambria Math" panose="02040503050406030204" pitchFamily="18" charset="0"/>
                              </a:rPr>
                              <m:t>&lt;</m:t>
                            </m:r>
                            <m:r>
                              <a:rPr lang="en-US" b="0" i="1" smtClean="0">
                                <a:latin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e>
                          <m:e>
                            <m:r>
                              <a:rPr lang="en-US" i="1" smtClean="0">
                                <a:latin typeface="Cambria Math" panose="02040503050406030204" pitchFamily="18" charset="0"/>
                              </a:rPr>
                              <m:t>&amp;</m:t>
                            </m:r>
                            <m:r>
                              <a:rPr lang="en-US" b="0" i="1" smtClean="0">
                                <a:latin typeface="Cambria Math" panose="02040503050406030204" pitchFamily="18" charset="0"/>
                              </a:rPr>
                              <m:t>0</m:t>
                            </m:r>
                            <m:r>
                              <a:rPr lang="en-US" i="1" smtClean="0">
                                <a:latin typeface="Cambria Math" panose="02040503050406030204" pitchFamily="18" charset="0"/>
                              </a:rPr>
                              <m:t>,  </m:t>
                            </m:r>
                            <m:r>
                              <m:rPr>
                                <m:sty m:val="p"/>
                              </m:rPr>
                              <a:rPr lang="en-US" b="0" i="0" smtClean="0">
                                <a:latin typeface="Cambria Math" panose="02040503050406030204" pitchFamily="18" charset="0"/>
                              </a:rPr>
                              <m:t>otherwise</m:t>
                            </m:r>
                          </m:e>
                        </m:eqArr>
                      </m:e>
                    </m:d>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48</a:t>
            </a:fld>
            <a:endParaRPr lang="en-US" dirty="0"/>
          </a:p>
        </p:txBody>
      </p:sp>
      <p:sp>
        <p:nvSpPr>
          <p:cNvPr id="4" name="Footer Placeholder 3">
            <a:extLst>
              <a:ext uri="{FF2B5EF4-FFF2-40B4-BE49-F238E27FC236}">
                <a16:creationId xmlns:a16="http://schemas.microsoft.com/office/drawing/2014/main" id="{2DA4B688-5549-4799-9988-742AC8AD4798}"/>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42234188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Density Estimation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observations are 0.4, 0.6, 0.7, 1.9, 2.4, 6.1, 6.2, and 7.3 (</a:t>
                </a:r>
                <a:r>
                  <a:rPr lang="en-US" i="1" dirty="0"/>
                  <a:t>N</a:t>
                </a:r>
                <a:r>
                  <a:rPr lang="en-US" dirty="0"/>
                  <a:t> = 8)</a:t>
                </a:r>
              </a:p>
              <a:p>
                <a:r>
                  <a:rPr lang="en-US" dirty="0"/>
                  <a:t>For </a:t>
                </a:r>
                <a:r>
                  <a:rPr lang="en-US" i="1" dirty="0"/>
                  <a:t>h</a:t>
                </a:r>
                <a:r>
                  <a:rPr lang="en-US" dirty="0"/>
                  <a:t> = 2, choose mid-points as 1, 3, 5, and 7.</a:t>
                </a:r>
              </a:p>
              <a:p>
                <a:r>
                  <a:rPr lang="en-US" dirty="0"/>
                  <a:t>Consider </a:t>
                </a:r>
                <a:r>
                  <a:rPr lang="en-US" i="1" dirty="0"/>
                  <a:t>m</a:t>
                </a:r>
                <a:r>
                  <a:rPr lang="en-US" i="1" baseline="-25000" dirty="0"/>
                  <a:t>1</a:t>
                </a:r>
                <a:r>
                  <a:rPr lang="en-US" dirty="0"/>
                  <a:t> = 1.</a:t>
                </a:r>
              </a:p>
              <a:p>
                <a:endParaRPr lang="en-US" dirty="0"/>
              </a:p>
              <a:p>
                <a:endParaRPr lang="en-US" dirty="0"/>
              </a:p>
              <a:p>
                <a:endParaRPr lang="en-US" dirty="0"/>
              </a:p>
              <a:p>
                <a:r>
                  <a:rPr lang="en-US" dirty="0"/>
                  <a:t>The density estimate for </a:t>
                </a:r>
                <a:r>
                  <a:rPr lang="en-US" i="1" dirty="0"/>
                  <a:t>m</a:t>
                </a:r>
                <a:r>
                  <a:rPr lang="en-US" i="1" baseline="-25000" dirty="0"/>
                  <a:t>1</a:t>
                </a:r>
                <a:r>
                  <a:rPr lang="en-US" dirty="0"/>
                  <a:t> = 1 is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d>
                      <m:dPr>
                        <m:ctrlPr>
                          <a:rPr lang="en-US" i="1">
                            <a:latin typeface="Cambria Math" panose="02040503050406030204" pitchFamily="18" charset="0"/>
                          </a:rPr>
                        </m:ctrlPr>
                      </m:dPr>
                      <m:e>
                        <m:r>
                          <a:rPr lang="en-US" i="1">
                            <a:latin typeface="Cambria Math" panose="02040503050406030204" pitchFamily="18" charset="0"/>
                          </a:rPr>
                          <m:t>1</m:t>
                        </m:r>
                      </m:e>
                    </m:d>
                  </m:oMath>
                </a14:m>
                <a:r>
                  <a:rPr lang="en-US" dirty="0"/>
                  <a:t> = </a:t>
                </a:r>
                <a:r>
                  <a:rPr lang="el-GR" dirty="0"/>
                  <a:t>Σ</a:t>
                </a:r>
                <a:r>
                  <a:rPr lang="en-US" dirty="0"/>
                  <a:t> </a:t>
                </a:r>
                <a:r>
                  <a:rPr lang="en-US" i="1" dirty="0"/>
                  <a:t>w</a:t>
                </a:r>
                <a:r>
                  <a:rPr lang="en-US" dirty="0"/>
                  <a:t>(</a:t>
                </a:r>
                <a:r>
                  <a:rPr lang="en-US" i="1" dirty="0"/>
                  <a:t>u</a:t>
                </a:r>
                <a:r>
                  <a:rPr lang="en-US" dirty="0"/>
                  <a:t>) / (</a:t>
                </a:r>
                <a:r>
                  <a:rPr lang="en-US" i="1" dirty="0"/>
                  <a:t>Nh</a:t>
                </a:r>
                <a:r>
                  <a:rPr lang="en-US" dirty="0"/>
                  <a:t>)</a:t>
                </a:r>
                <a:br>
                  <a:rPr lang="en-US" dirty="0"/>
                </a:br>
                <a:r>
                  <a:rPr lang="en-US" dirty="0"/>
                  <a:t>= 4 / (8*2) = 0.25.</a:t>
                </a:r>
              </a:p>
              <a:p>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49</a:t>
            </a:fld>
            <a:endParaRPr lang="en-US" dirty="0"/>
          </a:p>
        </p:txBody>
      </p:sp>
      <p:graphicFrame>
        <p:nvGraphicFramePr>
          <p:cNvPr id="8" name="Table 7">
            <a:extLst>
              <a:ext uri="{FF2B5EF4-FFF2-40B4-BE49-F238E27FC236}">
                <a16:creationId xmlns:a16="http://schemas.microsoft.com/office/drawing/2014/main" id="{CC28AEBB-8591-4EC9-A36F-CCC6B256FA4E}"/>
              </a:ext>
            </a:extLst>
          </p:cNvPr>
          <p:cNvGraphicFramePr>
            <a:graphicFrameLocks noGrp="1"/>
          </p:cNvGraphicFramePr>
          <p:nvPr/>
        </p:nvGraphicFramePr>
        <p:xfrm>
          <a:off x="838200" y="3346926"/>
          <a:ext cx="10146026" cy="1308735"/>
        </p:xfrm>
        <a:graphic>
          <a:graphicData uri="http://schemas.openxmlformats.org/drawingml/2006/table">
            <a:tbl>
              <a:tblPr/>
              <a:tblGrid>
                <a:gridCol w="2275170">
                  <a:extLst>
                    <a:ext uri="{9D8B030D-6E8A-4147-A177-3AD203B41FA5}">
                      <a16:colId xmlns:a16="http://schemas.microsoft.com/office/drawing/2014/main" val="1353959852"/>
                    </a:ext>
                  </a:extLst>
                </a:gridCol>
                <a:gridCol w="983857">
                  <a:extLst>
                    <a:ext uri="{9D8B030D-6E8A-4147-A177-3AD203B41FA5}">
                      <a16:colId xmlns:a16="http://schemas.microsoft.com/office/drawing/2014/main" val="4205889433"/>
                    </a:ext>
                  </a:extLst>
                </a:gridCol>
                <a:gridCol w="983857">
                  <a:extLst>
                    <a:ext uri="{9D8B030D-6E8A-4147-A177-3AD203B41FA5}">
                      <a16:colId xmlns:a16="http://schemas.microsoft.com/office/drawing/2014/main" val="339864498"/>
                    </a:ext>
                  </a:extLst>
                </a:gridCol>
                <a:gridCol w="983857">
                  <a:extLst>
                    <a:ext uri="{9D8B030D-6E8A-4147-A177-3AD203B41FA5}">
                      <a16:colId xmlns:a16="http://schemas.microsoft.com/office/drawing/2014/main" val="1403211240"/>
                    </a:ext>
                  </a:extLst>
                </a:gridCol>
                <a:gridCol w="983857">
                  <a:extLst>
                    <a:ext uri="{9D8B030D-6E8A-4147-A177-3AD203B41FA5}">
                      <a16:colId xmlns:a16="http://schemas.microsoft.com/office/drawing/2014/main" val="2059088655"/>
                    </a:ext>
                  </a:extLst>
                </a:gridCol>
                <a:gridCol w="983857">
                  <a:extLst>
                    <a:ext uri="{9D8B030D-6E8A-4147-A177-3AD203B41FA5}">
                      <a16:colId xmlns:a16="http://schemas.microsoft.com/office/drawing/2014/main" val="2070125105"/>
                    </a:ext>
                  </a:extLst>
                </a:gridCol>
                <a:gridCol w="983857">
                  <a:extLst>
                    <a:ext uri="{9D8B030D-6E8A-4147-A177-3AD203B41FA5}">
                      <a16:colId xmlns:a16="http://schemas.microsoft.com/office/drawing/2014/main" val="2341543698"/>
                    </a:ext>
                  </a:extLst>
                </a:gridCol>
                <a:gridCol w="983857">
                  <a:extLst>
                    <a:ext uri="{9D8B030D-6E8A-4147-A177-3AD203B41FA5}">
                      <a16:colId xmlns:a16="http://schemas.microsoft.com/office/drawing/2014/main" val="3678627601"/>
                    </a:ext>
                  </a:extLst>
                </a:gridCol>
                <a:gridCol w="983857">
                  <a:extLst>
                    <a:ext uri="{9D8B030D-6E8A-4147-A177-3AD203B41FA5}">
                      <a16:colId xmlns:a16="http://schemas.microsoft.com/office/drawing/2014/main" val="2618030372"/>
                    </a:ext>
                  </a:extLst>
                </a:gridCol>
              </a:tblGrid>
              <a:tr h="350255">
                <a:tc>
                  <a:txBody>
                    <a:bodyPr/>
                    <a:lstStyle/>
                    <a:p>
                      <a:pPr algn="l" fontAlgn="b"/>
                      <a:r>
                        <a:rPr lang="en-US" sz="2800" b="0" i="1" u="none" strike="noStrike" dirty="0">
                          <a:solidFill>
                            <a:srgbClr val="000000"/>
                          </a:solidFill>
                          <a:effectLst/>
                          <a:latin typeface="Calibri" panose="020F0502020204030204" pitchFamily="34" charset="0"/>
                        </a:rPr>
                        <a:t>x</a:t>
                      </a:r>
                      <a:r>
                        <a:rPr lang="en-US" sz="2800" b="0" i="1" u="none" strike="noStrike" baseline="-25000" dirty="0">
                          <a:solidFill>
                            <a:srgbClr val="000000"/>
                          </a:solidFill>
                          <a:effectLst/>
                          <a:latin typeface="Calibri" panose="020F0502020204030204" pitchFamily="34" charset="0"/>
                        </a:rPr>
                        <a:t>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4436598"/>
                  </a:ext>
                </a:extLst>
              </a:tr>
              <a:tr h="350255">
                <a:tc>
                  <a:txBody>
                    <a:bodyPr/>
                    <a:lstStyle/>
                    <a:p>
                      <a:pPr algn="l" fontAlgn="b"/>
                      <a:r>
                        <a:rPr lang="en-US" sz="2800" b="0" i="1" u="none" strike="noStrike" dirty="0">
                          <a:solidFill>
                            <a:srgbClr val="000000"/>
                          </a:solidFill>
                          <a:effectLst/>
                          <a:latin typeface="Calibri" panose="020F0502020204030204" pitchFamily="34" charset="0"/>
                        </a:rPr>
                        <a:t>u</a:t>
                      </a:r>
                      <a:r>
                        <a:rPr lang="en-US" sz="2800" b="0" i="0" u="none" strike="noStrike" dirty="0">
                          <a:solidFill>
                            <a:srgbClr val="000000"/>
                          </a:solidFill>
                          <a:effectLst/>
                          <a:latin typeface="Calibri" panose="020F0502020204030204" pitchFamily="34" charset="0"/>
                        </a:rPr>
                        <a:t> = (</a:t>
                      </a:r>
                      <a:r>
                        <a:rPr lang="en-US" sz="2800" b="0" i="1" u="none" strike="noStrike" dirty="0">
                          <a:solidFill>
                            <a:srgbClr val="000000"/>
                          </a:solidFill>
                          <a:effectLst/>
                          <a:latin typeface="Calibri" panose="020F0502020204030204" pitchFamily="34" charset="0"/>
                        </a:rPr>
                        <a:t>x</a:t>
                      </a:r>
                      <a:r>
                        <a:rPr lang="en-US" sz="2800" b="0" i="1" u="none" strike="noStrike" baseline="-25000" dirty="0">
                          <a:solidFill>
                            <a:srgbClr val="000000"/>
                          </a:solidFill>
                          <a:effectLst/>
                          <a:latin typeface="Calibri" panose="020F0502020204030204" pitchFamily="34" charset="0"/>
                        </a:rPr>
                        <a:t>i</a:t>
                      </a:r>
                      <a:r>
                        <a:rPr lang="en-US" sz="2800" b="0" i="0" u="none" strike="noStrike" dirty="0">
                          <a:solidFill>
                            <a:srgbClr val="000000"/>
                          </a:solidFill>
                          <a:effectLst/>
                          <a:latin typeface="Calibri" panose="020F0502020204030204" pitchFamily="34" charset="0"/>
                        </a:rPr>
                        <a:t> - </a:t>
                      </a:r>
                      <a:r>
                        <a:rPr lang="en-US" sz="2800" i="1" dirty="0"/>
                        <a:t>m</a:t>
                      </a:r>
                      <a:r>
                        <a:rPr lang="en-US" sz="2800" i="1" baseline="-25000" dirty="0"/>
                        <a:t>1</a:t>
                      </a:r>
                      <a:r>
                        <a:rPr lang="en-US" sz="28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0.45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2.55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3.15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7962608"/>
                  </a:ext>
                </a:extLst>
              </a:tr>
              <a:tr h="350255">
                <a:tc>
                  <a:txBody>
                    <a:bodyPr/>
                    <a:lstStyle/>
                    <a:p>
                      <a:pPr algn="l" fontAlgn="b"/>
                      <a:r>
                        <a:rPr lang="en-US" sz="2800" b="0" i="1" u="none" strike="noStrike" dirty="0">
                          <a:solidFill>
                            <a:srgbClr val="000000"/>
                          </a:solidFill>
                          <a:effectLst/>
                          <a:latin typeface="Calibri" panose="020F0502020204030204" pitchFamily="34" charset="0"/>
                        </a:rPr>
                        <a:t>w</a:t>
                      </a:r>
                      <a:r>
                        <a:rPr lang="en-US" sz="2800" b="0" i="0" u="none" strike="noStrike" dirty="0">
                          <a:solidFill>
                            <a:srgbClr val="000000"/>
                          </a:solidFill>
                          <a:effectLst/>
                          <a:latin typeface="Calibri" panose="020F0502020204030204" pitchFamily="34" charset="0"/>
                        </a:rPr>
                        <a:t>(</a:t>
                      </a:r>
                      <a:r>
                        <a:rPr lang="en-US" sz="2800" b="0" i="1" u="none" strike="noStrike" dirty="0">
                          <a:solidFill>
                            <a:srgbClr val="000000"/>
                          </a:solidFill>
                          <a:effectLst/>
                          <a:latin typeface="Calibri" panose="020F0502020204030204" pitchFamily="34" charset="0"/>
                        </a:rPr>
                        <a:t>u</a:t>
                      </a:r>
                      <a:r>
                        <a:rPr lang="en-US" sz="28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5854837"/>
                  </a:ext>
                </a:extLst>
              </a:tr>
            </a:tbl>
          </a:graphicData>
        </a:graphic>
      </p:graphicFrame>
      <p:sp>
        <p:nvSpPr>
          <p:cNvPr id="4" name="Footer Placeholder 3">
            <a:extLst>
              <a:ext uri="{FF2B5EF4-FFF2-40B4-BE49-F238E27FC236}">
                <a16:creationId xmlns:a16="http://schemas.microsoft.com/office/drawing/2014/main" id="{3828C1FB-0650-421D-BA41-25791C9A576E}"/>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16541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Course Schedule </a:t>
            </a:r>
          </a:p>
        </p:txBody>
      </p:sp>
      <p:sp>
        <p:nvSpPr>
          <p:cNvPr id="3" name="Content Placeholder 2"/>
          <p:cNvSpPr>
            <a:spLocks noGrp="1"/>
          </p:cNvSpPr>
          <p:nvPr>
            <p:ph idx="1"/>
          </p:nvPr>
        </p:nvSpPr>
        <p:spPr/>
        <p:txBody>
          <a:bodyPr numCol="2">
            <a:normAutofit/>
          </a:bodyPr>
          <a:lstStyle/>
          <a:p>
            <a:pPr marL="514350" indent="-514350">
              <a:lnSpc>
                <a:spcPct val="110000"/>
              </a:lnSpc>
              <a:spcBef>
                <a:spcPts val="800"/>
              </a:spcBef>
              <a:buFont typeface="+mj-lt"/>
              <a:buAutoNum type="arabicPeriod"/>
            </a:pPr>
            <a:r>
              <a:rPr lang="en-US" sz="2400" dirty="0"/>
              <a:t>Introduction</a:t>
            </a:r>
          </a:p>
          <a:p>
            <a:pPr marL="0" indent="0">
              <a:lnSpc>
                <a:spcPct val="110000"/>
              </a:lnSpc>
              <a:spcBef>
                <a:spcPts val="800"/>
              </a:spcBef>
              <a:buNone/>
            </a:pPr>
            <a:r>
              <a:rPr lang="en-US" sz="2400" i="1" dirty="0"/>
              <a:t>Unsupervised Learning</a:t>
            </a:r>
          </a:p>
          <a:p>
            <a:pPr marL="514350" indent="-514350">
              <a:lnSpc>
                <a:spcPct val="100000"/>
              </a:lnSpc>
              <a:spcBef>
                <a:spcPts val="800"/>
              </a:spcBef>
              <a:buFont typeface="+mj-lt"/>
              <a:buAutoNum type="arabicPeriod" startAt="2"/>
            </a:pPr>
            <a:r>
              <a:rPr lang="en-US" sz="2400" dirty="0"/>
              <a:t>Memory Based Learner*</a:t>
            </a:r>
          </a:p>
          <a:p>
            <a:pPr marL="514350" indent="-514350">
              <a:lnSpc>
                <a:spcPct val="100000"/>
              </a:lnSpc>
              <a:spcBef>
                <a:spcPts val="800"/>
              </a:spcBef>
              <a:buFont typeface="+mj-lt"/>
              <a:buAutoNum type="arabicPeriod" startAt="2"/>
            </a:pPr>
            <a:r>
              <a:rPr lang="en-US" sz="2400" dirty="0"/>
              <a:t>Association Rules</a:t>
            </a:r>
          </a:p>
          <a:p>
            <a:pPr marL="514350" indent="-514350">
              <a:lnSpc>
                <a:spcPct val="100000"/>
              </a:lnSpc>
              <a:spcBef>
                <a:spcPts val="800"/>
              </a:spcBef>
              <a:buFont typeface="+mj-lt"/>
              <a:buAutoNum type="arabicPeriod" startAt="2"/>
            </a:pPr>
            <a:r>
              <a:rPr lang="en-US" sz="2400" dirty="0"/>
              <a:t>Clustering*</a:t>
            </a:r>
          </a:p>
          <a:p>
            <a:pPr marL="0" indent="0">
              <a:lnSpc>
                <a:spcPct val="100000"/>
              </a:lnSpc>
              <a:spcBef>
                <a:spcPts val="800"/>
              </a:spcBef>
              <a:buNone/>
            </a:pPr>
            <a:r>
              <a:rPr lang="en-US" sz="2400" i="1" dirty="0"/>
              <a:t>Supervised Learning</a:t>
            </a:r>
          </a:p>
          <a:p>
            <a:pPr marL="514350" indent="-514350">
              <a:lnSpc>
                <a:spcPct val="100000"/>
              </a:lnSpc>
              <a:spcBef>
                <a:spcPts val="800"/>
              </a:spcBef>
              <a:buFont typeface="+mj-lt"/>
              <a:buAutoNum type="arabicPeriod" startAt="5"/>
            </a:pPr>
            <a:r>
              <a:rPr lang="en-US" sz="2400" dirty="0"/>
              <a:t>Decision Trees</a:t>
            </a:r>
          </a:p>
          <a:p>
            <a:pPr marL="514350" indent="-514350">
              <a:lnSpc>
                <a:spcPct val="100000"/>
              </a:lnSpc>
              <a:spcBef>
                <a:spcPts val="800"/>
              </a:spcBef>
              <a:buFont typeface="+mj-lt"/>
              <a:buAutoNum type="arabicPeriod" startAt="5"/>
            </a:pPr>
            <a:r>
              <a:rPr lang="en-US" sz="2400" dirty="0"/>
              <a:t>Binary Logistic Regression*</a:t>
            </a:r>
          </a:p>
          <a:p>
            <a:pPr marL="514350" indent="-514350">
              <a:lnSpc>
                <a:spcPct val="100000"/>
              </a:lnSpc>
              <a:spcBef>
                <a:spcPts val="800"/>
              </a:spcBef>
              <a:buFont typeface="+mj-lt"/>
              <a:buAutoNum type="arabicPeriod" startAt="5"/>
            </a:pPr>
            <a:r>
              <a:rPr lang="en-US" sz="2400" dirty="0"/>
              <a:t>Feature Selection</a:t>
            </a:r>
          </a:p>
          <a:p>
            <a:pPr marL="0" indent="0">
              <a:lnSpc>
                <a:spcPct val="100000"/>
              </a:lnSpc>
              <a:spcBef>
                <a:spcPts val="800"/>
              </a:spcBef>
              <a:buNone/>
            </a:pPr>
            <a:r>
              <a:rPr lang="en-US" sz="2400" i="1" dirty="0"/>
              <a:t>Advanced Topics</a:t>
            </a:r>
          </a:p>
          <a:p>
            <a:pPr marL="514350" indent="-514350">
              <a:lnSpc>
                <a:spcPct val="100000"/>
              </a:lnSpc>
              <a:spcBef>
                <a:spcPts val="800"/>
              </a:spcBef>
              <a:buFont typeface="+mj-lt"/>
              <a:buAutoNum type="arabicPeriod" startAt="8"/>
            </a:pPr>
            <a:r>
              <a:rPr lang="en-US" sz="2400" dirty="0"/>
              <a:t>Learner Evaluation and Comparison</a:t>
            </a:r>
          </a:p>
          <a:p>
            <a:pPr marL="514350" indent="-514350">
              <a:lnSpc>
                <a:spcPct val="100000"/>
              </a:lnSpc>
              <a:spcBef>
                <a:spcPts val="800"/>
              </a:spcBef>
              <a:buFont typeface="+mj-lt"/>
              <a:buAutoNum type="arabicPeriod" startAt="8"/>
            </a:pPr>
            <a:r>
              <a:rPr lang="en-US" sz="2400" dirty="0"/>
              <a:t>Naïve Bayes</a:t>
            </a:r>
          </a:p>
          <a:p>
            <a:pPr marL="514350" indent="-514350">
              <a:lnSpc>
                <a:spcPct val="100000"/>
              </a:lnSpc>
              <a:spcBef>
                <a:spcPts val="800"/>
              </a:spcBef>
              <a:buFont typeface="+mj-lt"/>
              <a:buAutoNum type="arabicPeriod" startAt="8"/>
            </a:pPr>
            <a:r>
              <a:rPr lang="en-US" sz="2400" dirty="0"/>
              <a:t>Perceptron Neural Networks*</a:t>
            </a:r>
          </a:p>
          <a:p>
            <a:pPr marL="514350" indent="-514350">
              <a:lnSpc>
                <a:spcPct val="100000"/>
              </a:lnSpc>
              <a:spcBef>
                <a:spcPts val="800"/>
              </a:spcBef>
              <a:buFont typeface="+mj-lt"/>
              <a:buAutoNum type="arabicPeriod" startAt="8"/>
            </a:pPr>
            <a:r>
              <a:rPr lang="en-US" sz="2400" dirty="0"/>
              <a:t>Support Vector Machines</a:t>
            </a:r>
          </a:p>
          <a:p>
            <a:pPr marL="514350" indent="-514350">
              <a:lnSpc>
                <a:spcPct val="100000"/>
              </a:lnSpc>
              <a:spcBef>
                <a:spcPts val="800"/>
              </a:spcBef>
              <a:buFont typeface="+mj-lt"/>
              <a:buAutoNum type="arabicPeriod" startAt="8"/>
            </a:pPr>
            <a:r>
              <a:rPr lang="en-US" sz="2400" dirty="0"/>
              <a:t>Bagging, Adaptive Boosting*</a:t>
            </a:r>
          </a:p>
          <a:p>
            <a:pPr marL="514350" indent="-514350">
              <a:lnSpc>
                <a:spcPct val="100000"/>
              </a:lnSpc>
              <a:spcBef>
                <a:spcPts val="800"/>
              </a:spcBef>
              <a:buFont typeface="+mj-lt"/>
              <a:buAutoNum type="arabicPeriod" startAt="8"/>
            </a:pPr>
            <a:r>
              <a:rPr lang="en-US" sz="2400" dirty="0"/>
              <a:t>Gradient Boosting</a:t>
            </a:r>
          </a:p>
          <a:p>
            <a:pPr marL="0" indent="0">
              <a:lnSpc>
                <a:spcPct val="100000"/>
              </a:lnSpc>
              <a:spcBef>
                <a:spcPts val="800"/>
              </a:spcBef>
              <a:buNone/>
            </a:pPr>
            <a:endParaRPr lang="en-US" sz="2400" dirty="0"/>
          </a:p>
        </p:txBody>
      </p:sp>
      <p:sp>
        <p:nvSpPr>
          <p:cNvPr id="7" name="Slide Number Placeholder 6"/>
          <p:cNvSpPr>
            <a:spLocks noGrp="1"/>
          </p:cNvSpPr>
          <p:nvPr>
            <p:ph type="sldNum" sz="quarter" idx="12"/>
          </p:nvPr>
        </p:nvSpPr>
        <p:spPr/>
        <p:txBody>
          <a:bodyPr/>
          <a:lstStyle/>
          <a:p>
            <a:fld id="{1C20BA80-1909-427C-B3BD-3DD8AEAFD5BE}" type="slidenum">
              <a:rPr lang="en-US" smtClean="0"/>
              <a:t>5</a:t>
            </a:fld>
            <a:endParaRPr lang="en-US" dirty="0"/>
          </a:p>
        </p:txBody>
      </p:sp>
      <p:sp>
        <p:nvSpPr>
          <p:cNvPr id="4" name="TextBox 3">
            <a:extLst>
              <a:ext uri="{FF2B5EF4-FFF2-40B4-BE49-F238E27FC236}">
                <a16:creationId xmlns:a16="http://schemas.microsoft.com/office/drawing/2014/main" id="{655EB1DA-F2BC-44B9-A442-F5745ADC2EF4}"/>
              </a:ext>
            </a:extLst>
          </p:cNvPr>
          <p:cNvSpPr txBox="1"/>
          <p:nvPr/>
        </p:nvSpPr>
        <p:spPr>
          <a:xfrm>
            <a:off x="10075147" y="5807631"/>
            <a:ext cx="2021604" cy="369332"/>
          </a:xfrm>
          <a:prstGeom prst="rect">
            <a:avLst/>
          </a:prstGeom>
          <a:noFill/>
        </p:spPr>
        <p:txBody>
          <a:bodyPr wrap="square" rtlCol="0">
            <a:spAutoFit/>
          </a:bodyPr>
          <a:lstStyle/>
          <a:p>
            <a:r>
              <a:rPr lang="en-US" dirty="0"/>
              <a:t>* Assignment Week</a:t>
            </a:r>
          </a:p>
        </p:txBody>
      </p:sp>
      <p:sp>
        <p:nvSpPr>
          <p:cNvPr id="5" name="Footer Placeholder 4">
            <a:extLst>
              <a:ext uri="{FF2B5EF4-FFF2-40B4-BE49-F238E27FC236}">
                <a16:creationId xmlns:a16="http://schemas.microsoft.com/office/drawing/2014/main" id="{CFD1A8B0-FB86-4FF1-8166-1A492530F96A}"/>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40831636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Density Estimation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a:t>The observations are 0.4, 0.6, 0.7, 1.9, 2.4, 6.1, 6.2, and 7.3 (</a:t>
                </a:r>
                <a:r>
                  <a:rPr lang="en-US" i="1" dirty="0"/>
                  <a:t>N</a:t>
                </a:r>
                <a:r>
                  <a:rPr lang="en-US" dirty="0"/>
                  <a:t> = 8)</a:t>
                </a:r>
              </a:p>
              <a:p>
                <a:r>
                  <a:rPr lang="en-US" dirty="0"/>
                  <a:t>For </a:t>
                </a:r>
                <a:r>
                  <a:rPr lang="en-US" i="1" dirty="0"/>
                  <a:t>h</a:t>
                </a:r>
                <a:r>
                  <a:rPr lang="en-US" dirty="0"/>
                  <a:t> = 2, choose mid-points as 1, 3, 5, and 7.</a:t>
                </a:r>
              </a:p>
              <a:p>
                <a:r>
                  <a:rPr lang="en-US" dirty="0"/>
                  <a:t>Consider </a:t>
                </a:r>
                <a:r>
                  <a:rPr lang="en-US" i="1" dirty="0"/>
                  <a:t>m</a:t>
                </a:r>
                <a:r>
                  <a:rPr lang="en-US" i="1" baseline="-25000" dirty="0"/>
                  <a:t>1</a:t>
                </a:r>
                <a:r>
                  <a:rPr lang="en-US" dirty="0"/>
                  <a:t> = 3.</a:t>
                </a:r>
              </a:p>
              <a:p>
                <a:endParaRPr lang="en-US" dirty="0"/>
              </a:p>
              <a:p>
                <a:endParaRPr lang="en-US" dirty="0"/>
              </a:p>
              <a:p>
                <a:endParaRPr lang="en-US" dirty="0"/>
              </a:p>
              <a:p>
                <a:r>
                  <a:rPr lang="en-US" dirty="0"/>
                  <a:t>The density estimate for </a:t>
                </a:r>
                <a:r>
                  <a:rPr lang="en-US" i="1" dirty="0"/>
                  <a:t>m</a:t>
                </a:r>
                <a:r>
                  <a:rPr lang="en-US" i="1" baseline="-25000" dirty="0"/>
                  <a:t>1</a:t>
                </a:r>
                <a:r>
                  <a:rPr lang="en-US" dirty="0"/>
                  <a:t> = 3 is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d>
                      <m:dPr>
                        <m:ctrlPr>
                          <a:rPr lang="en-US" i="1">
                            <a:latin typeface="Cambria Math" panose="02040503050406030204" pitchFamily="18" charset="0"/>
                          </a:rPr>
                        </m:ctrlPr>
                      </m:dPr>
                      <m:e>
                        <m:r>
                          <a:rPr lang="en-US" b="0" i="1" smtClean="0">
                            <a:latin typeface="Cambria Math" panose="02040503050406030204" pitchFamily="18" charset="0"/>
                          </a:rPr>
                          <m:t>3</m:t>
                        </m:r>
                      </m:e>
                    </m:d>
                  </m:oMath>
                </a14:m>
                <a:r>
                  <a:rPr lang="en-US" dirty="0"/>
                  <a:t> = </a:t>
                </a:r>
                <a:r>
                  <a:rPr lang="el-GR" dirty="0"/>
                  <a:t>Σ</a:t>
                </a:r>
                <a:r>
                  <a:rPr lang="en-US" dirty="0"/>
                  <a:t> </a:t>
                </a:r>
                <a:r>
                  <a:rPr lang="en-US" i="1" dirty="0"/>
                  <a:t>w</a:t>
                </a:r>
                <a:r>
                  <a:rPr lang="en-US" dirty="0"/>
                  <a:t>(</a:t>
                </a:r>
                <a:r>
                  <a:rPr lang="en-US" i="1" dirty="0"/>
                  <a:t>u</a:t>
                </a:r>
                <a:r>
                  <a:rPr lang="en-US" dirty="0"/>
                  <a:t>) / (</a:t>
                </a:r>
                <a:r>
                  <a:rPr lang="en-US" i="1" dirty="0"/>
                  <a:t>Nh</a:t>
                </a:r>
                <a:r>
                  <a:rPr lang="en-US" dirty="0"/>
                  <a:t>) = 1 / (8*2) = 0.0625.</a:t>
                </a:r>
              </a:p>
              <a:p>
                <a:r>
                  <a:rPr lang="en-US" dirty="0"/>
                  <a:t>The density estimates are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d>
                      <m:dPr>
                        <m:ctrlPr>
                          <a:rPr lang="en-US" i="1">
                            <a:latin typeface="Cambria Math" panose="02040503050406030204" pitchFamily="18" charset="0"/>
                          </a:rPr>
                        </m:ctrlPr>
                      </m:dPr>
                      <m:e>
                        <m:r>
                          <a:rPr lang="en-US" i="1">
                            <a:latin typeface="Cambria Math" panose="02040503050406030204" pitchFamily="18" charset="0"/>
                          </a:rPr>
                          <m:t>1</m:t>
                        </m:r>
                      </m:e>
                    </m:d>
                  </m:oMath>
                </a14:m>
                <a:r>
                  <a:rPr lang="en-US" dirty="0"/>
                  <a:t> = 0.25,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d>
                      <m:dPr>
                        <m:ctrlPr>
                          <a:rPr lang="en-US" i="1">
                            <a:latin typeface="Cambria Math" panose="02040503050406030204" pitchFamily="18" charset="0"/>
                          </a:rPr>
                        </m:ctrlPr>
                      </m:dPr>
                      <m:e>
                        <m:r>
                          <a:rPr lang="en-US" i="1">
                            <a:latin typeface="Cambria Math" panose="02040503050406030204" pitchFamily="18" charset="0"/>
                          </a:rPr>
                          <m:t>3</m:t>
                        </m:r>
                      </m:e>
                    </m:d>
                  </m:oMath>
                </a14:m>
                <a:r>
                  <a:rPr lang="en-US" dirty="0"/>
                  <a:t> = 0.0625,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d>
                      <m:dPr>
                        <m:ctrlPr>
                          <a:rPr lang="en-US" i="1">
                            <a:latin typeface="Cambria Math" panose="02040503050406030204" pitchFamily="18" charset="0"/>
                          </a:rPr>
                        </m:ctrlPr>
                      </m:dPr>
                      <m:e>
                        <m:r>
                          <a:rPr lang="en-US" i="1">
                            <a:latin typeface="Cambria Math" panose="02040503050406030204" pitchFamily="18" charset="0"/>
                          </a:rPr>
                          <m:t>5</m:t>
                        </m:r>
                      </m:e>
                    </m:d>
                  </m:oMath>
                </a14:m>
                <a:r>
                  <a:rPr lang="en-US" dirty="0"/>
                  <a:t> = 0,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d>
                      <m:dPr>
                        <m:ctrlPr>
                          <a:rPr lang="en-US" i="1">
                            <a:latin typeface="Cambria Math" panose="02040503050406030204" pitchFamily="18" charset="0"/>
                          </a:rPr>
                        </m:ctrlPr>
                      </m:dPr>
                      <m:e>
                        <m:r>
                          <a:rPr lang="en-US" i="1">
                            <a:latin typeface="Cambria Math" panose="02040503050406030204" pitchFamily="18" charset="0"/>
                          </a:rPr>
                          <m:t>7</m:t>
                        </m:r>
                      </m:e>
                    </m:d>
                  </m:oMath>
                </a14:m>
                <a:r>
                  <a:rPr lang="en-US" dirty="0"/>
                  <a:t> = 0.1875.</a:t>
                </a:r>
              </a:p>
              <a:p>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28" t="-2101" r="-58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50</a:t>
            </a:fld>
            <a:endParaRPr lang="en-US" dirty="0"/>
          </a:p>
        </p:txBody>
      </p:sp>
      <p:graphicFrame>
        <p:nvGraphicFramePr>
          <p:cNvPr id="8" name="Table 7">
            <a:extLst>
              <a:ext uri="{FF2B5EF4-FFF2-40B4-BE49-F238E27FC236}">
                <a16:creationId xmlns:a16="http://schemas.microsoft.com/office/drawing/2014/main" id="{CC28AEBB-8591-4EC9-A36F-CCC6B256FA4E}"/>
              </a:ext>
            </a:extLst>
          </p:cNvPr>
          <p:cNvGraphicFramePr>
            <a:graphicFrameLocks noGrp="1"/>
          </p:cNvGraphicFramePr>
          <p:nvPr/>
        </p:nvGraphicFramePr>
        <p:xfrm>
          <a:off x="838200" y="3346926"/>
          <a:ext cx="10146026" cy="1308735"/>
        </p:xfrm>
        <a:graphic>
          <a:graphicData uri="http://schemas.openxmlformats.org/drawingml/2006/table">
            <a:tbl>
              <a:tblPr/>
              <a:tblGrid>
                <a:gridCol w="2275170">
                  <a:extLst>
                    <a:ext uri="{9D8B030D-6E8A-4147-A177-3AD203B41FA5}">
                      <a16:colId xmlns:a16="http://schemas.microsoft.com/office/drawing/2014/main" val="1353959852"/>
                    </a:ext>
                  </a:extLst>
                </a:gridCol>
                <a:gridCol w="983857">
                  <a:extLst>
                    <a:ext uri="{9D8B030D-6E8A-4147-A177-3AD203B41FA5}">
                      <a16:colId xmlns:a16="http://schemas.microsoft.com/office/drawing/2014/main" val="4205889433"/>
                    </a:ext>
                  </a:extLst>
                </a:gridCol>
                <a:gridCol w="983857">
                  <a:extLst>
                    <a:ext uri="{9D8B030D-6E8A-4147-A177-3AD203B41FA5}">
                      <a16:colId xmlns:a16="http://schemas.microsoft.com/office/drawing/2014/main" val="339864498"/>
                    </a:ext>
                  </a:extLst>
                </a:gridCol>
                <a:gridCol w="983857">
                  <a:extLst>
                    <a:ext uri="{9D8B030D-6E8A-4147-A177-3AD203B41FA5}">
                      <a16:colId xmlns:a16="http://schemas.microsoft.com/office/drawing/2014/main" val="1403211240"/>
                    </a:ext>
                  </a:extLst>
                </a:gridCol>
                <a:gridCol w="983857">
                  <a:extLst>
                    <a:ext uri="{9D8B030D-6E8A-4147-A177-3AD203B41FA5}">
                      <a16:colId xmlns:a16="http://schemas.microsoft.com/office/drawing/2014/main" val="2059088655"/>
                    </a:ext>
                  </a:extLst>
                </a:gridCol>
                <a:gridCol w="983857">
                  <a:extLst>
                    <a:ext uri="{9D8B030D-6E8A-4147-A177-3AD203B41FA5}">
                      <a16:colId xmlns:a16="http://schemas.microsoft.com/office/drawing/2014/main" val="2070125105"/>
                    </a:ext>
                  </a:extLst>
                </a:gridCol>
                <a:gridCol w="983857">
                  <a:extLst>
                    <a:ext uri="{9D8B030D-6E8A-4147-A177-3AD203B41FA5}">
                      <a16:colId xmlns:a16="http://schemas.microsoft.com/office/drawing/2014/main" val="2341543698"/>
                    </a:ext>
                  </a:extLst>
                </a:gridCol>
                <a:gridCol w="983857">
                  <a:extLst>
                    <a:ext uri="{9D8B030D-6E8A-4147-A177-3AD203B41FA5}">
                      <a16:colId xmlns:a16="http://schemas.microsoft.com/office/drawing/2014/main" val="3678627601"/>
                    </a:ext>
                  </a:extLst>
                </a:gridCol>
                <a:gridCol w="983857">
                  <a:extLst>
                    <a:ext uri="{9D8B030D-6E8A-4147-A177-3AD203B41FA5}">
                      <a16:colId xmlns:a16="http://schemas.microsoft.com/office/drawing/2014/main" val="2618030372"/>
                    </a:ext>
                  </a:extLst>
                </a:gridCol>
              </a:tblGrid>
              <a:tr h="350255">
                <a:tc>
                  <a:txBody>
                    <a:bodyPr/>
                    <a:lstStyle/>
                    <a:p>
                      <a:pPr algn="l" fontAlgn="b"/>
                      <a:r>
                        <a:rPr lang="en-US" sz="2800" b="0" i="1" u="none" strike="noStrike" dirty="0">
                          <a:solidFill>
                            <a:srgbClr val="000000"/>
                          </a:solidFill>
                          <a:effectLst/>
                          <a:latin typeface="Calibri" panose="020F0502020204030204" pitchFamily="34" charset="0"/>
                        </a:rPr>
                        <a:t>x</a:t>
                      </a:r>
                      <a:r>
                        <a:rPr lang="en-US" sz="2800" b="0" i="1" u="none" strike="noStrike" baseline="-25000" dirty="0">
                          <a:solidFill>
                            <a:srgbClr val="000000"/>
                          </a:solidFill>
                          <a:effectLst/>
                          <a:latin typeface="Calibri" panose="020F0502020204030204" pitchFamily="34" charset="0"/>
                        </a:rPr>
                        <a:t>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a:solidFill>
                            <a:srgbClr val="000000"/>
                          </a:solidFill>
                          <a:effectLst/>
                          <a:latin typeface="Calibri" panose="020F0502020204030204" pitchFamily="34" charset="0"/>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4436598"/>
                  </a:ext>
                </a:extLst>
              </a:tr>
              <a:tr h="350255">
                <a:tc>
                  <a:txBody>
                    <a:bodyPr/>
                    <a:lstStyle/>
                    <a:p>
                      <a:pPr algn="l" fontAlgn="b"/>
                      <a:r>
                        <a:rPr lang="en-US" sz="2800" b="0" i="1" u="none" strike="noStrike" dirty="0">
                          <a:solidFill>
                            <a:srgbClr val="000000"/>
                          </a:solidFill>
                          <a:effectLst/>
                          <a:latin typeface="Calibri" panose="020F0502020204030204" pitchFamily="34" charset="0"/>
                        </a:rPr>
                        <a:t>u</a:t>
                      </a:r>
                      <a:r>
                        <a:rPr lang="en-US" sz="2800" b="0" i="0" u="none" strike="noStrike" dirty="0">
                          <a:solidFill>
                            <a:srgbClr val="000000"/>
                          </a:solidFill>
                          <a:effectLst/>
                          <a:latin typeface="Calibri" panose="020F0502020204030204" pitchFamily="34" charset="0"/>
                        </a:rPr>
                        <a:t> = (</a:t>
                      </a:r>
                      <a:r>
                        <a:rPr lang="en-US" sz="2800" b="0" i="1" u="none" strike="noStrike" dirty="0">
                          <a:solidFill>
                            <a:srgbClr val="000000"/>
                          </a:solidFill>
                          <a:effectLst/>
                          <a:latin typeface="Calibri" panose="020F0502020204030204" pitchFamily="34" charset="0"/>
                        </a:rPr>
                        <a:t>x</a:t>
                      </a:r>
                      <a:r>
                        <a:rPr lang="en-US" sz="2800" b="0" i="1" u="none" strike="noStrike" baseline="-25000" dirty="0">
                          <a:solidFill>
                            <a:srgbClr val="000000"/>
                          </a:solidFill>
                          <a:effectLst/>
                          <a:latin typeface="Calibri" panose="020F0502020204030204" pitchFamily="34" charset="0"/>
                        </a:rPr>
                        <a:t>i</a:t>
                      </a:r>
                      <a:r>
                        <a:rPr lang="en-US" sz="2800" b="0" i="0" u="none" strike="noStrike" dirty="0">
                          <a:solidFill>
                            <a:srgbClr val="000000"/>
                          </a:solidFill>
                          <a:effectLst/>
                          <a:latin typeface="Calibri" panose="020F0502020204030204" pitchFamily="34" charset="0"/>
                        </a:rPr>
                        <a:t> - </a:t>
                      </a:r>
                      <a:r>
                        <a:rPr lang="en-US" sz="2800" i="1" dirty="0"/>
                        <a:t>m</a:t>
                      </a:r>
                      <a:r>
                        <a:rPr lang="en-US" sz="2800" i="1" baseline="-25000" dirty="0"/>
                        <a:t>1</a:t>
                      </a:r>
                      <a:r>
                        <a:rPr lang="en-US" sz="28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-0.55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1.55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2.15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7962608"/>
                  </a:ext>
                </a:extLst>
              </a:tr>
              <a:tr h="350255">
                <a:tc>
                  <a:txBody>
                    <a:bodyPr/>
                    <a:lstStyle/>
                    <a:p>
                      <a:pPr algn="l" fontAlgn="b"/>
                      <a:r>
                        <a:rPr lang="en-US" sz="2800" b="0" i="1" u="none" strike="noStrike" dirty="0">
                          <a:solidFill>
                            <a:srgbClr val="000000"/>
                          </a:solidFill>
                          <a:effectLst/>
                          <a:latin typeface="Calibri" panose="020F0502020204030204" pitchFamily="34" charset="0"/>
                        </a:rPr>
                        <a:t>w</a:t>
                      </a:r>
                      <a:r>
                        <a:rPr lang="en-US" sz="2800" b="0" i="0" u="none" strike="noStrike" dirty="0">
                          <a:solidFill>
                            <a:srgbClr val="000000"/>
                          </a:solidFill>
                          <a:effectLst/>
                          <a:latin typeface="Calibri" panose="020F0502020204030204" pitchFamily="34" charset="0"/>
                        </a:rPr>
                        <a:t>(</a:t>
                      </a:r>
                      <a:r>
                        <a:rPr lang="en-US" sz="2800" b="0" i="1" u="none" strike="noStrike" dirty="0">
                          <a:solidFill>
                            <a:srgbClr val="000000"/>
                          </a:solidFill>
                          <a:effectLst/>
                          <a:latin typeface="Calibri" panose="020F0502020204030204" pitchFamily="34" charset="0"/>
                        </a:rPr>
                        <a:t>u</a:t>
                      </a:r>
                      <a:r>
                        <a:rPr lang="en-US" sz="28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5854837"/>
                  </a:ext>
                </a:extLst>
              </a:tr>
            </a:tbl>
          </a:graphicData>
        </a:graphic>
      </p:graphicFrame>
      <p:sp>
        <p:nvSpPr>
          <p:cNvPr id="4" name="Footer Placeholder 3">
            <a:extLst>
              <a:ext uri="{FF2B5EF4-FFF2-40B4-BE49-F238E27FC236}">
                <a16:creationId xmlns:a16="http://schemas.microsoft.com/office/drawing/2014/main" id="{9D91AF81-41A0-4A8C-BAB3-955B6BB18840}"/>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40860885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Density Estimation Example</a:t>
            </a:r>
          </a:p>
        </p:txBody>
      </p:sp>
      <p:sp>
        <p:nvSpPr>
          <p:cNvPr id="7" name="Slide Number Placeholder 6"/>
          <p:cNvSpPr>
            <a:spLocks noGrp="1"/>
          </p:cNvSpPr>
          <p:nvPr>
            <p:ph type="sldNum" sz="quarter" idx="12"/>
          </p:nvPr>
        </p:nvSpPr>
        <p:spPr/>
        <p:txBody>
          <a:bodyPr/>
          <a:lstStyle/>
          <a:p>
            <a:fld id="{1C20BA80-1909-427C-B3BD-3DD8AEAFD5BE}" type="slidenum">
              <a:rPr lang="en-US" smtClean="0"/>
              <a:t>51</a:t>
            </a:fld>
            <a:endParaRPr lang="en-US" dirty="0"/>
          </a:p>
        </p:txBody>
      </p:sp>
      <p:graphicFrame>
        <p:nvGraphicFramePr>
          <p:cNvPr id="4" name="Table 3">
            <a:extLst>
              <a:ext uri="{FF2B5EF4-FFF2-40B4-BE49-F238E27FC236}">
                <a16:creationId xmlns:a16="http://schemas.microsoft.com/office/drawing/2014/main" id="{DB14A0AB-7A00-4F4F-9249-B869F7640502}"/>
              </a:ext>
            </a:extLst>
          </p:cNvPr>
          <p:cNvGraphicFramePr>
            <a:graphicFrameLocks noGrp="1"/>
          </p:cNvGraphicFramePr>
          <p:nvPr/>
        </p:nvGraphicFramePr>
        <p:xfrm>
          <a:off x="7783032" y="1027906"/>
          <a:ext cx="1908810" cy="1703070"/>
        </p:xfrm>
        <a:graphic>
          <a:graphicData uri="http://schemas.openxmlformats.org/drawingml/2006/table">
            <a:tbl>
              <a:tblPr/>
              <a:tblGrid>
                <a:gridCol w="954405">
                  <a:extLst>
                    <a:ext uri="{9D8B030D-6E8A-4147-A177-3AD203B41FA5}">
                      <a16:colId xmlns:a16="http://schemas.microsoft.com/office/drawing/2014/main" val="3753118604"/>
                    </a:ext>
                  </a:extLst>
                </a:gridCol>
                <a:gridCol w="954405">
                  <a:extLst>
                    <a:ext uri="{9D8B030D-6E8A-4147-A177-3AD203B41FA5}">
                      <a16:colId xmlns:a16="http://schemas.microsoft.com/office/drawing/2014/main" val="1870675029"/>
                    </a:ext>
                  </a:extLst>
                </a:gridCol>
              </a:tblGrid>
              <a:tr h="0">
                <a:tc gridSpan="2">
                  <a:txBody>
                    <a:bodyPr/>
                    <a:lstStyle/>
                    <a:p>
                      <a:pPr algn="ctr" fontAlgn="b"/>
                      <a:r>
                        <a:rPr lang="en-US" sz="1800" b="0" i="0" u="none" strike="noStrike" dirty="0">
                          <a:solidFill>
                            <a:srgbClr val="000000"/>
                          </a:solidFill>
                          <a:effectLst/>
                          <a:latin typeface="Calibri" panose="020F0502020204030204" pitchFamily="34" charset="0"/>
                        </a:rPr>
                        <a:t>h=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533411743"/>
                  </a:ext>
                </a:extLst>
              </a:tr>
              <a:tr h="190500">
                <a:tc>
                  <a:txBody>
                    <a:bodyPr/>
                    <a:lstStyle/>
                    <a:p>
                      <a:pPr algn="r" fontAlgn="b"/>
                      <a:r>
                        <a:rPr lang="en-US" sz="1800" b="0" i="0" u="none" strike="noStrike" dirty="0">
                          <a:solidFill>
                            <a:srgbClr val="000000"/>
                          </a:solidFill>
                          <a:effectLst/>
                          <a:latin typeface="Calibri" panose="020F0502020204030204" pitchFamily="34" charset="0"/>
                        </a:rPr>
                        <a:t>m</a:t>
                      </a:r>
                      <a:r>
                        <a:rPr lang="en-US" sz="1800" b="0" i="0" u="none" strike="noStrike" baseline="-25000" dirty="0">
                          <a:solidFill>
                            <a:srgbClr val="000000"/>
                          </a:solidFill>
                          <a:effectLst/>
                          <a:latin typeface="Calibri" panose="020F0502020204030204" pitchFamily="34" charset="0"/>
                        </a:rPr>
                        <a:t>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p(m</a:t>
                      </a:r>
                      <a:r>
                        <a:rPr lang="en-US" sz="1800" b="0" i="0" u="none" strike="noStrike" baseline="-25000" dirty="0">
                          <a:solidFill>
                            <a:srgbClr val="000000"/>
                          </a:solidFill>
                          <a:effectLst/>
                          <a:latin typeface="Calibri" panose="020F0502020204030204" pitchFamily="34" charset="0"/>
                        </a:rPr>
                        <a:t>i</a:t>
                      </a:r>
                      <a:r>
                        <a:rPr lang="en-US" sz="18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106770"/>
                  </a:ext>
                </a:extLst>
              </a:tr>
              <a:tr h="190500">
                <a:tc>
                  <a:txBody>
                    <a:bodyPr/>
                    <a:lstStyle/>
                    <a:p>
                      <a:pPr algn="r" fontAlgn="b"/>
                      <a:r>
                        <a:rPr lang="en-US" sz="1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0734563"/>
                  </a:ext>
                </a:extLst>
              </a:tr>
              <a:tr h="190500">
                <a:tc>
                  <a:txBody>
                    <a:bodyPr/>
                    <a:lstStyle/>
                    <a:p>
                      <a:pPr algn="r" fontAlgn="b"/>
                      <a:r>
                        <a:rPr lang="en-US" sz="18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0.0625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1132911"/>
                  </a:ext>
                </a:extLst>
              </a:tr>
              <a:tr h="190500">
                <a:tc>
                  <a:txBody>
                    <a:bodyPr/>
                    <a:lstStyle/>
                    <a:p>
                      <a:pPr algn="r" fontAlgn="b"/>
                      <a:r>
                        <a:rPr lang="en-US" sz="18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9171577"/>
                  </a:ext>
                </a:extLst>
              </a:tr>
              <a:tr h="190500">
                <a:tc>
                  <a:txBody>
                    <a:bodyPr/>
                    <a:lstStyle/>
                    <a:p>
                      <a:pPr algn="r" fontAlgn="b"/>
                      <a:r>
                        <a:rPr lang="en-US" sz="18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0.1875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481630"/>
                  </a:ext>
                </a:extLst>
              </a:tr>
            </a:tbl>
          </a:graphicData>
        </a:graphic>
      </p:graphicFrame>
      <p:graphicFrame>
        <p:nvGraphicFramePr>
          <p:cNvPr id="5" name="Table 4">
            <a:extLst>
              <a:ext uri="{FF2B5EF4-FFF2-40B4-BE49-F238E27FC236}">
                <a16:creationId xmlns:a16="http://schemas.microsoft.com/office/drawing/2014/main" id="{3DC30508-FF6E-46F9-877C-AC39493CF766}"/>
              </a:ext>
            </a:extLst>
          </p:cNvPr>
          <p:cNvGraphicFramePr>
            <a:graphicFrameLocks noGrp="1"/>
          </p:cNvGraphicFramePr>
          <p:nvPr/>
        </p:nvGraphicFramePr>
        <p:xfrm>
          <a:off x="7783032" y="3298666"/>
          <a:ext cx="1908810" cy="2838450"/>
        </p:xfrm>
        <a:graphic>
          <a:graphicData uri="http://schemas.openxmlformats.org/drawingml/2006/table">
            <a:tbl>
              <a:tblPr/>
              <a:tblGrid>
                <a:gridCol w="954405">
                  <a:extLst>
                    <a:ext uri="{9D8B030D-6E8A-4147-A177-3AD203B41FA5}">
                      <a16:colId xmlns:a16="http://schemas.microsoft.com/office/drawing/2014/main" val="88962056"/>
                    </a:ext>
                  </a:extLst>
                </a:gridCol>
                <a:gridCol w="954405">
                  <a:extLst>
                    <a:ext uri="{9D8B030D-6E8A-4147-A177-3AD203B41FA5}">
                      <a16:colId xmlns:a16="http://schemas.microsoft.com/office/drawing/2014/main" val="4162620000"/>
                    </a:ext>
                  </a:extLst>
                </a:gridCol>
              </a:tblGrid>
              <a:tr h="190500">
                <a:tc gridSpan="2">
                  <a:txBody>
                    <a:bodyPr/>
                    <a:lstStyle/>
                    <a:p>
                      <a:pPr algn="ctr" fontAlgn="b"/>
                      <a:r>
                        <a:rPr lang="en-US" sz="1800" b="0" i="0" u="none" strike="noStrike" dirty="0">
                          <a:solidFill>
                            <a:srgbClr val="000000"/>
                          </a:solidFill>
                          <a:effectLst/>
                          <a:latin typeface="Calibri" panose="020F0502020204030204" pitchFamily="34" charset="0"/>
                        </a:rPr>
                        <a:t>h =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922403343"/>
                  </a:ext>
                </a:extLst>
              </a:tr>
              <a:tr h="190500">
                <a:tc>
                  <a:txBody>
                    <a:bodyPr/>
                    <a:lstStyle/>
                    <a:p>
                      <a:pPr algn="r" fontAlgn="b"/>
                      <a:r>
                        <a:rPr lang="en-US" sz="1800" b="0" i="0" u="none" strike="noStrike" dirty="0">
                          <a:solidFill>
                            <a:srgbClr val="000000"/>
                          </a:solidFill>
                          <a:effectLst/>
                          <a:latin typeface="Calibri" panose="020F0502020204030204" pitchFamily="34" charset="0"/>
                        </a:rPr>
                        <a:t>m</a:t>
                      </a:r>
                      <a:r>
                        <a:rPr lang="en-US" sz="1800" b="0" i="0" u="none" strike="noStrike" baseline="-25000" dirty="0">
                          <a:solidFill>
                            <a:srgbClr val="000000"/>
                          </a:solidFill>
                          <a:effectLst/>
                          <a:latin typeface="Calibri" panose="020F0502020204030204" pitchFamily="34" charset="0"/>
                        </a:rPr>
                        <a:t>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p(m</a:t>
                      </a:r>
                      <a:r>
                        <a:rPr lang="en-US" sz="1800" b="0" i="0" u="none" strike="noStrike" baseline="-25000" dirty="0">
                          <a:solidFill>
                            <a:srgbClr val="000000"/>
                          </a:solidFill>
                          <a:effectLst/>
                          <a:latin typeface="Calibri" panose="020F0502020204030204" pitchFamily="34" charset="0"/>
                        </a:rPr>
                        <a:t>i</a:t>
                      </a:r>
                      <a:r>
                        <a:rPr lang="en-US" sz="18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3940100"/>
                  </a:ext>
                </a:extLst>
              </a:tr>
              <a:tr h="190500">
                <a:tc>
                  <a:txBody>
                    <a:bodyPr/>
                    <a:lstStyle/>
                    <a:p>
                      <a:pPr algn="r" fontAlgn="b"/>
                      <a:r>
                        <a:rPr lang="en-US" sz="18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0.375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753488"/>
                  </a:ext>
                </a:extLst>
              </a:tr>
              <a:tr h="158114">
                <a:tc>
                  <a:txBody>
                    <a:bodyPr/>
                    <a:lstStyle/>
                    <a:p>
                      <a:pPr algn="r" fontAlgn="b"/>
                      <a:r>
                        <a:rPr lang="en-US" sz="1800" b="0" i="0" u="none" strike="noStrike">
                          <a:solidFill>
                            <a:srgbClr val="000000"/>
                          </a:solidFill>
                          <a:effectLst/>
                          <a:latin typeface="Calibri" panose="020F050202020403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532830"/>
                  </a:ext>
                </a:extLst>
              </a:tr>
              <a:tr h="190500">
                <a:tc>
                  <a:txBody>
                    <a:bodyPr/>
                    <a:lstStyle/>
                    <a:p>
                      <a:pPr algn="r" fontAlgn="b"/>
                      <a:r>
                        <a:rPr lang="en-US" sz="1800" b="0"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1262287"/>
                  </a:ext>
                </a:extLst>
              </a:tr>
              <a:tr h="190500">
                <a:tc>
                  <a:txBody>
                    <a:bodyPr/>
                    <a:lstStyle/>
                    <a:p>
                      <a:pPr algn="r" fontAlgn="b"/>
                      <a:r>
                        <a:rPr lang="en-US" sz="1800" b="0" i="0" u="none" strike="noStrike">
                          <a:solidFill>
                            <a:srgbClr val="0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7586131"/>
                  </a:ext>
                </a:extLst>
              </a:tr>
              <a:tr h="190500">
                <a:tc>
                  <a:txBody>
                    <a:bodyPr/>
                    <a:lstStyle/>
                    <a:p>
                      <a:pPr algn="r" fontAlgn="b"/>
                      <a:r>
                        <a:rPr lang="en-US" sz="1800" b="0" i="0" u="none" strike="noStrike">
                          <a:solidFill>
                            <a:srgbClr val="000000"/>
                          </a:solidFill>
                          <a:effectLst/>
                          <a:latin typeface="Calibri" panose="020F0502020204030204" pitchFamily="34" charset="0"/>
                        </a:rPr>
                        <a:t>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6853610"/>
                  </a:ext>
                </a:extLst>
              </a:tr>
              <a:tr h="190500">
                <a:tc>
                  <a:txBody>
                    <a:bodyPr/>
                    <a:lstStyle/>
                    <a:p>
                      <a:pPr algn="r" fontAlgn="b"/>
                      <a:r>
                        <a:rPr lang="en-US" sz="1800" b="0" i="0" u="none" strike="noStrike">
                          <a:solidFill>
                            <a:srgbClr val="000000"/>
                          </a:solidFill>
                          <a:effectLst/>
                          <a:latin typeface="Calibri" panose="020F0502020204030204" pitchFamily="34" charset="0"/>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9400795"/>
                  </a:ext>
                </a:extLst>
              </a:tr>
              <a:tr h="190500">
                <a:tc>
                  <a:txBody>
                    <a:bodyPr/>
                    <a:lstStyle/>
                    <a:p>
                      <a:pPr algn="r" fontAlgn="b"/>
                      <a:r>
                        <a:rPr lang="en-US" sz="1800" b="0" i="0" u="none" strike="noStrike">
                          <a:solidFill>
                            <a:srgbClr val="000000"/>
                          </a:solidFill>
                          <a:effectLst/>
                          <a:latin typeface="Calibri" panose="020F0502020204030204" pitchFamily="34" charset="0"/>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2684653"/>
                  </a:ext>
                </a:extLst>
              </a:tr>
              <a:tr h="190500">
                <a:tc>
                  <a:txBody>
                    <a:bodyPr/>
                    <a:lstStyle/>
                    <a:p>
                      <a:pPr algn="r" fontAlgn="b"/>
                      <a:r>
                        <a:rPr lang="en-US" sz="1800" b="0" i="0" u="none" strike="noStrike">
                          <a:solidFill>
                            <a:srgbClr val="000000"/>
                          </a:solidFill>
                          <a:effectLst/>
                          <a:latin typeface="Calibri" panose="020F0502020204030204" pitchFamily="34" charset="0"/>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56253"/>
                  </a:ext>
                </a:extLst>
              </a:tr>
            </a:tbl>
          </a:graphicData>
        </a:graphic>
      </p:graphicFrame>
      <p:graphicFrame>
        <p:nvGraphicFramePr>
          <p:cNvPr id="8" name="Table 7">
            <a:extLst>
              <a:ext uri="{FF2B5EF4-FFF2-40B4-BE49-F238E27FC236}">
                <a16:creationId xmlns:a16="http://schemas.microsoft.com/office/drawing/2014/main" id="{425308A9-B37A-4BE6-B111-2B34ADBACA87}"/>
              </a:ext>
            </a:extLst>
          </p:cNvPr>
          <p:cNvGraphicFramePr>
            <a:graphicFrameLocks noGrp="1"/>
          </p:cNvGraphicFramePr>
          <p:nvPr/>
        </p:nvGraphicFramePr>
        <p:xfrm>
          <a:off x="10075146" y="1027906"/>
          <a:ext cx="1825788" cy="5109210"/>
        </p:xfrm>
        <a:graphic>
          <a:graphicData uri="http://schemas.openxmlformats.org/drawingml/2006/table">
            <a:tbl>
              <a:tblPr/>
              <a:tblGrid>
                <a:gridCol w="912894">
                  <a:extLst>
                    <a:ext uri="{9D8B030D-6E8A-4147-A177-3AD203B41FA5}">
                      <a16:colId xmlns:a16="http://schemas.microsoft.com/office/drawing/2014/main" val="2907499562"/>
                    </a:ext>
                  </a:extLst>
                </a:gridCol>
                <a:gridCol w="912894">
                  <a:extLst>
                    <a:ext uri="{9D8B030D-6E8A-4147-A177-3AD203B41FA5}">
                      <a16:colId xmlns:a16="http://schemas.microsoft.com/office/drawing/2014/main" val="2997866743"/>
                    </a:ext>
                  </a:extLst>
                </a:gridCol>
              </a:tblGrid>
              <a:tr h="190500">
                <a:tc gridSpan="2">
                  <a:txBody>
                    <a:bodyPr/>
                    <a:lstStyle/>
                    <a:p>
                      <a:pPr algn="ctr" fontAlgn="b"/>
                      <a:r>
                        <a:rPr lang="en-US" sz="1800" b="0" i="0" u="none" strike="noStrike" dirty="0">
                          <a:solidFill>
                            <a:srgbClr val="000000"/>
                          </a:solidFill>
                          <a:effectLst/>
                          <a:latin typeface="Calibri" panose="020F0502020204030204" pitchFamily="34" charset="0"/>
                        </a:rPr>
                        <a:t>h = 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832891329"/>
                  </a:ext>
                </a:extLst>
              </a:tr>
              <a:tr h="190500">
                <a:tc>
                  <a:txBody>
                    <a:bodyPr/>
                    <a:lstStyle/>
                    <a:p>
                      <a:pPr algn="r" fontAlgn="b"/>
                      <a:r>
                        <a:rPr lang="en-US" sz="1800" b="0" i="0" u="none" strike="noStrike" dirty="0">
                          <a:solidFill>
                            <a:srgbClr val="000000"/>
                          </a:solidFill>
                          <a:effectLst/>
                          <a:latin typeface="Calibri" panose="020F0502020204030204" pitchFamily="34" charset="0"/>
                        </a:rPr>
                        <a:t>m</a:t>
                      </a:r>
                      <a:r>
                        <a:rPr lang="en-US" sz="1800" b="0" i="0" u="none" strike="noStrike" baseline="-25000" dirty="0">
                          <a:solidFill>
                            <a:srgbClr val="000000"/>
                          </a:solidFill>
                          <a:effectLst/>
                          <a:latin typeface="Calibri" panose="020F0502020204030204" pitchFamily="34" charset="0"/>
                        </a:rPr>
                        <a:t>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p(m</a:t>
                      </a:r>
                      <a:r>
                        <a:rPr lang="en-US" sz="1800" b="0" i="0" u="none" strike="noStrike" baseline="-25000" dirty="0">
                          <a:solidFill>
                            <a:srgbClr val="000000"/>
                          </a:solidFill>
                          <a:effectLst/>
                          <a:latin typeface="Calibri" panose="020F0502020204030204" pitchFamily="34" charset="0"/>
                        </a:rPr>
                        <a:t>i</a:t>
                      </a:r>
                      <a:r>
                        <a:rPr lang="en-US" sz="1800" b="0" i="0" u="none" strike="noStrike" dirty="0">
                          <a:solidFill>
                            <a:srgbClr val="000000"/>
                          </a:solidFill>
                          <a:effectLst/>
                          <a:latin typeface="Calibri" panose="020F0502020204030204" pitchFamily="34" charset="0"/>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671158"/>
                  </a:ext>
                </a:extLst>
              </a:tr>
              <a:tr h="190500">
                <a:tc>
                  <a:txBody>
                    <a:bodyPr/>
                    <a:lstStyle/>
                    <a:p>
                      <a:pPr algn="r" fontAlgn="b"/>
                      <a:r>
                        <a:rPr lang="en-US" sz="1800" b="0" i="0" u="none" strike="noStrike">
                          <a:solidFill>
                            <a:srgbClr val="00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0816688"/>
                  </a:ext>
                </a:extLst>
              </a:tr>
              <a:tr h="190500">
                <a:tc>
                  <a:txBody>
                    <a:bodyPr/>
                    <a:lstStyle/>
                    <a:p>
                      <a:pPr algn="r" fontAlgn="b"/>
                      <a:r>
                        <a:rPr lang="en-US" sz="1800" b="0" i="0" u="none" strike="noStrike">
                          <a:solidFill>
                            <a:srgbClr val="000000"/>
                          </a:solidFill>
                          <a:effectLst/>
                          <a:latin typeface="Calibri" panose="020F0502020204030204" pitchFamily="34" charset="0"/>
                        </a:rPr>
                        <a:t>0.75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0754492"/>
                  </a:ext>
                </a:extLst>
              </a:tr>
              <a:tr h="190500">
                <a:tc>
                  <a:txBody>
                    <a:bodyPr/>
                    <a:lstStyle/>
                    <a:p>
                      <a:pPr algn="r" fontAlgn="b"/>
                      <a:r>
                        <a:rPr lang="en-US" sz="1800" b="0" i="0" u="none" strike="noStrike">
                          <a:solidFill>
                            <a:srgbClr val="000000"/>
                          </a:solidFill>
                          <a:effectLst/>
                          <a:latin typeface="Calibri" panose="020F0502020204030204" pitchFamily="34" charset="0"/>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4304873"/>
                  </a:ext>
                </a:extLst>
              </a:tr>
              <a:tr h="190500">
                <a:tc>
                  <a:txBody>
                    <a:bodyPr/>
                    <a:lstStyle/>
                    <a:p>
                      <a:pPr algn="r" fontAlgn="b"/>
                      <a:r>
                        <a:rPr lang="en-US" sz="1800" b="0" i="0" u="none" strike="noStrike">
                          <a:solidFill>
                            <a:srgbClr val="000000"/>
                          </a:solidFill>
                          <a:effectLst/>
                          <a:latin typeface="Calibri" panose="020F0502020204030204" pitchFamily="34" charset="0"/>
                        </a:rPr>
                        <a:t>1.75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7928842"/>
                  </a:ext>
                </a:extLst>
              </a:tr>
              <a:tr h="190500">
                <a:tc>
                  <a:txBody>
                    <a:bodyPr/>
                    <a:lstStyle/>
                    <a:p>
                      <a:pPr algn="r" fontAlgn="b"/>
                      <a:r>
                        <a:rPr lang="en-US" sz="1800" b="0" i="0" u="none" strike="noStrike">
                          <a:solidFill>
                            <a:srgbClr val="000000"/>
                          </a:solidFill>
                          <a:effectLst/>
                          <a:latin typeface="Calibri" panose="020F0502020204030204" pitchFamily="34" charset="0"/>
                        </a:rPr>
                        <a:t>2.25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100435"/>
                  </a:ext>
                </a:extLst>
              </a:tr>
              <a:tr h="190500">
                <a:tc>
                  <a:txBody>
                    <a:bodyPr/>
                    <a:lstStyle/>
                    <a:p>
                      <a:pPr algn="r" fontAlgn="b"/>
                      <a:r>
                        <a:rPr lang="en-US" sz="1800" b="0" i="0" u="none" strike="noStrike">
                          <a:solidFill>
                            <a:srgbClr val="000000"/>
                          </a:solidFill>
                          <a:effectLst/>
                          <a:latin typeface="Calibri" panose="020F0502020204030204" pitchFamily="34" charset="0"/>
                        </a:rPr>
                        <a:t>2.75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5255543"/>
                  </a:ext>
                </a:extLst>
              </a:tr>
              <a:tr h="190500">
                <a:tc>
                  <a:txBody>
                    <a:bodyPr/>
                    <a:lstStyle/>
                    <a:p>
                      <a:pPr algn="r" fontAlgn="b"/>
                      <a:r>
                        <a:rPr lang="en-US" sz="1800" b="0" i="0" u="none" strike="noStrike">
                          <a:solidFill>
                            <a:srgbClr val="000000"/>
                          </a:solidFill>
                          <a:effectLst/>
                          <a:latin typeface="Calibri" panose="020F0502020204030204" pitchFamily="34" charset="0"/>
                        </a:rPr>
                        <a:t>3.25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9193132"/>
                  </a:ext>
                </a:extLst>
              </a:tr>
              <a:tr h="190500">
                <a:tc>
                  <a:txBody>
                    <a:bodyPr/>
                    <a:lstStyle/>
                    <a:p>
                      <a:pPr algn="r" fontAlgn="b"/>
                      <a:r>
                        <a:rPr lang="en-US" sz="1800" b="0" i="0" u="none" strike="noStrike">
                          <a:solidFill>
                            <a:srgbClr val="000000"/>
                          </a:solidFill>
                          <a:effectLst/>
                          <a:latin typeface="Calibri" panose="020F0502020204030204" pitchFamily="34" charset="0"/>
                        </a:rPr>
                        <a:t>3.75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1132643"/>
                  </a:ext>
                </a:extLst>
              </a:tr>
              <a:tr h="190500">
                <a:tc>
                  <a:txBody>
                    <a:bodyPr/>
                    <a:lstStyle/>
                    <a:p>
                      <a:pPr algn="r" fontAlgn="b"/>
                      <a:r>
                        <a:rPr lang="en-US" sz="1800" b="0" i="0" u="none" strike="noStrike">
                          <a:solidFill>
                            <a:srgbClr val="000000"/>
                          </a:solidFill>
                          <a:effectLst/>
                          <a:latin typeface="Calibri" panose="020F0502020204030204" pitchFamily="34" charset="0"/>
                        </a:rPr>
                        <a:t>4.25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8629698"/>
                  </a:ext>
                </a:extLst>
              </a:tr>
              <a:tr h="190500">
                <a:tc>
                  <a:txBody>
                    <a:bodyPr/>
                    <a:lstStyle/>
                    <a:p>
                      <a:pPr algn="r" fontAlgn="b"/>
                      <a:r>
                        <a:rPr lang="en-US" sz="1800" b="0" i="0" u="none" strike="noStrike">
                          <a:solidFill>
                            <a:srgbClr val="000000"/>
                          </a:solidFill>
                          <a:effectLst/>
                          <a:latin typeface="Calibri" panose="020F0502020204030204" pitchFamily="34" charset="0"/>
                        </a:rPr>
                        <a:t>4.75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9370701"/>
                  </a:ext>
                </a:extLst>
              </a:tr>
              <a:tr h="190500">
                <a:tc>
                  <a:txBody>
                    <a:bodyPr/>
                    <a:lstStyle/>
                    <a:p>
                      <a:pPr algn="r" fontAlgn="b"/>
                      <a:r>
                        <a:rPr lang="en-US" sz="1800" b="0" i="0" u="none" strike="noStrike">
                          <a:solidFill>
                            <a:srgbClr val="000000"/>
                          </a:solidFill>
                          <a:effectLst/>
                          <a:latin typeface="Calibri" panose="020F0502020204030204" pitchFamily="34" charset="0"/>
                        </a:rPr>
                        <a:t>5.25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4137159"/>
                  </a:ext>
                </a:extLst>
              </a:tr>
              <a:tr h="190500">
                <a:tc>
                  <a:txBody>
                    <a:bodyPr/>
                    <a:lstStyle/>
                    <a:p>
                      <a:pPr algn="r" fontAlgn="b"/>
                      <a:r>
                        <a:rPr lang="en-US" sz="1800" b="0" i="0" u="none" strike="noStrike">
                          <a:solidFill>
                            <a:srgbClr val="000000"/>
                          </a:solidFill>
                          <a:effectLst/>
                          <a:latin typeface="Calibri" panose="020F0502020204030204" pitchFamily="34" charset="0"/>
                        </a:rPr>
                        <a:t>5.75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7497346"/>
                  </a:ext>
                </a:extLst>
              </a:tr>
              <a:tr h="190500">
                <a:tc>
                  <a:txBody>
                    <a:bodyPr/>
                    <a:lstStyle/>
                    <a:p>
                      <a:pPr algn="r" fontAlgn="b"/>
                      <a:r>
                        <a:rPr lang="en-US" sz="1800" b="0" i="0" u="none" strike="noStrike">
                          <a:solidFill>
                            <a:srgbClr val="000000"/>
                          </a:solidFill>
                          <a:effectLst/>
                          <a:latin typeface="Calibri" panose="020F0502020204030204" pitchFamily="34" charset="0"/>
                        </a:rPr>
                        <a:t>6.25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effectLst/>
                          <a:latin typeface="Calibri" panose="020F0502020204030204" pitchFamily="34" charset="0"/>
                        </a:rPr>
                        <a:t>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3653541"/>
                  </a:ext>
                </a:extLst>
              </a:tr>
              <a:tr h="190500">
                <a:tc>
                  <a:txBody>
                    <a:bodyPr/>
                    <a:lstStyle/>
                    <a:p>
                      <a:pPr algn="r" fontAlgn="b"/>
                      <a:r>
                        <a:rPr lang="en-US" sz="1800" b="0" i="0" u="none" strike="noStrike">
                          <a:solidFill>
                            <a:srgbClr val="000000"/>
                          </a:solidFill>
                          <a:effectLst/>
                          <a:latin typeface="Calibri" panose="020F0502020204030204" pitchFamily="34" charset="0"/>
                        </a:rPr>
                        <a:t>6.75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7885137"/>
                  </a:ext>
                </a:extLst>
              </a:tr>
              <a:tr h="190500">
                <a:tc>
                  <a:txBody>
                    <a:bodyPr/>
                    <a:lstStyle/>
                    <a:p>
                      <a:pPr algn="r" fontAlgn="b"/>
                      <a:r>
                        <a:rPr lang="en-US" sz="1800" b="0" i="0" u="none" strike="noStrike">
                          <a:solidFill>
                            <a:srgbClr val="000000"/>
                          </a:solidFill>
                          <a:effectLst/>
                          <a:latin typeface="Calibri" panose="020F0502020204030204" pitchFamily="34" charset="0"/>
                        </a:rPr>
                        <a:t>7.25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2525218"/>
                  </a:ext>
                </a:extLst>
              </a:tr>
              <a:tr h="190500">
                <a:tc>
                  <a:txBody>
                    <a:bodyPr/>
                    <a:lstStyle/>
                    <a:p>
                      <a:pPr algn="r" fontAlgn="b"/>
                      <a:r>
                        <a:rPr lang="en-US" sz="1800" b="0" i="0" u="none" strike="noStrike">
                          <a:solidFill>
                            <a:srgbClr val="000000"/>
                          </a:solidFill>
                          <a:effectLst/>
                          <a:latin typeface="Calibri" panose="020F0502020204030204" pitchFamily="34" charset="0"/>
                        </a:rPr>
                        <a:t>7.75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6708001"/>
                  </a:ext>
                </a:extLst>
              </a:tr>
            </a:tbl>
          </a:graphicData>
        </a:graphic>
      </p:graphicFrame>
      <p:pic>
        <p:nvPicPr>
          <p:cNvPr id="9" name="Picture 8">
            <a:extLst>
              <a:ext uri="{FF2B5EF4-FFF2-40B4-BE49-F238E27FC236}">
                <a16:creationId xmlns:a16="http://schemas.microsoft.com/office/drawing/2014/main" id="{5281B3BB-70AA-4072-9240-95ADC03AA015}"/>
              </a:ext>
            </a:extLst>
          </p:cNvPr>
          <p:cNvPicPr>
            <a:picLocks noChangeAspect="1"/>
          </p:cNvPicPr>
          <p:nvPr/>
        </p:nvPicPr>
        <p:blipFill>
          <a:blip r:embed="rId3"/>
          <a:stretch>
            <a:fillRect/>
          </a:stretch>
        </p:blipFill>
        <p:spPr>
          <a:xfrm>
            <a:off x="184740" y="1508760"/>
            <a:ext cx="7406640" cy="4628356"/>
          </a:xfrm>
          <a:prstGeom prst="rect">
            <a:avLst/>
          </a:prstGeom>
        </p:spPr>
      </p:pic>
      <p:sp>
        <p:nvSpPr>
          <p:cNvPr id="3" name="Footer Placeholder 2">
            <a:extLst>
              <a:ext uri="{FF2B5EF4-FFF2-40B4-BE49-F238E27FC236}">
                <a16:creationId xmlns:a16="http://schemas.microsoft.com/office/drawing/2014/main" id="{60A6AA10-2658-44A4-B56A-DFA1300D7F74}"/>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1863861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Break-Time Exercise</a:t>
            </a:r>
          </a:p>
        </p:txBody>
      </p:sp>
      <p:sp>
        <p:nvSpPr>
          <p:cNvPr id="3" name="Content Placeholder 2"/>
          <p:cNvSpPr>
            <a:spLocks noGrp="1"/>
          </p:cNvSpPr>
          <p:nvPr>
            <p:ph idx="1"/>
          </p:nvPr>
        </p:nvSpPr>
        <p:spPr>
          <a:xfrm>
            <a:off x="838200" y="1825625"/>
            <a:ext cx="10515600" cy="2046579"/>
          </a:xfrm>
          <a:ln w="28575">
            <a:solidFill>
              <a:schemeClr val="tx1"/>
            </a:solidFill>
          </a:ln>
        </p:spPr>
        <p:txBody>
          <a:bodyPr anchor="ctr">
            <a:normAutofit/>
          </a:bodyPr>
          <a:lstStyle/>
          <a:p>
            <a:r>
              <a:rPr lang="en-US" dirty="0"/>
              <a:t>Download the Column_Y.csv file from Blackboard</a:t>
            </a:r>
          </a:p>
          <a:p>
            <a:r>
              <a:rPr lang="en-US" dirty="0"/>
              <a:t>The CSV file contains one column, namely, Y</a:t>
            </a:r>
          </a:p>
          <a:p>
            <a:r>
              <a:rPr lang="en-US" dirty="0"/>
              <a:t>Read the data into a Pandas dataframe</a:t>
            </a:r>
          </a:p>
        </p:txBody>
      </p:sp>
      <p:sp>
        <p:nvSpPr>
          <p:cNvPr id="7" name="Slide Number Placeholder 6"/>
          <p:cNvSpPr>
            <a:spLocks noGrp="1"/>
          </p:cNvSpPr>
          <p:nvPr>
            <p:ph type="sldNum" sz="quarter" idx="12"/>
          </p:nvPr>
        </p:nvSpPr>
        <p:spPr/>
        <p:txBody>
          <a:bodyPr/>
          <a:lstStyle/>
          <a:p>
            <a:fld id="{1C20BA80-1909-427C-B3BD-3DD8AEAFD5BE}" type="slidenum">
              <a:rPr lang="en-US" smtClean="0"/>
              <a:t>52</a:t>
            </a:fld>
            <a:endParaRPr lang="en-US" dirty="0"/>
          </a:p>
        </p:txBody>
      </p:sp>
      <p:sp>
        <p:nvSpPr>
          <p:cNvPr id="4" name="Footer Placeholder 3">
            <a:extLst>
              <a:ext uri="{FF2B5EF4-FFF2-40B4-BE49-F238E27FC236}">
                <a16:creationId xmlns:a16="http://schemas.microsoft.com/office/drawing/2014/main" id="{662F7C82-ECB9-4BAC-A840-4F9913270623}"/>
              </a:ext>
            </a:extLst>
          </p:cNvPr>
          <p:cNvSpPr>
            <a:spLocks noGrp="1"/>
          </p:cNvSpPr>
          <p:nvPr>
            <p:ph type="ftr" sz="quarter" idx="11"/>
          </p:nvPr>
        </p:nvSpPr>
        <p:spPr/>
        <p:txBody>
          <a:bodyPr/>
          <a:lstStyle/>
          <a:p>
            <a:r>
              <a:rPr lang="en-US"/>
              <a:t>Copyright © 2022 by Ming-Long Lam, Ph.D.</a:t>
            </a:r>
            <a:endParaRPr lang="en-US" dirty="0"/>
          </a:p>
        </p:txBody>
      </p:sp>
      <p:sp>
        <p:nvSpPr>
          <p:cNvPr id="5" name="TextBox 4">
            <a:extLst>
              <a:ext uri="{FF2B5EF4-FFF2-40B4-BE49-F238E27FC236}">
                <a16:creationId xmlns:a16="http://schemas.microsoft.com/office/drawing/2014/main" id="{D6C14C28-65F4-4179-8CDC-6D139FEA9F0C}"/>
              </a:ext>
            </a:extLst>
          </p:cNvPr>
          <p:cNvSpPr txBox="1"/>
          <p:nvPr/>
        </p:nvSpPr>
        <p:spPr>
          <a:xfrm>
            <a:off x="838200" y="4007141"/>
            <a:ext cx="10515599" cy="2004395"/>
          </a:xfrm>
          <a:prstGeom prst="rect">
            <a:avLst/>
          </a:prstGeom>
          <a:solidFill>
            <a:schemeClr val="accent2">
              <a:lumMod val="20000"/>
              <a:lumOff val="80000"/>
            </a:schemeClr>
          </a:solidFill>
          <a:ln w="19050">
            <a:solidFill>
              <a:schemeClr val="tx1"/>
            </a:solidFill>
          </a:ln>
        </p:spPr>
        <p:txBody>
          <a:bodyPr wrap="square" rtlCol="0">
            <a:spAutoFit/>
          </a:bodyPr>
          <a:lstStyle/>
          <a:p>
            <a:pPr>
              <a:lnSpc>
                <a:spcPct val="150000"/>
              </a:lnSpc>
            </a:pPr>
            <a:r>
              <a:rPr lang="en-US" sz="1400" b="1" dirty="0">
                <a:latin typeface="Courier New" panose="02070309020205020404" pitchFamily="49" charset="0"/>
                <a:cs typeface="Courier New" panose="02070309020205020404" pitchFamily="49" charset="0"/>
              </a:rPr>
              <a:t>import </a:t>
            </a:r>
            <a:r>
              <a:rPr lang="en-US" sz="1400" b="1" dirty="0" err="1">
                <a:latin typeface="Courier New" panose="02070309020205020404" pitchFamily="49" charset="0"/>
                <a:cs typeface="Courier New" panose="02070309020205020404" pitchFamily="49" charset="0"/>
              </a:rPr>
              <a:t>matplotlib.pyplot</a:t>
            </a:r>
            <a:r>
              <a:rPr lang="en-US" sz="1400" b="1" dirty="0">
                <a:latin typeface="Courier New" panose="02070309020205020404" pitchFamily="49" charset="0"/>
                <a:cs typeface="Courier New" panose="02070309020205020404" pitchFamily="49" charset="0"/>
              </a:rPr>
              <a:t> as </a:t>
            </a:r>
            <a:r>
              <a:rPr lang="en-US" sz="1400" b="1" dirty="0" err="1">
                <a:latin typeface="Courier New" panose="02070309020205020404" pitchFamily="49" charset="0"/>
                <a:cs typeface="Courier New" panose="02070309020205020404" pitchFamily="49" charset="0"/>
              </a:rPr>
              <a:t>plt</a:t>
            </a:r>
            <a:endParaRPr lang="en-US" sz="1400" b="1" dirty="0">
              <a:latin typeface="Courier New" panose="02070309020205020404" pitchFamily="49" charset="0"/>
              <a:cs typeface="Courier New" panose="02070309020205020404" pitchFamily="49" charset="0"/>
            </a:endParaRPr>
          </a:p>
          <a:p>
            <a:pPr>
              <a:lnSpc>
                <a:spcPct val="150000"/>
              </a:lnSpc>
            </a:pPr>
            <a:r>
              <a:rPr lang="en-US" sz="1400" b="1" dirty="0">
                <a:latin typeface="Courier New" panose="02070309020205020404" pitchFamily="49" charset="0"/>
                <a:cs typeface="Courier New" panose="02070309020205020404" pitchFamily="49" charset="0"/>
              </a:rPr>
              <a:t>import numpy</a:t>
            </a:r>
          </a:p>
          <a:p>
            <a:pPr>
              <a:lnSpc>
                <a:spcPct val="150000"/>
              </a:lnSpc>
            </a:pPr>
            <a:r>
              <a:rPr lang="en-US" sz="1400" b="1" dirty="0">
                <a:latin typeface="Courier New" panose="02070309020205020404" pitchFamily="49" charset="0"/>
                <a:cs typeface="Courier New" panose="02070309020205020404" pitchFamily="49" charset="0"/>
              </a:rPr>
              <a:t>import pandas</a:t>
            </a:r>
          </a:p>
          <a:p>
            <a:pPr>
              <a:lnSpc>
                <a:spcPct val="150000"/>
              </a:lnSpc>
            </a:pPr>
            <a:endParaRPr lang="en-US" sz="1400" b="1" dirty="0">
              <a:latin typeface="Courier New" panose="02070309020205020404" pitchFamily="49" charset="0"/>
              <a:cs typeface="Courier New" panose="02070309020205020404" pitchFamily="49" charset="0"/>
            </a:endParaRPr>
          </a:p>
          <a:p>
            <a:pPr>
              <a:lnSpc>
                <a:spcPct val="150000"/>
              </a:lnSpc>
            </a:pPr>
            <a:r>
              <a:rPr lang="en-US" sz="1400" b="1" dirty="0" err="1">
                <a:latin typeface="Courier New" panose="02070309020205020404" pitchFamily="49" charset="0"/>
                <a:cs typeface="Courier New" panose="02070309020205020404" pitchFamily="49" charset="0"/>
              </a:rPr>
              <a:t>inData</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pandas.read_csv</a:t>
            </a:r>
            <a:r>
              <a:rPr lang="en-US" sz="1400" b="1" dirty="0">
                <a:latin typeface="Courier New" panose="02070309020205020404" pitchFamily="49" charset="0"/>
                <a:cs typeface="Courier New" panose="02070309020205020404" pitchFamily="49" charset="0"/>
              </a:rPr>
              <a:t>('C:\\IIT\\Machine Learning\\Data\\Column_Y.csv')</a:t>
            </a:r>
          </a:p>
          <a:p>
            <a:pPr>
              <a:lnSpc>
                <a:spcPct val="150000"/>
              </a:lnSpc>
            </a:pPr>
            <a:r>
              <a:rPr lang="en-US" sz="1400" b="1" dirty="0">
                <a:latin typeface="Courier New" panose="02070309020205020404" pitchFamily="49" charset="0"/>
                <a:cs typeface="Courier New" panose="02070309020205020404" pitchFamily="49" charset="0"/>
              </a:rPr>
              <a:t>Y = </a:t>
            </a:r>
            <a:r>
              <a:rPr lang="en-US" sz="1400" b="1" dirty="0" err="1">
                <a:latin typeface="Courier New" panose="02070309020205020404" pitchFamily="49" charset="0"/>
                <a:cs typeface="Courier New" panose="02070309020205020404" pitchFamily="49" charset="0"/>
              </a:rPr>
              <a:t>inData</a:t>
            </a:r>
            <a:r>
              <a:rPr lang="en-US" sz="1400" b="1" dirty="0">
                <a:latin typeface="Courier New" panose="02070309020205020404" pitchFamily="49" charset="0"/>
                <a:cs typeface="Courier New" panose="02070309020205020404" pitchFamily="49" charset="0"/>
              </a:rPr>
              <a:t>['Y']</a:t>
            </a:r>
          </a:p>
        </p:txBody>
      </p:sp>
      <p:sp>
        <p:nvSpPr>
          <p:cNvPr id="9" name="AutoShape 2" descr="ointing at you png - emoji finger pointing at you PNG image with  transparent background | TOPpng">
            <a:extLst>
              <a:ext uri="{FF2B5EF4-FFF2-40B4-BE49-F238E27FC236}">
                <a16:creationId xmlns:a16="http://schemas.microsoft.com/office/drawing/2014/main" id="{AE68CA94-1540-4A41-8A71-83CD5485789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365390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Break-Time Exercise</a:t>
            </a:r>
          </a:p>
        </p:txBody>
      </p:sp>
      <p:sp>
        <p:nvSpPr>
          <p:cNvPr id="7" name="Slide Number Placeholder 6"/>
          <p:cNvSpPr>
            <a:spLocks noGrp="1"/>
          </p:cNvSpPr>
          <p:nvPr>
            <p:ph type="sldNum" sz="quarter" idx="12"/>
          </p:nvPr>
        </p:nvSpPr>
        <p:spPr/>
        <p:txBody>
          <a:bodyPr/>
          <a:lstStyle/>
          <a:p>
            <a:fld id="{1C20BA80-1909-427C-B3BD-3DD8AEAFD5BE}" type="slidenum">
              <a:rPr lang="en-US" smtClean="0"/>
              <a:t>53</a:t>
            </a:fld>
            <a:endParaRPr lang="en-US" dirty="0"/>
          </a:p>
        </p:txBody>
      </p:sp>
      <p:sp>
        <p:nvSpPr>
          <p:cNvPr id="4" name="Footer Placeholder 3">
            <a:extLst>
              <a:ext uri="{FF2B5EF4-FFF2-40B4-BE49-F238E27FC236}">
                <a16:creationId xmlns:a16="http://schemas.microsoft.com/office/drawing/2014/main" id="{662F7C82-ECB9-4BAC-A840-4F9913270623}"/>
              </a:ext>
            </a:extLst>
          </p:cNvPr>
          <p:cNvSpPr>
            <a:spLocks noGrp="1"/>
          </p:cNvSpPr>
          <p:nvPr>
            <p:ph type="ftr" sz="quarter" idx="11"/>
          </p:nvPr>
        </p:nvSpPr>
        <p:spPr/>
        <p:txBody>
          <a:bodyPr/>
          <a:lstStyle/>
          <a:p>
            <a:r>
              <a:rPr lang="en-US"/>
              <a:t>Copyright © 2022 by Ming-Long Lam, Ph.D.</a:t>
            </a:r>
            <a:endParaRPr lang="en-US" dirty="0"/>
          </a:p>
        </p:txBody>
      </p:sp>
      <p:sp>
        <p:nvSpPr>
          <p:cNvPr id="5" name="TextBox 4">
            <a:extLst>
              <a:ext uri="{FF2B5EF4-FFF2-40B4-BE49-F238E27FC236}">
                <a16:creationId xmlns:a16="http://schemas.microsoft.com/office/drawing/2014/main" id="{D6C14C28-65F4-4179-8CDC-6D139FEA9F0C}"/>
              </a:ext>
            </a:extLst>
          </p:cNvPr>
          <p:cNvSpPr txBox="1"/>
          <p:nvPr/>
        </p:nvSpPr>
        <p:spPr>
          <a:xfrm>
            <a:off x="1794959" y="1697063"/>
            <a:ext cx="2894045" cy="892552"/>
          </a:xfrm>
          <a:prstGeom prst="rect">
            <a:avLst/>
          </a:prstGeom>
          <a:solidFill>
            <a:schemeClr val="accent2">
              <a:lumMod val="20000"/>
              <a:lumOff val="80000"/>
            </a:schemeClr>
          </a:solidFill>
          <a:ln w="1905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print(</a:t>
            </a:r>
            <a:r>
              <a:rPr lang="en-US" sz="1300" b="1" dirty="0" err="1">
                <a:latin typeface="Courier New" panose="02070309020205020404" pitchFamily="49" charset="0"/>
                <a:cs typeface="Courier New" panose="02070309020205020404" pitchFamily="49" charset="0"/>
              </a:rPr>
              <a:t>Y.describe</a:t>
            </a:r>
            <a:r>
              <a:rPr lang="en-US" sz="1300" b="1" dirty="0">
                <a:latin typeface="Courier New" panose="02070309020205020404" pitchFamily="49" charset="0"/>
                <a:cs typeface="Courier New" panose="02070309020205020404" pitchFamily="49" charset="0"/>
              </a:rPr>
              <a:t>())</a:t>
            </a:r>
          </a:p>
          <a:p>
            <a:endParaRPr lang="en-US" sz="1300" b="1" dirty="0">
              <a:latin typeface="Courier New" panose="02070309020205020404" pitchFamily="49" charset="0"/>
              <a:cs typeface="Courier New" panose="02070309020205020404" pitchFamily="49" charset="0"/>
            </a:endParaRPr>
          </a:p>
          <a:p>
            <a:r>
              <a:rPr lang="en-US" sz="1300" b="1" dirty="0" err="1">
                <a:latin typeface="Courier New" panose="02070309020205020404" pitchFamily="49" charset="0"/>
                <a:cs typeface="Courier New" panose="02070309020205020404" pitchFamily="49" charset="0"/>
              </a:rPr>
              <a:t>plt.hist</a:t>
            </a:r>
            <a:r>
              <a:rPr lang="en-US" sz="1300" b="1" dirty="0">
                <a:latin typeface="Courier New" panose="02070309020205020404" pitchFamily="49" charset="0"/>
                <a:cs typeface="Courier New" panose="02070309020205020404" pitchFamily="49" charset="0"/>
              </a:rPr>
              <a:t>(Y)</a:t>
            </a:r>
          </a:p>
          <a:p>
            <a:r>
              <a:rPr lang="en-US" sz="1300" b="1" dirty="0" err="1">
                <a:latin typeface="Courier New" panose="02070309020205020404" pitchFamily="49" charset="0"/>
                <a:cs typeface="Courier New" panose="02070309020205020404" pitchFamily="49" charset="0"/>
              </a:rPr>
              <a:t>plt.show</a:t>
            </a:r>
            <a:r>
              <a:rPr lang="en-US" sz="13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B53A62CF-A757-4831-B67F-62948E195421}"/>
              </a:ext>
            </a:extLst>
          </p:cNvPr>
          <p:cNvSpPr txBox="1"/>
          <p:nvPr/>
        </p:nvSpPr>
        <p:spPr>
          <a:xfrm>
            <a:off x="1794959" y="2813665"/>
            <a:ext cx="2894045" cy="2031325"/>
          </a:xfrm>
          <a:prstGeom prst="rect">
            <a:avLst/>
          </a:prstGeom>
          <a:solidFill>
            <a:schemeClr val="accent6">
              <a:lumMod val="20000"/>
              <a:lumOff val="80000"/>
            </a:schemeClr>
          </a:solidFill>
          <a:ln w="19050">
            <a:solidFill>
              <a:schemeClr val="tx1"/>
            </a:solidFill>
          </a:ln>
        </p:spPr>
        <p:txBody>
          <a:bodyPr wrap="square" rtlCol="0">
            <a:spAutoFit/>
          </a:bodyPr>
          <a:lstStyle/>
          <a:p>
            <a:r>
              <a:rPr lang="en-US" sz="1400" b="1" dirty="0">
                <a:latin typeface="Courier New" panose="02070309020205020404" pitchFamily="49" charset="0"/>
                <a:cs typeface="Courier New" panose="02070309020205020404" pitchFamily="49" charset="0"/>
              </a:rPr>
              <a:t>count     23881.000000</a:t>
            </a:r>
          </a:p>
          <a:p>
            <a:r>
              <a:rPr lang="en-US" sz="1400" b="1" dirty="0">
                <a:latin typeface="Courier New" panose="02070309020205020404" pitchFamily="49" charset="0"/>
                <a:cs typeface="Courier New" panose="02070309020205020404" pitchFamily="49" charset="0"/>
              </a:rPr>
              <a:t>mean      98913.972693</a:t>
            </a:r>
          </a:p>
          <a:p>
            <a:r>
              <a:rPr lang="en-US" sz="1400" b="1" dirty="0">
                <a:latin typeface="Courier New" panose="02070309020205020404" pitchFamily="49" charset="0"/>
                <a:cs typeface="Courier New" panose="02070309020205020404" pitchFamily="49" charset="0"/>
              </a:rPr>
              <a:t>std       23255.541984</a:t>
            </a:r>
          </a:p>
          <a:p>
            <a:r>
              <a:rPr lang="en-US" sz="1400" b="1" dirty="0">
                <a:latin typeface="Courier New" panose="02070309020205020404" pitchFamily="49" charset="0"/>
                <a:cs typeface="Courier New" panose="02070309020205020404" pitchFamily="49" charset="0"/>
              </a:rPr>
              <a:t>min       22248.000000</a:t>
            </a:r>
          </a:p>
          <a:p>
            <a:r>
              <a:rPr lang="en-US" sz="1400" b="1" dirty="0">
                <a:latin typeface="Courier New" panose="02070309020205020404" pitchFamily="49" charset="0"/>
                <a:cs typeface="Courier New" panose="02070309020205020404" pitchFamily="49" charset="0"/>
              </a:rPr>
              <a:t>25%       86730.000000</a:t>
            </a:r>
          </a:p>
          <a:p>
            <a:r>
              <a:rPr lang="en-US" sz="1400" b="1" dirty="0">
                <a:latin typeface="Courier New" panose="02070309020205020404" pitchFamily="49" charset="0"/>
                <a:cs typeface="Courier New" panose="02070309020205020404" pitchFamily="49" charset="0"/>
              </a:rPr>
              <a:t>50%       98940.000000</a:t>
            </a:r>
          </a:p>
          <a:p>
            <a:r>
              <a:rPr lang="en-US" sz="1400" b="1" dirty="0">
                <a:latin typeface="Courier New" panose="02070309020205020404" pitchFamily="49" charset="0"/>
                <a:cs typeface="Courier New" panose="02070309020205020404" pitchFamily="49" charset="0"/>
              </a:rPr>
              <a:t>75%      110196.000000</a:t>
            </a:r>
          </a:p>
          <a:p>
            <a:r>
              <a:rPr lang="en-US" sz="1400" b="1" dirty="0">
                <a:latin typeface="Courier New" panose="02070309020205020404" pitchFamily="49" charset="0"/>
                <a:cs typeface="Courier New" panose="02070309020205020404" pitchFamily="49" charset="0"/>
              </a:rPr>
              <a:t>max      275004.000000 Name: Y, </a:t>
            </a:r>
            <a:r>
              <a:rPr lang="en-US" sz="1400" b="1" dirty="0" err="1">
                <a:latin typeface="Courier New" panose="02070309020205020404" pitchFamily="49" charset="0"/>
                <a:cs typeface="Courier New" panose="02070309020205020404" pitchFamily="49" charset="0"/>
              </a:rPr>
              <a:t>dtype</a:t>
            </a:r>
            <a:r>
              <a:rPr lang="en-US" sz="1400" b="1" dirty="0">
                <a:latin typeface="Courier New" panose="02070309020205020404" pitchFamily="49" charset="0"/>
                <a:cs typeface="Courier New" panose="02070309020205020404" pitchFamily="49" charset="0"/>
              </a:rPr>
              <a:t>: float64</a:t>
            </a:r>
          </a:p>
        </p:txBody>
      </p:sp>
      <p:sp>
        <p:nvSpPr>
          <p:cNvPr id="8" name="TextBox 7">
            <a:extLst>
              <a:ext uri="{FF2B5EF4-FFF2-40B4-BE49-F238E27FC236}">
                <a16:creationId xmlns:a16="http://schemas.microsoft.com/office/drawing/2014/main" id="{00B65409-1083-4BE6-BB08-9019481B0EB2}"/>
              </a:ext>
            </a:extLst>
          </p:cNvPr>
          <p:cNvSpPr txBox="1"/>
          <p:nvPr/>
        </p:nvSpPr>
        <p:spPr>
          <a:xfrm>
            <a:off x="3295261" y="5000505"/>
            <a:ext cx="7011955" cy="1200329"/>
          </a:xfrm>
          <a:prstGeom prst="rect">
            <a:avLst/>
          </a:prstGeom>
          <a:solidFill>
            <a:srgbClr val="FFFF00"/>
          </a:solidFill>
          <a:ln w="19050">
            <a:solidFill>
              <a:schemeClr val="tx1"/>
            </a:solidFill>
          </a:ln>
        </p:spPr>
        <p:txBody>
          <a:bodyPr wrap="square" rtlCol="0">
            <a:spAutoFit/>
          </a:bodyPr>
          <a:lstStyle/>
          <a:p>
            <a:r>
              <a:rPr lang="en-US" sz="2400" dirty="0"/>
              <a:t>You will spend 15 minutes in recommending a bin width such that the histogram can best represent the empirical density function.</a:t>
            </a:r>
          </a:p>
        </p:txBody>
      </p:sp>
      <p:sp>
        <p:nvSpPr>
          <p:cNvPr id="9" name="AutoShape 2" descr="ointing at you png - emoji finger pointing at you PNG image with  transparent background | TOPpng">
            <a:extLst>
              <a:ext uri="{FF2B5EF4-FFF2-40B4-BE49-F238E27FC236}">
                <a16:creationId xmlns:a16="http://schemas.microsoft.com/office/drawing/2014/main" id="{AE68CA94-1540-4A41-8A71-83CD5485789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01509B91-C27B-45C7-B389-A521ECBD85FA}"/>
              </a:ext>
            </a:extLst>
          </p:cNvPr>
          <p:cNvPicPr>
            <a:picLocks noChangeAspect="1"/>
          </p:cNvPicPr>
          <p:nvPr/>
        </p:nvPicPr>
        <p:blipFill>
          <a:blip r:embed="rId3"/>
          <a:stretch>
            <a:fillRect/>
          </a:stretch>
        </p:blipFill>
        <p:spPr>
          <a:xfrm>
            <a:off x="1794959" y="5000505"/>
            <a:ext cx="1324947" cy="1200329"/>
          </a:xfrm>
          <a:prstGeom prst="rect">
            <a:avLst/>
          </a:prstGeom>
        </p:spPr>
      </p:pic>
      <p:pic>
        <p:nvPicPr>
          <p:cNvPr id="10" name="Picture 9">
            <a:extLst>
              <a:ext uri="{FF2B5EF4-FFF2-40B4-BE49-F238E27FC236}">
                <a16:creationId xmlns:a16="http://schemas.microsoft.com/office/drawing/2014/main" id="{38F28C5F-E1D9-48EF-B3FC-3DCEA5420529}"/>
              </a:ext>
            </a:extLst>
          </p:cNvPr>
          <p:cNvPicPr>
            <a:picLocks noChangeAspect="1"/>
          </p:cNvPicPr>
          <p:nvPr/>
        </p:nvPicPr>
        <p:blipFill>
          <a:blip r:embed="rId4"/>
          <a:stretch>
            <a:fillRect/>
          </a:stretch>
        </p:blipFill>
        <p:spPr>
          <a:xfrm>
            <a:off x="4929462" y="1690688"/>
            <a:ext cx="5377753" cy="3200400"/>
          </a:xfrm>
          <a:prstGeom prst="rect">
            <a:avLst/>
          </a:prstGeom>
        </p:spPr>
      </p:pic>
    </p:spTree>
    <p:extLst>
      <p:ext uri="{BB962C8B-B14F-4D97-AF65-F5344CB8AC3E}">
        <p14:creationId xmlns:p14="http://schemas.microsoft.com/office/powerpoint/2010/main" val="25055874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How to Specify the Bin-Width?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err="1"/>
                  <a:t>Izenman</a:t>
                </a:r>
                <a:r>
                  <a:rPr lang="en-US" dirty="0"/>
                  <a:t>, A. J. (1991). Recent developments in nonparametric density estimation. </a:t>
                </a:r>
                <a:r>
                  <a:rPr lang="en-US" i="1" dirty="0"/>
                  <a:t>Journal of the American Statistical Association</a:t>
                </a:r>
                <a:r>
                  <a:rPr lang="en-US" dirty="0"/>
                  <a:t>, Volume 86, Number 413, Pages 205 – 224.</a:t>
                </a:r>
              </a:p>
              <a:p>
                <a:r>
                  <a:rPr lang="en-US" dirty="0"/>
                  <a:t>Specify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=2</m:t>
                    </m:r>
                    <m:d>
                      <m:dPr>
                        <m:ctrlPr>
                          <a:rPr lang="en-US" i="1">
                            <a:latin typeface="Cambria Math" panose="02040503050406030204" pitchFamily="18" charset="0"/>
                          </a:rPr>
                        </m:ctrlPr>
                      </m:dPr>
                      <m:e>
                        <m:r>
                          <a:rPr lang="en-US" i="1">
                            <a:latin typeface="Cambria Math" panose="02040503050406030204" pitchFamily="18" charset="0"/>
                          </a:rPr>
                          <m:t>𝐼𝑄𝑅</m:t>
                        </m:r>
                      </m:e>
                    </m:d>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−1/3</m:t>
                        </m:r>
                      </m:sup>
                    </m:sSup>
                  </m:oMath>
                </a14:m>
                <a:r>
                  <a:rPr lang="en-US" dirty="0"/>
                  <a:t> where </a:t>
                </a:r>
                <a14:m>
                  <m:oMath xmlns:m="http://schemas.openxmlformats.org/officeDocument/2006/math">
                    <m:r>
                      <a:rPr lang="en-US" i="1" dirty="0" smtClean="0">
                        <a:latin typeface="Cambria Math" panose="02040503050406030204" pitchFamily="18" charset="0"/>
                      </a:rPr>
                      <m:t>𝑁</m:t>
                    </m:r>
                  </m:oMath>
                </a14:m>
                <a:r>
                  <a:rPr lang="en-US" dirty="0"/>
                  <a:t> is the number of observations and </a:t>
                </a:r>
                <a14:m>
                  <m:oMath xmlns:m="http://schemas.openxmlformats.org/officeDocument/2006/math">
                    <m:r>
                      <a:rPr lang="en-US" i="1" dirty="0" smtClean="0">
                        <a:latin typeface="Cambria Math" panose="02040503050406030204" pitchFamily="18" charset="0"/>
                      </a:rPr>
                      <m:t>𝐼𝑄𝑅</m:t>
                    </m:r>
                  </m:oMath>
                </a14:m>
                <a:r>
                  <a:rPr lang="en-US" dirty="0"/>
                  <a:t> is the Interquartile Range.  IQR is the Third Quartile minus the First Quartile.</a:t>
                </a:r>
              </a:p>
              <a:p>
                <a:r>
                  <a:rPr lang="en-US" dirty="0"/>
                  <a:t>In practice, we may round </a:t>
                </a:r>
                <a:r>
                  <a:rPr lang="en-US" i="1" dirty="0"/>
                  <a:t>h</a:t>
                </a:r>
                <a:r>
                  <a:rPr lang="en-US" dirty="0"/>
                  <a:t> to some nice value.</a:t>
                </a:r>
              </a:p>
              <a:p>
                <a:pPr marL="914400" lvl="1" indent="-457200">
                  <a:buFont typeface="+mj-lt"/>
                  <a:buAutoNum type="arabicPeriod"/>
                </a:pPr>
                <a:r>
                  <a:rPr lang="en-US" dirty="0"/>
                  <a:t>Round to the nearest integer</a:t>
                </a:r>
              </a:p>
              <a:p>
                <a:pPr marL="914400" lvl="1" indent="-457200">
                  <a:buFont typeface="+mj-lt"/>
                  <a:buAutoNum type="arabicPeriod"/>
                </a:pPr>
                <a:r>
                  <a:rPr lang="en-US" dirty="0"/>
                  <a:t>Ceiling, i.e., round to the next larger integer (e.g., 4.567 to 5)</a:t>
                </a:r>
              </a:p>
              <a:p>
                <a:pPr marL="914400" lvl="1" indent="-457200">
                  <a:buFont typeface="+mj-lt"/>
                  <a:buAutoNum type="arabicPeriod"/>
                </a:pPr>
                <a:r>
                  <a:rPr lang="en-US" dirty="0"/>
                  <a:t>Floor, i.e., truncate to the next smaller integer (e.g., 4.567 to 4)</a:t>
                </a:r>
                <a:endParaRPr lang="en-US" i="1" dirty="0"/>
              </a:p>
              <a:p>
                <a:pPr marL="914400" lvl="1" indent="-457200">
                  <a:buFont typeface="+mj-lt"/>
                  <a:buAutoNum type="arabicPeriod"/>
                </a:pPr>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928" b="-42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54</a:t>
            </a:fld>
            <a:endParaRPr lang="en-US" dirty="0"/>
          </a:p>
        </p:txBody>
      </p:sp>
      <p:sp>
        <p:nvSpPr>
          <p:cNvPr id="4" name="Footer Placeholder 3">
            <a:extLst>
              <a:ext uri="{FF2B5EF4-FFF2-40B4-BE49-F238E27FC236}">
                <a16:creationId xmlns:a16="http://schemas.microsoft.com/office/drawing/2014/main" id="{B69A597E-B1F6-4D2E-8C87-FFFAD563BFF8}"/>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1015181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How to Specify the Bin-Width?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observations are 0.4, 0.6, 0.7, 1.9, 2.4, 6.1, 6.2, and 7.3 (</a:t>
                </a:r>
                <a:r>
                  <a:rPr lang="en-US" i="1" dirty="0"/>
                  <a:t>N</a:t>
                </a:r>
                <a:r>
                  <a:rPr lang="en-US" dirty="0"/>
                  <a:t> = 8)</a:t>
                </a:r>
              </a:p>
              <a:p>
                <a:r>
                  <a:rPr lang="en-US" dirty="0"/>
                  <a:t>In our previous example, Q3 = 6.15 and Q1 = 0.65.  Thus IQR = 6.15 – 0.65 = 5.5.  The suggested bin-width is h = 2 * 5.5 * 8</a:t>
                </a:r>
                <a:r>
                  <a:rPr lang="en-US" baseline="30000" dirty="0"/>
                  <a:t>-1/3</a:t>
                </a:r>
                <a:r>
                  <a:rPr lang="en-US" dirty="0"/>
                  <a:t> =  5.5.</a:t>
                </a:r>
              </a:p>
              <a:p>
                <a:r>
                  <a:rPr lang="en-US" dirty="0"/>
                  <a:t>The </a:t>
                </a:r>
                <a:r>
                  <a:rPr lang="en-US" i="1" dirty="0"/>
                  <a:t>nice</a:t>
                </a:r>
                <a:r>
                  <a:rPr lang="en-US" dirty="0"/>
                  <a:t> bin-width is 5.  Two bin-widths exceed the range, so reduce the bin-width to h = 4.</a:t>
                </a:r>
              </a:p>
              <a:p>
                <a:r>
                  <a:rPr lang="en-US" dirty="0"/>
                  <a:t>The mid-points are 2 and 6.</a:t>
                </a:r>
              </a:p>
              <a:p>
                <a:r>
                  <a:rPr lang="en-US" dirty="0"/>
                  <a:t>The density will have two rectangles,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d>
                      <m:dPr>
                        <m:ctrlPr>
                          <a:rPr lang="en-US" i="1" smtClean="0">
                            <a:latin typeface="Cambria Math" panose="02040503050406030204" pitchFamily="18" charset="0"/>
                          </a:rPr>
                        </m:ctrlPr>
                      </m:dPr>
                      <m:e>
                        <m:r>
                          <a:rPr lang="en-US" b="0" i="1" smtClean="0">
                            <a:latin typeface="Cambria Math" panose="02040503050406030204" pitchFamily="18" charset="0"/>
                          </a:rPr>
                          <m:t>2</m:t>
                        </m:r>
                      </m:e>
                    </m:d>
                  </m:oMath>
                </a14:m>
                <a:r>
                  <a:rPr lang="en-US" dirty="0"/>
                  <a:t> = 0.15625,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d>
                      <m:dPr>
                        <m:ctrlPr>
                          <a:rPr lang="en-US" i="1">
                            <a:latin typeface="Cambria Math" panose="02040503050406030204" pitchFamily="18" charset="0"/>
                          </a:rPr>
                        </m:ctrlPr>
                      </m:dPr>
                      <m:e>
                        <m:r>
                          <a:rPr lang="en-US" b="0" i="1" smtClean="0">
                            <a:latin typeface="Cambria Math" panose="02040503050406030204" pitchFamily="18" charset="0"/>
                          </a:rPr>
                          <m:t>6</m:t>
                        </m:r>
                      </m:e>
                    </m:d>
                  </m:oMath>
                </a14:m>
                <a:r>
                  <a:rPr lang="en-US" dirty="0"/>
                  <a:t> = 0.09375.</a:t>
                </a:r>
              </a:p>
              <a:p>
                <a:r>
                  <a:rPr lang="en-US" dirty="0"/>
                  <a:t>This may be a good choice as the observations seem to form two groups {0.4, 0.6, 0.7, 1.9, 2.4} and {6.1, 6.2, 7.3}</a:t>
                </a:r>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580" b="-14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55</a:t>
            </a:fld>
            <a:endParaRPr lang="en-US" dirty="0"/>
          </a:p>
        </p:txBody>
      </p:sp>
      <p:sp>
        <p:nvSpPr>
          <p:cNvPr id="4" name="Footer Placeholder 3">
            <a:extLst>
              <a:ext uri="{FF2B5EF4-FFF2-40B4-BE49-F238E27FC236}">
                <a16:creationId xmlns:a16="http://schemas.microsoft.com/office/drawing/2014/main" id="{662F7C82-ECB9-4BAC-A840-4F9913270623}"/>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18473155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How to Specify the Bin-Width?</a:t>
            </a:r>
          </a:p>
        </p:txBody>
      </p:sp>
      <p:sp>
        <p:nvSpPr>
          <p:cNvPr id="3" name="Content Placeholder 2"/>
          <p:cNvSpPr>
            <a:spLocks noGrp="1"/>
          </p:cNvSpPr>
          <p:nvPr>
            <p:ph idx="1"/>
          </p:nvPr>
        </p:nvSpPr>
        <p:spPr/>
        <p:txBody>
          <a:bodyPr>
            <a:normAutofit/>
          </a:bodyPr>
          <a:lstStyle/>
          <a:p>
            <a:r>
              <a:rPr lang="en-US" dirty="0" err="1"/>
              <a:t>Shimazaki</a:t>
            </a:r>
            <a:r>
              <a:rPr lang="en-US" dirty="0"/>
              <a:t> H. and </a:t>
            </a:r>
            <a:r>
              <a:rPr lang="en-US" dirty="0" err="1"/>
              <a:t>Shinomoto</a:t>
            </a:r>
            <a:r>
              <a:rPr lang="en-US" dirty="0"/>
              <a:t> S. (2007). A method for selecting the bin size of a time histogram. </a:t>
            </a:r>
            <a:r>
              <a:rPr lang="en-US" i="1" dirty="0"/>
              <a:t>Neural Computation</a:t>
            </a:r>
            <a:r>
              <a:rPr lang="en-US" dirty="0"/>
              <a:t>, Volume 19, Issue 6, Pages 1503 – 1527</a:t>
            </a:r>
          </a:p>
          <a:p>
            <a:r>
              <a:rPr lang="en-US" dirty="0"/>
              <a:t>“</a:t>
            </a:r>
            <a:r>
              <a:rPr lang="en-US" i="1" dirty="0"/>
              <a:t>From the observed data only, the method estimates a </a:t>
            </a:r>
            <a:r>
              <a:rPr lang="en-US" i="1" dirty="0" err="1"/>
              <a:t>binwidth</a:t>
            </a:r>
            <a:r>
              <a:rPr lang="en-US" i="1" dirty="0"/>
              <a:t> that minimizes expected L2 loss between the histogram and an unknown underlying density function. An assumption made here is merely that samples are drawn from the density independently each other.</a:t>
            </a:r>
            <a:r>
              <a:rPr lang="en-US" dirty="0"/>
              <a:t>” – </a:t>
            </a:r>
            <a:r>
              <a:rPr lang="en-US" dirty="0">
                <a:hlinkClick r:id="rId3"/>
              </a:rPr>
              <a:t>https://www.neuralengine.org/res/histogram.html</a:t>
            </a:r>
            <a:r>
              <a:rPr lang="en-US" dirty="0"/>
              <a:t> </a:t>
            </a:r>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56</a:t>
            </a:fld>
            <a:endParaRPr lang="en-US" dirty="0"/>
          </a:p>
        </p:txBody>
      </p:sp>
      <p:sp>
        <p:nvSpPr>
          <p:cNvPr id="4" name="Footer Placeholder 3">
            <a:extLst>
              <a:ext uri="{FF2B5EF4-FFF2-40B4-BE49-F238E27FC236}">
                <a16:creationId xmlns:a16="http://schemas.microsoft.com/office/drawing/2014/main" id="{B69A597E-B1F6-4D2E-8C87-FFFAD563BFF8}"/>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41805951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How to Specify the Bin-Width?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b="1" dirty="0" err="1"/>
                  <a:t>Shimazaki</a:t>
                </a:r>
                <a:r>
                  <a:rPr lang="en-US" b="1" dirty="0"/>
                  <a:t> H. and </a:t>
                </a:r>
                <a:r>
                  <a:rPr lang="en-US" b="1" dirty="0" err="1"/>
                  <a:t>Shinomoto</a:t>
                </a:r>
                <a:r>
                  <a:rPr lang="en-US" b="1" dirty="0"/>
                  <a:t> S. (2007):</a:t>
                </a:r>
              </a:p>
              <a:p>
                <a:pPr marL="514350" indent="-514350">
                  <a:buFont typeface="+mj-lt"/>
                  <a:buAutoNum type="arabicPeriod"/>
                </a:pPr>
                <a:r>
                  <a:rPr lang="en-US" dirty="0"/>
                  <a:t>Divide the data range into </a:t>
                </a:r>
                <a14:m>
                  <m:oMath xmlns:m="http://schemas.openxmlformats.org/officeDocument/2006/math">
                    <m:r>
                      <a:rPr lang="en-US" i="1" dirty="0" smtClean="0">
                        <a:latin typeface="Cambria Math" panose="02040503050406030204" pitchFamily="18" charset="0"/>
                      </a:rPr>
                      <m:t>𝑚</m:t>
                    </m:r>
                  </m:oMath>
                </a14:m>
                <a:r>
                  <a:rPr lang="en-US" dirty="0"/>
                  <a:t> bins of width </a:t>
                </a:r>
                <a14:m>
                  <m:oMath xmlns:m="http://schemas.openxmlformats.org/officeDocument/2006/math">
                    <m:r>
                      <a:rPr lang="en-US" i="1" dirty="0" smtClean="0">
                        <a:latin typeface="Cambria Math" panose="02040503050406030204" pitchFamily="18" charset="0"/>
                      </a:rPr>
                      <m:t>𝑑</m:t>
                    </m:r>
                  </m:oMath>
                </a14:m>
                <a:r>
                  <a:rPr lang="en-US" dirty="0"/>
                  <a:t>.</a:t>
                </a:r>
              </a:p>
              <a:p>
                <a:pPr marL="514350" indent="-514350">
                  <a:buFont typeface="+mj-lt"/>
                  <a:buAutoNum type="arabicPeriod"/>
                </a:pPr>
                <a:r>
                  <a:rPr lang="en-US" dirty="0"/>
                  <a:t>Count the number of observations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that enter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bin.</a:t>
                </a:r>
              </a:p>
              <a:p>
                <a:pPr marL="514350" indent="-514350">
                  <a:buFont typeface="+mj-lt"/>
                  <a:buAutoNum type="arabicPeriod"/>
                </a:pPr>
                <a:r>
                  <a:rPr lang="en-US" dirty="0"/>
                  <a:t>Calculate the mean and variance of the number of observations as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𝑛</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nary>
                  </m:oMath>
                </a14:m>
                <a:r>
                  <a:rPr lang="en-US" dirty="0"/>
                  <a:t> and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e>
                            </m:d>
                          </m:e>
                          <m:sup>
                            <m:r>
                              <a:rPr lang="en-US" b="0" i="1" smtClean="0">
                                <a:latin typeface="Cambria Math" panose="02040503050406030204" pitchFamily="18" charset="0"/>
                              </a:rPr>
                              <m:t>2</m:t>
                            </m:r>
                          </m:sup>
                        </m:sSup>
                      </m:e>
                    </m:nary>
                  </m:oMath>
                </a14:m>
                <a:endParaRPr lang="en-US" dirty="0"/>
              </a:p>
              <a:p>
                <a:pPr marL="514350" indent="-514350">
                  <a:buFont typeface="+mj-lt"/>
                  <a:buAutoNum type="arabicPeriod"/>
                </a:pPr>
                <a:r>
                  <a:rPr lang="en-US" dirty="0"/>
                  <a:t>Compute a formula </a:t>
                </a:r>
                <a14:m>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r>
                              <a:rPr lang="en-US" b="0" i="1" smtClean="0">
                                <a:latin typeface="Cambria Math" panose="02040503050406030204" pitchFamily="18" charset="0"/>
                              </a:rPr>
                              <m:t>−</m:t>
                            </m:r>
                            <m:r>
                              <a:rPr lang="en-US" b="0" i="1" smtClean="0">
                                <a:latin typeface="Cambria Math" panose="02040503050406030204" pitchFamily="18" charset="0"/>
                              </a:rPr>
                              <m:t>𝑣</m:t>
                            </m:r>
                          </m:e>
                        </m:d>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den>
                    </m:f>
                  </m:oMath>
                </a14:m>
                <a:endParaRPr lang="en-US" dirty="0"/>
              </a:p>
              <a:p>
                <a:pPr marL="514350" indent="-514350">
                  <a:buFont typeface="+mj-lt"/>
                  <a:buAutoNum type="arabicPeriod"/>
                </a:pPr>
                <a:r>
                  <a:rPr lang="en-US" dirty="0"/>
                  <a:t>Repeat Steps 1 to 4 for different bin widths.</a:t>
                </a:r>
              </a:p>
              <a:p>
                <a:pPr marL="514350" indent="-514350">
                  <a:buFont typeface="+mj-lt"/>
                  <a:buAutoNum type="arabicPeriod"/>
                </a:pPr>
                <a:r>
                  <a:rPr lang="en-US" dirty="0"/>
                  <a:t>Determine the optimal bin width as the </a:t>
                </a:r>
                <a14:m>
                  <m:oMath xmlns:m="http://schemas.openxmlformats.org/officeDocument/2006/math">
                    <m:r>
                      <a:rPr lang="en-US" i="1" dirty="0" smtClean="0">
                        <a:latin typeface="Cambria Math" panose="02040503050406030204" pitchFamily="18" charset="0"/>
                      </a:rPr>
                      <m:t>𝑑</m:t>
                    </m:r>
                  </m:oMath>
                </a14:m>
                <a:r>
                  <a:rPr lang="en-US" dirty="0"/>
                  <a:t> that minimizes </a:t>
                </a:r>
                <a14:m>
                  <m:oMath xmlns:m="http://schemas.openxmlformats.org/officeDocument/2006/math">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𝑑</m:t>
                    </m:r>
                    <m:r>
                      <a:rPr lang="en-US" i="1" dirty="0" smtClean="0">
                        <a:latin typeface="Cambria Math" panose="02040503050406030204" pitchFamily="18" charset="0"/>
                      </a:rPr>
                      <m:t>)</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57</a:t>
            </a:fld>
            <a:endParaRPr lang="en-US" dirty="0"/>
          </a:p>
        </p:txBody>
      </p:sp>
      <p:sp>
        <p:nvSpPr>
          <p:cNvPr id="4" name="Footer Placeholder 3">
            <a:extLst>
              <a:ext uri="{FF2B5EF4-FFF2-40B4-BE49-F238E27FC236}">
                <a16:creationId xmlns:a16="http://schemas.microsoft.com/office/drawing/2014/main" id="{B69A597E-B1F6-4D2E-8C87-FFFAD563BFF8}"/>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40435500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How to Specify the Bin-Width?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a:t>
                </a:r>
                <a:r>
                  <a:rPr lang="en-US" dirty="0" err="1"/>
                  <a:t>Shimazaki</a:t>
                </a:r>
                <a:r>
                  <a:rPr lang="en-US" dirty="0"/>
                  <a:t> H. and </a:t>
                </a:r>
                <a:r>
                  <a:rPr lang="en-US" dirty="0" err="1"/>
                  <a:t>Shinomoto</a:t>
                </a:r>
                <a:r>
                  <a:rPr lang="en-US" dirty="0"/>
                  <a:t> S. (2007) method is straightforward except one issue: Divide the data range into </a:t>
                </a:r>
                <a14:m>
                  <m:oMath xmlns:m="http://schemas.openxmlformats.org/officeDocument/2006/math">
                    <m:r>
                      <a:rPr lang="en-US" i="1" dirty="0" smtClean="0">
                        <a:latin typeface="Cambria Math" panose="02040503050406030204" pitchFamily="18" charset="0"/>
                      </a:rPr>
                      <m:t>𝑚</m:t>
                    </m:r>
                  </m:oMath>
                </a14:m>
                <a:r>
                  <a:rPr lang="en-US" dirty="0"/>
                  <a:t> bins of width </a:t>
                </a:r>
                <a14:m>
                  <m:oMath xmlns:m="http://schemas.openxmlformats.org/officeDocument/2006/math">
                    <m:r>
                      <a:rPr lang="en-US" i="1" dirty="0" smtClean="0">
                        <a:latin typeface="Cambria Math" panose="02040503050406030204" pitchFamily="18" charset="0"/>
                      </a:rPr>
                      <m:t>𝑑</m:t>
                    </m:r>
                  </m:oMath>
                </a14:m>
                <a:r>
                  <a:rPr lang="en-US" dirty="0"/>
                  <a:t>.</a:t>
                </a:r>
              </a:p>
              <a:p>
                <a:pPr marL="0" indent="0">
                  <a:buNone/>
                </a:pPr>
                <a:endParaRPr lang="en-US" dirty="0"/>
              </a:p>
              <a:p>
                <a:r>
                  <a:rPr lang="en-US" dirty="0"/>
                  <a:t>We need a few sub-tasks to address the above issue:</a:t>
                </a:r>
              </a:p>
              <a:p>
                <a:pPr marL="914400" lvl="1" indent="-457200">
                  <a:buFont typeface="+mj-lt"/>
                  <a:buAutoNum type="arabicPeriod"/>
                </a:pPr>
                <a:r>
                  <a:rPr lang="en-US" dirty="0"/>
                  <a:t>We will find the optimal width </a:t>
                </a:r>
                <a14:m>
                  <m:oMath xmlns:m="http://schemas.openxmlformats.org/officeDocument/2006/math">
                    <m:r>
                      <a:rPr lang="en-US" i="1" dirty="0" smtClean="0">
                        <a:latin typeface="Cambria Math" panose="02040503050406030204" pitchFamily="18" charset="0"/>
                      </a:rPr>
                      <m:t>𝑑</m:t>
                    </m:r>
                  </m:oMath>
                </a14:m>
                <a:r>
                  <a:rPr lang="en-US" dirty="0"/>
                  <a:t> by the Grid Search, so what values of </a:t>
                </a:r>
                <a14:m>
                  <m:oMath xmlns:m="http://schemas.openxmlformats.org/officeDocument/2006/math">
                    <m:r>
                      <a:rPr lang="en-US" i="1" dirty="0" smtClean="0">
                        <a:latin typeface="Cambria Math" panose="02040503050406030204" pitchFamily="18" charset="0"/>
                      </a:rPr>
                      <m:t>𝑑</m:t>
                    </m:r>
                  </m:oMath>
                </a14:m>
                <a:r>
                  <a:rPr lang="en-US" dirty="0"/>
                  <a:t> should we try?  Too small width consumes more resources and time, too large width may not represent the data well.</a:t>
                </a:r>
              </a:p>
              <a:p>
                <a:pPr marL="914400" lvl="1" indent="-457200">
                  <a:buFont typeface="+mj-lt"/>
                  <a:buAutoNum type="arabicPeriod"/>
                </a:pPr>
                <a:r>
                  <a:rPr lang="en-US" dirty="0"/>
                  <a:t>How should we determine the bin boundaries?  For example, these two bins (0.1, 0.6] and (0.0, 0.5] both have width 0.5, but the number of observations in the bins (i.e., counts) may be different.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1507"/>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58</a:t>
            </a:fld>
            <a:endParaRPr lang="en-US" dirty="0"/>
          </a:p>
        </p:txBody>
      </p:sp>
      <p:sp>
        <p:nvSpPr>
          <p:cNvPr id="4" name="Footer Placeholder 3">
            <a:extLst>
              <a:ext uri="{FF2B5EF4-FFF2-40B4-BE49-F238E27FC236}">
                <a16:creationId xmlns:a16="http://schemas.microsoft.com/office/drawing/2014/main" id="{B69A597E-B1F6-4D2E-8C87-FFFAD563BFF8}"/>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2374269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How to Specify the Bins’ Boundaries?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i="1" dirty="0"/>
                  <a:t>Since the Mean often represents the Center of Gravity of the data, we use the Mean as our guiding post.</a:t>
                </a:r>
              </a:p>
              <a:p>
                <a:r>
                  <a:rPr lang="en-US" dirty="0"/>
                  <a:t>Let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denotes the Mean of the data</a:t>
                </a:r>
              </a:p>
              <a:p>
                <a:r>
                  <a:rPr lang="en-US" dirty="0"/>
                  <a:t>Round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as an integral multiple of the bin width </a:t>
                </a:r>
                <a14:m>
                  <m:oMath xmlns:m="http://schemas.openxmlformats.org/officeDocument/2006/math">
                    <m:r>
                      <a:rPr lang="en-US" i="1" dirty="0" smtClean="0">
                        <a:latin typeface="Cambria Math" panose="02040503050406030204" pitchFamily="18" charset="0"/>
                      </a:rPr>
                      <m:t>𝑑</m:t>
                    </m:r>
                  </m:oMath>
                </a14:m>
                <a:r>
                  <a:rPr lang="en-US" dirty="0"/>
                  <a:t>.</a:t>
                </a:r>
              </a:p>
              <a:p>
                <a:pPr lvl="1"/>
                <a:r>
                  <a:rPr lang="en-US" dirty="0"/>
                  <a:t>The result is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round</m:t>
                    </m:r>
                    <m:d>
                      <m:dPr>
                        <m:ctrlPr>
                          <a:rPr lang="en-US" b="0" i="1" smtClean="0">
                            <a:latin typeface="Cambria Math" panose="02040503050406030204" pitchFamily="18" charset="0"/>
                            <a:ea typeface="Cambria Math" panose="02040503050406030204" pitchFamily="18" charset="0"/>
                          </a:rPr>
                        </m:ctrlPr>
                      </m:dPr>
                      <m:e>
                        <m:f>
                          <m:fPr>
                            <m:type m:val="lin"/>
                            <m:ctrlPr>
                              <a:rPr lang="en-US" b="0" i="1" smtClean="0">
                                <a:latin typeface="Cambria Math" panose="02040503050406030204" pitchFamily="18" charset="0"/>
                                <a:ea typeface="Cambria Math" panose="02040503050406030204" pitchFamily="18" charset="0"/>
                              </a:rPr>
                            </m:ctrlPr>
                          </m:fPr>
                          <m:num>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𝑦</m:t>
                                </m:r>
                              </m:e>
                            </m:acc>
                          </m:num>
                          <m:den>
                            <m:r>
                              <a:rPr lang="en-US" b="0" i="1" smtClean="0">
                                <a:latin typeface="Cambria Math" panose="02040503050406030204" pitchFamily="18" charset="0"/>
                                <a:ea typeface="Cambria Math" panose="02040503050406030204" pitchFamily="18" charset="0"/>
                              </a:rPr>
                              <m:t>𝑑</m:t>
                            </m:r>
                          </m:den>
                        </m:f>
                      </m:e>
                    </m:d>
                  </m:oMath>
                </a14:m>
                <a:r>
                  <a:rPr lang="en-US" dirty="0"/>
                  <a:t> where round() function rounds a value to the nearest integer</a:t>
                </a:r>
              </a:p>
              <a:p>
                <a:pPr lvl="1"/>
                <a:r>
                  <a:rPr lang="en-US" dirty="0"/>
                  <a:t>Suppose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=12.34567</m:t>
                    </m:r>
                  </m:oMath>
                </a14:m>
                <a:r>
                  <a:rPr lang="en-US" dirty="0"/>
                  <a:t> and d = 0.2, then the result is 12.4</a:t>
                </a:r>
              </a:p>
              <a:p>
                <a:pPr lvl="1"/>
                <a:r>
                  <a:rPr lang="en-US" dirty="0"/>
                  <a:t>Suppose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=1234</m:t>
                    </m:r>
                    <m:r>
                      <a:rPr lang="en-US" b="0" i="1" smtClean="0">
                        <a:latin typeface="Cambria Math" panose="02040503050406030204" pitchFamily="18" charset="0"/>
                      </a:rPr>
                      <m:t>.</m:t>
                    </m:r>
                    <m:r>
                      <a:rPr lang="en-US" i="1">
                        <a:latin typeface="Cambria Math" panose="02040503050406030204" pitchFamily="18" charset="0"/>
                      </a:rPr>
                      <m:t>567</m:t>
                    </m:r>
                  </m:oMath>
                </a14:m>
                <a:r>
                  <a:rPr lang="en-US" dirty="0"/>
                  <a:t> and d = 600, then the result is 1200. </a:t>
                </a:r>
              </a:p>
              <a:p>
                <a:r>
                  <a:rPr lang="en-US" dirty="0"/>
                  <a:t>Use this rounded mean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oMath>
                </a14:m>
                <a:r>
                  <a:rPr lang="en-US" dirty="0"/>
                  <a:t> the boundary of a central bin</a:t>
                </a:r>
              </a:p>
              <a:p>
                <a:pPr marL="457200" lvl="1" indent="0">
                  <a:buNone/>
                </a:pPr>
                <a:endParaRPr lang="en-US" dirty="0"/>
              </a:p>
              <a:p>
                <a:endParaRPr lang="en-US"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59</a:t>
            </a:fld>
            <a:endParaRPr lang="en-US" dirty="0"/>
          </a:p>
        </p:txBody>
      </p:sp>
      <p:sp>
        <p:nvSpPr>
          <p:cNvPr id="4" name="Footer Placeholder 3">
            <a:extLst>
              <a:ext uri="{FF2B5EF4-FFF2-40B4-BE49-F238E27FC236}">
                <a16:creationId xmlns:a16="http://schemas.microsoft.com/office/drawing/2014/main" id="{652BBDBC-3A93-407C-B7A0-63A328A37170}"/>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1509326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Software and Textbook for This Section </a:t>
            </a:r>
          </a:p>
        </p:txBody>
      </p:sp>
      <p:sp>
        <p:nvSpPr>
          <p:cNvPr id="3" name="Content Placeholder 2"/>
          <p:cNvSpPr>
            <a:spLocks noGrp="1"/>
          </p:cNvSpPr>
          <p:nvPr>
            <p:ph idx="1"/>
          </p:nvPr>
        </p:nvSpPr>
        <p:spPr>
          <a:xfrm>
            <a:off x="833437" y="1987419"/>
            <a:ext cx="5257800" cy="3974939"/>
          </a:xfrm>
          <a:ln w="19050">
            <a:solidFill>
              <a:schemeClr val="tx1"/>
            </a:solidFill>
          </a:ln>
        </p:spPr>
        <p:txBody>
          <a:bodyPr>
            <a:normAutofit/>
          </a:bodyPr>
          <a:lstStyle/>
          <a:p>
            <a:r>
              <a:rPr lang="en-US" b="1" dirty="0"/>
              <a:t>Mandatory</a:t>
            </a:r>
            <a:r>
              <a:rPr lang="en-US" dirty="0"/>
              <a:t>: Python 3.9, numpy, pandas, </a:t>
            </a:r>
            <a:r>
              <a:rPr lang="en-US" dirty="0" err="1"/>
              <a:t>scipy</a:t>
            </a:r>
            <a:r>
              <a:rPr lang="en-US" dirty="0"/>
              <a:t>, </a:t>
            </a:r>
            <a:r>
              <a:rPr lang="en-US" dirty="0" err="1"/>
              <a:t>sklearn</a:t>
            </a:r>
            <a:r>
              <a:rPr lang="en-US" dirty="0"/>
              <a:t> 1.1.1, and </a:t>
            </a:r>
            <a:r>
              <a:rPr lang="en-US" dirty="0" err="1"/>
              <a:t>statsmodel</a:t>
            </a:r>
            <a:r>
              <a:rPr lang="en-US" dirty="0"/>
              <a:t> 0.13.2</a:t>
            </a:r>
          </a:p>
          <a:p>
            <a:endParaRPr lang="en-US" dirty="0"/>
          </a:p>
          <a:p>
            <a:endParaRPr lang="en-US" dirty="0"/>
          </a:p>
          <a:p>
            <a:r>
              <a:rPr lang="en-US" dirty="0"/>
              <a:t>Available from Anaconda </a:t>
            </a:r>
            <a:r>
              <a:rPr lang="en-US" sz="2000" dirty="0">
                <a:hlinkClick r:id="rId3"/>
              </a:rPr>
              <a:t>https://www.anaconda.com/distribution</a:t>
            </a:r>
            <a:endParaRPr lang="en-US" sz="2000" dirty="0"/>
          </a:p>
          <a:p>
            <a:pPr marL="0" indent="0">
              <a:buNone/>
            </a:pP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a:t>
            </a:fld>
            <a:endParaRPr lang="en-US" dirty="0"/>
          </a:p>
        </p:txBody>
      </p:sp>
      <p:sp>
        <p:nvSpPr>
          <p:cNvPr id="6" name="Content Placeholder 2">
            <a:extLst>
              <a:ext uri="{FF2B5EF4-FFF2-40B4-BE49-F238E27FC236}">
                <a16:creationId xmlns:a16="http://schemas.microsoft.com/office/drawing/2014/main" id="{04F99ABD-E122-4386-8779-996424017146}"/>
              </a:ext>
            </a:extLst>
          </p:cNvPr>
          <p:cNvSpPr txBox="1">
            <a:spLocks/>
          </p:cNvSpPr>
          <p:nvPr/>
        </p:nvSpPr>
        <p:spPr>
          <a:xfrm>
            <a:off x="6324601" y="1987419"/>
            <a:ext cx="5029199" cy="3974940"/>
          </a:xfrm>
          <a:prstGeom prst="rect">
            <a:avLst/>
          </a:prstGeom>
          <a:ln w="1905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Recommended</a:t>
            </a:r>
            <a:r>
              <a:rPr lang="en-US" dirty="0"/>
              <a:t>: Ming-Long Lam (2020). </a:t>
            </a:r>
            <a:r>
              <a:rPr lang="en-US" i="1" dirty="0"/>
              <a:t>A Practitioner’s</a:t>
            </a:r>
            <a:br>
              <a:rPr lang="en-US" i="1" dirty="0"/>
            </a:br>
            <a:r>
              <a:rPr lang="en-US" i="1" dirty="0"/>
              <a:t>Guide to Machine</a:t>
            </a:r>
            <a:br>
              <a:rPr lang="en-US" i="1" dirty="0"/>
            </a:br>
            <a:r>
              <a:rPr lang="en-US" i="1" dirty="0"/>
              <a:t>Learning,</a:t>
            </a:r>
            <a:br>
              <a:rPr lang="en-US" i="1" dirty="0"/>
            </a:br>
            <a:r>
              <a:rPr lang="en-US" dirty="0"/>
              <a:t>Kendall Hunt</a:t>
            </a:r>
            <a:br>
              <a:rPr lang="en-US" dirty="0"/>
            </a:br>
            <a:r>
              <a:rPr lang="en-US" dirty="0"/>
              <a:t>Publishing</a:t>
            </a:r>
          </a:p>
          <a:p>
            <a:endParaRPr lang="en-US" sz="2000" dirty="0">
              <a:hlinkClick r:id="" action="ppaction://noaction"/>
            </a:endParaRPr>
          </a:p>
          <a:p>
            <a:endParaRPr lang="en-US" sz="2000" dirty="0">
              <a:hlinkClick r:id="" action="ppaction://noaction"/>
            </a:endParaRPr>
          </a:p>
          <a:p>
            <a:r>
              <a:rPr lang="en-US" sz="2000" dirty="0">
                <a:hlinkClick r:id="" action="ppaction://noaction"/>
              </a:rPr>
              <a:t>https://he.kendallhunt.com/product</a:t>
            </a:r>
            <a:br>
              <a:rPr lang="en-US" sz="2000" dirty="0">
                <a:hlinkClick r:id="" action="ppaction://noaction"/>
              </a:rPr>
            </a:br>
            <a:r>
              <a:rPr lang="en-US" sz="2000" dirty="0">
                <a:hlinkClick r:id="" action="ppaction://noaction"/>
              </a:rPr>
              <a:t>/practitioners-guide-machine-learning</a:t>
            </a:r>
            <a:endParaRPr lang="en-US" dirty="0"/>
          </a:p>
          <a:p>
            <a:endParaRPr lang="en-US" dirty="0"/>
          </a:p>
          <a:p>
            <a:pPr marL="0" indent="0">
              <a:buFont typeface="Arial" panose="020B0604020202020204" pitchFamily="34" charset="0"/>
              <a:buNone/>
            </a:pPr>
            <a:endParaRPr lang="en-US" dirty="0"/>
          </a:p>
        </p:txBody>
      </p:sp>
      <p:pic>
        <p:nvPicPr>
          <p:cNvPr id="8" name="Picture 7">
            <a:extLst>
              <a:ext uri="{FF2B5EF4-FFF2-40B4-BE49-F238E27FC236}">
                <a16:creationId xmlns:a16="http://schemas.microsoft.com/office/drawing/2014/main" id="{0399153D-38C1-4AF3-813D-30F83A7507FD}"/>
              </a:ext>
            </a:extLst>
          </p:cNvPr>
          <p:cNvPicPr>
            <a:picLocks noChangeAspect="1"/>
          </p:cNvPicPr>
          <p:nvPr/>
        </p:nvPicPr>
        <p:blipFill>
          <a:blip r:embed="rId4"/>
          <a:stretch>
            <a:fillRect/>
          </a:stretch>
        </p:blipFill>
        <p:spPr>
          <a:xfrm>
            <a:off x="3210938" y="3455173"/>
            <a:ext cx="2587084" cy="731520"/>
          </a:xfrm>
          <a:prstGeom prst="rect">
            <a:avLst/>
          </a:prstGeom>
        </p:spPr>
      </p:pic>
      <p:pic>
        <p:nvPicPr>
          <p:cNvPr id="9" name="Picture 8">
            <a:extLst>
              <a:ext uri="{FF2B5EF4-FFF2-40B4-BE49-F238E27FC236}">
                <a16:creationId xmlns:a16="http://schemas.microsoft.com/office/drawing/2014/main" id="{747D93B8-4CFB-4336-A810-D5308539E74B}"/>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2511358" y="5055724"/>
            <a:ext cx="3286664" cy="731520"/>
          </a:xfrm>
          <a:prstGeom prst="rect">
            <a:avLst/>
          </a:prstGeom>
        </p:spPr>
      </p:pic>
      <p:pic>
        <p:nvPicPr>
          <p:cNvPr id="10" name="Picture 9">
            <a:extLst>
              <a:ext uri="{FF2B5EF4-FFF2-40B4-BE49-F238E27FC236}">
                <a16:creationId xmlns:a16="http://schemas.microsoft.com/office/drawing/2014/main" id="{AE673D2B-2177-4AF3-93CF-E5A5902A1484}"/>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9336831" y="2831888"/>
            <a:ext cx="1767079" cy="2286000"/>
          </a:xfrm>
          <a:prstGeom prst="rect">
            <a:avLst/>
          </a:prstGeom>
        </p:spPr>
      </p:pic>
      <p:sp>
        <p:nvSpPr>
          <p:cNvPr id="5" name="Footer Placeholder 4">
            <a:extLst>
              <a:ext uri="{FF2B5EF4-FFF2-40B4-BE49-F238E27FC236}">
                <a16:creationId xmlns:a16="http://schemas.microsoft.com/office/drawing/2014/main" id="{033CBE52-8520-4DC4-93DE-7DAB4FBD1825}"/>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6583820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How to Specify the Bins’ Boundaries?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2452" y="2381055"/>
                <a:ext cx="5170714" cy="3806987"/>
              </a:xfrm>
              <a:ln w="19050">
                <a:solidFill>
                  <a:schemeClr val="tx1"/>
                </a:solidFill>
              </a:ln>
            </p:spPr>
            <p:txBody>
              <a:bodyPr anchor="ctr">
                <a:normAutofit/>
              </a:bodyPr>
              <a:lstStyle/>
              <a:p>
                <a:r>
                  <a:rPr lang="en-US" sz="2600" dirty="0"/>
                  <a:t>Add bins to the left of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0</m:t>
                        </m:r>
                      </m:sub>
                    </m:sSub>
                  </m:oMath>
                </a14:m>
                <a:r>
                  <a:rPr lang="en-US" sz="2600" dirty="0"/>
                  <a:t> and the left boundaries of these bins are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0</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𝑗</m:t>
                        </m:r>
                      </m:e>
                      <m:sub>
                        <m:r>
                          <a:rPr lang="en-US" sz="2600" b="0" i="1" smtClean="0">
                            <a:latin typeface="Cambria Math" panose="02040503050406030204" pitchFamily="18" charset="0"/>
                          </a:rPr>
                          <m:t>𝐿</m:t>
                        </m:r>
                      </m:sub>
                    </m:sSub>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rPr>
                      <m:t>𝑑</m:t>
                    </m:r>
                  </m:oMath>
                </a14:m>
                <a:r>
                  <a:rPr lang="en-US" sz="2600" dirty="0"/>
                  <a:t> where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𝑗</m:t>
                        </m:r>
                      </m:e>
                      <m:sub>
                        <m:r>
                          <a:rPr lang="en-US" sz="2600" b="0" i="1" smtClean="0">
                            <a:latin typeface="Cambria Math" panose="02040503050406030204" pitchFamily="18" charset="0"/>
                          </a:rPr>
                          <m:t>𝐿</m:t>
                        </m:r>
                      </m:sub>
                    </m:sSub>
                    <m:r>
                      <a:rPr lang="en-US" sz="2600" i="1">
                        <a:latin typeface="Cambria Math" panose="02040503050406030204" pitchFamily="18" charset="0"/>
                      </a:rPr>
                      <m:t>=1, 2, …</m:t>
                    </m:r>
                  </m:oMath>
                </a14:m>
                <a:endParaRPr lang="en-US" sz="2600" dirty="0"/>
              </a:p>
              <a:p>
                <a:r>
                  <a:rPr lang="en-US" sz="2600" dirty="0"/>
                  <a:t>Let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𝑚</m:t>
                        </m:r>
                      </m:e>
                      <m:sub>
                        <m:r>
                          <a:rPr lang="en-US" sz="2600" b="0" i="1" smtClean="0">
                            <a:latin typeface="Cambria Math" panose="02040503050406030204" pitchFamily="18" charset="0"/>
                          </a:rPr>
                          <m:t>𝐿</m:t>
                        </m:r>
                      </m:sub>
                    </m:sSub>
                    <m:r>
                      <a:rPr lang="en-US" sz="2600" i="1">
                        <a:latin typeface="Cambria Math" panose="02040503050406030204" pitchFamily="18" charset="0"/>
                      </a:rPr>
                      <m:t> </m:t>
                    </m:r>
                  </m:oMath>
                </a14:m>
                <a:r>
                  <a:rPr lang="en-US" sz="2600" dirty="0"/>
                  <a:t>denotes the number of bins on the left of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0</m:t>
                        </m:r>
                      </m:sub>
                    </m:sSub>
                  </m:oMath>
                </a14:m>
                <a:r>
                  <a:rPr lang="en-US" sz="2600" dirty="0"/>
                  <a:t>.</a:t>
                </a:r>
              </a:p>
              <a:p>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𝑚</m:t>
                        </m:r>
                      </m:e>
                      <m:sub>
                        <m:r>
                          <a:rPr lang="en-US" sz="2600" b="0" i="1" smtClean="0">
                            <a:latin typeface="Cambria Math" panose="02040503050406030204" pitchFamily="18" charset="0"/>
                          </a:rPr>
                          <m:t>𝐿</m:t>
                        </m:r>
                      </m:sub>
                    </m:sSub>
                    <m:r>
                      <a:rPr lang="en-US" sz="2600" i="1">
                        <a:latin typeface="Cambria Math" panose="02040503050406030204" pitchFamily="18" charset="0"/>
                      </a:rPr>
                      <m:t> </m:t>
                    </m:r>
                  </m:oMath>
                </a14:m>
                <a:r>
                  <a:rPr lang="en-US" sz="2600" dirty="0"/>
                  <a:t>is the smallest integer such that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0</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𝑚</m:t>
                        </m:r>
                      </m:e>
                      <m:sub>
                        <m:r>
                          <a:rPr lang="en-US" sz="2600" b="0" i="1" smtClean="0">
                            <a:latin typeface="Cambria Math" panose="02040503050406030204" pitchFamily="18" charset="0"/>
                          </a:rPr>
                          <m:t>𝐿</m:t>
                        </m:r>
                      </m:sub>
                    </m:sSub>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rPr>
                      <m:t>𝑑</m:t>
                    </m:r>
                    <m:r>
                      <a:rPr lang="en-US" sz="2600" i="1" smtClean="0">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𝑦</m:t>
                        </m:r>
                      </m:e>
                      <m:sub>
                        <m:r>
                          <a:rPr lang="en-US" sz="2600" i="1">
                            <a:latin typeface="Cambria Math" panose="02040503050406030204" pitchFamily="18" charset="0"/>
                            <a:ea typeface="Cambria Math" panose="02040503050406030204" pitchFamily="18" charset="0"/>
                          </a:rPr>
                          <m:t>𝑚</m:t>
                        </m:r>
                        <m:r>
                          <a:rPr lang="en-US" sz="2600" b="0" i="1" smtClean="0">
                            <a:latin typeface="Cambria Math" panose="02040503050406030204" pitchFamily="18" charset="0"/>
                            <a:ea typeface="Cambria Math" panose="02040503050406030204" pitchFamily="18" charset="0"/>
                          </a:rPr>
                          <m:t>𝑖𝑛</m:t>
                        </m:r>
                      </m:sub>
                    </m:sSub>
                  </m:oMath>
                </a14:m>
                <a:r>
                  <a:rPr lang="en-US" sz="2600" dirty="0"/>
                  <a:t> where </a:t>
                </a: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𝑦</m:t>
                        </m:r>
                      </m:e>
                      <m:sub>
                        <m:r>
                          <a:rPr lang="en-US" sz="2600" i="1">
                            <a:latin typeface="Cambria Math" panose="02040503050406030204" pitchFamily="18" charset="0"/>
                            <a:ea typeface="Cambria Math" panose="02040503050406030204" pitchFamily="18" charset="0"/>
                          </a:rPr>
                          <m:t>𝑚</m:t>
                        </m:r>
                        <m:r>
                          <a:rPr lang="en-US" sz="2600" b="0" i="1" smtClean="0">
                            <a:latin typeface="Cambria Math" panose="02040503050406030204" pitchFamily="18" charset="0"/>
                            <a:ea typeface="Cambria Math" panose="02040503050406030204" pitchFamily="18" charset="0"/>
                          </a:rPr>
                          <m:t>𝑖𝑛</m:t>
                        </m:r>
                      </m:sub>
                    </m:sSub>
                  </m:oMath>
                </a14:m>
                <a:r>
                  <a:rPr lang="en-US" sz="2600" dirty="0"/>
                  <a:t> is the minimum value of the data.</a:t>
                </a:r>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2452" y="2381055"/>
                <a:ext cx="5170714" cy="3806987"/>
              </a:xfrm>
              <a:blipFill>
                <a:blip r:embed="rId3"/>
                <a:stretch>
                  <a:fillRect l="-1645" r="-3290"/>
                </a:stretch>
              </a:blipFill>
              <a:ln w="19050">
                <a:solidFill>
                  <a:schemeClr val="tx1"/>
                </a:solidFill>
              </a:ln>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1C20BA80-1909-427C-B3BD-3DD8AEAFD5BE}" type="slidenum">
              <a:rPr lang="en-US" smtClean="0"/>
              <a:t>60</a:t>
            </a:fld>
            <a:endParaRPr lang="en-US" dirty="0"/>
          </a:p>
        </p:txBody>
      </p:sp>
      <p:sp>
        <p:nvSpPr>
          <p:cNvPr id="4" name="Footer Placeholder 3">
            <a:extLst>
              <a:ext uri="{FF2B5EF4-FFF2-40B4-BE49-F238E27FC236}">
                <a16:creationId xmlns:a16="http://schemas.microsoft.com/office/drawing/2014/main" id="{652BBDBC-3A93-407C-B7A0-63A328A37170}"/>
              </a:ext>
            </a:extLst>
          </p:cNvPr>
          <p:cNvSpPr>
            <a:spLocks noGrp="1"/>
          </p:cNvSpPr>
          <p:nvPr>
            <p:ph type="ftr" sz="quarter" idx="11"/>
          </p:nvPr>
        </p:nvSpPr>
        <p:spPr/>
        <p:txBody>
          <a:bodyPr/>
          <a:lstStyle/>
          <a:p>
            <a:r>
              <a:rPr lang="en-US"/>
              <a:t>Copyright © 2022 by Ming-Long Lam, Ph.D.</a:t>
            </a:r>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6E9D1D8-C321-4E11-868C-3C54F7145D19}"/>
                  </a:ext>
                </a:extLst>
              </p:cNvPr>
              <p:cNvSpPr/>
              <p:nvPr/>
            </p:nvSpPr>
            <p:spPr>
              <a:xfrm>
                <a:off x="2621124" y="1690688"/>
                <a:ext cx="7497565" cy="461665"/>
              </a:xfrm>
              <a:prstGeom prst="rect">
                <a:avLst/>
              </a:prstGeom>
            </p:spPr>
            <p:txBody>
              <a:bodyPr wrap="none">
                <a:spAutoFit/>
              </a:bodyPr>
              <a:lstStyle/>
              <a:p>
                <a:r>
                  <a:rPr lang="en-US" sz="2400" dirty="0"/>
                  <a:t>Use this rounded mean as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oMath>
                </a14:m>
                <a:r>
                  <a:rPr lang="en-US" sz="2400" dirty="0"/>
                  <a:t> the boundary of a central bin</a:t>
                </a:r>
              </a:p>
            </p:txBody>
          </p:sp>
        </mc:Choice>
        <mc:Fallback xmlns="">
          <p:sp>
            <p:nvSpPr>
              <p:cNvPr id="5" name="Rectangle 4">
                <a:extLst>
                  <a:ext uri="{FF2B5EF4-FFF2-40B4-BE49-F238E27FC236}">
                    <a16:creationId xmlns:a16="http://schemas.microsoft.com/office/drawing/2014/main" id="{46E9D1D8-C321-4E11-868C-3C54F7145D19}"/>
                  </a:ext>
                </a:extLst>
              </p:cNvPr>
              <p:cNvSpPr>
                <a:spLocks noRot="1" noChangeAspect="1" noMove="1" noResize="1" noEditPoints="1" noAdjustHandles="1" noChangeArrowheads="1" noChangeShapeType="1" noTextEdit="1"/>
              </p:cNvSpPr>
              <p:nvPr/>
            </p:nvSpPr>
            <p:spPr>
              <a:xfrm>
                <a:off x="2621124" y="1690688"/>
                <a:ext cx="7497565" cy="461665"/>
              </a:xfrm>
              <a:prstGeom prst="rect">
                <a:avLst/>
              </a:prstGeom>
              <a:blipFill>
                <a:blip r:embed="rId4"/>
                <a:stretch>
                  <a:fillRect l="-1301" t="-10526" r="-163"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1FC2D039-969A-4859-88FD-88BD3586DA1B}"/>
                  </a:ext>
                </a:extLst>
              </p:cNvPr>
              <p:cNvSpPr txBox="1">
                <a:spLocks/>
              </p:cNvSpPr>
              <p:nvPr/>
            </p:nvSpPr>
            <p:spPr>
              <a:xfrm>
                <a:off x="6288835" y="2369975"/>
                <a:ext cx="5170714" cy="3829148"/>
              </a:xfrm>
              <a:prstGeom prst="rect">
                <a:avLst/>
              </a:prstGeom>
              <a:ln w="19050">
                <a:solidFill>
                  <a:schemeClr val="tx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Add bins to the right of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0</m:t>
                        </m:r>
                      </m:sub>
                    </m:sSub>
                  </m:oMath>
                </a14:m>
                <a:r>
                  <a:rPr lang="en-US" sz="2600" dirty="0"/>
                  <a:t> and the right boundaries of these bins are </a:t>
                </a:r>
                <a14:m>
                  <m:oMath xmlns:m="http://schemas.openxmlformats.org/officeDocument/2006/math">
                    <m:sSub>
                      <m:sSubPr>
                        <m:ctrlPr>
                          <a:rPr lang="en-US" sz="2600" i="1" smtClean="0">
                            <a:latin typeface="Cambria Math" panose="02040503050406030204" pitchFamily="18" charset="0"/>
                          </a:rPr>
                        </m:ctrlPr>
                      </m:sSubPr>
                      <m:e>
                        <m:r>
                          <a:rPr lang="en-US" sz="2600" i="1" smtClean="0">
                            <a:latin typeface="Cambria Math" panose="02040503050406030204" pitchFamily="18" charset="0"/>
                          </a:rPr>
                          <m:t>𝑏</m:t>
                        </m:r>
                      </m:e>
                      <m:sub>
                        <m:r>
                          <a:rPr lang="en-US" sz="2600" i="1" smtClean="0">
                            <a:latin typeface="Cambria Math" panose="02040503050406030204" pitchFamily="18" charset="0"/>
                          </a:rPr>
                          <m:t>0</m:t>
                        </m:r>
                      </m:sub>
                    </m:sSub>
                    <m:r>
                      <a:rPr lang="en-US" sz="2600" i="1" smtClean="0">
                        <a:latin typeface="Cambria Math" panose="02040503050406030204" pitchFamily="18" charset="0"/>
                      </a:rPr>
                      <m:t>+</m:t>
                    </m:r>
                    <m:sSub>
                      <m:sSubPr>
                        <m:ctrlPr>
                          <a:rPr lang="en-US" sz="2600" i="1" smtClean="0">
                            <a:latin typeface="Cambria Math" panose="02040503050406030204" pitchFamily="18" charset="0"/>
                          </a:rPr>
                        </m:ctrlPr>
                      </m:sSubPr>
                      <m:e>
                        <m:r>
                          <a:rPr lang="en-US" sz="2600" i="1" smtClean="0">
                            <a:latin typeface="Cambria Math" panose="02040503050406030204" pitchFamily="18" charset="0"/>
                          </a:rPr>
                          <m:t>𝑗</m:t>
                        </m:r>
                      </m:e>
                      <m:sub>
                        <m:r>
                          <a:rPr lang="en-US" sz="2600" i="1" smtClean="0">
                            <a:latin typeface="Cambria Math" panose="02040503050406030204" pitchFamily="18" charset="0"/>
                          </a:rPr>
                          <m:t>𝑅</m:t>
                        </m:r>
                      </m:sub>
                    </m:sSub>
                    <m:r>
                      <a:rPr lang="en-US" sz="2600" i="1" smtClean="0">
                        <a:latin typeface="Cambria Math" panose="02040503050406030204" pitchFamily="18" charset="0"/>
                        <a:ea typeface="Cambria Math" panose="02040503050406030204" pitchFamily="18" charset="0"/>
                      </a:rPr>
                      <m:t>×</m:t>
                    </m:r>
                    <m:r>
                      <a:rPr lang="en-US" sz="2600" i="1" smtClean="0">
                        <a:latin typeface="Cambria Math" panose="02040503050406030204" pitchFamily="18" charset="0"/>
                      </a:rPr>
                      <m:t>𝑑</m:t>
                    </m:r>
                  </m:oMath>
                </a14:m>
                <a:r>
                  <a:rPr lang="en-US" sz="2600" dirty="0"/>
                  <a:t> where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𝑗</m:t>
                        </m:r>
                      </m:e>
                      <m:sub>
                        <m:r>
                          <a:rPr lang="en-US" sz="2600" i="1">
                            <a:latin typeface="Cambria Math" panose="02040503050406030204" pitchFamily="18" charset="0"/>
                          </a:rPr>
                          <m:t>𝑅</m:t>
                        </m:r>
                      </m:sub>
                    </m:sSub>
                    <m:r>
                      <a:rPr lang="en-US" sz="2600" i="1" smtClean="0">
                        <a:latin typeface="Cambria Math" panose="02040503050406030204" pitchFamily="18" charset="0"/>
                      </a:rPr>
                      <m:t>=1, 2, …</m:t>
                    </m:r>
                  </m:oMath>
                </a14:m>
                <a:endParaRPr lang="en-US" sz="2600" dirty="0"/>
              </a:p>
              <a:p>
                <a:r>
                  <a:rPr lang="en-US" sz="2600" dirty="0"/>
                  <a:t>Let </a:t>
                </a:r>
                <a14:m>
                  <m:oMath xmlns:m="http://schemas.openxmlformats.org/officeDocument/2006/math">
                    <m:sSub>
                      <m:sSubPr>
                        <m:ctrlPr>
                          <a:rPr lang="en-US" sz="2600" i="1">
                            <a:latin typeface="Cambria Math" panose="02040503050406030204" pitchFamily="18" charset="0"/>
                          </a:rPr>
                        </m:ctrlPr>
                      </m:sSubPr>
                      <m:e>
                        <m:r>
                          <a:rPr lang="en-US" sz="2600" i="1" smtClean="0">
                            <a:latin typeface="Cambria Math" panose="02040503050406030204" pitchFamily="18" charset="0"/>
                          </a:rPr>
                          <m:t>𝑚</m:t>
                        </m:r>
                      </m:e>
                      <m:sub>
                        <m:r>
                          <a:rPr lang="en-US" sz="2600" i="1">
                            <a:latin typeface="Cambria Math" panose="02040503050406030204" pitchFamily="18" charset="0"/>
                          </a:rPr>
                          <m:t>𝑅</m:t>
                        </m:r>
                      </m:sub>
                    </m:sSub>
                    <m:r>
                      <a:rPr lang="en-US" sz="2600" i="1">
                        <a:latin typeface="Cambria Math" panose="02040503050406030204" pitchFamily="18" charset="0"/>
                      </a:rPr>
                      <m:t> </m:t>
                    </m:r>
                  </m:oMath>
                </a14:m>
                <a:r>
                  <a:rPr lang="en-US" sz="2600" dirty="0"/>
                  <a:t>denotes the number of bins on the right of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0</m:t>
                        </m:r>
                      </m:sub>
                    </m:sSub>
                  </m:oMath>
                </a14:m>
                <a:r>
                  <a:rPr lang="en-US" sz="2600" dirty="0"/>
                  <a:t>.</a:t>
                </a:r>
              </a:p>
              <a:p>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𝑚</m:t>
                        </m:r>
                      </m:e>
                      <m:sub>
                        <m:r>
                          <a:rPr lang="en-US" sz="2600" i="1">
                            <a:latin typeface="Cambria Math" panose="02040503050406030204" pitchFamily="18" charset="0"/>
                          </a:rPr>
                          <m:t>𝑅</m:t>
                        </m:r>
                      </m:sub>
                    </m:sSub>
                    <m:r>
                      <a:rPr lang="en-US" sz="2600" i="1">
                        <a:latin typeface="Cambria Math" panose="02040503050406030204" pitchFamily="18" charset="0"/>
                      </a:rPr>
                      <m:t> </m:t>
                    </m:r>
                  </m:oMath>
                </a14:m>
                <a:r>
                  <a:rPr lang="en-US" sz="2600" dirty="0"/>
                  <a:t>is the smallest integer such that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smtClean="0">
                            <a:latin typeface="Cambria Math" panose="02040503050406030204" pitchFamily="18" charset="0"/>
                          </a:rPr>
                          <m:t>𝑚</m:t>
                        </m:r>
                      </m:e>
                      <m:sub>
                        <m:r>
                          <a:rPr lang="en-US" sz="2600" i="1">
                            <a:latin typeface="Cambria Math" panose="02040503050406030204" pitchFamily="18" charset="0"/>
                          </a:rPr>
                          <m:t>𝑅</m:t>
                        </m:r>
                      </m:sub>
                    </m:sSub>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rPr>
                      <m:t>𝑑</m:t>
                    </m:r>
                    <m:r>
                      <a:rPr lang="en-US" sz="2600" i="1">
                        <a:latin typeface="Cambria Math" panose="02040503050406030204" pitchFamily="18" charset="0"/>
                        <a:ea typeface="Cambria Math" panose="02040503050406030204" pitchFamily="18" charset="0"/>
                      </a:rPr>
                      <m:t>≥</m:t>
                    </m:r>
                    <m:sSub>
                      <m:sSubPr>
                        <m:ctrlPr>
                          <a:rPr lang="en-US" sz="2600" i="1" smtClean="0">
                            <a:latin typeface="Cambria Math" panose="02040503050406030204" pitchFamily="18" charset="0"/>
                            <a:ea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𝑦</m:t>
                        </m:r>
                      </m:e>
                      <m:sub>
                        <m:r>
                          <a:rPr lang="en-US" sz="2600" i="1" smtClean="0">
                            <a:latin typeface="Cambria Math" panose="02040503050406030204" pitchFamily="18" charset="0"/>
                            <a:ea typeface="Cambria Math" panose="02040503050406030204" pitchFamily="18" charset="0"/>
                          </a:rPr>
                          <m:t>𝑚𝑎𝑥</m:t>
                        </m:r>
                      </m:sub>
                    </m:sSub>
                  </m:oMath>
                </a14:m>
                <a:r>
                  <a:rPr lang="en-US" sz="2600" dirty="0"/>
                  <a:t> where </a:t>
                </a:r>
                <a14:m>
                  <m:oMath xmlns:m="http://schemas.openxmlformats.org/officeDocument/2006/math">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𝑦</m:t>
                        </m:r>
                      </m:e>
                      <m:sub>
                        <m:r>
                          <a:rPr lang="en-US" sz="2600" i="1">
                            <a:latin typeface="Cambria Math" panose="02040503050406030204" pitchFamily="18" charset="0"/>
                            <a:ea typeface="Cambria Math" panose="02040503050406030204" pitchFamily="18" charset="0"/>
                          </a:rPr>
                          <m:t>𝑚𝑎𝑥</m:t>
                        </m:r>
                      </m:sub>
                    </m:sSub>
                  </m:oMath>
                </a14:m>
                <a:r>
                  <a:rPr lang="en-US" sz="2600" dirty="0"/>
                  <a:t> is the maximum value of the data.</a:t>
                </a:r>
              </a:p>
            </p:txBody>
          </p:sp>
        </mc:Choice>
        <mc:Fallback xmlns="">
          <p:sp>
            <p:nvSpPr>
              <p:cNvPr id="8" name="Content Placeholder 2">
                <a:extLst>
                  <a:ext uri="{FF2B5EF4-FFF2-40B4-BE49-F238E27FC236}">
                    <a16:creationId xmlns:a16="http://schemas.microsoft.com/office/drawing/2014/main" id="{1FC2D039-969A-4859-88FD-88BD3586DA1B}"/>
                  </a:ext>
                </a:extLst>
              </p:cNvPr>
              <p:cNvSpPr txBox="1">
                <a:spLocks noRot="1" noChangeAspect="1" noMove="1" noResize="1" noEditPoints="1" noAdjustHandles="1" noChangeArrowheads="1" noChangeShapeType="1" noTextEdit="1"/>
              </p:cNvSpPr>
              <p:nvPr/>
            </p:nvSpPr>
            <p:spPr>
              <a:xfrm>
                <a:off x="6288835" y="2369975"/>
                <a:ext cx="5170714" cy="3829148"/>
              </a:xfrm>
              <a:prstGeom prst="rect">
                <a:avLst/>
              </a:prstGeom>
              <a:blipFill>
                <a:blip r:embed="rId5"/>
                <a:stretch>
                  <a:fillRect l="-1763" r="-2938" b="-317"/>
                </a:stretch>
              </a:blipFill>
              <a:ln w="19050">
                <a:solidFill>
                  <a:schemeClr val="tx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496F77E5-86EB-4DCC-BEE6-878E6CEEAA60}"/>
              </a:ext>
            </a:extLst>
          </p:cNvPr>
          <p:cNvCxnSpPr>
            <a:endCxn id="4" idx="0"/>
          </p:cNvCxnSpPr>
          <p:nvPr/>
        </p:nvCxnSpPr>
        <p:spPr>
          <a:xfrm>
            <a:off x="6096000" y="2220686"/>
            <a:ext cx="0" cy="41356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3F4512E-AD9F-40D2-9FE1-E5C6E2EEEA59}"/>
              </a:ext>
            </a:extLst>
          </p:cNvPr>
          <p:cNvCxnSpPr/>
          <p:nvPr/>
        </p:nvCxnSpPr>
        <p:spPr>
          <a:xfrm>
            <a:off x="5355771" y="2220686"/>
            <a:ext cx="1352939"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2299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Python Codes for </a:t>
            </a:r>
            <a:r>
              <a:rPr lang="en-US" b="1" dirty="0" err="1">
                <a:solidFill>
                  <a:schemeClr val="bg1"/>
                </a:solidFill>
              </a:rPr>
              <a:t>Shimazaki</a:t>
            </a:r>
            <a:r>
              <a:rPr lang="en-US" b="1" dirty="0">
                <a:solidFill>
                  <a:schemeClr val="bg1"/>
                </a:solidFill>
              </a:rPr>
              <a:t> and </a:t>
            </a:r>
            <a:r>
              <a:rPr lang="en-US" b="1" dirty="0" err="1">
                <a:solidFill>
                  <a:schemeClr val="bg1"/>
                </a:solidFill>
              </a:rPr>
              <a:t>Shinomoto</a:t>
            </a:r>
            <a:r>
              <a:rPr lang="en-US" b="1" dirty="0">
                <a:solidFill>
                  <a:schemeClr val="bg1"/>
                </a:solidFill>
              </a:rPr>
              <a:t> (2007) Method </a:t>
            </a:r>
          </a:p>
        </p:txBody>
      </p:sp>
      <p:sp>
        <p:nvSpPr>
          <p:cNvPr id="3" name="Content Placeholder 2"/>
          <p:cNvSpPr>
            <a:spLocks noGrp="1"/>
          </p:cNvSpPr>
          <p:nvPr>
            <p:ph idx="1"/>
          </p:nvPr>
        </p:nvSpPr>
        <p:spPr>
          <a:solidFill>
            <a:schemeClr val="accent2">
              <a:lumMod val="20000"/>
              <a:lumOff val="80000"/>
            </a:schemeClr>
          </a:solidFill>
        </p:spPr>
        <p:txBody>
          <a:bodyPr numCol="2">
            <a:noAutofit/>
          </a:bodyPr>
          <a:lstStyle/>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def </a:t>
            </a:r>
            <a:r>
              <a:rPr lang="en-US" sz="1000" b="1" dirty="0" err="1">
                <a:latin typeface="Courier New" panose="02070309020205020404" pitchFamily="49" charset="0"/>
                <a:cs typeface="Courier New" panose="02070309020205020404" pitchFamily="49" charset="0"/>
              </a:rPr>
              <a:t>calcCD</a:t>
            </a:r>
            <a:r>
              <a:rPr lang="en-US" sz="1000" b="1" dirty="0">
                <a:latin typeface="Courier New" panose="02070309020205020404" pitchFamily="49" charset="0"/>
                <a:cs typeface="Courier New" panose="02070309020205020404" pitchFamily="49" charset="0"/>
              </a:rPr>
              <a:t> (Y, delta):</a:t>
            </a: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maxY</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numpy.max</a:t>
            </a:r>
            <a:r>
              <a:rPr lang="en-US" sz="1000" b="1" dirty="0">
                <a:latin typeface="Courier New" panose="02070309020205020404" pitchFamily="49" charset="0"/>
                <a:cs typeface="Courier New" panose="02070309020205020404" pitchFamily="49" charset="0"/>
              </a:rPr>
              <a:t>(Y)</a:t>
            </a: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minY</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numpy.min</a:t>
            </a:r>
            <a:r>
              <a:rPr lang="en-US" sz="1000" b="1" dirty="0">
                <a:latin typeface="Courier New" panose="02070309020205020404" pitchFamily="49" charset="0"/>
                <a:cs typeface="Courier New" panose="02070309020205020404" pitchFamily="49" charset="0"/>
              </a:rPr>
              <a:t>(Y)</a:t>
            </a: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meanY</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numpy.mean</a:t>
            </a:r>
            <a:r>
              <a:rPr lang="en-US" sz="1000" b="1" dirty="0">
                <a:latin typeface="Courier New" panose="02070309020205020404" pitchFamily="49" charset="0"/>
                <a:cs typeface="Courier New" panose="02070309020205020404" pitchFamily="49" charset="0"/>
              </a:rPr>
              <a:t>(Y)</a:t>
            </a:r>
          </a:p>
          <a:p>
            <a:pPr marL="0" indent="0">
              <a:lnSpc>
                <a:spcPct val="120000"/>
              </a:lnSpc>
              <a:spcBef>
                <a:spcPts val="0"/>
              </a:spcBef>
              <a:buNone/>
            </a:pPr>
            <a:endParaRPr lang="en-US" sz="10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 Round the mean to integral multiples of delta</a:t>
            </a: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middleY</a:t>
            </a:r>
            <a:r>
              <a:rPr lang="en-US" sz="1000" b="1" dirty="0">
                <a:latin typeface="Courier New" panose="02070309020205020404" pitchFamily="49" charset="0"/>
                <a:cs typeface="Courier New" panose="02070309020205020404" pitchFamily="49" charset="0"/>
              </a:rPr>
              <a:t> = delta * </a:t>
            </a:r>
            <a:r>
              <a:rPr lang="en-US" sz="1000" b="1" dirty="0" err="1">
                <a:latin typeface="Courier New" panose="02070309020205020404" pitchFamily="49" charset="0"/>
                <a:cs typeface="Courier New" panose="02070309020205020404" pitchFamily="49" charset="0"/>
              </a:rPr>
              <a:t>numpy.round</a:t>
            </a: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meanY</a:t>
            </a:r>
            <a:r>
              <a:rPr lang="en-US" sz="1000" b="1" dirty="0">
                <a:latin typeface="Courier New" panose="02070309020205020404" pitchFamily="49" charset="0"/>
                <a:cs typeface="Courier New" panose="02070309020205020404" pitchFamily="49" charset="0"/>
              </a:rPr>
              <a:t> / delta)</a:t>
            </a:r>
          </a:p>
          <a:p>
            <a:pPr marL="0" indent="0">
              <a:lnSpc>
                <a:spcPct val="120000"/>
              </a:lnSpc>
              <a:spcBef>
                <a:spcPts val="0"/>
              </a:spcBef>
              <a:buNone/>
            </a:pPr>
            <a:endParaRPr lang="en-US" sz="10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 Determine the number of bins on both sides of the rounded mean</a:t>
            </a: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nBinRight</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numpy.ceil</a:t>
            </a: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maxY</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middleY</a:t>
            </a:r>
            <a:r>
              <a:rPr lang="en-US" sz="1000" b="1" dirty="0">
                <a:latin typeface="Courier New" panose="02070309020205020404" pitchFamily="49" charset="0"/>
                <a:cs typeface="Courier New" panose="02070309020205020404" pitchFamily="49" charset="0"/>
              </a:rPr>
              <a:t>) / delta)</a:t>
            </a: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nBinLeft</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numpy.ceil</a:t>
            </a: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middleY</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minY</a:t>
            </a:r>
            <a:r>
              <a:rPr lang="en-US" sz="1000" b="1" dirty="0">
                <a:latin typeface="Courier New" panose="02070309020205020404" pitchFamily="49" charset="0"/>
                <a:cs typeface="Courier New" panose="02070309020205020404" pitchFamily="49" charset="0"/>
              </a:rPr>
              <a:t>) / delta)</a:t>
            </a: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lowY</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middleY</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nBinLeft</a:t>
            </a:r>
            <a:r>
              <a:rPr lang="en-US" sz="1000" b="1" dirty="0">
                <a:latin typeface="Courier New" panose="02070309020205020404" pitchFamily="49" charset="0"/>
                <a:cs typeface="Courier New" panose="02070309020205020404" pitchFamily="49" charset="0"/>
              </a:rPr>
              <a:t> * delta</a:t>
            </a:r>
          </a:p>
          <a:p>
            <a:pPr marL="0" indent="0">
              <a:lnSpc>
                <a:spcPct val="120000"/>
              </a:lnSpc>
              <a:spcBef>
                <a:spcPts val="0"/>
              </a:spcBef>
              <a:buNone/>
            </a:pPr>
            <a:endParaRPr lang="en-US" sz="10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 Assign observations to bins starting from 0</a:t>
            </a: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m = </a:t>
            </a:r>
            <a:r>
              <a:rPr lang="en-US" sz="1000" b="1" dirty="0" err="1">
                <a:latin typeface="Courier New" panose="02070309020205020404" pitchFamily="49" charset="0"/>
                <a:cs typeface="Courier New" panose="02070309020205020404" pitchFamily="49" charset="0"/>
              </a:rPr>
              <a:t>nBinLeft</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nBinRight</a:t>
            </a:r>
            <a:endParaRPr lang="en-US" sz="10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BIN_INDEX = 0;</a:t>
            </a: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boundaryY</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lowY</a:t>
            </a:r>
            <a:endParaRPr lang="en-US" sz="10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for </a:t>
            </a:r>
            <a:r>
              <a:rPr lang="en-US" sz="1000" b="1" dirty="0" err="1">
                <a:latin typeface="Courier New" panose="02070309020205020404" pitchFamily="49" charset="0"/>
                <a:cs typeface="Courier New" panose="02070309020205020404" pitchFamily="49" charset="0"/>
              </a:rPr>
              <a:t>iBin</a:t>
            </a:r>
            <a:r>
              <a:rPr lang="en-US" sz="1000" b="1" dirty="0">
                <a:latin typeface="Courier New" panose="02070309020205020404" pitchFamily="49" charset="0"/>
                <a:cs typeface="Courier New" panose="02070309020205020404" pitchFamily="49" charset="0"/>
              </a:rPr>
              <a:t> in </a:t>
            </a:r>
            <a:r>
              <a:rPr lang="en-US" sz="1000" b="1" dirty="0" err="1">
                <a:latin typeface="Courier New" panose="02070309020205020404" pitchFamily="49" charset="0"/>
                <a:cs typeface="Courier New" panose="02070309020205020404" pitchFamily="49" charset="0"/>
              </a:rPr>
              <a:t>numpy.arange</a:t>
            </a:r>
            <a:r>
              <a:rPr lang="en-US" sz="1000" b="1" dirty="0">
                <a:latin typeface="Courier New" panose="02070309020205020404" pitchFamily="49" charset="0"/>
                <a:cs typeface="Courier New" panose="02070309020205020404" pitchFamily="49" charset="0"/>
              </a:rPr>
              <a:t>(m):</a:t>
            </a: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boundaryY</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boundaryY</a:t>
            </a:r>
            <a:r>
              <a:rPr lang="en-US" sz="1000" b="1" dirty="0">
                <a:latin typeface="Courier New" panose="02070309020205020404" pitchFamily="49" charset="0"/>
                <a:cs typeface="Courier New" panose="02070309020205020404" pitchFamily="49" charset="0"/>
              </a:rPr>
              <a:t> + delta</a:t>
            </a: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BIN_INDEX = </a:t>
            </a:r>
            <a:r>
              <a:rPr lang="en-US" sz="1000" b="1" dirty="0" err="1">
                <a:latin typeface="Courier New" panose="02070309020205020404" pitchFamily="49" charset="0"/>
                <a:cs typeface="Courier New" panose="02070309020205020404" pitchFamily="49" charset="0"/>
              </a:rPr>
              <a:t>numpy.where</a:t>
            </a:r>
            <a:r>
              <a:rPr lang="en-US" sz="1000" b="1" dirty="0">
                <a:latin typeface="Courier New" panose="02070309020205020404" pitchFamily="49" charset="0"/>
                <a:cs typeface="Courier New" panose="02070309020205020404" pitchFamily="49" charset="0"/>
              </a:rPr>
              <a:t>(Y &gt; </a:t>
            </a:r>
            <a:r>
              <a:rPr lang="en-US" sz="1000" b="1" dirty="0" err="1">
                <a:latin typeface="Courier New" panose="02070309020205020404" pitchFamily="49" charset="0"/>
                <a:cs typeface="Courier New" panose="02070309020205020404" pitchFamily="49" charset="0"/>
              </a:rPr>
              <a:t>boundaryY</a:t>
            </a:r>
            <a:r>
              <a:rPr lang="en-US" sz="1000" b="1" dirty="0">
                <a:latin typeface="Courier New" panose="02070309020205020404" pitchFamily="49" charset="0"/>
                <a:cs typeface="Courier New" panose="02070309020205020404" pitchFamily="49" charset="0"/>
              </a:rPr>
              <a:t>, iBin+1, BIN_INDEX)</a:t>
            </a:r>
          </a:p>
          <a:p>
            <a:pPr marL="0" indent="0">
              <a:lnSpc>
                <a:spcPct val="120000"/>
              </a:lnSpc>
              <a:spcBef>
                <a:spcPts val="0"/>
              </a:spcBef>
              <a:buNone/>
            </a:pPr>
            <a:endParaRPr lang="en-US" sz="10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 Count the number of observations in each bins</a:t>
            </a: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uBin</a:t>
            </a: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binFreq</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numpy.unique</a:t>
            </a:r>
            <a:r>
              <a:rPr lang="en-US" sz="1000" b="1" dirty="0">
                <a:latin typeface="Courier New" panose="02070309020205020404" pitchFamily="49" charset="0"/>
                <a:cs typeface="Courier New" panose="02070309020205020404" pitchFamily="49" charset="0"/>
              </a:rPr>
              <a:t>(BIN_INDEX, </a:t>
            </a:r>
            <a:r>
              <a:rPr lang="en-US" sz="1000" b="1" dirty="0" err="1">
                <a:latin typeface="Courier New" panose="02070309020205020404" pitchFamily="49" charset="0"/>
                <a:cs typeface="Courier New" panose="02070309020205020404" pitchFamily="49" charset="0"/>
              </a:rPr>
              <a:t>return_counts</a:t>
            </a:r>
            <a:r>
              <a:rPr lang="en-US" sz="1000" b="1" dirty="0">
                <a:latin typeface="Courier New" panose="02070309020205020404" pitchFamily="49" charset="0"/>
                <a:cs typeface="Courier New" panose="02070309020205020404" pitchFamily="49" charset="0"/>
              </a:rPr>
              <a:t> = True)</a:t>
            </a:r>
          </a:p>
          <a:p>
            <a:pPr marL="0" indent="0">
              <a:lnSpc>
                <a:spcPct val="120000"/>
              </a:lnSpc>
              <a:spcBef>
                <a:spcPts val="0"/>
              </a:spcBef>
              <a:buNone/>
            </a:pPr>
            <a:endParaRPr lang="en-US" sz="10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 Calculate the average frequency</a:t>
            </a: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meanBinFreq</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numpy.sum</a:t>
            </a: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binFreq</a:t>
            </a:r>
            <a:r>
              <a:rPr lang="en-US" sz="1000" b="1" dirty="0">
                <a:latin typeface="Courier New" panose="02070309020205020404" pitchFamily="49" charset="0"/>
                <a:cs typeface="Courier New" panose="02070309020205020404" pitchFamily="49" charset="0"/>
              </a:rPr>
              <a:t>) / m</a:t>
            </a: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ssDevBinFreq</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numpy.sum</a:t>
            </a:r>
            <a:r>
              <a:rPr lang="en-US" sz="1000" b="1" dirty="0">
                <a:latin typeface="Courier New" panose="02070309020205020404" pitchFamily="49" charset="0"/>
                <a:cs typeface="Courier New" panose="02070309020205020404" pitchFamily="49" charset="0"/>
              </a:rPr>
              <a:t>((</a:t>
            </a:r>
            <a:r>
              <a:rPr lang="en-US" sz="1000" b="1" dirty="0" err="1">
                <a:latin typeface="Courier New" panose="02070309020205020404" pitchFamily="49" charset="0"/>
                <a:cs typeface="Courier New" panose="02070309020205020404" pitchFamily="49" charset="0"/>
              </a:rPr>
              <a:t>binFreq</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meanBinFreq</a:t>
            </a:r>
            <a:r>
              <a:rPr lang="en-US" sz="1000" b="1" dirty="0">
                <a:latin typeface="Courier New" panose="02070309020205020404" pitchFamily="49" charset="0"/>
                <a:cs typeface="Courier New" panose="02070309020205020404" pitchFamily="49" charset="0"/>
              </a:rPr>
              <a:t>)**2) / m</a:t>
            </a: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CDelta</a:t>
            </a:r>
            <a:r>
              <a:rPr lang="en-US" sz="1000" b="1" dirty="0">
                <a:latin typeface="Courier New" panose="02070309020205020404" pitchFamily="49" charset="0"/>
                <a:cs typeface="Courier New" panose="02070309020205020404" pitchFamily="49" charset="0"/>
              </a:rPr>
              <a:t> = (2.0 * </a:t>
            </a:r>
            <a:r>
              <a:rPr lang="en-US" sz="1000" b="1" dirty="0" err="1">
                <a:latin typeface="Courier New" panose="02070309020205020404" pitchFamily="49" charset="0"/>
                <a:cs typeface="Courier New" panose="02070309020205020404" pitchFamily="49" charset="0"/>
              </a:rPr>
              <a:t>meanBinFreq</a:t>
            </a:r>
            <a:r>
              <a:rPr lang="en-US" sz="1000" b="1" dirty="0">
                <a:latin typeface="Courier New" panose="02070309020205020404" pitchFamily="49" charset="0"/>
                <a:cs typeface="Courier New" panose="02070309020205020404" pitchFamily="49" charset="0"/>
              </a:rPr>
              <a:t> - </a:t>
            </a:r>
            <a:r>
              <a:rPr lang="en-US" sz="1000" b="1" dirty="0" err="1">
                <a:latin typeface="Courier New" panose="02070309020205020404" pitchFamily="49" charset="0"/>
                <a:cs typeface="Courier New" panose="02070309020205020404" pitchFamily="49" charset="0"/>
              </a:rPr>
              <a:t>ssDevBinFreq</a:t>
            </a:r>
            <a:r>
              <a:rPr lang="en-US" sz="1000" b="1" dirty="0">
                <a:latin typeface="Courier New" panose="02070309020205020404" pitchFamily="49" charset="0"/>
                <a:cs typeface="Courier New" panose="02070309020205020404" pitchFamily="49" charset="0"/>
              </a:rPr>
              <a:t>) / (delta * delta)</a:t>
            </a:r>
          </a:p>
          <a:p>
            <a:pPr marL="0" indent="0">
              <a:lnSpc>
                <a:spcPct val="120000"/>
              </a:lnSpc>
              <a:spcBef>
                <a:spcPts val="0"/>
              </a:spcBef>
              <a:buNone/>
            </a:pPr>
            <a:r>
              <a:rPr lang="en-US" sz="1000" b="1" dirty="0">
                <a:latin typeface="Courier New" panose="02070309020205020404" pitchFamily="49" charset="0"/>
                <a:cs typeface="Courier New" panose="02070309020205020404" pitchFamily="49" charset="0"/>
              </a:rPr>
              <a:t>   return(m, </a:t>
            </a:r>
            <a:r>
              <a:rPr lang="en-US" sz="1000" b="1" dirty="0" err="1">
                <a:latin typeface="Courier New" panose="02070309020205020404" pitchFamily="49" charset="0"/>
                <a:cs typeface="Courier New" panose="02070309020205020404" pitchFamily="49" charset="0"/>
              </a:rPr>
              <a:t>middleY</a:t>
            </a: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lowY</a:t>
            </a:r>
            <a:r>
              <a:rPr lang="en-US" sz="1000" b="1" dirty="0">
                <a:latin typeface="Courier New" panose="02070309020205020404" pitchFamily="49" charset="0"/>
                <a:cs typeface="Courier New" panose="02070309020205020404" pitchFamily="49" charset="0"/>
              </a:rPr>
              <a:t>, </a:t>
            </a:r>
            <a:r>
              <a:rPr lang="en-US" sz="1000" b="1" dirty="0" err="1">
                <a:latin typeface="Courier New" panose="02070309020205020404" pitchFamily="49" charset="0"/>
                <a:cs typeface="Courier New" panose="02070309020205020404" pitchFamily="49" charset="0"/>
              </a:rPr>
              <a:t>CDelta</a:t>
            </a:r>
            <a:r>
              <a:rPr lang="en-US" sz="1000" b="1" dirty="0">
                <a:latin typeface="Courier New" panose="02070309020205020404" pitchFamily="49" charset="0"/>
                <a:cs typeface="Courier New" panose="02070309020205020404" pitchFamily="49" charset="0"/>
              </a:rPr>
              <a:t>)</a:t>
            </a:r>
          </a:p>
        </p:txBody>
      </p:sp>
      <p:sp>
        <p:nvSpPr>
          <p:cNvPr id="7" name="Slide Number Placeholder 6"/>
          <p:cNvSpPr>
            <a:spLocks noGrp="1"/>
          </p:cNvSpPr>
          <p:nvPr>
            <p:ph type="sldNum" sz="quarter" idx="12"/>
          </p:nvPr>
        </p:nvSpPr>
        <p:spPr/>
        <p:txBody>
          <a:bodyPr/>
          <a:lstStyle/>
          <a:p>
            <a:fld id="{1C20BA80-1909-427C-B3BD-3DD8AEAFD5BE}" type="slidenum">
              <a:rPr lang="en-US" smtClean="0"/>
              <a:t>61</a:t>
            </a:fld>
            <a:endParaRPr lang="en-US" dirty="0"/>
          </a:p>
        </p:txBody>
      </p:sp>
      <p:sp>
        <p:nvSpPr>
          <p:cNvPr id="4" name="Footer Placeholder 3">
            <a:extLst>
              <a:ext uri="{FF2B5EF4-FFF2-40B4-BE49-F238E27FC236}">
                <a16:creationId xmlns:a16="http://schemas.microsoft.com/office/drawing/2014/main" id="{652BBDBC-3A93-407C-B7A0-63A328A37170}"/>
              </a:ext>
            </a:extLst>
          </p:cNvPr>
          <p:cNvSpPr>
            <a:spLocks noGrp="1"/>
          </p:cNvSpPr>
          <p:nvPr>
            <p:ph type="ftr" sz="quarter" idx="11"/>
          </p:nvPr>
        </p:nvSpPr>
        <p:spPr/>
        <p:txBody>
          <a:bodyPr/>
          <a:lstStyle/>
          <a:p>
            <a:r>
              <a:rPr lang="en-US"/>
              <a:t>Copyright © 2022 by Ming-Long Lam, Ph.D.</a:t>
            </a:r>
            <a:endParaRPr lang="en-US" dirty="0"/>
          </a:p>
        </p:txBody>
      </p:sp>
      <p:cxnSp>
        <p:nvCxnSpPr>
          <p:cNvPr id="6" name="Straight Connector 5">
            <a:extLst>
              <a:ext uri="{FF2B5EF4-FFF2-40B4-BE49-F238E27FC236}">
                <a16:creationId xmlns:a16="http://schemas.microsoft.com/office/drawing/2014/main" id="{C38AC8B7-6DC6-4727-BD41-1C9E89C502A0}"/>
              </a:ext>
            </a:extLst>
          </p:cNvPr>
          <p:cNvCxnSpPr>
            <a:stCxn id="3" idx="0"/>
            <a:endCxn id="3" idx="2"/>
          </p:cNvCxnSpPr>
          <p:nvPr/>
        </p:nvCxnSpPr>
        <p:spPr>
          <a:xfrm>
            <a:off x="6096000" y="1825625"/>
            <a:ext cx="0" cy="435133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7C03028-828F-4CBC-8044-9907FA6EA632}"/>
              </a:ext>
            </a:extLst>
          </p:cNvPr>
          <p:cNvSpPr/>
          <p:nvPr/>
        </p:nvSpPr>
        <p:spPr>
          <a:xfrm>
            <a:off x="8217044" y="1456293"/>
            <a:ext cx="3136756" cy="369332"/>
          </a:xfrm>
          <a:prstGeom prst="rect">
            <a:avLst/>
          </a:prstGeom>
        </p:spPr>
        <p:txBody>
          <a:bodyPr wrap="none">
            <a:spAutoFit/>
          </a:bodyPr>
          <a:lstStyle/>
          <a:p>
            <a:r>
              <a:rPr lang="en-US" dirty="0"/>
              <a:t>Week 1 </a:t>
            </a:r>
            <a:r>
              <a:rPr lang="en-US" dirty="0" err="1"/>
              <a:t>Shimazaki</a:t>
            </a:r>
            <a:r>
              <a:rPr lang="en-US" dirty="0"/>
              <a:t> Bin Width.py</a:t>
            </a:r>
          </a:p>
        </p:txBody>
      </p:sp>
    </p:spTree>
    <p:extLst>
      <p:ext uri="{BB962C8B-B14F-4D97-AF65-F5344CB8AC3E}">
        <p14:creationId xmlns:p14="http://schemas.microsoft.com/office/powerpoint/2010/main" val="14430057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Python Codes for </a:t>
            </a:r>
            <a:r>
              <a:rPr lang="en-US" b="1" dirty="0" err="1">
                <a:solidFill>
                  <a:schemeClr val="bg1"/>
                </a:solidFill>
              </a:rPr>
              <a:t>Shimazaki</a:t>
            </a:r>
            <a:r>
              <a:rPr lang="en-US" b="1" dirty="0">
                <a:solidFill>
                  <a:schemeClr val="bg1"/>
                </a:solidFill>
              </a:rPr>
              <a:t> and </a:t>
            </a:r>
            <a:r>
              <a:rPr lang="en-US" b="1" dirty="0" err="1">
                <a:solidFill>
                  <a:schemeClr val="bg1"/>
                </a:solidFill>
              </a:rPr>
              <a:t>Shinomoto</a:t>
            </a:r>
            <a:r>
              <a:rPr lang="en-US" b="1" dirty="0">
                <a:solidFill>
                  <a:schemeClr val="bg1"/>
                </a:solidFill>
              </a:rPr>
              <a:t> (2007) Method </a:t>
            </a:r>
          </a:p>
        </p:txBody>
      </p:sp>
      <p:sp>
        <p:nvSpPr>
          <p:cNvPr id="3" name="Content Placeholder 2"/>
          <p:cNvSpPr>
            <a:spLocks noGrp="1"/>
          </p:cNvSpPr>
          <p:nvPr>
            <p:ph idx="1"/>
          </p:nvPr>
        </p:nvSpPr>
        <p:spPr>
          <a:solidFill>
            <a:schemeClr val="accent2">
              <a:lumMod val="20000"/>
              <a:lumOff val="80000"/>
            </a:schemeClr>
          </a:solidFill>
        </p:spPr>
        <p:txBody>
          <a:bodyPr numCol="1">
            <a:noAutofit/>
          </a:bodyPr>
          <a:lstStyle/>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result = </a:t>
            </a:r>
            <a:r>
              <a:rPr lang="en-US" sz="1200" b="1" dirty="0" err="1">
                <a:latin typeface="Courier New" panose="02070309020205020404" pitchFamily="49" charset="0"/>
                <a:cs typeface="Courier New" panose="02070309020205020404" pitchFamily="49" charset="0"/>
              </a:rPr>
              <a:t>pandas.DataFrame</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err="1">
                <a:latin typeface="Courier New" panose="02070309020205020404" pitchFamily="49" charset="0"/>
                <a:cs typeface="Courier New" panose="02070309020205020404" pitchFamily="49" charset="0"/>
              </a:rPr>
              <a:t>deltaList</a:t>
            </a:r>
            <a:r>
              <a:rPr lang="en-US" sz="1200" b="1" dirty="0">
                <a:latin typeface="Courier New" panose="02070309020205020404" pitchFamily="49" charset="0"/>
                <a:cs typeface="Courier New" panose="02070309020205020404" pitchFamily="49" charset="0"/>
              </a:rPr>
              <a:t> = [1000, 2000, 5000, 10000, 20000, 50000]</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for d in </a:t>
            </a:r>
            <a:r>
              <a:rPr lang="en-US" sz="1200" b="1" dirty="0" err="1">
                <a:latin typeface="Courier New" panose="02070309020205020404" pitchFamily="49" charset="0"/>
                <a:cs typeface="Courier New" panose="02070309020205020404" pitchFamily="49" charset="0"/>
              </a:rPr>
              <a:t>deltaList</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highlight>
                  <a:srgbClr val="FFFF00"/>
                </a:highlight>
                <a:latin typeface="Courier New" panose="02070309020205020404" pitchFamily="49" charset="0"/>
                <a:cs typeface="Courier New" panose="02070309020205020404" pitchFamily="49" charset="0"/>
              </a:rPr>
              <a:t>nBin</a:t>
            </a:r>
            <a:r>
              <a:rPr lang="en-US" sz="1200" b="1" dirty="0">
                <a:highlight>
                  <a:srgbClr val="FFFF00"/>
                </a:highlight>
                <a:latin typeface="Courier New" panose="02070309020205020404" pitchFamily="49" charset="0"/>
                <a:cs typeface="Courier New" panose="02070309020205020404" pitchFamily="49" charset="0"/>
              </a:rPr>
              <a:t>, </a:t>
            </a:r>
            <a:r>
              <a:rPr lang="en-US" sz="1200" b="1" dirty="0" err="1">
                <a:highlight>
                  <a:srgbClr val="FFFF00"/>
                </a:highlight>
                <a:latin typeface="Courier New" panose="02070309020205020404" pitchFamily="49" charset="0"/>
                <a:cs typeface="Courier New" panose="02070309020205020404" pitchFamily="49" charset="0"/>
              </a:rPr>
              <a:t>middleY</a:t>
            </a:r>
            <a:r>
              <a:rPr lang="en-US" sz="1200" b="1" dirty="0">
                <a:highlight>
                  <a:srgbClr val="FFFF00"/>
                </a:highlight>
                <a:latin typeface="Courier New" panose="02070309020205020404" pitchFamily="49" charset="0"/>
                <a:cs typeface="Courier New" panose="02070309020205020404" pitchFamily="49" charset="0"/>
              </a:rPr>
              <a:t>, </a:t>
            </a:r>
            <a:r>
              <a:rPr lang="en-US" sz="1200" b="1" dirty="0" err="1">
                <a:highlight>
                  <a:srgbClr val="FFFF00"/>
                </a:highlight>
                <a:latin typeface="Courier New" panose="02070309020205020404" pitchFamily="49" charset="0"/>
                <a:cs typeface="Courier New" panose="02070309020205020404" pitchFamily="49" charset="0"/>
              </a:rPr>
              <a:t>lowY</a:t>
            </a:r>
            <a:r>
              <a:rPr lang="en-US" sz="1200" b="1" dirty="0">
                <a:highlight>
                  <a:srgbClr val="FFFF00"/>
                </a:highlight>
                <a:latin typeface="Courier New" panose="02070309020205020404" pitchFamily="49" charset="0"/>
                <a:cs typeface="Courier New" panose="02070309020205020404" pitchFamily="49" charset="0"/>
              </a:rPr>
              <a:t>, </a:t>
            </a:r>
            <a:r>
              <a:rPr lang="en-US" sz="1200" b="1" dirty="0" err="1">
                <a:highlight>
                  <a:srgbClr val="FFFF00"/>
                </a:highlight>
                <a:latin typeface="Courier New" panose="02070309020205020404" pitchFamily="49" charset="0"/>
                <a:cs typeface="Courier New" panose="02070309020205020404" pitchFamily="49" charset="0"/>
              </a:rPr>
              <a:t>CDelta</a:t>
            </a:r>
            <a:r>
              <a:rPr lang="en-US" sz="1200" b="1" dirty="0">
                <a:highlight>
                  <a:srgbClr val="FFFF00"/>
                </a:highlight>
                <a:latin typeface="Courier New" panose="02070309020205020404" pitchFamily="49" charset="0"/>
                <a:cs typeface="Courier New" panose="02070309020205020404" pitchFamily="49" charset="0"/>
              </a:rPr>
              <a:t> = </a:t>
            </a:r>
            <a:r>
              <a:rPr lang="en-US" sz="1200" b="1" dirty="0" err="1">
                <a:highlight>
                  <a:srgbClr val="FFFF00"/>
                </a:highlight>
                <a:latin typeface="Courier New" panose="02070309020205020404" pitchFamily="49" charset="0"/>
                <a:cs typeface="Courier New" panose="02070309020205020404" pitchFamily="49" charset="0"/>
              </a:rPr>
              <a:t>calcCD</a:t>
            </a:r>
            <a:r>
              <a:rPr lang="en-US" sz="1200" b="1" dirty="0">
                <a:highlight>
                  <a:srgbClr val="FFFF00"/>
                </a:highlight>
                <a:latin typeface="Courier New" panose="02070309020205020404" pitchFamily="49" charset="0"/>
                <a:cs typeface="Courier New" panose="02070309020205020404" pitchFamily="49" charset="0"/>
              </a:rPr>
              <a:t>(</a:t>
            </a:r>
            <a:r>
              <a:rPr lang="en-US" sz="1200" b="1" dirty="0" err="1">
                <a:highlight>
                  <a:srgbClr val="FFFF00"/>
                </a:highlight>
                <a:latin typeface="Courier New" panose="02070309020205020404" pitchFamily="49" charset="0"/>
                <a:cs typeface="Courier New" panose="02070309020205020404" pitchFamily="49" charset="0"/>
              </a:rPr>
              <a:t>Y,d</a:t>
            </a:r>
            <a:r>
              <a:rPr lang="en-US" sz="1200" b="1" dirty="0">
                <a:highlight>
                  <a:srgbClr val="FFFF00"/>
                </a:highlight>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highY</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lowY</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nBin</a:t>
            </a:r>
            <a:r>
              <a:rPr lang="en-US" sz="1200" b="1" dirty="0">
                <a:latin typeface="Courier New" panose="02070309020205020404" pitchFamily="49" charset="0"/>
                <a:cs typeface="Courier New" panose="02070309020205020404" pitchFamily="49" charset="0"/>
              </a:rPr>
              <a:t> * d</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result = </a:t>
            </a:r>
            <a:r>
              <a:rPr lang="en-US" sz="1200" b="1" dirty="0" err="1">
                <a:latin typeface="Courier New" panose="02070309020205020404" pitchFamily="49" charset="0"/>
                <a:cs typeface="Courier New" panose="02070309020205020404" pitchFamily="49" charset="0"/>
              </a:rPr>
              <a:t>result.append</a:t>
            </a:r>
            <a:r>
              <a:rPr lang="en-US" sz="1200" b="1" dirty="0">
                <a:latin typeface="Courier New" panose="02070309020205020404" pitchFamily="49" charset="0"/>
                <a:cs typeface="Courier New" panose="02070309020205020404" pitchFamily="49" charset="0"/>
              </a:rPr>
              <a:t>([[d, </a:t>
            </a:r>
            <a:r>
              <a:rPr lang="en-US" sz="1200" b="1" dirty="0" err="1">
                <a:latin typeface="Courier New" panose="02070309020205020404" pitchFamily="49" charset="0"/>
                <a:cs typeface="Courier New" panose="02070309020205020404" pitchFamily="49" charset="0"/>
              </a:rPr>
              <a:t>CDelta</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lowY</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middleY</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highY</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nBin</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ignore_index</a:t>
            </a:r>
            <a:r>
              <a:rPr lang="en-US" sz="1200" b="1" dirty="0">
                <a:latin typeface="Courier New" panose="02070309020205020404" pitchFamily="49" charset="0"/>
                <a:cs typeface="Courier New" panose="02070309020205020404" pitchFamily="49" charset="0"/>
              </a:rPr>
              <a:t> = True)</a:t>
            </a:r>
          </a:p>
          <a:p>
            <a:pPr marL="0" indent="0">
              <a:lnSpc>
                <a:spcPct val="120000"/>
              </a:lnSpc>
              <a:spcBef>
                <a:spcPts val="0"/>
              </a:spcBef>
              <a:buNone/>
            </a:pPr>
            <a:endParaRPr lang="en-US" sz="12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binMid</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lowY</a:t>
            </a:r>
            <a:r>
              <a:rPr lang="en-US" sz="1200" b="1" dirty="0">
                <a:latin typeface="Courier New" panose="02070309020205020404" pitchFamily="49" charset="0"/>
                <a:cs typeface="Courier New" panose="02070309020205020404" pitchFamily="49" charset="0"/>
              </a:rPr>
              <a:t> + 0.5 * d + </a:t>
            </a:r>
            <a:r>
              <a:rPr lang="en-US" sz="1200" b="1" dirty="0" err="1">
                <a:latin typeface="Courier New" panose="02070309020205020404" pitchFamily="49" charset="0"/>
                <a:cs typeface="Courier New" panose="02070309020205020404" pitchFamily="49" charset="0"/>
              </a:rPr>
              <a:t>numpy.arange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nBin</a:t>
            </a:r>
            <a:r>
              <a:rPr lang="en-US" sz="1200" b="1" dirty="0">
                <a:latin typeface="Courier New" panose="02070309020205020404" pitchFamily="49" charset="0"/>
                <a:cs typeface="Courier New" panose="02070309020205020404" pitchFamily="49" charset="0"/>
              </a:rPr>
              <a:t>) * d</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plt.hist</a:t>
            </a:r>
            <a:r>
              <a:rPr lang="en-US" sz="1200" b="1" dirty="0">
                <a:latin typeface="Courier New" panose="02070309020205020404" pitchFamily="49" charset="0"/>
                <a:cs typeface="Courier New" panose="02070309020205020404" pitchFamily="49" charset="0"/>
              </a:rPr>
              <a:t>(Y, bins = </a:t>
            </a:r>
            <a:r>
              <a:rPr lang="en-US" sz="1200" b="1" dirty="0" err="1">
                <a:latin typeface="Courier New" panose="02070309020205020404" pitchFamily="49" charset="0"/>
                <a:cs typeface="Courier New" panose="02070309020205020404" pitchFamily="49" charset="0"/>
              </a:rPr>
              <a:t>binMid</a:t>
            </a:r>
            <a:r>
              <a:rPr lang="en-US" sz="1200" b="1" dirty="0">
                <a:latin typeface="Courier New" panose="02070309020205020404" pitchFamily="49" charset="0"/>
                <a:cs typeface="Courier New" panose="02070309020205020404" pitchFamily="49" charset="0"/>
              </a:rPr>
              <a:t>, align='mid')</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plt.title</a:t>
            </a:r>
            <a:r>
              <a:rPr lang="en-US" sz="1200" b="1" dirty="0">
                <a:latin typeface="Courier New" panose="02070309020205020404" pitchFamily="49" charset="0"/>
                <a:cs typeface="Courier New" panose="02070309020205020404" pitchFamily="49" charset="0"/>
              </a:rPr>
              <a:t>('Delta = ' + str(d))</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plt.ylabel</a:t>
            </a:r>
            <a:r>
              <a:rPr lang="en-US" sz="1200" b="1" dirty="0">
                <a:latin typeface="Courier New" panose="02070309020205020404" pitchFamily="49" charset="0"/>
                <a:cs typeface="Courier New" panose="02070309020205020404" pitchFamily="49" charset="0"/>
              </a:rPr>
              <a:t>('Number of Observations')</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plt.grid</a:t>
            </a:r>
            <a:r>
              <a:rPr lang="en-US" sz="1200" b="1" dirty="0">
                <a:latin typeface="Courier New" panose="02070309020205020404" pitchFamily="49" charset="0"/>
                <a:cs typeface="Courier New" panose="02070309020205020404" pitchFamily="49" charset="0"/>
              </a:rPr>
              <a:t>(axis = 'y')</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plt.show</a:t>
            </a:r>
            <a:r>
              <a:rPr lang="en-US" sz="1200" b="1" dirty="0">
                <a:latin typeface="Courier New" panose="02070309020205020404" pitchFamily="49" charset="0"/>
                <a:cs typeface="Courier New" panose="02070309020205020404" pitchFamily="49" charset="0"/>
              </a:rPr>
              <a:t>()</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sz="1200" b="1" dirty="0">
                <a:latin typeface="Courier New" panose="02070309020205020404" pitchFamily="49" charset="0"/>
                <a:cs typeface="Courier New" panose="02070309020205020404" pitchFamily="49" charset="0"/>
              </a:rPr>
              <a:t>result = </a:t>
            </a:r>
            <a:r>
              <a:rPr lang="en-US" sz="1200" b="1" dirty="0" err="1">
                <a:latin typeface="Courier New" panose="02070309020205020404" pitchFamily="49" charset="0"/>
                <a:cs typeface="Courier New" panose="02070309020205020404" pitchFamily="49" charset="0"/>
              </a:rPr>
              <a:t>result.rename</a:t>
            </a:r>
            <a:r>
              <a:rPr lang="en-US" sz="1200" b="1" dirty="0">
                <a:latin typeface="Courier New" panose="02070309020205020404" pitchFamily="49" charset="0"/>
                <a:cs typeface="Courier New" panose="02070309020205020404" pitchFamily="49" charset="0"/>
              </a:rPr>
              <a:t>(columns = {0:'Delta', 1:'CDelta', 2:'Low Y', 3:'Middle Y', 4:'High Y', 5:'N Bin'})</a:t>
            </a:r>
          </a:p>
          <a:p>
            <a:pPr marL="0" indent="0">
              <a:lnSpc>
                <a:spcPct val="120000"/>
              </a:lnSpc>
              <a:spcBef>
                <a:spcPts val="0"/>
              </a:spcBef>
              <a:buNone/>
            </a:pPr>
            <a:endParaRPr lang="en-US" sz="1000" b="1" dirty="0">
              <a:latin typeface="Courier New" panose="02070309020205020404" pitchFamily="49" charset="0"/>
              <a:cs typeface="Courier New" panose="02070309020205020404" pitchFamily="49" charset="0"/>
            </a:endParaRPr>
          </a:p>
          <a:p>
            <a:pPr marL="0" indent="0">
              <a:lnSpc>
                <a:spcPct val="120000"/>
              </a:lnSpc>
              <a:spcBef>
                <a:spcPts val="0"/>
              </a:spcBef>
              <a:buNone/>
            </a:pPr>
            <a:endParaRPr lang="en-US" sz="1000" b="1" dirty="0">
              <a:latin typeface="Courier New" panose="02070309020205020404" pitchFamily="49" charset="0"/>
              <a:cs typeface="Courier New" panose="02070309020205020404" pitchFamily="49" charset="0"/>
            </a:endParaRPr>
          </a:p>
        </p:txBody>
      </p:sp>
      <p:sp>
        <p:nvSpPr>
          <p:cNvPr id="7" name="Slide Number Placeholder 6"/>
          <p:cNvSpPr>
            <a:spLocks noGrp="1"/>
          </p:cNvSpPr>
          <p:nvPr>
            <p:ph type="sldNum" sz="quarter" idx="12"/>
          </p:nvPr>
        </p:nvSpPr>
        <p:spPr/>
        <p:txBody>
          <a:bodyPr/>
          <a:lstStyle/>
          <a:p>
            <a:fld id="{1C20BA80-1909-427C-B3BD-3DD8AEAFD5BE}" type="slidenum">
              <a:rPr lang="en-US" smtClean="0"/>
              <a:t>62</a:t>
            </a:fld>
            <a:endParaRPr lang="en-US" dirty="0"/>
          </a:p>
        </p:txBody>
      </p:sp>
      <p:sp>
        <p:nvSpPr>
          <p:cNvPr id="4" name="Footer Placeholder 3">
            <a:extLst>
              <a:ext uri="{FF2B5EF4-FFF2-40B4-BE49-F238E27FC236}">
                <a16:creationId xmlns:a16="http://schemas.microsoft.com/office/drawing/2014/main" id="{652BBDBC-3A93-407C-B7A0-63A328A37170}"/>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499122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Optimal Bin Width for Column Y </a:t>
            </a:r>
          </a:p>
        </p:txBody>
      </p:sp>
      <p:sp>
        <p:nvSpPr>
          <p:cNvPr id="7" name="Slide Number Placeholder 6"/>
          <p:cNvSpPr>
            <a:spLocks noGrp="1"/>
          </p:cNvSpPr>
          <p:nvPr>
            <p:ph type="sldNum" sz="quarter" idx="12"/>
          </p:nvPr>
        </p:nvSpPr>
        <p:spPr/>
        <p:txBody>
          <a:bodyPr/>
          <a:lstStyle/>
          <a:p>
            <a:fld id="{1C20BA80-1909-427C-B3BD-3DD8AEAFD5BE}" type="slidenum">
              <a:rPr lang="en-US" smtClean="0"/>
              <a:t>63</a:t>
            </a:fld>
            <a:endParaRPr lang="en-US" dirty="0"/>
          </a:p>
        </p:txBody>
      </p:sp>
      <p:sp>
        <p:nvSpPr>
          <p:cNvPr id="4" name="Footer Placeholder 3">
            <a:extLst>
              <a:ext uri="{FF2B5EF4-FFF2-40B4-BE49-F238E27FC236}">
                <a16:creationId xmlns:a16="http://schemas.microsoft.com/office/drawing/2014/main" id="{652BBDBC-3A93-407C-B7A0-63A328A37170}"/>
              </a:ext>
            </a:extLst>
          </p:cNvPr>
          <p:cNvSpPr>
            <a:spLocks noGrp="1"/>
          </p:cNvSpPr>
          <p:nvPr>
            <p:ph type="ftr" sz="quarter" idx="11"/>
          </p:nvPr>
        </p:nvSpPr>
        <p:spPr/>
        <p:txBody>
          <a:bodyPr/>
          <a:lstStyle/>
          <a:p>
            <a:r>
              <a:rPr lang="en-US"/>
              <a:t>Copyright © 2022 by Ming-Long Lam, Ph.D.</a:t>
            </a:r>
            <a:endParaRPr lang="en-US" dirty="0"/>
          </a:p>
        </p:txBody>
      </p:sp>
      <p:graphicFrame>
        <p:nvGraphicFramePr>
          <p:cNvPr id="9" name="Table 9">
            <a:extLst>
              <a:ext uri="{FF2B5EF4-FFF2-40B4-BE49-F238E27FC236}">
                <a16:creationId xmlns:a16="http://schemas.microsoft.com/office/drawing/2014/main" id="{F73AF55B-4F76-44B8-BBF9-1735B20CD21B}"/>
              </a:ext>
            </a:extLst>
          </p:cNvPr>
          <p:cNvGraphicFramePr>
            <a:graphicFrameLocks noGrp="1"/>
          </p:cNvGraphicFramePr>
          <p:nvPr>
            <p:ph idx="1"/>
            <p:extLst>
              <p:ext uri="{D42A27DB-BD31-4B8C-83A1-F6EECF244321}">
                <p14:modId xmlns:p14="http://schemas.microsoft.com/office/powerpoint/2010/main" val="2719140889"/>
              </p:ext>
            </p:extLst>
          </p:nvPr>
        </p:nvGraphicFramePr>
        <p:xfrm>
          <a:off x="1589316" y="1737280"/>
          <a:ext cx="9013368" cy="259588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2710161818"/>
                    </a:ext>
                  </a:extLst>
                </a:gridCol>
                <a:gridCol w="1502228">
                  <a:extLst>
                    <a:ext uri="{9D8B030D-6E8A-4147-A177-3AD203B41FA5}">
                      <a16:colId xmlns:a16="http://schemas.microsoft.com/office/drawing/2014/main" val="89606924"/>
                    </a:ext>
                  </a:extLst>
                </a:gridCol>
                <a:gridCol w="1502228">
                  <a:extLst>
                    <a:ext uri="{9D8B030D-6E8A-4147-A177-3AD203B41FA5}">
                      <a16:colId xmlns:a16="http://schemas.microsoft.com/office/drawing/2014/main" val="3369116939"/>
                    </a:ext>
                  </a:extLst>
                </a:gridCol>
                <a:gridCol w="1502228">
                  <a:extLst>
                    <a:ext uri="{9D8B030D-6E8A-4147-A177-3AD203B41FA5}">
                      <a16:colId xmlns:a16="http://schemas.microsoft.com/office/drawing/2014/main" val="4292454429"/>
                    </a:ext>
                  </a:extLst>
                </a:gridCol>
                <a:gridCol w="1502228">
                  <a:extLst>
                    <a:ext uri="{9D8B030D-6E8A-4147-A177-3AD203B41FA5}">
                      <a16:colId xmlns:a16="http://schemas.microsoft.com/office/drawing/2014/main" val="395906164"/>
                    </a:ext>
                  </a:extLst>
                </a:gridCol>
                <a:gridCol w="1502228">
                  <a:extLst>
                    <a:ext uri="{9D8B030D-6E8A-4147-A177-3AD203B41FA5}">
                      <a16:colId xmlns:a16="http://schemas.microsoft.com/office/drawing/2014/main" val="1686852410"/>
                    </a:ext>
                  </a:extLst>
                </a:gridCol>
              </a:tblGrid>
              <a:tr h="370840">
                <a:tc>
                  <a:txBody>
                    <a:bodyPr/>
                    <a:lstStyle/>
                    <a:p>
                      <a:pPr algn="ctr" fontAlgn="b"/>
                      <a:r>
                        <a:rPr lang="en-US" sz="1800" b="0" i="0" u="none" strike="noStrike" dirty="0">
                          <a:solidFill>
                            <a:srgbClr val="000000"/>
                          </a:solidFill>
                          <a:effectLst/>
                          <a:latin typeface="Calibri" panose="020F0502020204030204" pitchFamily="34" charset="0"/>
                        </a:rPr>
                        <a:t>Delta</a:t>
                      </a: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C(Delta)</a:t>
                      </a: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Low Y</a:t>
                      </a: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Middle Y</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High Y</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N Bin</a:t>
                      </a:r>
                    </a:p>
                  </a:txBody>
                  <a:tcPr marL="7620" marR="7620" marT="7620" marB="0" anchor="ctr"/>
                </a:tc>
                <a:extLst>
                  <a:ext uri="{0D108BD9-81ED-4DB2-BD59-A6C34878D82A}">
                    <a16:rowId xmlns:a16="http://schemas.microsoft.com/office/drawing/2014/main" val="72258872"/>
                  </a:ext>
                </a:extLst>
              </a:tr>
              <a:tr h="370840">
                <a:tc>
                  <a:txBody>
                    <a:bodyPr/>
                    <a:lstStyle/>
                    <a:p>
                      <a:pPr algn="ctr" fontAlgn="b"/>
                      <a:r>
                        <a:rPr lang="en-US" sz="1800" b="0" i="0" u="none" strike="noStrike" dirty="0">
                          <a:solidFill>
                            <a:srgbClr val="000000"/>
                          </a:solidFill>
                          <a:effectLst/>
                          <a:latin typeface="Calibri" panose="020F0502020204030204" pitchFamily="34" charset="0"/>
                        </a:rPr>
                        <a:t>1000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-0.0653048</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22000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99000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276000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254</a:t>
                      </a:r>
                    </a:p>
                  </a:txBody>
                  <a:tcPr marL="7620" marR="7620" marT="7620" marB="0" anchor="ctr"/>
                </a:tc>
                <a:extLst>
                  <a:ext uri="{0D108BD9-81ED-4DB2-BD59-A6C34878D82A}">
                    <a16:rowId xmlns:a16="http://schemas.microsoft.com/office/drawing/2014/main" val="668329292"/>
                  </a:ext>
                </a:extLst>
              </a:tr>
              <a:tr h="370840">
                <a:tc>
                  <a:txBody>
                    <a:bodyPr/>
                    <a:lstStyle/>
                    <a:p>
                      <a:pPr algn="ctr" fontAlgn="b"/>
                      <a:r>
                        <a:rPr lang="en-US" sz="1800" b="0" i="0" u="none" strike="noStrike">
                          <a:solidFill>
                            <a:srgbClr val="000000"/>
                          </a:solidFill>
                          <a:effectLst/>
                          <a:latin typeface="Calibri" panose="020F0502020204030204" pitchFamily="34" charset="0"/>
                        </a:rPr>
                        <a:t>2000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-0.0391265</a:t>
                      </a: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22000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98000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276000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127</a:t>
                      </a:r>
                    </a:p>
                  </a:txBody>
                  <a:tcPr marL="7620" marR="7620" marT="7620" marB="0" anchor="ctr"/>
                </a:tc>
                <a:extLst>
                  <a:ext uri="{0D108BD9-81ED-4DB2-BD59-A6C34878D82A}">
                    <a16:rowId xmlns:a16="http://schemas.microsoft.com/office/drawing/2014/main" val="228449990"/>
                  </a:ext>
                </a:extLst>
              </a:tr>
              <a:tr h="370840">
                <a:tc>
                  <a:txBody>
                    <a:bodyPr/>
                    <a:lstStyle/>
                    <a:p>
                      <a:pPr algn="ctr" fontAlgn="b"/>
                      <a:r>
                        <a:rPr lang="en-US" sz="1800" b="0" i="0" u="none" strike="noStrike">
                          <a:solidFill>
                            <a:srgbClr val="000000"/>
                          </a:solidFill>
                          <a:effectLst/>
                          <a:latin typeface="Calibri" panose="020F0502020204030204" pitchFamily="34" charset="0"/>
                        </a:rPr>
                        <a:t>5000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-0.0248580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20000</a:t>
                      </a: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100000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280000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52</a:t>
                      </a:r>
                    </a:p>
                  </a:txBody>
                  <a:tcPr marL="7620" marR="7620" marT="7620" marB="0" anchor="ctr"/>
                </a:tc>
                <a:extLst>
                  <a:ext uri="{0D108BD9-81ED-4DB2-BD59-A6C34878D82A}">
                    <a16:rowId xmlns:a16="http://schemas.microsoft.com/office/drawing/2014/main" val="1310761943"/>
                  </a:ext>
                </a:extLst>
              </a:tr>
              <a:tr h="370840">
                <a:tc>
                  <a:txBody>
                    <a:bodyPr/>
                    <a:lstStyle/>
                    <a:p>
                      <a:pPr algn="ctr" fontAlgn="b"/>
                      <a:r>
                        <a:rPr lang="en-US" sz="1800" b="0" i="0" u="none" strike="noStrike">
                          <a:solidFill>
                            <a:srgbClr val="000000"/>
                          </a:solidFill>
                          <a:effectLst/>
                          <a:latin typeface="Calibri" panose="020F0502020204030204" pitchFamily="34" charset="0"/>
                        </a:rPr>
                        <a:t>10000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-0.0232307</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20000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100000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280000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26</a:t>
                      </a:r>
                    </a:p>
                  </a:txBody>
                  <a:tcPr marL="7620" marR="7620" marT="7620" marB="0" anchor="ctr"/>
                </a:tc>
                <a:extLst>
                  <a:ext uri="{0D108BD9-81ED-4DB2-BD59-A6C34878D82A}">
                    <a16:rowId xmlns:a16="http://schemas.microsoft.com/office/drawing/2014/main" val="932879799"/>
                  </a:ext>
                </a:extLst>
              </a:tr>
              <a:tr h="370840">
                <a:tc>
                  <a:txBody>
                    <a:bodyPr/>
                    <a:lstStyle/>
                    <a:p>
                      <a:pPr algn="ctr" fontAlgn="b"/>
                      <a:r>
                        <a:rPr lang="en-US" sz="1800" b="0" i="0" u="none" strike="noStrike">
                          <a:solidFill>
                            <a:srgbClr val="000000"/>
                          </a:solidFill>
                          <a:effectLst/>
                          <a:latin typeface="Calibri" panose="020F0502020204030204" pitchFamily="34" charset="0"/>
                        </a:rPr>
                        <a:t>20000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-0.0188715</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20000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100000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280000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13</a:t>
                      </a:r>
                    </a:p>
                  </a:txBody>
                  <a:tcPr marL="7620" marR="7620" marT="7620" marB="0" anchor="ctr"/>
                </a:tc>
                <a:extLst>
                  <a:ext uri="{0D108BD9-81ED-4DB2-BD59-A6C34878D82A}">
                    <a16:rowId xmlns:a16="http://schemas.microsoft.com/office/drawing/2014/main" val="650183764"/>
                  </a:ext>
                </a:extLst>
              </a:tr>
              <a:tr h="370840">
                <a:tc>
                  <a:txBody>
                    <a:bodyPr/>
                    <a:lstStyle/>
                    <a:p>
                      <a:pPr algn="ctr" fontAlgn="b"/>
                      <a:r>
                        <a:rPr lang="en-US" sz="1800" b="0" i="0" u="none" strike="noStrike">
                          <a:solidFill>
                            <a:srgbClr val="000000"/>
                          </a:solidFill>
                          <a:effectLst/>
                          <a:latin typeface="Calibri" panose="020F0502020204030204" pitchFamily="34" charset="0"/>
                        </a:rPr>
                        <a:t>50000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-0.0112881</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0</a:t>
                      </a:r>
                    </a:p>
                  </a:txBody>
                  <a:tcPr marL="7620" marR="7620" marT="7620" marB="0" anchor="ctr"/>
                </a:tc>
                <a:tc>
                  <a:txBody>
                    <a:bodyPr/>
                    <a:lstStyle/>
                    <a:p>
                      <a:pPr algn="ctr" fontAlgn="b"/>
                      <a:r>
                        <a:rPr lang="en-US" sz="1800" b="0" i="0" u="none" strike="noStrike">
                          <a:solidFill>
                            <a:srgbClr val="000000"/>
                          </a:solidFill>
                          <a:effectLst/>
                          <a:latin typeface="Calibri" panose="020F0502020204030204" pitchFamily="34" charset="0"/>
                        </a:rPr>
                        <a:t>100000</a:t>
                      </a: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300000</a:t>
                      </a:r>
                    </a:p>
                  </a:txBody>
                  <a:tcPr marL="7620" marR="7620" marT="7620" marB="0" anchor="ctr"/>
                </a:tc>
                <a:tc>
                  <a:txBody>
                    <a:bodyPr/>
                    <a:lstStyle/>
                    <a:p>
                      <a:pPr algn="ctr" fontAlgn="b"/>
                      <a:r>
                        <a:rPr lang="en-US" sz="1800" b="0" i="0" u="none" strike="noStrike" dirty="0">
                          <a:solidFill>
                            <a:srgbClr val="000000"/>
                          </a:solidFill>
                          <a:effectLst/>
                          <a:latin typeface="Calibri" panose="020F0502020204030204" pitchFamily="34" charset="0"/>
                        </a:rPr>
                        <a:t>6</a:t>
                      </a:r>
                    </a:p>
                  </a:txBody>
                  <a:tcPr marL="7620" marR="7620" marT="7620" marB="0" anchor="ctr"/>
                </a:tc>
                <a:extLst>
                  <a:ext uri="{0D108BD9-81ED-4DB2-BD59-A6C34878D82A}">
                    <a16:rowId xmlns:a16="http://schemas.microsoft.com/office/drawing/2014/main" val="109723591"/>
                  </a:ext>
                </a:extLst>
              </a:tr>
            </a:tbl>
          </a:graphicData>
        </a:graphic>
      </p:graphicFrame>
      <p:sp>
        <p:nvSpPr>
          <p:cNvPr id="12" name="Scroll: Vertical 11">
            <a:extLst>
              <a:ext uri="{FF2B5EF4-FFF2-40B4-BE49-F238E27FC236}">
                <a16:creationId xmlns:a16="http://schemas.microsoft.com/office/drawing/2014/main" id="{B8DCD2BE-AF3F-4D40-A4EF-A5C84C129F10}"/>
              </a:ext>
            </a:extLst>
          </p:cNvPr>
          <p:cNvSpPr/>
          <p:nvPr/>
        </p:nvSpPr>
        <p:spPr>
          <a:xfrm>
            <a:off x="1498881" y="4673201"/>
            <a:ext cx="3083167" cy="1597738"/>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2000" u="sng" dirty="0">
                <a:ln w="0"/>
                <a:solidFill>
                  <a:schemeClr val="tx1"/>
                </a:solidFill>
                <a:effectLst>
                  <a:outerShdw blurRad="38100" dist="19050" dir="2700000" algn="tl" rotWithShape="0">
                    <a:schemeClr val="dk1">
                      <a:alpha val="40000"/>
                    </a:schemeClr>
                  </a:outerShdw>
                </a:effectLst>
              </a:rPr>
              <a:t>Finding</a:t>
            </a:r>
          </a:p>
          <a:p>
            <a:pPr algn="ctr"/>
            <a:r>
              <a:rPr lang="en-US" sz="2000" dirty="0">
                <a:ln w="0"/>
                <a:solidFill>
                  <a:schemeClr val="tx1"/>
                </a:solidFill>
                <a:effectLst>
                  <a:outerShdw blurRad="38100" dist="19050" dir="2700000" algn="tl" rotWithShape="0">
                    <a:schemeClr val="dk1">
                      <a:alpha val="40000"/>
                    </a:schemeClr>
                  </a:outerShdw>
                </a:effectLst>
              </a:rPr>
              <a:t>C(Delta) is lowest when Delta = 1000.</a:t>
            </a:r>
          </a:p>
          <a:p>
            <a:pPr algn="ctr"/>
            <a:endParaRPr lang="en-US" dirty="0"/>
          </a:p>
        </p:txBody>
      </p:sp>
      <p:sp>
        <p:nvSpPr>
          <p:cNvPr id="13" name="Scroll: Vertical 12">
            <a:extLst>
              <a:ext uri="{FF2B5EF4-FFF2-40B4-BE49-F238E27FC236}">
                <a16:creationId xmlns:a16="http://schemas.microsoft.com/office/drawing/2014/main" id="{5E75B2E7-A7DC-4723-9132-0B245842E23A}"/>
              </a:ext>
            </a:extLst>
          </p:cNvPr>
          <p:cNvSpPr/>
          <p:nvPr/>
        </p:nvSpPr>
        <p:spPr>
          <a:xfrm>
            <a:off x="4715789" y="4673201"/>
            <a:ext cx="2981248" cy="1597738"/>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2000" u="sng" dirty="0">
                <a:ln w="0"/>
                <a:solidFill>
                  <a:schemeClr val="tx1"/>
                </a:solidFill>
                <a:effectLst>
                  <a:outerShdw blurRad="38100" dist="19050" dir="2700000" algn="tl" rotWithShape="0">
                    <a:schemeClr val="dk1">
                      <a:alpha val="40000"/>
                    </a:schemeClr>
                  </a:outerShdw>
                </a:effectLst>
              </a:rPr>
              <a:t>Concern</a:t>
            </a:r>
          </a:p>
          <a:p>
            <a:pPr algn="ctr"/>
            <a:r>
              <a:rPr lang="en-US" sz="2000" dirty="0">
                <a:ln w="0"/>
                <a:solidFill>
                  <a:schemeClr val="tx1"/>
                </a:solidFill>
                <a:effectLst>
                  <a:outerShdw blurRad="38100" dist="19050" dir="2700000" algn="tl" rotWithShape="0">
                    <a:schemeClr val="dk1">
                      <a:alpha val="40000"/>
                    </a:schemeClr>
                  </a:outerShdw>
                </a:effectLst>
              </a:rPr>
              <a:t>Is 254 bins too many when Delta = 1000?</a:t>
            </a:r>
          </a:p>
          <a:p>
            <a:pPr algn="ctr"/>
            <a:endParaRPr lang="en-US" dirty="0"/>
          </a:p>
        </p:txBody>
      </p:sp>
      <p:sp>
        <p:nvSpPr>
          <p:cNvPr id="14" name="Scroll: Vertical 13">
            <a:extLst>
              <a:ext uri="{FF2B5EF4-FFF2-40B4-BE49-F238E27FC236}">
                <a16:creationId xmlns:a16="http://schemas.microsoft.com/office/drawing/2014/main" id="{84513174-0091-4B29-B5B5-741661C35EAB}"/>
              </a:ext>
            </a:extLst>
          </p:cNvPr>
          <p:cNvSpPr/>
          <p:nvPr/>
        </p:nvSpPr>
        <p:spPr>
          <a:xfrm>
            <a:off x="7697037" y="4673201"/>
            <a:ext cx="3125038" cy="1597738"/>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b"/>
          <a:lstStyle/>
          <a:p>
            <a:pPr algn="ctr"/>
            <a:r>
              <a:rPr lang="en-US" sz="2000" u="sng" dirty="0">
                <a:ln w="0"/>
                <a:solidFill>
                  <a:schemeClr val="tx1"/>
                </a:solidFill>
                <a:effectLst>
                  <a:outerShdw blurRad="38100" dist="19050" dir="2700000" algn="tl" rotWithShape="0">
                    <a:schemeClr val="dk1">
                      <a:alpha val="40000"/>
                    </a:schemeClr>
                  </a:outerShdw>
                </a:effectLst>
              </a:rPr>
              <a:t>Consideration</a:t>
            </a:r>
          </a:p>
          <a:p>
            <a:pPr algn="ctr"/>
            <a:r>
              <a:rPr lang="en-US" sz="2000" dirty="0">
                <a:ln w="0"/>
                <a:solidFill>
                  <a:schemeClr val="tx1"/>
                </a:solidFill>
                <a:effectLst>
                  <a:outerShdw blurRad="38100" dist="19050" dir="2700000" algn="tl" rotWithShape="0">
                    <a:schemeClr val="dk1">
                      <a:alpha val="40000"/>
                    </a:schemeClr>
                  </a:outerShdw>
                </a:effectLst>
              </a:rPr>
              <a:t>Should we set maximum and minimum of bins?</a:t>
            </a:r>
          </a:p>
          <a:p>
            <a:pPr algn="ctr"/>
            <a:endParaRPr lang="en-US" dirty="0"/>
          </a:p>
        </p:txBody>
      </p:sp>
    </p:spTree>
    <p:extLst>
      <p:ext uri="{BB962C8B-B14F-4D97-AF65-F5344CB8AC3E}">
        <p14:creationId xmlns:p14="http://schemas.microsoft.com/office/powerpoint/2010/main" val="36110746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Optimal Bin Width for Column Y </a:t>
            </a:r>
          </a:p>
        </p:txBody>
      </p:sp>
      <p:sp>
        <p:nvSpPr>
          <p:cNvPr id="7" name="Slide Number Placeholder 6"/>
          <p:cNvSpPr>
            <a:spLocks noGrp="1"/>
          </p:cNvSpPr>
          <p:nvPr>
            <p:ph type="sldNum" sz="quarter" idx="12"/>
          </p:nvPr>
        </p:nvSpPr>
        <p:spPr/>
        <p:txBody>
          <a:bodyPr/>
          <a:lstStyle/>
          <a:p>
            <a:fld id="{1C20BA80-1909-427C-B3BD-3DD8AEAFD5BE}" type="slidenum">
              <a:rPr lang="en-US" smtClean="0"/>
              <a:t>64</a:t>
            </a:fld>
            <a:endParaRPr lang="en-US" dirty="0"/>
          </a:p>
        </p:txBody>
      </p:sp>
      <p:sp>
        <p:nvSpPr>
          <p:cNvPr id="4" name="Footer Placeholder 3">
            <a:extLst>
              <a:ext uri="{FF2B5EF4-FFF2-40B4-BE49-F238E27FC236}">
                <a16:creationId xmlns:a16="http://schemas.microsoft.com/office/drawing/2014/main" id="{652BBDBC-3A93-407C-B7A0-63A328A37170}"/>
              </a:ext>
            </a:extLst>
          </p:cNvPr>
          <p:cNvSpPr>
            <a:spLocks noGrp="1"/>
          </p:cNvSpPr>
          <p:nvPr>
            <p:ph type="ftr" sz="quarter" idx="11"/>
          </p:nvPr>
        </p:nvSpPr>
        <p:spPr/>
        <p:txBody>
          <a:bodyPr/>
          <a:lstStyle/>
          <a:p>
            <a:r>
              <a:rPr lang="en-US"/>
              <a:t>Copyright © 2022 by Ming-Long Lam, Ph.D.</a:t>
            </a:r>
            <a:endParaRPr lang="en-US" dirty="0"/>
          </a:p>
        </p:txBody>
      </p:sp>
      <p:pic>
        <p:nvPicPr>
          <p:cNvPr id="5" name="Picture 4">
            <a:extLst>
              <a:ext uri="{FF2B5EF4-FFF2-40B4-BE49-F238E27FC236}">
                <a16:creationId xmlns:a16="http://schemas.microsoft.com/office/drawing/2014/main" id="{27CB7037-91FE-46E0-A3F5-39B5EC5864E1}"/>
              </a:ext>
            </a:extLst>
          </p:cNvPr>
          <p:cNvPicPr>
            <a:picLocks noChangeAspect="1"/>
          </p:cNvPicPr>
          <p:nvPr/>
        </p:nvPicPr>
        <p:blipFill>
          <a:blip r:embed="rId3"/>
          <a:stretch>
            <a:fillRect/>
          </a:stretch>
        </p:blipFill>
        <p:spPr>
          <a:xfrm>
            <a:off x="588628" y="1489840"/>
            <a:ext cx="3420341" cy="2286000"/>
          </a:xfrm>
          <a:prstGeom prst="rect">
            <a:avLst/>
          </a:prstGeom>
        </p:spPr>
      </p:pic>
      <p:pic>
        <p:nvPicPr>
          <p:cNvPr id="12" name="Picture 11">
            <a:extLst>
              <a:ext uri="{FF2B5EF4-FFF2-40B4-BE49-F238E27FC236}">
                <a16:creationId xmlns:a16="http://schemas.microsoft.com/office/drawing/2014/main" id="{EA1233D7-E4B8-4B90-ABA2-C2A2C606B891}"/>
              </a:ext>
            </a:extLst>
          </p:cNvPr>
          <p:cNvPicPr>
            <a:picLocks noChangeAspect="1"/>
          </p:cNvPicPr>
          <p:nvPr/>
        </p:nvPicPr>
        <p:blipFill>
          <a:blip r:embed="rId4"/>
          <a:stretch>
            <a:fillRect/>
          </a:stretch>
        </p:blipFill>
        <p:spPr>
          <a:xfrm>
            <a:off x="4355524" y="1489840"/>
            <a:ext cx="3480954" cy="2286000"/>
          </a:xfrm>
          <a:prstGeom prst="rect">
            <a:avLst/>
          </a:prstGeom>
        </p:spPr>
      </p:pic>
      <p:pic>
        <p:nvPicPr>
          <p:cNvPr id="16" name="Picture 15">
            <a:extLst>
              <a:ext uri="{FF2B5EF4-FFF2-40B4-BE49-F238E27FC236}">
                <a16:creationId xmlns:a16="http://schemas.microsoft.com/office/drawing/2014/main" id="{2F911B7C-E68D-45E8-9A56-CC53D0C38E8C}"/>
              </a:ext>
            </a:extLst>
          </p:cNvPr>
          <p:cNvPicPr>
            <a:picLocks noChangeAspect="1"/>
          </p:cNvPicPr>
          <p:nvPr/>
        </p:nvPicPr>
        <p:blipFill>
          <a:blip r:embed="rId5"/>
          <a:stretch>
            <a:fillRect/>
          </a:stretch>
        </p:blipFill>
        <p:spPr>
          <a:xfrm>
            <a:off x="8183029" y="1489840"/>
            <a:ext cx="3420343" cy="2286000"/>
          </a:xfrm>
          <a:prstGeom prst="rect">
            <a:avLst/>
          </a:prstGeom>
        </p:spPr>
      </p:pic>
      <p:pic>
        <p:nvPicPr>
          <p:cNvPr id="18" name="Picture 17">
            <a:extLst>
              <a:ext uri="{FF2B5EF4-FFF2-40B4-BE49-F238E27FC236}">
                <a16:creationId xmlns:a16="http://schemas.microsoft.com/office/drawing/2014/main" id="{66520712-1DE7-47AE-90D5-F273F7189C78}"/>
              </a:ext>
            </a:extLst>
          </p:cNvPr>
          <p:cNvPicPr>
            <a:picLocks noChangeAspect="1"/>
          </p:cNvPicPr>
          <p:nvPr/>
        </p:nvPicPr>
        <p:blipFill>
          <a:blip r:embed="rId6"/>
          <a:stretch>
            <a:fillRect/>
          </a:stretch>
        </p:blipFill>
        <p:spPr>
          <a:xfrm>
            <a:off x="588626" y="3958403"/>
            <a:ext cx="3420343" cy="2286000"/>
          </a:xfrm>
          <a:prstGeom prst="rect">
            <a:avLst/>
          </a:prstGeom>
        </p:spPr>
      </p:pic>
      <p:pic>
        <p:nvPicPr>
          <p:cNvPr id="20" name="Picture 19">
            <a:extLst>
              <a:ext uri="{FF2B5EF4-FFF2-40B4-BE49-F238E27FC236}">
                <a16:creationId xmlns:a16="http://schemas.microsoft.com/office/drawing/2014/main" id="{D70512AD-4CFE-4826-8034-8A078B05BA48}"/>
              </a:ext>
            </a:extLst>
          </p:cNvPr>
          <p:cNvPicPr>
            <a:picLocks noChangeAspect="1"/>
          </p:cNvPicPr>
          <p:nvPr/>
        </p:nvPicPr>
        <p:blipFill>
          <a:blip r:embed="rId7"/>
          <a:stretch>
            <a:fillRect/>
          </a:stretch>
        </p:blipFill>
        <p:spPr>
          <a:xfrm>
            <a:off x="4355523" y="3958403"/>
            <a:ext cx="3480954" cy="2286000"/>
          </a:xfrm>
          <a:prstGeom prst="rect">
            <a:avLst/>
          </a:prstGeom>
        </p:spPr>
      </p:pic>
      <p:pic>
        <p:nvPicPr>
          <p:cNvPr id="22" name="Picture 21">
            <a:extLst>
              <a:ext uri="{FF2B5EF4-FFF2-40B4-BE49-F238E27FC236}">
                <a16:creationId xmlns:a16="http://schemas.microsoft.com/office/drawing/2014/main" id="{4A93A44D-50A3-4374-8163-E24181F71C57}"/>
              </a:ext>
            </a:extLst>
          </p:cNvPr>
          <p:cNvPicPr>
            <a:picLocks noChangeAspect="1"/>
          </p:cNvPicPr>
          <p:nvPr/>
        </p:nvPicPr>
        <p:blipFill>
          <a:blip r:embed="rId8"/>
          <a:stretch>
            <a:fillRect/>
          </a:stretch>
        </p:blipFill>
        <p:spPr>
          <a:xfrm>
            <a:off x="8109743" y="3958403"/>
            <a:ext cx="3480954" cy="2286000"/>
          </a:xfrm>
          <a:prstGeom prst="rect">
            <a:avLst/>
          </a:prstGeom>
        </p:spPr>
      </p:pic>
    </p:spTree>
    <p:extLst>
      <p:ext uri="{BB962C8B-B14F-4D97-AF65-F5344CB8AC3E}">
        <p14:creationId xmlns:p14="http://schemas.microsoft.com/office/powerpoint/2010/main" val="5121939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An Afterthought …</a:t>
            </a:r>
          </a:p>
        </p:txBody>
      </p:sp>
      <p:sp>
        <p:nvSpPr>
          <p:cNvPr id="7" name="Slide Number Placeholder 6"/>
          <p:cNvSpPr>
            <a:spLocks noGrp="1"/>
          </p:cNvSpPr>
          <p:nvPr>
            <p:ph type="sldNum" sz="quarter" idx="12"/>
          </p:nvPr>
        </p:nvSpPr>
        <p:spPr/>
        <p:txBody>
          <a:bodyPr/>
          <a:lstStyle/>
          <a:p>
            <a:fld id="{1C20BA80-1909-427C-B3BD-3DD8AEAFD5BE}" type="slidenum">
              <a:rPr lang="en-US" smtClean="0"/>
              <a:t>65</a:t>
            </a:fld>
            <a:endParaRPr lang="en-US" dirty="0"/>
          </a:p>
        </p:txBody>
      </p:sp>
      <p:sp>
        <p:nvSpPr>
          <p:cNvPr id="4" name="Footer Placeholder 3">
            <a:extLst>
              <a:ext uri="{FF2B5EF4-FFF2-40B4-BE49-F238E27FC236}">
                <a16:creationId xmlns:a16="http://schemas.microsoft.com/office/drawing/2014/main" id="{652BBDBC-3A93-407C-B7A0-63A328A37170}"/>
              </a:ext>
            </a:extLst>
          </p:cNvPr>
          <p:cNvSpPr>
            <a:spLocks noGrp="1"/>
          </p:cNvSpPr>
          <p:nvPr>
            <p:ph type="ftr" sz="quarter" idx="11"/>
          </p:nvPr>
        </p:nvSpPr>
        <p:spPr/>
        <p:txBody>
          <a:bodyPr/>
          <a:lstStyle/>
          <a:p>
            <a:r>
              <a:rPr lang="en-US"/>
              <a:t>Copyright © 2022 by Ming-Long Lam, Ph.D.</a:t>
            </a:r>
            <a:endParaRPr lang="en-US" dirty="0"/>
          </a:p>
        </p:txBody>
      </p:sp>
      <mc:AlternateContent xmlns:mc="http://schemas.openxmlformats.org/markup-compatibility/2006" xmlns:a14="http://schemas.microsoft.com/office/drawing/2010/main">
        <mc:Choice Requires="a14">
          <p:graphicFrame>
            <p:nvGraphicFramePr>
              <p:cNvPr id="10" name="Content Placeholder 9">
                <a:extLst>
                  <a:ext uri="{FF2B5EF4-FFF2-40B4-BE49-F238E27FC236}">
                    <a16:creationId xmlns:a16="http://schemas.microsoft.com/office/drawing/2014/main" id="{1852DC6D-EA99-4C45-8B07-5E6F65CAD8DC}"/>
                  </a:ext>
                </a:extLst>
              </p:cNvPr>
              <p:cNvGraphicFramePr>
                <a:graphicFrameLocks noGrp="1"/>
              </p:cNvGraphicFramePr>
              <p:nvPr>
                <p:ph idx="1"/>
                <p:extLst>
                  <p:ext uri="{D42A27DB-BD31-4B8C-83A1-F6EECF244321}">
                    <p14:modId xmlns:p14="http://schemas.microsoft.com/office/powerpoint/2010/main" val="18775889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0" name="Content Placeholder 9">
                <a:extLst>
                  <a:ext uri="{FF2B5EF4-FFF2-40B4-BE49-F238E27FC236}">
                    <a16:creationId xmlns:a16="http://schemas.microsoft.com/office/drawing/2014/main" id="{1852DC6D-EA99-4C45-8B07-5E6F65CAD8DC}"/>
                  </a:ext>
                </a:extLst>
              </p:cNvPr>
              <p:cNvGraphicFramePr>
                <a:graphicFrameLocks noGrp="1"/>
              </p:cNvGraphicFramePr>
              <p:nvPr>
                <p:ph idx="1"/>
                <p:extLst>
                  <p:ext uri="{D42A27DB-BD31-4B8C-83A1-F6EECF244321}">
                    <p14:modId xmlns:p14="http://schemas.microsoft.com/office/powerpoint/2010/main" val="18775889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18952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Detect Statistical Outliers</a:t>
            </a:r>
          </a:p>
        </p:txBody>
      </p:sp>
      <p:sp>
        <p:nvSpPr>
          <p:cNvPr id="3" name="Content Placeholder 2"/>
          <p:cNvSpPr>
            <a:spLocks noGrp="1"/>
          </p:cNvSpPr>
          <p:nvPr>
            <p:ph idx="1"/>
          </p:nvPr>
        </p:nvSpPr>
        <p:spPr/>
        <p:txBody>
          <a:bodyPr>
            <a:normAutofit/>
          </a:bodyPr>
          <a:lstStyle/>
          <a:p>
            <a:r>
              <a:rPr lang="en-US" dirty="0"/>
              <a:t>Statistical outliers are not necessarily wrong or bad values.</a:t>
            </a:r>
          </a:p>
          <a:p>
            <a:r>
              <a:rPr lang="en-US" dirty="0"/>
              <a:t>Statistical outliers mean the values are significantly separated from the main body of data values.</a:t>
            </a:r>
          </a:p>
          <a:p>
            <a:r>
              <a:rPr lang="en-US" dirty="0"/>
              <a:t>So, what is the main body of data values?</a:t>
            </a:r>
          </a:p>
          <a:p>
            <a:r>
              <a:rPr lang="en-US" dirty="0"/>
              <a:t>What should the main body of data values include?</a:t>
            </a:r>
          </a:p>
          <a:p>
            <a:r>
              <a:rPr lang="en-US" dirty="0"/>
              <a:t>What about a box that represents the central 50% of data values?</a:t>
            </a:r>
          </a:p>
          <a:p>
            <a:endParaRPr lang="en-US" dirty="0"/>
          </a:p>
          <a:p>
            <a:pPr marL="457200" lvl="1" indent="0">
              <a:buNone/>
            </a:pPr>
            <a:endParaRPr lang="en-US" dirty="0"/>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66</a:t>
            </a:fld>
            <a:endParaRPr lang="en-US" dirty="0"/>
          </a:p>
        </p:txBody>
      </p:sp>
      <p:sp>
        <p:nvSpPr>
          <p:cNvPr id="4" name="Footer Placeholder 3">
            <a:extLst>
              <a:ext uri="{FF2B5EF4-FFF2-40B4-BE49-F238E27FC236}">
                <a16:creationId xmlns:a16="http://schemas.microsoft.com/office/drawing/2014/main" id="{652BBDBC-3A93-407C-B7A0-63A328A37170}"/>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30792466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Procedure for Constructing a Box-Plot</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Calculate the five-number summary which is the minimum, the first quartile, the median, the third quartile, and the maximum.</a:t>
            </a:r>
          </a:p>
          <a:p>
            <a:pPr marL="971550" lvl="1" indent="-514350">
              <a:buFont typeface="+mj-lt"/>
              <a:buAutoNum type="alphaLcParenR"/>
            </a:pPr>
            <a:r>
              <a:rPr lang="en-US" dirty="0"/>
              <a:t>The first quartile (Q1) is the 25</a:t>
            </a:r>
            <a:r>
              <a:rPr lang="en-US" baseline="30000" dirty="0"/>
              <a:t>th</a:t>
            </a:r>
            <a:r>
              <a:rPr lang="en-US" dirty="0"/>
              <a:t> percentile</a:t>
            </a:r>
          </a:p>
          <a:p>
            <a:pPr marL="971550" lvl="1" indent="-514350">
              <a:buFont typeface="+mj-lt"/>
              <a:buAutoNum type="alphaLcParenR"/>
            </a:pPr>
            <a:r>
              <a:rPr lang="en-US" dirty="0"/>
              <a:t>The median (Q2) is the 50</a:t>
            </a:r>
            <a:r>
              <a:rPr lang="en-US" baseline="30000" dirty="0"/>
              <a:t>th</a:t>
            </a:r>
            <a:r>
              <a:rPr lang="en-US" dirty="0"/>
              <a:t> percentile</a:t>
            </a:r>
          </a:p>
          <a:p>
            <a:pPr marL="971550" lvl="1" indent="-514350">
              <a:buFont typeface="+mj-lt"/>
              <a:buAutoNum type="alphaLcParenR"/>
            </a:pPr>
            <a:r>
              <a:rPr lang="en-US" dirty="0"/>
              <a:t>The third quartile (Q3) is the 75</a:t>
            </a:r>
            <a:r>
              <a:rPr lang="en-US" baseline="30000" dirty="0"/>
              <a:t>th</a:t>
            </a:r>
            <a:r>
              <a:rPr lang="en-US" dirty="0"/>
              <a:t> percentile</a:t>
            </a:r>
          </a:p>
          <a:p>
            <a:pPr marL="514350" indent="-514350">
              <a:buFont typeface="+mj-lt"/>
              <a:buAutoNum type="arabicPeriod"/>
            </a:pPr>
            <a:r>
              <a:rPr lang="en-US" dirty="0"/>
              <a:t>Draw a box, either horizontally or vertically</a:t>
            </a:r>
          </a:p>
          <a:p>
            <a:pPr marL="971550" lvl="1" indent="-514350">
              <a:buFont typeface="+mj-lt"/>
              <a:buAutoNum type="alphaLcParenR"/>
            </a:pPr>
            <a:r>
              <a:rPr lang="en-US" dirty="0"/>
              <a:t>The centerline represents the median</a:t>
            </a:r>
          </a:p>
          <a:p>
            <a:pPr marL="971550" lvl="1" indent="-514350">
              <a:buFont typeface="+mj-lt"/>
              <a:buAutoNum type="alphaLcParenR"/>
            </a:pPr>
            <a:r>
              <a:rPr lang="en-US" dirty="0"/>
              <a:t>The left or the lower box boundary represents the first quartile.</a:t>
            </a:r>
          </a:p>
          <a:p>
            <a:pPr marL="971550" lvl="1" indent="-514350">
              <a:buFont typeface="+mj-lt"/>
              <a:buAutoNum type="alphaLcParenR"/>
            </a:pPr>
            <a:r>
              <a:rPr lang="en-US" dirty="0"/>
              <a:t>The right or the upper box boundary represents the third quartile</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67</a:t>
            </a:fld>
            <a:endParaRPr lang="en-US" dirty="0"/>
          </a:p>
        </p:txBody>
      </p:sp>
      <p:sp>
        <p:nvSpPr>
          <p:cNvPr id="4" name="Rectangle 3">
            <a:extLst>
              <a:ext uri="{FF2B5EF4-FFF2-40B4-BE49-F238E27FC236}">
                <a16:creationId xmlns:a16="http://schemas.microsoft.com/office/drawing/2014/main" id="{50C55590-44C2-4A41-B544-D7A63E454B69}"/>
              </a:ext>
            </a:extLst>
          </p:cNvPr>
          <p:cNvSpPr/>
          <p:nvPr/>
        </p:nvSpPr>
        <p:spPr>
          <a:xfrm>
            <a:off x="3073706" y="5684704"/>
            <a:ext cx="2787267" cy="46270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C905B1DE-1D60-4E37-8E31-7A87A20C8EF0}"/>
              </a:ext>
            </a:extLst>
          </p:cNvPr>
          <p:cNvCxnSpPr/>
          <p:nvPr/>
        </p:nvCxnSpPr>
        <p:spPr>
          <a:xfrm>
            <a:off x="4054207" y="5684704"/>
            <a:ext cx="0" cy="46270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7F7B613-F989-40BA-B57B-A49B14E21634}"/>
              </a:ext>
            </a:extLst>
          </p:cNvPr>
          <p:cNvSpPr/>
          <p:nvPr/>
        </p:nvSpPr>
        <p:spPr>
          <a:xfrm>
            <a:off x="2768072" y="6147412"/>
            <a:ext cx="611267"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Q1</a:t>
            </a:r>
          </a:p>
        </p:txBody>
      </p:sp>
      <p:sp>
        <p:nvSpPr>
          <p:cNvPr id="10" name="Rectangle 9">
            <a:extLst>
              <a:ext uri="{FF2B5EF4-FFF2-40B4-BE49-F238E27FC236}">
                <a16:creationId xmlns:a16="http://schemas.microsoft.com/office/drawing/2014/main" id="{0F603AD1-400F-47E0-A753-7505BBDBA472}"/>
              </a:ext>
            </a:extLst>
          </p:cNvPr>
          <p:cNvSpPr/>
          <p:nvPr/>
        </p:nvSpPr>
        <p:spPr>
          <a:xfrm>
            <a:off x="3748573" y="6147411"/>
            <a:ext cx="611267"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Q2</a:t>
            </a:r>
          </a:p>
        </p:txBody>
      </p:sp>
      <p:sp>
        <p:nvSpPr>
          <p:cNvPr id="11" name="Rectangle 10">
            <a:extLst>
              <a:ext uri="{FF2B5EF4-FFF2-40B4-BE49-F238E27FC236}">
                <a16:creationId xmlns:a16="http://schemas.microsoft.com/office/drawing/2014/main" id="{53E0BCB9-C87A-4A80-B5ED-4CB1B45CD986}"/>
              </a:ext>
            </a:extLst>
          </p:cNvPr>
          <p:cNvSpPr/>
          <p:nvPr/>
        </p:nvSpPr>
        <p:spPr>
          <a:xfrm>
            <a:off x="5523291" y="6147410"/>
            <a:ext cx="611267"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Q3</a:t>
            </a:r>
          </a:p>
        </p:txBody>
      </p:sp>
      <p:sp>
        <p:nvSpPr>
          <p:cNvPr id="12" name="Rectangle 11">
            <a:extLst>
              <a:ext uri="{FF2B5EF4-FFF2-40B4-BE49-F238E27FC236}">
                <a16:creationId xmlns:a16="http://schemas.microsoft.com/office/drawing/2014/main" id="{4D038848-7DE1-4920-97E7-E9246ADA34D8}"/>
              </a:ext>
            </a:extLst>
          </p:cNvPr>
          <p:cNvSpPr/>
          <p:nvPr/>
        </p:nvSpPr>
        <p:spPr>
          <a:xfrm>
            <a:off x="3234699" y="5694955"/>
            <a:ext cx="819504"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25%</a:t>
            </a:r>
          </a:p>
        </p:txBody>
      </p:sp>
      <p:sp>
        <p:nvSpPr>
          <p:cNvPr id="13" name="Rectangle 12">
            <a:extLst>
              <a:ext uri="{FF2B5EF4-FFF2-40B4-BE49-F238E27FC236}">
                <a16:creationId xmlns:a16="http://schemas.microsoft.com/office/drawing/2014/main" id="{B1444FFB-C2EC-40B8-A821-8FBF6933F2E5}"/>
              </a:ext>
            </a:extLst>
          </p:cNvPr>
          <p:cNvSpPr/>
          <p:nvPr/>
        </p:nvSpPr>
        <p:spPr>
          <a:xfrm>
            <a:off x="4467339" y="5694954"/>
            <a:ext cx="819504"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25%</a:t>
            </a:r>
          </a:p>
        </p:txBody>
      </p:sp>
      <p:sp>
        <p:nvSpPr>
          <p:cNvPr id="5" name="Footer Placeholder 4">
            <a:extLst>
              <a:ext uri="{FF2B5EF4-FFF2-40B4-BE49-F238E27FC236}">
                <a16:creationId xmlns:a16="http://schemas.microsoft.com/office/drawing/2014/main" id="{8509590D-5C21-4997-A249-57494DC3BA0B}"/>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677789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 Procedure for Constructing a Box-Plot</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Calculate the Interquartile Range IQR = Q3 – Q1.</a:t>
            </a:r>
          </a:p>
          <a:p>
            <a:pPr marL="514350" indent="-514350">
              <a:buFont typeface="+mj-lt"/>
              <a:buAutoNum type="arabicPeriod"/>
            </a:pPr>
            <a:r>
              <a:rPr lang="en-US" dirty="0"/>
              <a:t>Draw two whiskers which extend from the ends of the box</a:t>
            </a:r>
          </a:p>
          <a:p>
            <a:pPr marL="971550" lvl="1" indent="-514350">
              <a:buFont typeface="+mj-lt"/>
              <a:buAutoNum type="alphaLcParenR"/>
            </a:pPr>
            <a:r>
              <a:rPr lang="en-US" dirty="0"/>
              <a:t>The left or the lower whisker extends to the </a:t>
            </a:r>
            <a:r>
              <a:rPr lang="en-US" b="1" dirty="0"/>
              <a:t>larger</a:t>
            </a:r>
            <a:r>
              <a:rPr lang="en-US" dirty="0"/>
              <a:t> of Q1 – 1.5 * IQR and the minimum.</a:t>
            </a:r>
          </a:p>
          <a:p>
            <a:pPr marL="971550" lvl="1" indent="-514350">
              <a:buFont typeface="+mj-lt"/>
              <a:buAutoNum type="alphaLcParenR"/>
            </a:pPr>
            <a:r>
              <a:rPr lang="en-US" dirty="0"/>
              <a:t>The right or the upper whisker extends to the </a:t>
            </a:r>
            <a:r>
              <a:rPr lang="en-US" b="1" dirty="0"/>
              <a:t>smaller</a:t>
            </a:r>
            <a:r>
              <a:rPr lang="en-US" dirty="0"/>
              <a:t> of Q3 + 1.5 * IQR and the maximum.</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68</a:t>
            </a:fld>
            <a:endParaRPr lang="en-US" dirty="0"/>
          </a:p>
        </p:txBody>
      </p:sp>
      <p:sp>
        <p:nvSpPr>
          <p:cNvPr id="4" name="Rectangle 3">
            <a:extLst>
              <a:ext uri="{FF2B5EF4-FFF2-40B4-BE49-F238E27FC236}">
                <a16:creationId xmlns:a16="http://schemas.microsoft.com/office/drawing/2014/main" id="{50C55590-44C2-4A41-B544-D7A63E454B69}"/>
              </a:ext>
            </a:extLst>
          </p:cNvPr>
          <p:cNvSpPr/>
          <p:nvPr/>
        </p:nvSpPr>
        <p:spPr>
          <a:xfrm>
            <a:off x="3366732" y="4658926"/>
            <a:ext cx="2787267" cy="46270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C905B1DE-1D60-4E37-8E31-7A87A20C8EF0}"/>
              </a:ext>
            </a:extLst>
          </p:cNvPr>
          <p:cNvCxnSpPr/>
          <p:nvPr/>
        </p:nvCxnSpPr>
        <p:spPr>
          <a:xfrm>
            <a:off x="4355333" y="4658926"/>
            <a:ext cx="0" cy="46270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7F7B613-F989-40BA-B57B-A49B14E21634}"/>
              </a:ext>
            </a:extLst>
          </p:cNvPr>
          <p:cNvSpPr/>
          <p:nvPr/>
        </p:nvSpPr>
        <p:spPr>
          <a:xfrm>
            <a:off x="3061098" y="5161176"/>
            <a:ext cx="611267"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Q1</a:t>
            </a:r>
          </a:p>
        </p:txBody>
      </p:sp>
      <p:sp>
        <p:nvSpPr>
          <p:cNvPr id="10" name="Rectangle 9">
            <a:extLst>
              <a:ext uri="{FF2B5EF4-FFF2-40B4-BE49-F238E27FC236}">
                <a16:creationId xmlns:a16="http://schemas.microsoft.com/office/drawing/2014/main" id="{0F603AD1-400F-47E0-A753-7505BBDBA472}"/>
              </a:ext>
            </a:extLst>
          </p:cNvPr>
          <p:cNvSpPr/>
          <p:nvPr/>
        </p:nvSpPr>
        <p:spPr>
          <a:xfrm>
            <a:off x="4049699" y="5161177"/>
            <a:ext cx="611267"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Q2</a:t>
            </a:r>
          </a:p>
        </p:txBody>
      </p:sp>
      <p:sp>
        <p:nvSpPr>
          <p:cNvPr id="11" name="Rectangle 10">
            <a:extLst>
              <a:ext uri="{FF2B5EF4-FFF2-40B4-BE49-F238E27FC236}">
                <a16:creationId xmlns:a16="http://schemas.microsoft.com/office/drawing/2014/main" id="{53E0BCB9-C87A-4A80-B5ED-4CB1B45CD986}"/>
              </a:ext>
            </a:extLst>
          </p:cNvPr>
          <p:cNvSpPr/>
          <p:nvPr/>
        </p:nvSpPr>
        <p:spPr>
          <a:xfrm>
            <a:off x="5848365" y="5121634"/>
            <a:ext cx="611267"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Q3</a:t>
            </a:r>
          </a:p>
        </p:txBody>
      </p:sp>
      <p:sp>
        <p:nvSpPr>
          <p:cNvPr id="12" name="Rectangle 11">
            <a:extLst>
              <a:ext uri="{FF2B5EF4-FFF2-40B4-BE49-F238E27FC236}">
                <a16:creationId xmlns:a16="http://schemas.microsoft.com/office/drawing/2014/main" id="{4D038848-7DE1-4920-97E7-E9246ADA34D8}"/>
              </a:ext>
            </a:extLst>
          </p:cNvPr>
          <p:cNvSpPr/>
          <p:nvPr/>
        </p:nvSpPr>
        <p:spPr>
          <a:xfrm>
            <a:off x="3451281" y="4673276"/>
            <a:ext cx="819504"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25%</a:t>
            </a:r>
          </a:p>
        </p:txBody>
      </p:sp>
      <p:sp>
        <p:nvSpPr>
          <p:cNvPr id="13" name="Rectangle 12">
            <a:extLst>
              <a:ext uri="{FF2B5EF4-FFF2-40B4-BE49-F238E27FC236}">
                <a16:creationId xmlns:a16="http://schemas.microsoft.com/office/drawing/2014/main" id="{B1444FFB-C2EC-40B8-A821-8FBF6933F2E5}"/>
              </a:ext>
            </a:extLst>
          </p:cNvPr>
          <p:cNvSpPr/>
          <p:nvPr/>
        </p:nvSpPr>
        <p:spPr>
          <a:xfrm>
            <a:off x="4703787" y="4666622"/>
            <a:ext cx="819504"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25%</a:t>
            </a:r>
          </a:p>
        </p:txBody>
      </p:sp>
      <p:cxnSp>
        <p:nvCxnSpPr>
          <p:cNvPr id="17" name="Straight Connector 16">
            <a:extLst>
              <a:ext uri="{FF2B5EF4-FFF2-40B4-BE49-F238E27FC236}">
                <a16:creationId xmlns:a16="http://schemas.microsoft.com/office/drawing/2014/main" id="{F0978D00-28B4-49F6-B8DC-E2E38DED20FD}"/>
              </a:ext>
            </a:extLst>
          </p:cNvPr>
          <p:cNvCxnSpPr>
            <a:stCxn id="4" idx="3"/>
          </p:cNvCxnSpPr>
          <p:nvPr/>
        </p:nvCxnSpPr>
        <p:spPr>
          <a:xfrm>
            <a:off x="6153999" y="4890280"/>
            <a:ext cx="166797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79199F-F8DA-4D40-BD2C-42D187CEF341}"/>
              </a:ext>
            </a:extLst>
          </p:cNvPr>
          <p:cNvCxnSpPr>
            <a:cxnSpLocks/>
          </p:cNvCxnSpPr>
          <p:nvPr/>
        </p:nvCxnSpPr>
        <p:spPr>
          <a:xfrm>
            <a:off x="2071171" y="4890280"/>
            <a:ext cx="1295560" cy="71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494627-51F3-46E4-9581-BE3FBD377B36}"/>
              </a:ext>
            </a:extLst>
          </p:cNvPr>
          <p:cNvCxnSpPr/>
          <p:nvPr/>
        </p:nvCxnSpPr>
        <p:spPr>
          <a:xfrm>
            <a:off x="2071171" y="4759287"/>
            <a:ext cx="0" cy="2533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7C969B7-1798-4730-8061-8BC80A74C9C4}"/>
              </a:ext>
            </a:extLst>
          </p:cNvPr>
          <p:cNvCxnSpPr/>
          <p:nvPr/>
        </p:nvCxnSpPr>
        <p:spPr>
          <a:xfrm>
            <a:off x="7821976" y="4774806"/>
            <a:ext cx="0" cy="2533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7249943-B93D-493A-B95C-EAFBB6CC0C94}"/>
              </a:ext>
            </a:extLst>
          </p:cNvPr>
          <p:cNvSpPr/>
          <p:nvPr/>
        </p:nvSpPr>
        <p:spPr>
          <a:xfrm>
            <a:off x="1035387" y="4265887"/>
            <a:ext cx="1921593"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Q1 -1.5*IQR</a:t>
            </a:r>
          </a:p>
        </p:txBody>
      </p:sp>
      <p:sp>
        <p:nvSpPr>
          <p:cNvPr id="24" name="Rectangle 23">
            <a:extLst>
              <a:ext uri="{FF2B5EF4-FFF2-40B4-BE49-F238E27FC236}">
                <a16:creationId xmlns:a16="http://schemas.microsoft.com/office/drawing/2014/main" id="{01FEBB9D-A942-4FBF-A1EE-F13D86D5C9FF}"/>
              </a:ext>
            </a:extLst>
          </p:cNvPr>
          <p:cNvSpPr/>
          <p:nvPr/>
        </p:nvSpPr>
        <p:spPr>
          <a:xfrm>
            <a:off x="6843194" y="4218449"/>
            <a:ext cx="1921593"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Q3 </a:t>
            </a:r>
            <a:r>
              <a:rPr lang="en-US" sz="2400" dirty="0">
                <a:ln w="0"/>
                <a:effectLst>
                  <a:outerShdw blurRad="38100" dist="19050" dir="2700000" algn="tl" rotWithShape="0">
                    <a:schemeClr val="dk1">
                      <a:alpha val="40000"/>
                    </a:schemeClr>
                  </a:outerShdw>
                </a:effectLst>
              </a:rPr>
              <a:t>+</a:t>
            </a:r>
            <a:r>
              <a:rPr lang="en-US" sz="2400" b="0" cap="none" spc="0" dirty="0">
                <a:ln w="0"/>
                <a:solidFill>
                  <a:schemeClr val="tx1"/>
                </a:solidFill>
                <a:effectLst>
                  <a:outerShdw blurRad="38100" dist="19050" dir="2700000" algn="tl" rotWithShape="0">
                    <a:schemeClr val="dk1">
                      <a:alpha val="40000"/>
                    </a:schemeClr>
                  </a:outerShdw>
                </a:effectLst>
              </a:rPr>
              <a:t>1.5*IQR</a:t>
            </a:r>
          </a:p>
        </p:txBody>
      </p:sp>
      <p:sp>
        <p:nvSpPr>
          <p:cNvPr id="5" name="Footer Placeholder 4">
            <a:extLst>
              <a:ext uri="{FF2B5EF4-FFF2-40B4-BE49-F238E27FC236}">
                <a16:creationId xmlns:a16="http://schemas.microsoft.com/office/drawing/2014/main" id="{D75763E2-E9CF-4E6E-A316-5594A540F74B}"/>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28943312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Why 1.5 Times of the IQR?</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For a standard normal distribution (i.e., mean = 0 and standard deviation = 1)</a:t>
            </a:r>
          </a:p>
          <a:p>
            <a:r>
              <a:rPr lang="en-US" dirty="0"/>
              <a:t>Q1 = -0.67449, Q2 = 0, and Q3 = 0.67449.</a:t>
            </a:r>
          </a:p>
          <a:p>
            <a:r>
              <a:rPr lang="en-US" dirty="0"/>
              <a:t>Therefore IQR = Q3 – Q1 = 1.34898 and 1.5*IQR = 2.02347.</a:t>
            </a:r>
          </a:p>
          <a:p>
            <a:r>
              <a:rPr lang="en-US" dirty="0"/>
              <a:t>The lower whisker is Q1 – 1.5*IQR = -2.69796 and the upper whisker is Q3 + 1.5*IQR = 2.69796.</a:t>
            </a:r>
          </a:p>
          <a:p>
            <a:r>
              <a:rPr lang="en-US" dirty="0"/>
              <a:t>Common wisdom says any values more than three standard deviations from the mean are outliers.</a:t>
            </a:r>
          </a:p>
          <a:p>
            <a:r>
              <a:rPr lang="en-US" dirty="0"/>
              <a:t>If the multiplier is 2, then the upper whisker is 3.37245 &gt; 3.</a:t>
            </a:r>
          </a:p>
          <a:p>
            <a:r>
              <a:rPr lang="en-US" dirty="0"/>
              <a:t>If the multiplier is 1, then the upper whisker is 2.02347 &lt;&lt; 3.</a:t>
            </a:r>
          </a:p>
          <a:p>
            <a:r>
              <a:rPr lang="en-US" dirty="0"/>
              <a:t>The 1.5 multiplier is sort of the compromise.</a:t>
            </a:r>
          </a:p>
          <a:p>
            <a:endParaRPr lang="en-US" dirty="0"/>
          </a:p>
          <a:p>
            <a:pPr lvl="1"/>
            <a:endParaRPr lang="en-US" dirty="0"/>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69</a:t>
            </a:fld>
            <a:endParaRPr lang="en-US" dirty="0"/>
          </a:p>
        </p:txBody>
      </p:sp>
      <p:sp>
        <p:nvSpPr>
          <p:cNvPr id="4" name="Footer Placeholder 3">
            <a:extLst>
              <a:ext uri="{FF2B5EF4-FFF2-40B4-BE49-F238E27FC236}">
                <a16:creationId xmlns:a16="http://schemas.microsoft.com/office/drawing/2014/main" id="{BFCE4585-A03C-4C2E-81F3-4124600FE568}"/>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4086164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Evaluation </a:t>
            </a:r>
          </a:p>
        </p:txBody>
      </p:sp>
      <p:sp>
        <p:nvSpPr>
          <p:cNvPr id="7" name="Slide Number Placeholder 6"/>
          <p:cNvSpPr>
            <a:spLocks noGrp="1"/>
          </p:cNvSpPr>
          <p:nvPr>
            <p:ph type="sldNum" sz="quarter" idx="12"/>
          </p:nvPr>
        </p:nvSpPr>
        <p:spPr/>
        <p:txBody>
          <a:bodyPr/>
          <a:lstStyle/>
          <a:p>
            <a:fld id="{1C20BA80-1909-427C-B3BD-3DD8AEAFD5BE}" type="slidenum">
              <a:rPr lang="en-US" smtClean="0"/>
              <a:t>7</a:t>
            </a:fld>
            <a:endParaRPr lang="en-US" dirty="0"/>
          </a:p>
        </p:txBody>
      </p:sp>
      <p:sp>
        <p:nvSpPr>
          <p:cNvPr id="3" name="Footer Placeholder 2">
            <a:extLst>
              <a:ext uri="{FF2B5EF4-FFF2-40B4-BE49-F238E27FC236}">
                <a16:creationId xmlns:a16="http://schemas.microsoft.com/office/drawing/2014/main" id="{06C50778-7926-4E55-A5D1-9FCD744F1855}"/>
              </a:ext>
            </a:extLst>
          </p:cNvPr>
          <p:cNvSpPr>
            <a:spLocks noGrp="1"/>
          </p:cNvSpPr>
          <p:nvPr>
            <p:ph type="ftr" sz="quarter" idx="11"/>
          </p:nvPr>
        </p:nvSpPr>
        <p:spPr/>
        <p:txBody>
          <a:bodyPr/>
          <a:lstStyle/>
          <a:p>
            <a:r>
              <a:rPr lang="en-US"/>
              <a:t>Copyright © 2022 by Ming-Long Lam, Ph.D.</a:t>
            </a:r>
            <a:endParaRPr lang="en-US" dirty="0"/>
          </a:p>
        </p:txBody>
      </p:sp>
      <p:graphicFrame>
        <p:nvGraphicFramePr>
          <p:cNvPr id="6" name="Content Placeholder 5">
            <a:extLst>
              <a:ext uri="{FF2B5EF4-FFF2-40B4-BE49-F238E27FC236}">
                <a16:creationId xmlns:a16="http://schemas.microsoft.com/office/drawing/2014/main" id="{D1E1240D-BA57-4D74-91E4-1EF0816F3F0A}"/>
              </a:ext>
            </a:extLst>
          </p:cNvPr>
          <p:cNvGraphicFramePr>
            <a:graphicFrameLocks noGrp="1"/>
          </p:cNvGraphicFramePr>
          <p:nvPr>
            <p:ph idx="1"/>
            <p:extLst>
              <p:ext uri="{D42A27DB-BD31-4B8C-83A1-F6EECF244321}">
                <p14:modId xmlns:p14="http://schemas.microsoft.com/office/powerpoint/2010/main" val="4327936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72413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Detect Outliers Using a Box-Plot</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Observations whose values lie outside the whiskers Q1 – 1.5*IQR and Q3 + 1.5*IQR are considered </a:t>
            </a:r>
            <a:r>
              <a:rPr lang="en-US" b="1" dirty="0"/>
              <a:t>outliers</a:t>
            </a:r>
            <a:r>
              <a:rPr lang="en-US" dirty="0"/>
              <a:t>.</a:t>
            </a:r>
          </a:p>
          <a:p>
            <a:pPr marL="514350" indent="-514350">
              <a:buFont typeface="+mj-lt"/>
              <a:buAutoNum type="arabicPeriod"/>
            </a:pPr>
            <a:r>
              <a:rPr lang="en-US" dirty="0"/>
              <a:t>Actually, there are another set of whiskers which are Q1 – 3*IQR and Q3 + 3*IQR.  Observations whose values lie outside these whiskers are considered </a:t>
            </a:r>
            <a:r>
              <a:rPr lang="en-US" b="1" dirty="0"/>
              <a:t>extreme values</a:t>
            </a:r>
            <a:r>
              <a:rPr lang="en-US" dirty="0"/>
              <a:t>.</a:t>
            </a:r>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70</a:t>
            </a:fld>
            <a:endParaRPr lang="en-US" dirty="0"/>
          </a:p>
        </p:txBody>
      </p:sp>
      <p:sp>
        <p:nvSpPr>
          <p:cNvPr id="4" name="Rectangle 3">
            <a:extLst>
              <a:ext uri="{FF2B5EF4-FFF2-40B4-BE49-F238E27FC236}">
                <a16:creationId xmlns:a16="http://schemas.microsoft.com/office/drawing/2014/main" id="{50C55590-44C2-4A41-B544-D7A63E454B69}"/>
              </a:ext>
            </a:extLst>
          </p:cNvPr>
          <p:cNvSpPr/>
          <p:nvPr/>
        </p:nvSpPr>
        <p:spPr>
          <a:xfrm>
            <a:off x="4611070" y="4534985"/>
            <a:ext cx="2787267" cy="46270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C905B1DE-1D60-4E37-8E31-7A87A20C8EF0}"/>
              </a:ext>
            </a:extLst>
          </p:cNvPr>
          <p:cNvCxnSpPr/>
          <p:nvPr/>
        </p:nvCxnSpPr>
        <p:spPr>
          <a:xfrm>
            <a:off x="5599671" y="4534985"/>
            <a:ext cx="0" cy="46270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7F7B613-F989-40BA-B57B-A49B14E21634}"/>
              </a:ext>
            </a:extLst>
          </p:cNvPr>
          <p:cNvSpPr/>
          <p:nvPr/>
        </p:nvSpPr>
        <p:spPr>
          <a:xfrm>
            <a:off x="4305436" y="5037235"/>
            <a:ext cx="611267"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Q1</a:t>
            </a:r>
          </a:p>
        </p:txBody>
      </p:sp>
      <p:sp>
        <p:nvSpPr>
          <p:cNvPr id="10" name="Rectangle 9">
            <a:extLst>
              <a:ext uri="{FF2B5EF4-FFF2-40B4-BE49-F238E27FC236}">
                <a16:creationId xmlns:a16="http://schemas.microsoft.com/office/drawing/2014/main" id="{0F603AD1-400F-47E0-A753-7505BBDBA472}"/>
              </a:ext>
            </a:extLst>
          </p:cNvPr>
          <p:cNvSpPr/>
          <p:nvPr/>
        </p:nvSpPr>
        <p:spPr>
          <a:xfrm>
            <a:off x="5294037" y="5037236"/>
            <a:ext cx="611267"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Q2</a:t>
            </a:r>
          </a:p>
        </p:txBody>
      </p:sp>
      <p:sp>
        <p:nvSpPr>
          <p:cNvPr id="11" name="Rectangle 10">
            <a:extLst>
              <a:ext uri="{FF2B5EF4-FFF2-40B4-BE49-F238E27FC236}">
                <a16:creationId xmlns:a16="http://schemas.microsoft.com/office/drawing/2014/main" id="{53E0BCB9-C87A-4A80-B5ED-4CB1B45CD986}"/>
              </a:ext>
            </a:extLst>
          </p:cNvPr>
          <p:cNvSpPr/>
          <p:nvPr/>
        </p:nvSpPr>
        <p:spPr>
          <a:xfrm>
            <a:off x="7092703" y="4997693"/>
            <a:ext cx="611267"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Q3</a:t>
            </a:r>
          </a:p>
        </p:txBody>
      </p:sp>
      <p:sp>
        <p:nvSpPr>
          <p:cNvPr id="12" name="Rectangle 11">
            <a:extLst>
              <a:ext uri="{FF2B5EF4-FFF2-40B4-BE49-F238E27FC236}">
                <a16:creationId xmlns:a16="http://schemas.microsoft.com/office/drawing/2014/main" id="{4D038848-7DE1-4920-97E7-E9246ADA34D8}"/>
              </a:ext>
            </a:extLst>
          </p:cNvPr>
          <p:cNvSpPr/>
          <p:nvPr/>
        </p:nvSpPr>
        <p:spPr>
          <a:xfrm>
            <a:off x="4695619" y="4549335"/>
            <a:ext cx="819504"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25%</a:t>
            </a:r>
          </a:p>
        </p:txBody>
      </p:sp>
      <p:sp>
        <p:nvSpPr>
          <p:cNvPr id="13" name="Rectangle 12">
            <a:extLst>
              <a:ext uri="{FF2B5EF4-FFF2-40B4-BE49-F238E27FC236}">
                <a16:creationId xmlns:a16="http://schemas.microsoft.com/office/drawing/2014/main" id="{B1444FFB-C2EC-40B8-A821-8FBF6933F2E5}"/>
              </a:ext>
            </a:extLst>
          </p:cNvPr>
          <p:cNvSpPr/>
          <p:nvPr/>
        </p:nvSpPr>
        <p:spPr>
          <a:xfrm>
            <a:off x="5948125" y="4542681"/>
            <a:ext cx="819504"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25%</a:t>
            </a:r>
          </a:p>
        </p:txBody>
      </p:sp>
      <p:cxnSp>
        <p:nvCxnSpPr>
          <p:cNvPr id="17" name="Straight Connector 16">
            <a:extLst>
              <a:ext uri="{FF2B5EF4-FFF2-40B4-BE49-F238E27FC236}">
                <a16:creationId xmlns:a16="http://schemas.microsoft.com/office/drawing/2014/main" id="{F0978D00-28B4-49F6-B8DC-E2E38DED20FD}"/>
              </a:ext>
            </a:extLst>
          </p:cNvPr>
          <p:cNvCxnSpPr>
            <a:stCxn id="4" idx="3"/>
          </p:cNvCxnSpPr>
          <p:nvPr/>
        </p:nvCxnSpPr>
        <p:spPr>
          <a:xfrm>
            <a:off x="7398337" y="4766339"/>
            <a:ext cx="166797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79199F-F8DA-4D40-BD2C-42D187CEF341}"/>
              </a:ext>
            </a:extLst>
          </p:cNvPr>
          <p:cNvCxnSpPr>
            <a:cxnSpLocks/>
          </p:cNvCxnSpPr>
          <p:nvPr/>
        </p:nvCxnSpPr>
        <p:spPr>
          <a:xfrm>
            <a:off x="3315509" y="4766339"/>
            <a:ext cx="1295560" cy="71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494627-51F3-46E4-9581-BE3FBD377B36}"/>
              </a:ext>
            </a:extLst>
          </p:cNvPr>
          <p:cNvCxnSpPr/>
          <p:nvPr/>
        </p:nvCxnSpPr>
        <p:spPr>
          <a:xfrm>
            <a:off x="3315509" y="4635346"/>
            <a:ext cx="0" cy="2533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7C969B7-1798-4730-8061-8BC80A74C9C4}"/>
              </a:ext>
            </a:extLst>
          </p:cNvPr>
          <p:cNvCxnSpPr/>
          <p:nvPr/>
        </p:nvCxnSpPr>
        <p:spPr>
          <a:xfrm>
            <a:off x="9066314" y="4650865"/>
            <a:ext cx="0" cy="2533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7249943-B93D-493A-B95C-EAFBB6CC0C94}"/>
              </a:ext>
            </a:extLst>
          </p:cNvPr>
          <p:cNvSpPr/>
          <p:nvPr/>
        </p:nvSpPr>
        <p:spPr>
          <a:xfrm>
            <a:off x="2279725" y="4141946"/>
            <a:ext cx="1921593"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Q1 -1.5*IQR</a:t>
            </a:r>
          </a:p>
        </p:txBody>
      </p:sp>
      <p:sp>
        <p:nvSpPr>
          <p:cNvPr id="24" name="Rectangle 23">
            <a:extLst>
              <a:ext uri="{FF2B5EF4-FFF2-40B4-BE49-F238E27FC236}">
                <a16:creationId xmlns:a16="http://schemas.microsoft.com/office/drawing/2014/main" id="{01FEBB9D-A942-4FBF-A1EE-F13D86D5C9FF}"/>
              </a:ext>
            </a:extLst>
          </p:cNvPr>
          <p:cNvSpPr/>
          <p:nvPr/>
        </p:nvSpPr>
        <p:spPr>
          <a:xfrm>
            <a:off x="8087532" y="4094508"/>
            <a:ext cx="1921593"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Q3 </a:t>
            </a:r>
            <a:r>
              <a:rPr lang="en-US" sz="2400" dirty="0">
                <a:ln w="0"/>
                <a:effectLst>
                  <a:outerShdw blurRad="38100" dist="19050" dir="2700000" algn="tl" rotWithShape="0">
                    <a:schemeClr val="dk1">
                      <a:alpha val="40000"/>
                    </a:schemeClr>
                  </a:outerShdw>
                </a:effectLst>
              </a:rPr>
              <a:t>+</a:t>
            </a:r>
            <a:r>
              <a:rPr lang="en-US" sz="2400" b="0" cap="none" spc="0" dirty="0">
                <a:ln w="0"/>
                <a:solidFill>
                  <a:schemeClr val="tx1"/>
                </a:solidFill>
                <a:effectLst>
                  <a:outerShdw blurRad="38100" dist="19050" dir="2700000" algn="tl" rotWithShape="0">
                    <a:schemeClr val="dk1">
                      <a:alpha val="40000"/>
                    </a:schemeClr>
                  </a:outerShdw>
                </a:effectLst>
              </a:rPr>
              <a:t>1.5*IQR</a:t>
            </a:r>
          </a:p>
        </p:txBody>
      </p:sp>
      <p:cxnSp>
        <p:nvCxnSpPr>
          <p:cNvPr id="19" name="Straight Connector 18">
            <a:extLst>
              <a:ext uri="{FF2B5EF4-FFF2-40B4-BE49-F238E27FC236}">
                <a16:creationId xmlns:a16="http://schemas.microsoft.com/office/drawing/2014/main" id="{103439DD-DEA2-41C5-90A2-CA7913AE198A}"/>
              </a:ext>
            </a:extLst>
          </p:cNvPr>
          <p:cNvCxnSpPr/>
          <p:nvPr/>
        </p:nvCxnSpPr>
        <p:spPr>
          <a:xfrm>
            <a:off x="9066314" y="4763294"/>
            <a:ext cx="166797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971B360-7536-48A3-9D37-DDAFAA018B1E}"/>
              </a:ext>
            </a:extLst>
          </p:cNvPr>
          <p:cNvCxnSpPr/>
          <p:nvPr/>
        </p:nvCxnSpPr>
        <p:spPr>
          <a:xfrm>
            <a:off x="10734291" y="4636600"/>
            <a:ext cx="0" cy="2533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E1C96FF-40C1-4F64-AEA7-112DDBD4FF73}"/>
              </a:ext>
            </a:extLst>
          </p:cNvPr>
          <p:cNvSpPr/>
          <p:nvPr/>
        </p:nvSpPr>
        <p:spPr>
          <a:xfrm>
            <a:off x="9753383" y="4951296"/>
            <a:ext cx="1921593"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Q3 </a:t>
            </a:r>
            <a:r>
              <a:rPr lang="en-US" sz="2400" dirty="0">
                <a:ln w="0"/>
                <a:effectLst>
                  <a:outerShdw blurRad="38100" dist="19050" dir="2700000" algn="tl" rotWithShape="0">
                    <a:schemeClr val="dk1">
                      <a:alpha val="40000"/>
                    </a:schemeClr>
                  </a:outerShdw>
                </a:effectLst>
              </a:rPr>
              <a:t>+3</a:t>
            </a:r>
            <a:r>
              <a:rPr lang="en-US" sz="2400" b="0" cap="none" spc="0" dirty="0">
                <a:ln w="0"/>
                <a:solidFill>
                  <a:schemeClr val="tx1"/>
                </a:solidFill>
                <a:effectLst>
                  <a:outerShdw blurRad="38100" dist="19050" dir="2700000" algn="tl" rotWithShape="0">
                    <a:schemeClr val="dk1">
                      <a:alpha val="40000"/>
                    </a:schemeClr>
                  </a:outerShdw>
                </a:effectLst>
              </a:rPr>
              <a:t>*IQR</a:t>
            </a:r>
          </a:p>
        </p:txBody>
      </p:sp>
      <p:cxnSp>
        <p:nvCxnSpPr>
          <p:cNvPr id="26" name="Straight Connector 25">
            <a:extLst>
              <a:ext uri="{FF2B5EF4-FFF2-40B4-BE49-F238E27FC236}">
                <a16:creationId xmlns:a16="http://schemas.microsoft.com/office/drawing/2014/main" id="{CD696B33-53A3-4723-A3FD-EC038EF670D1}"/>
              </a:ext>
            </a:extLst>
          </p:cNvPr>
          <p:cNvCxnSpPr>
            <a:cxnSpLocks/>
          </p:cNvCxnSpPr>
          <p:nvPr/>
        </p:nvCxnSpPr>
        <p:spPr>
          <a:xfrm>
            <a:off x="2008970" y="4754866"/>
            <a:ext cx="1295560" cy="71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DEF3DE-C7CC-46AA-803F-B6E06042A1BA}"/>
              </a:ext>
            </a:extLst>
          </p:cNvPr>
          <p:cNvCxnSpPr/>
          <p:nvPr/>
        </p:nvCxnSpPr>
        <p:spPr>
          <a:xfrm>
            <a:off x="2008970" y="4628172"/>
            <a:ext cx="0" cy="2533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8C1DF165-46CB-4048-A791-022C6FBD5912}"/>
              </a:ext>
            </a:extLst>
          </p:cNvPr>
          <p:cNvSpPr/>
          <p:nvPr/>
        </p:nvSpPr>
        <p:spPr>
          <a:xfrm>
            <a:off x="1080901" y="4997692"/>
            <a:ext cx="1921593" cy="461665"/>
          </a:xfrm>
          <a:prstGeom prst="rect">
            <a:avLst/>
          </a:prstGeom>
          <a:noFill/>
        </p:spPr>
        <p:txBody>
          <a:bodyPr wrap="squar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Q1 -3*IQR</a:t>
            </a:r>
          </a:p>
        </p:txBody>
      </p:sp>
      <p:sp>
        <p:nvSpPr>
          <p:cNvPr id="5" name="Footer Placeholder 4">
            <a:extLst>
              <a:ext uri="{FF2B5EF4-FFF2-40B4-BE49-F238E27FC236}">
                <a16:creationId xmlns:a16="http://schemas.microsoft.com/office/drawing/2014/main" id="{3E023E89-C1E9-4111-8E0D-10069F74E614}"/>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11835915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Statistical Outliers in Column Y</a:t>
            </a:r>
          </a:p>
        </p:txBody>
      </p:sp>
      <p:sp>
        <p:nvSpPr>
          <p:cNvPr id="3" name="Content Placeholder 2"/>
          <p:cNvSpPr>
            <a:spLocks noGrp="1"/>
          </p:cNvSpPr>
          <p:nvPr>
            <p:ph idx="1"/>
          </p:nvPr>
        </p:nvSpPr>
        <p:spPr>
          <a:xfrm>
            <a:off x="838201" y="1825625"/>
            <a:ext cx="6402354" cy="2022894"/>
          </a:xfrm>
          <a:solidFill>
            <a:schemeClr val="accent6">
              <a:lumMod val="20000"/>
              <a:lumOff val="80000"/>
            </a:schemeClr>
          </a:solidFill>
          <a:ln w="12700">
            <a:solidFill>
              <a:schemeClr val="tx1"/>
            </a:solidFill>
          </a:ln>
        </p:spPr>
        <p:txBody>
          <a:bodyPr anchor="ctr">
            <a:normAutofit/>
          </a:bodyPr>
          <a:lstStyle/>
          <a:p>
            <a:r>
              <a:rPr lang="en-US" sz="2400" dirty="0"/>
              <a:t>Q1 = 86730, Q2 = 98940, Q3 = 110196</a:t>
            </a:r>
          </a:p>
          <a:p>
            <a:r>
              <a:rPr lang="en-US" sz="2400" dirty="0"/>
              <a:t>IQR = Q3 – Q1 = 23466, 1.5 × IQR = 35199</a:t>
            </a:r>
          </a:p>
          <a:p>
            <a:r>
              <a:rPr lang="en-US" sz="2400" dirty="0"/>
              <a:t>Q1 – 1.5 × IQR = 51531, Q1 – 3 × IQR = 16,332</a:t>
            </a:r>
          </a:p>
          <a:p>
            <a:r>
              <a:rPr lang="en-US" sz="2400" dirty="0"/>
              <a:t>Q3 + 1.5 × IQR = 145395, Q3 + 3 × IQR = 180594</a:t>
            </a: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71</a:t>
            </a:fld>
            <a:endParaRPr lang="en-US" dirty="0"/>
          </a:p>
        </p:txBody>
      </p:sp>
      <p:sp>
        <p:nvSpPr>
          <p:cNvPr id="4" name="Footer Placeholder 3">
            <a:extLst>
              <a:ext uri="{FF2B5EF4-FFF2-40B4-BE49-F238E27FC236}">
                <a16:creationId xmlns:a16="http://schemas.microsoft.com/office/drawing/2014/main" id="{652BBDBC-3A93-407C-B7A0-63A328A37170}"/>
              </a:ext>
            </a:extLst>
          </p:cNvPr>
          <p:cNvSpPr>
            <a:spLocks noGrp="1"/>
          </p:cNvSpPr>
          <p:nvPr>
            <p:ph type="ftr" sz="quarter" idx="11"/>
          </p:nvPr>
        </p:nvSpPr>
        <p:spPr/>
        <p:txBody>
          <a:bodyPr/>
          <a:lstStyle/>
          <a:p>
            <a:r>
              <a:rPr lang="en-US"/>
              <a:t>Copyright © 2022 by Ming-Long Lam, Ph.D.</a:t>
            </a:r>
            <a:endParaRPr lang="en-US" dirty="0"/>
          </a:p>
        </p:txBody>
      </p:sp>
      <p:sp>
        <p:nvSpPr>
          <p:cNvPr id="5" name="TextBox 4">
            <a:extLst>
              <a:ext uri="{FF2B5EF4-FFF2-40B4-BE49-F238E27FC236}">
                <a16:creationId xmlns:a16="http://schemas.microsoft.com/office/drawing/2014/main" id="{A7AB0708-840A-4BE3-8C97-2C7433962086}"/>
              </a:ext>
            </a:extLst>
          </p:cNvPr>
          <p:cNvSpPr txBox="1"/>
          <p:nvPr/>
        </p:nvSpPr>
        <p:spPr>
          <a:xfrm>
            <a:off x="838198" y="4069582"/>
            <a:ext cx="6402354" cy="1908215"/>
          </a:xfrm>
          <a:prstGeom prst="rect">
            <a:avLst/>
          </a:prstGeom>
          <a:solidFill>
            <a:schemeClr val="accent2">
              <a:lumMod val="20000"/>
              <a:lumOff val="80000"/>
            </a:schemeClr>
          </a:solidFill>
        </p:spPr>
        <p:txBody>
          <a:bodyPr wrap="square" rtlCol="0">
            <a:spAutoFit/>
          </a:bodyPr>
          <a:lstStyle/>
          <a:p>
            <a:pPr>
              <a:lnSpc>
                <a:spcPct val="150000"/>
              </a:lnSpc>
            </a:pPr>
            <a:r>
              <a:rPr lang="en-US" sz="1600" b="1" dirty="0">
                <a:latin typeface="Courier New" panose="02070309020205020404" pitchFamily="49" charset="0"/>
                <a:cs typeface="Courier New" panose="02070309020205020404" pitchFamily="49" charset="0"/>
              </a:rPr>
              <a:t>fig1, ax1 = </a:t>
            </a:r>
            <a:r>
              <a:rPr lang="en-US" sz="1600" b="1" dirty="0" err="1">
                <a:latin typeface="Courier New" panose="02070309020205020404" pitchFamily="49" charset="0"/>
                <a:cs typeface="Courier New" panose="02070309020205020404" pitchFamily="49" charset="0"/>
              </a:rPr>
              <a:t>plt.subplots</a:t>
            </a:r>
            <a:r>
              <a:rPr lang="en-US" sz="1600" b="1" dirty="0">
                <a:latin typeface="Courier New" panose="02070309020205020404" pitchFamily="49" charset="0"/>
                <a:cs typeface="Courier New" panose="02070309020205020404" pitchFamily="49" charset="0"/>
              </a:rPr>
              <a:t>()</a:t>
            </a:r>
          </a:p>
          <a:p>
            <a:pPr>
              <a:lnSpc>
                <a:spcPct val="150000"/>
              </a:lnSpc>
            </a:pPr>
            <a:r>
              <a:rPr lang="en-US" sz="1600" b="1" dirty="0">
                <a:latin typeface="Courier New" panose="02070309020205020404" pitchFamily="49" charset="0"/>
                <a:cs typeface="Courier New" panose="02070309020205020404" pitchFamily="49" charset="0"/>
              </a:rPr>
              <a:t>ax1.set_title('Box Plot')</a:t>
            </a:r>
          </a:p>
          <a:p>
            <a:pPr>
              <a:lnSpc>
                <a:spcPct val="150000"/>
              </a:lnSpc>
            </a:pPr>
            <a:r>
              <a:rPr lang="en-US" sz="1600" b="1" dirty="0">
                <a:latin typeface="Courier New" panose="02070309020205020404" pitchFamily="49" charset="0"/>
                <a:cs typeface="Courier New" panose="02070309020205020404" pitchFamily="49" charset="0"/>
              </a:rPr>
              <a:t>ax1.boxplot(Y, labels = ['Y'])</a:t>
            </a:r>
          </a:p>
          <a:p>
            <a:pPr>
              <a:lnSpc>
                <a:spcPct val="150000"/>
              </a:lnSpc>
            </a:pPr>
            <a:r>
              <a:rPr lang="en-US" sz="1600" b="1" dirty="0">
                <a:latin typeface="Courier New" panose="02070309020205020404" pitchFamily="49" charset="0"/>
                <a:cs typeface="Courier New" panose="02070309020205020404" pitchFamily="49" charset="0"/>
              </a:rPr>
              <a:t>ax1.grid(</a:t>
            </a:r>
            <a:r>
              <a:rPr lang="en-US" sz="1600" b="1" dirty="0" err="1">
                <a:latin typeface="Courier New" panose="02070309020205020404" pitchFamily="49" charset="0"/>
                <a:cs typeface="Courier New" panose="02070309020205020404" pitchFamily="49" charset="0"/>
              </a:rPr>
              <a:t>linestyle</a:t>
            </a:r>
            <a:r>
              <a:rPr lang="en-US" sz="1600" b="1" dirty="0">
                <a:latin typeface="Courier New" panose="02070309020205020404" pitchFamily="49" charset="0"/>
                <a:cs typeface="Courier New" panose="02070309020205020404" pitchFamily="49" charset="0"/>
              </a:rPr>
              <a:t> = '--', linewidth = 1)</a:t>
            </a:r>
          </a:p>
          <a:p>
            <a:pPr>
              <a:lnSpc>
                <a:spcPct val="150000"/>
              </a:lnSpc>
            </a:pPr>
            <a:r>
              <a:rPr lang="en-US" sz="1600" b="1" dirty="0" err="1">
                <a:latin typeface="Courier New" panose="02070309020205020404" pitchFamily="49" charset="0"/>
                <a:cs typeface="Courier New" panose="02070309020205020404" pitchFamily="49" charset="0"/>
              </a:rPr>
              <a:t>plt.show</a:t>
            </a:r>
            <a:r>
              <a:rPr lang="en-US" sz="1600" b="1" dirty="0">
                <a:latin typeface="Courier New" panose="02070309020205020404" pitchFamily="49" charset="0"/>
                <a:cs typeface="Courier New" panose="02070309020205020404" pitchFamily="49" charset="0"/>
              </a:rPr>
              <a:t>()</a:t>
            </a:r>
          </a:p>
        </p:txBody>
      </p:sp>
      <p:pic>
        <p:nvPicPr>
          <p:cNvPr id="9" name="Picture 8">
            <a:extLst>
              <a:ext uri="{FF2B5EF4-FFF2-40B4-BE49-F238E27FC236}">
                <a16:creationId xmlns:a16="http://schemas.microsoft.com/office/drawing/2014/main" id="{EA7D9961-178A-4B54-97B2-9BC2D4AB61B2}"/>
              </a:ext>
            </a:extLst>
          </p:cNvPr>
          <p:cNvPicPr>
            <a:picLocks noChangeAspect="1"/>
          </p:cNvPicPr>
          <p:nvPr/>
        </p:nvPicPr>
        <p:blipFill>
          <a:blip r:embed="rId3"/>
          <a:stretch>
            <a:fillRect/>
          </a:stretch>
        </p:blipFill>
        <p:spPr>
          <a:xfrm>
            <a:off x="7417837" y="1825625"/>
            <a:ext cx="3935962" cy="4152172"/>
          </a:xfrm>
          <a:prstGeom prst="rect">
            <a:avLst/>
          </a:prstGeom>
        </p:spPr>
      </p:pic>
    </p:spTree>
    <p:extLst>
      <p:ext uri="{BB962C8B-B14F-4D97-AF65-F5344CB8AC3E}">
        <p14:creationId xmlns:p14="http://schemas.microsoft.com/office/powerpoint/2010/main" val="47912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What is Column Y?</a:t>
            </a:r>
          </a:p>
        </p:txBody>
      </p:sp>
      <p:sp>
        <p:nvSpPr>
          <p:cNvPr id="3" name="Content Placeholder 2"/>
          <p:cNvSpPr>
            <a:spLocks noGrp="1"/>
          </p:cNvSpPr>
          <p:nvPr>
            <p:ph idx="1"/>
          </p:nvPr>
        </p:nvSpPr>
        <p:spPr/>
        <p:txBody>
          <a:bodyPr>
            <a:normAutofit/>
          </a:bodyPr>
          <a:lstStyle/>
          <a:p>
            <a:r>
              <a:rPr lang="en-US" dirty="0"/>
              <a:t>Source: </a:t>
            </a:r>
            <a:r>
              <a:rPr lang="en-US" dirty="0">
                <a:hlinkClick r:id="rId3"/>
              </a:rPr>
              <a:t>https://data.cityofchicago.org/Administration-Finance/Current-Employee-Names-Salaries-and-Position-Title/xzkq-xp2w retrieved August 21</a:t>
            </a:r>
            <a:r>
              <a:rPr lang="en-US" dirty="0"/>
              <a:t>, 2022</a:t>
            </a:r>
          </a:p>
          <a:p>
            <a:r>
              <a:rPr lang="en-US" dirty="0"/>
              <a:t>Data: Current Employee Names, Salaries, and Position Titles</a:t>
            </a:r>
          </a:p>
          <a:p>
            <a:r>
              <a:rPr lang="en-US" dirty="0"/>
              <a:t>Column Y: </a:t>
            </a:r>
            <a:r>
              <a:rPr lang="en-US" b="1" dirty="0"/>
              <a:t>Annual Salary</a:t>
            </a:r>
            <a:r>
              <a:rPr lang="en-US" dirty="0"/>
              <a:t> of the salaried employees</a:t>
            </a:r>
          </a:p>
          <a:p>
            <a:r>
              <a:rPr lang="en-US" dirty="0"/>
              <a:t>Four Statistical Outliers: Annual Salary &gt; Q3 +</a:t>
            </a:r>
            <a:r>
              <a:rPr lang="en-US" sz="2800" dirty="0"/>
              <a:t> 4.5 × IQR</a:t>
            </a:r>
            <a:r>
              <a:rPr lang="en-US" dirty="0"/>
              <a:t> = $215,793</a:t>
            </a:r>
          </a:p>
          <a:p>
            <a:endParaRPr lang="en-US" dirty="0"/>
          </a:p>
          <a:p>
            <a:pPr marL="0" indent="0">
              <a:buNone/>
            </a:pPr>
            <a:endParaRPr lang="en-US" dirty="0"/>
          </a:p>
          <a:p>
            <a:pPr lvl="1"/>
            <a:endParaRPr lang="en-US" dirty="0"/>
          </a:p>
          <a:p>
            <a:endParaRPr lang="en-US" dirty="0"/>
          </a:p>
          <a:p>
            <a:pPr marL="457200" lvl="1" indent="0">
              <a:buNone/>
            </a:pPr>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72</a:t>
            </a:fld>
            <a:endParaRPr lang="en-US" dirty="0"/>
          </a:p>
        </p:txBody>
      </p:sp>
      <p:sp>
        <p:nvSpPr>
          <p:cNvPr id="4" name="Footer Placeholder 3">
            <a:extLst>
              <a:ext uri="{FF2B5EF4-FFF2-40B4-BE49-F238E27FC236}">
                <a16:creationId xmlns:a16="http://schemas.microsoft.com/office/drawing/2014/main" id="{BFCE4585-A03C-4C2E-81F3-4124600FE568}"/>
              </a:ext>
            </a:extLst>
          </p:cNvPr>
          <p:cNvSpPr>
            <a:spLocks noGrp="1"/>
          </p:cNvSpPr>
          <p:nvPr>
            <p:ph type="ftr" sz="quarter" idx="11"/>
          </p:nvPr>
        </p:nvSpPr>
        <p:spPr/>
        <p:txBody>
          <a:bodyPr/>
          <a:lstStyle/>
          <a:p>
            <a:r>
              <a:rPr lang="en-US"/>
              <a:t>Copyright © 2022 by Ming-Long Lam, Ph.D.</a:t>
            </a:r>
            <a:endParaRPr lang="en-US" dirty="0"/>
          </a:p>
        </p:txBody>
      </p:sp>
      <p:pic>
        <p:nvPicPr>
          <p:cNvPr id="1026" name="Picture 2" descr="Chicago Data Portal">
            <a:extLst>
              <a:ext uri="{FF2B5EF4-FFF2-40B4-BE49-F238E27FC236}">
                <a16:creationId xmlns:a16="http://schemas.microsoft.com/office/drawing/2014/main" id="{ADFC580D-D848-46BA-BF7D-89619778619C}"/>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601075" y="827882"/>
            <a:ext cx="2752725" cy="952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7A061B83-887F-4531-B58B-64E755D31A76}"/>
              </a:ext>
            </a:extLst>
          </p:cNvPr>
          <p:cNvGraphicFramePr>
            <a:graphicFrameLocks noGrp="1"/>
          </p:cNvGraphicFramePr>
          <p:nvPr>
            <p:extLst>
              <p:ext uri="{D42A27DB-BD31-4B8C-83A1-F6EECF244321}">
                <p14:modId xmlns:p14="http://schemas.microsoft.com/office/powerpoint/2010/main" val="2687999530"/>
              </p:ext>
            </p:extLst>
          </p:nvPr>
        </p:nvGraphicFramePr>
        <p:xfrm>
          <a:off x="838200" y="4706554"/>
          <a:ext cx="10227906" cy="1244842"/>
        </p:xfrm>
        <a:graphic>
          <a:graphicData uri="http://schemas.openxmlformats.org/drawingml/2006/table">
            <a:tbl>
              <a:tblPr firstRow="1">
                <a:tableStyleId>{8EC20E35-A176-4012-BC5E-935CFFF8708E}</a:tableStyleId>
              </a:tblPr>
              <a:tblGrid>
                <a:gridCol w="2138265">
                  <a:extLst>
                    <a:ext uri="{9D8B030D-6E8A-4147-A177-3AD203B41FA5}">
                      <a16:colId xmlns:a16="http://schemas.microsoft.com/office/drawing/2014/main" val="3063449852"/>
                    </a:ext>
                  </a:extLst>
                </a:gridCol>
                <a:gridCol w="2519266">
                  <a:extLst>
                    <a:ext uri="{9D8B030D-6E8A-4147-A177-3AD203B41FA5}">
                      <a16:colId xmlns:a16="http://schemas.microsoft.com/office/drawing/2014/main" val="2825065570"/>
                    </a:ext>
                  </a:extLst>
                </a:gridCol>
                <a:gridCol w="1576873">
                  <a:extLst>
                    <a:ext uri="{9D8B030D-6E8A-4147-A177-3AD203B41FA5}">
                      <a16:colId xmlns:a16="http://schemas.microsoft.com/office/drawing/2014/main" val="700268327"/>
                    </a:ext>
                  </a:extLst>
                </a:gridCol>
                <a:gridCol w="1268963">
                  <a:extLst>
                    <a:ext uri="{9D8B030D-6E8A-4147-A177-3AD203B41FA5}">
                      <a16:colId xmlns:a16="http://schemas.microsoft.com/office/drawing/2014/main" val="3238633499"/>
                    </a:ext>
                  </a:extLst>
                </a:gridCol>
                <a:gridCol w="1418253">
                  <a:extLst>
                    <a:ext uri="{9D8B030D-6E8A-4147-A177-3AD203B41FA5}">
                      <a16:colId xmlns:a16="http://schemas.microsoft.com/office/drawing/2014/main" val="3468807190"/>
                    </a:ext>
                  </a:extLst>
                </a:gridCol>
                <a:gridCol w="1306286">
                  <a:extLst>
                    <a:ext uri="{9D8B030D-6E8A-4147-A177-3AD203B41FA5}">
                      <a16:colId xmlns:a16="http://schemas.microsoft.com/office/drawing/2014/main" val="2883231808"/>
                    </a:ext>
                  </a:extLst>
                </a:gridCol>
              </a:tblGrid>
              <a:tr h="0">
                <a:tc>
                  <a:txBody>
                    <a:bodyPr/>
                    <a:lstStyle/>
                    <a:p>
                      <a:pPr algn="l" fontAlgn="b"/>
                      <a:r>
                        <a:rPr lang="en-US" sz="1400" u="none" strike="noStrike" dirty="0">
                          <a:effectLst/>
                        </a:rPr>
                        <a:t>Name</a:t>
                      </a:r>
                      <a:endParaRPr lang="en-US" sz="1400" b="0" i="0" u="none" strike="noStrike" dirty="0">
                        <a:solidFill>
                          <a:srgbClr val="000000"/>
                        </a:solidFill>
                        <a:effectLst/>
                        <a:latin typeface="Calibri" panose="020F0502020204030204" pitchFamily="34" charset="0"/>
                      </a:endParaRPr>
                    </a:p>
                  </a:txBody>
                  <a:tcPr marL="7354" marR="7354" marT="7354" marB="0" anchor="ctr"/>
                </a:tc>
                <a:tc>
                  <a:txBody>
                    <a:bodyPr/>
                    <a:lstStyle/>
                    <a:p>
                      <a:pPr algn="l" fontAlgn="b"/>
                      <a:r>
                        <a:rPr lang="en-US" sz="1400" u="none" strike="noStrike">
                          <a:effectLst/>
                        </a:rPr>
                        <a:t>Job Titles</a:t>
                      </a:r>
                      <a:endParaRPr lang="en-US" sz="1400" b="0" i="0" u="none" strike="noStrike">
                        <a:solidFill>
                          <a:srgbClr val="000000"/>
                        </a:solidFill>
                        <a:effectLst/>
                        <a:latin typeface="Calibri" panose="020F0502020204030204" pitchFamily="34" charset="0"/>
                      </a:endParaRPr>
                    </a:p>
                  </a:txBody>
                  <a:tcPr marL="7354" marR="7354" marT="7354" marB="0" anchor="ctr"/>
                </a:tc>
                <a:tc>
                  <a:txBody>
                    <a:bodyPr/>
                    <a:lstStyle/>
                    <a:p>
                      <a:pPr algn="l" fontAlgn="b"/>
                      <a:r>
                        <a:rPr lang="en-US" sz="1400" u="none" strike="noStrike">
                          <a:effectLst/>
                        </a:rPr>
                        <a:t>Department</a:t>
                      </a:r>
                      <a:endParaRPr lang="en-US" sz="1400" b="0" i="0" u="none" strike="noStrike">
                        <a:solidFill>
                          <a:srgbClr val="000000"/>
                        </a:solidFill>
                        <a:effectLst/>
                        <a:latin typeface="Calibri" panose="020F0502020204030204" pitchFamily="34" charset="0"/>
                      </a:endParaRPr>
                    </a:p>
                  </a:txBody>
                  <a:tcPr marL="7354" marR="7354" marT="7354" marB="0" anchor="ctr"/>
                </a:tc>
                <a:tc>
                  <a:txBody>
                    <a:bodyPr/>
                    <a:lstStyle/>
                    <a:p>
                      <a:pPr algn="l" fontAlgn="b"/>
                      <a:r>
                        <a:rPr lang="en-US" sz="1400" u="none" strike="noStrike">
                          <a:effectLst/>
                        </a:rPr>
                        <a:t>Full or Part-Time</a:t>
                      </a:r>
                      <a:endParaRPr lang="en-US" sz="1400" b="0" i="0" u="none" strike="noStrike">
                        <a:solidFill>
                          <a:srgbClr val="000000"/>
                        </a:solidFill>
                        <a:effectLst/>
                        <a:latin typeface="Calibri" panose="020F0502020204030204" pitchFamily="34" charset="0"/>
                      </a:endParaRPr>
                    </a:p>
                  </a:txBody>
                  <a:tcPr marL="7354" marR="7354" marT="7354" marB="0" anchor="ctr"/>
                </a:tc>
                <a:tc>
                  <a:txBody>
                    <a:bodyPr/>
                    <a:lstStyle/>
                    <a:p>
                      <a:pPr algn="l" fontAlgn="b"/>
                      <a:r>
                        <a:rPr lang="en-US" sz="1400" u="none" strike="noStrike">
                          <a:effectLst/>
                        </a:rPr>
                        <a:t>Salary or Hourly</a:t>
                      </a:r>
                      <a:endParaRPr lang="en-US" sz="1400" b="0" i="0" u="none" strike="noStrike">
                        <a:solidFill>
                          <a:srgbClr val="000000"/>
                        </a:solidFill>
                        <a:effectLst/>
                        <a:latin typeface="Calibri" panose="020F0502020204030204" pitchFamily="34" charset="0"/>
                      </a:endParaRPr>
                    </a:p>
                  </a:txBody>
                  <a:tcPr marL="7354" marR="7354" marT="7354" marB="0" anchor="ctr"/>
                </a:tc>
                <a:tc>
                  <a:txBody>
                    <a:bodyPr/>
                    <a:lstStyle/>
                    <a:p>
                      <a:pPr algn="r" fontAlgn="b"/>
                      <a:r>
                        <a:rPr lang="en-US" sz="1400" u="none" strike="noStrike" dirty="0">
                          <a:effectLst/>
                        </a:rPr>
                        <a:t>Annual Salary</a:t>
                      </a:r>
                      <a:endParaRPr lang="en-US" sz="1400" b="0" i="0" u="none" strike="noStrike" dirty="0">
                        <a:solidFill>
                          <a:srgbClr val="000000"/>
                        </a:solidFill>
                        <a:effectLst/>
                        <a:latin typeface="Calibri" panose="020F0502020204030204" pitchFamily="34" charset="0"/>
                      </a:endParaRPr>
                    </a:p>
                  </a:txBody>
                  <a:tcPr marL="7354" marR="7354" marT="7354" marB="0" anchor="ctr"/>
                </a:tc>
                <a:extLst>
                  <a:ext uri="{0D108BD9-81ED-4DB2-BD59-A6C34878D82A}">
                    <a16:rowId xmlns:a16="http://schemas.microsoft.com/office/drawing/2014/main" val="2517878392"/>
                  </a:ext>
                </a:extLst>
              </a:tr>
              <a:tr h="256032">
                <a:tc>
                  <a:txBody>
                    <a:bodyPr/>
                    <a:lstStyle/>
                    <a:p>
                      <a:pPr algn="l" fontAlgn="b"/>
                      <a:r>
                        <a:rPr lang="en-US" sz="1400" b="0" i="0" u="none" strike="noStrike" dirty="0">
                          <a:solidFill>
                            <a:srgbClr val="000000"/>
                          </a:solidFill>
                          <a:effectLst/>
                          <a:latin typeface="+mn-lt"/>
                        </a:rPr>
                        <a:t>RHEE,  JAMIE L</a:t>
                      </a:r>
                    </a:p>
                  </a:txBody>
                  <a:tcPr marL="7620" marR="7620" marT="7620" marB="0" anchor="ctr"/>
                </a:tc>
                <a:tc>
                  <a:txBody>
                    <a:bodyPr/>
                    <a:lstStyle/>
                    <a:p>
                      <a:pPr algn="l" fontAlgn="b"/>
                      <a:r>
                        <a:rPr lang="en-US" sz="1400" b="0" i="0" u="none" strike="noStrike" dirty="0">
                          <a:solidFill>
                            <a:srgbClr val="000000"/>
                          </a:solidFill>
                          <a:effectLst/>
                          <a:latin typeface="+mn-lt"/>
                        </a:rPr>
                        <a:t>COMMISSIONER OF AVIATION</a:t>
                      </a:r>
                    </a:p>
                  </a:txBody>
                  <a:tcPr marL="7620" marR="7620" marT="7620" marB="0" anchor="ctr"/>
                </a:tc>
                <a:tc>
                  <a:txBody>
                    <a:bodyPr/>
                    <a:lstStyle/>
                    <a:p>
                      <a:pPr algn="l" fontAlgn="b"/>
                      <a:r>
                        <a:rPr lang="en-US" sz="1400" u="none" strike="noStrike">
                          <a:effectLst/>
                          <a:latin typeface="+mn-lt"/>
                        </a:rPr>
                        <a:t>AVIATION</a:t>
                      </a:r>
                      <a:endParaRPr lang="en-US" sz="1400" b="0" i="0" u="none" strike="noStrike">
                        <a:solidFill>
                          <a:srgbClr val="000000"/>
                        </a:solidFill>
                        <a:effectLst/>
                        <a:latin typeface="+mn-lt"/>
                      </a:endParaRPr>
                    </a:p>
                  </a:txBody>
                  <a:tcPr marL="7354" marR="7354" marT="7354" marB="0" anchor="ctr"/>
                </a:tc>
                <a:tc>
                  <a:txBody>
                    <a:bodyPr/>
                    <a:lstStyle/>
                    <a:p>
                      <a:pPr algn="l" fontAlgn="b"/>
                      <a:r>
                        <a:rPr lang="en-US" sz="1400" u="none" strike="noStrike">
                          <a:effectLst/>
                          <a:latin typeface="+mn-lt"/>
                        </a:rPr>
                        <a:t>F</a:t>
                      </a:r>
                      <a:endParaRPr lang="en-US" sz="1400" b="0" i="0" u="none" strike="noStrike">
                        <a:solidFill>
                          <a:srgbClr val="000000"/>
                        </a:solidFill>
                        <a:effectLst/>
                        <a:latin typeface="+mn-lt"/>
                      </a:endParaRPr>
                    </a:p>
                  </a:txBody>
                  <a:tcPr marL="7354" marR="7354" marT="7354" marB="0" anchor="ctr"/>
                </a:tc>
                <a:tc>
                  <a:txBody>
                    <a:bodyPr/>
                    <a:lstStyle/>
                    <a:p>
                      <a:pPr algn="l" fontAlgn="b"/>
                      <a:r>
                        <a:rPr lang="en-US" sz="1400" u="none" strike="noStrike">
                          <a:effectLst/>
                          <a:latin typeface="+mn-lt"/>
                        </a:rPr>
                        <a:t>Salary</a:t>
                      </a:r>
                      <a:endParaRPr lang="en-US" sz="1400" b="0" i="0" u="none" strike="noStrike">
                        <a:solidFill>
                          <a:srgbClr val="000000"/>
                        </a:solidFill>
                        <a:effectLst/>
                        <a:latin typeface="+mn-lt"/>
                      </a:endParaRPr>
                    </a:p>
                  </a:txBody>
                  <a:tcPr marL="7354" marR="7354" marT="7354" marB="0" anchor="ctr"/>
                </a:tc>
                <a:tc>
                  <a:txBody>
                    <a:bodyPr/>
                    <a:lstStyle/>
                    <a:p>
                      <a:pPr algn="r" fontAlgn="b"/>
                      <a:r>
                        <a:rPr lang="en-US" sz="1400" b="0" i="0" u="none" strike="noStrike" dirty="0">
                          <a:solidFill>
                            <a:srgbClr val="000000"/>
                          </a:solidFill>
                          <a:effectLst/>
                          <a:latin typeface="+mn-lt"/>
                        </a:rPr>
                        <a:t>275004</a:t>
                      </a:r>
                    </a:p>
                  </a:txBody>
                  <a:tcPr marL="7620" marR="7620" marT="7620" marB="0" anchor="ctr"/>
                </a:tc>
                <a:extLst>
                  <a:ext uri="{0D108BD9-81ED-4DB2-BD59-A6C34878D82A}">
                    <a16:rowId xmlns:a16="http://schemas.microsoft.com/office/drawing/2014/main" val="3248738699"/>
                  </a:ext>
                </a:extLst>
              </a:tr>
              <a:tr h="256032">
                <a:tc>
                  <a:txBody>
                    <a:bodyPr/>
                    <a:lstStyle/>
                    <a:p>
                      <a:pPr algn="l" fontAlgn="b"/>
                      <a:r>
                        <a:rPr lang="en-US" sz="1400" b="0" i="0" u="none" strike="noStrike">
                          <a:solidFill>
                            <a:srgbClr val="000000"/>
                          </a:solidFill>
                          <a:effectLst/>
                          <a:latin typeface="+mn-lt"/>
                        </a:rPr>
                        <a:t>BROWN,  DAVID O</a:t>
                      </a:r>
                    </a:p>
                  </a:txBody>
                  <a:tcPr marL="7620" marR="7620" marT="7620" marB="0" anchor="ctr"/>
                </a:tc>
                <a:tc>
                  <a:txBody>
                    <a:bodyPr/>
                    <a:lstStyle/>
                    <a:p>
                      <a:pPr algn="l" fontAlgn="b"/>
                      <a:r>
                        <a:rPr lang="en-US" sz="1400" b="0" i="0" u="none" strike="noStrike">
                          <a:solidFill>
                            <a:srgbClr val="000000"/>
                          </a:solidFill>
                          <a:effectLst/>
                          <a:latin typeface="+mn-lt"/>
                        </a:rPr>
                        <a:t>SUPERINTENDENT OF POLICE</a:t>
                      </a:r>
                    </a:p>
                  </a:txBody>
                  <a:tcPr marL="7620" marR="7620" marT="7620" marB="0" anchor="ctr"/>
                </a:tc>
                <a:tc>
                  <a:txBody>
                    <a:bodyPr/>
                    <a:lstStyle/>
                    <a:p>
                      <a:pPr algn="l" fontAlgn="b"/>
                      <a:r>
                        <a:rPr lang="en-US" sz="1400" u="none" strike="noStrike" dirty="0">
                          <a:effectLst/>
                          <a:latin typeface="+mn-lt"/>
                        </a:rPr>
                        <a:t>POLICE</a:t>
                      </a:r>
                      <a:endParaRPr lang="en-US" sz="1400" b="0" i="0" u="none" strike="noStrike" dirty="0">
                        <a:solidFill>
                          <a:srgbClr val="000000"/>
                        </a:solidFill>
                        <a:effectLst/>
                        <a:latin typeface="+mn-lt"/>
                      </a:endParaRPr>
                    </a:p>
                  </a:txBody>
                  <a:tcPr marL="7354" marR="7354" marT="7354" marB="0" anchor="ctr"/>
                </a:tc>
                <a:tc>
                  <a:txBody>
                    <a:bodyPr/>
                    <a:lstStyle/>
                    <a:p>
                      <a:pPr algn="l" fontAlgn="b"/>
                      <a:r>
                        <a:rPr lang="en-US" sz="1400" u="none" strike="noStrike" dirty="0">
                          <a:effectLst/>
                          <a:latin typeface="+mn-lt"/>
                        </a:rPr>
                        <a:t>F</a:t>
                      </a:r>
                      <a:endParaRPr lang="en-US" sz="1400" b="0" i="0" u="none" strike="noStrike" dirty="0">
                        <a:solidFill>
                          <a:srgbClr val="000000"/>
                        </a:solidFill>
                        <a:effectLst/>
                        <a:latin typeface="+mn-lt"/>
                      </a:endParaRPr>
                    </a:p>
                  </a:txBody>
                  <a:tcPr marL="7354" marR="7354" marT="7354" marB="0" anchor="ctr"/>
                </a:tc>
                <a:tc>
                  <a:txBody>
                    <a:bodyPr/>
                    <a:lstStyle/>
                    <a:p>
                      <a:pPr algn="l" fontAlgn="b"/>
                      <a:r>
                        <a:rPr lang="en-US" sz="1400" u="none" strike="noStrike" dirty="0">
                          <a:effectLst/>
                          <a:latin typeface="+mn-lt"/>
                        </a:rPr>
                        <a:t>Salary</a:t>
                      </a:r>
                      <a:endParaRPr lang="en-US" sz="1400" b="0" i="0" u="none" strike="noStrike" dirty="0">
                        <a:solidFill>
                          <a:srgbClr val="000000"/>
                        </a:solidFill>
                        <a:effectLst/>
                        <a:latin typeface="+mn-lt"/>
                      </a:endParaRPr>
                    </a:p>
                  </a:txBody>
                  <a:tcPr marL="7354" marR="7354" marT="7354" marB="0" anchor="ctr"/>
                </a:tc>
                <a:tc>
                  <a:txBody>
                    <a:bodyPr/>
                    <a:lstStyle/>
                    <a:p>
                      <a:pPr algn="r" fontAlgn="b"/>
                      <a:r>
                        <a:rPr lang="en-US" sz="1400" b="0" i="0" u="none" strike="noStrike" dirty="0">
                          <a:solidFill>
                            <a:srgbClr val="000000"/>
                          </a:solidFill>
                          <a:effectLst/>
                          <a:latin typeface="+mn-lt"/>
                        </a:rPr>
                        <a:t>260004</a:t>
                      </a:r>
                    </a:p>
                  </a:txBody>
                  <a:tcPr marL="7620" marR="7620" marT="7620" marB="0" anchor="ctr"/>
                </a:tc>
                <a:extLst>
                  <a:ext uri="{0D108BD9-81ED-4DB2-BD59-A6C34878D82A}">
                    <a16:rowId xmlns:a16="http://schemas.microsoft.com/office/drawing/2014/main" val="323584135"/>
                  </a:ext>
                </a:extLst>
              </a:tr>
              <a:tr h="256032">
                <a:tc>
                  <a:txBody>
                    <a:bodyPr/>
                    <a:lstStyle/>
                    <a:p>
                      <a:pPr algn="l" fontAlgn="b"/>
                      <a:r>
                        <a:rPr lang="en-US" sz="1400" b="0" i="0" u="none" strike="noStrike">
                          <a:solidFill>
                            <a:srgbClr val="000000"/>
                          </a:solidFill>
                          <a:effectLst/>
                          <a:latin typeface="+mn-lt"/>
                        </a:rPr>
                        <a:t>NANCE HOLT,  ANNETTE M</a:t>
                      </a:r>
                    </a:p>
                  </a:txBody>
                  <a:tcPr marL="7620" marR="7620" marT="7620" marB="0" anchor="ctr"/>
                </a:tc>
                <a:tc>
                  <a:txBody>
                    <a:bodyPr/>
                    <a:lstStyle/>
                    <a:p>
                      <a:pPr algn="l" fontAlgn="b"/>
                      <a:r>
                        <a:rPr lang="en-US" sz="1400" b="0" i="0" u="none" strike="noStrike">
                          <a:solidFill>
                            <a:srgbClr val="000000"/>
                          </a:solidFill>
                          <a:effectLst/>
                          <a:latin typeface="+mn-lt"/>
                        </a:rPr>
                        <a:t>FIRE COMMISSIONER</a:t>
                      </a:r>
                    </a:p>
                  </a:txBody>
                  <a:tcPr marL="7620" marR="7620" marT="7620" marB="0" anchor="ctr"/>
                </a:tc>
                <a:tc>
                  <a:txBody>
                    <a:bodyPr/>
                    <a:lstStyle/>
                    <a:p>
                      <a:pPr algn="l" fontAlgn="b"/>
                      <a:r>
                        <a:rPr lang="en-US" sz="1400" u="none" strike="noStrike" dirty="0">
                          <a:effectLst/>
                          <a:latin typeface="+mn-lt"/>
                        </a:rPr>
                        <a:t>FIRE</a:t>
                      </a:r>
                      <a:endParaRPr lang="en-US" sz="1400" b="0" i="0" u="none" strike="noStrike" dirty="0">
                        <a:solidFill>
                          <a:srgbClr val="000000"/>
                        </a:solidFill>
                        <a:effectLst/>
                        <a:latin typeface="+mn-lt"/>
                      </a:endParaRPr>
                    </a:p>
                  </a:txBody>
                  <a:tcPr marL="7354" marR="7354" marT="7354" marB="0" anchor="ctr"/>
                </a:tc>
                <a:tc>
                  <a:txBody>
                    <a:bodyPr/>
                    <a:lstStyle/>
                    <a:p>
                      <a:pPr algn="l" fontAlgn="b"/>
                      <a:r>
                        <a:rPr lang="en-US" sz="1400" u="none" strike="noStrike" dirty="0">
                          <a:effectLst/>
                          <a:latin typeface="+mn-lt"/>
                        </a:rPr>
                        <a:t>F</a:t>
                      </a:r>
                      <a:endParaRPr lang="en-US" sz="1400" b="0" i="0" u="none" strike="noStrike" dirty="0">
                        <a:solidFill>
                          <a:srgbClr val="000000"/>
                        </a:solidFill>
                        <a:effectLst/>
                        <a:latin typeface="+mn-lt"/>
                      </a:endParaRPr>
                    </a:p>
                  </a:txBody>
                  <a:tcPr marL="7354" marR="7354" marT="7354" marB="0" anchor="ctr"/>
                </a:tc>
                <a:tc>
                  <a:txBody>
                    <a:bodyPr/>
                    <a:lstStyle/>
                    <a:p>
                      <a:pPr algn="l" fontAlgn="b"/>
                      <a:r>
                        <a:rPr lang="en-US" sz="1400" u="none" strike="noStrike" dirty="0">
                          <a:effectLst/>
                          <a:latin typeface="+mn-lt"/>
                        </a:rPr>
                        <a:t>Salary</a:t>
                      </a:r>
                      <a:endParaRPr lang="en-US" sz="1400" b="0" i="0" u="none" strike="noStrike" dirty="0">
                        <a:solidFill>
                          <a:srgbClr val="000000"/>
                        </a:solidFill>
                        <a:effectLst/>
                        <a:latin typeface="+mn-lt"/>
                      </a:endParaRPr>
                    </a:p>
                  </a:txBody>
                  <a:tcPr marL="7354" marR="7354" marT="7354" marB="0" anchor="ctr"/>
                </a:tc>
                <a:tc>
                  <a:txBody>
                    <a:bodyPr/>
                    <a:lstStyle/>
                    <a:p>
                      <a:pPr algn="r" fontAlgn="b"/>
                      <a:r>
                        <a:rPr lang="en-US" sz="1400" b="0" i="0" u="none" strike="noStrike" dirty="0">
                          <a:solidFill>
                            <a:srgbClr val="000000"/>
                          </a:solidFill>
                          <a:effectLst/>
                          <a:latin typeface="+mn-lt"/>
                        </a:rPr>
                        <a:t>228612</a:t>
                      </a:r>
                    </a:p>
                  </a:txBody>
                  <a:tcPr marL="7620" marR="7620" marT="7620" marB="0" anchor="ctr"/>
                </a:tc>
                <a:extLst>
                  <a:ext uri="{0D108BD9-81ED-4DB2-BD59-A6C34878D82A}">
                    <a16:rowId xmlns:a16="http://schemas.microsoft.com/office/drawing/2014/main" val="1153965197"/>
                  </a:ext>
                </a:extLst>
              </a:tr>
              <a:tr h="256032">
                <a:tc>
                  <a:txBody>
                    <a:bodyPr/>
                    <a:lstStyle/>
                    <a:p>
                      <a:pPr algn="l" fontAlgn="b"/>
                      <a:r>
                        <a:rPr lang="en-US" sz="1400" b="0" i="0" u="none" strike="noStrike" dirty="0">
                          <a:solidFill>
                            <a:srgbClr val="000000"/>
                          </a:solidFill>
                          <a:effectLst/>
                          <a:latin typeface="+mn-lt"/>
                        </a:rPr>
                        <a:t>LIGHTFOOT,  LORI E</a:t>
                      </a:r>
                    </a:p>
                  </a:txBody>
                  <a:tcPr marL="7620" marR="7620" marT="7620" marB="0" anchor="ctr"/>
                </a:tc>
                <a:tc>
                  <a:txBody>
                    <a:bodyPr/>
                    <a:lstStyle/>
                    <a:p>
                      <a:pPr algn="l" fontAlgn="b"/>
                      <a:r>
                        <a:rPr lang="en-US" sz="1400" b="0" i="0" u="none" strike="noStrike" dirty="0">
                          <a:solidFill>
                            <a:srgbClr val="000000"/>
                          </a:solidFill>
                          <a:effectLst/>
                          <a:latin typeface="+mn-lt"/>
                        </a:rPr>
                        <a:t>MAYOR</a:t>
                      </a:r>
                    </a:p>
                  </a:txBody>
                  <a:tcPr marL="7620" marR="7620" marT="7620" marB="0" anchor="ctr"/>
                </a:tc>
                <a:tc>
                  <a:txBody>
                    <a:bodyPr/>
                    <a:lstStyle/>
                    <a:p>
                      <a:pPr algn="l" fontAlgn="b"/>
                      <a:r>
                        <a:rPr lang="en-US" sz="1400" u="none" strike="noStrike" dirty="0">
                          <a:effectLst/>
                          <a:latin typeface="+mn-lt"/>
                        </a:rPr>
                        <a:t>MAYOR'S OFFICE</a:t>
                      </a:r>
                      <a:endParaRPr lang="en-US" sz="1400" b="0" i="0" u="none" strike="noStrike" dirty="0">
                        <a:solidFill>
                          <a:srgbClr val="000000"/>
                        </a:solidFill>
                        <a:effectLst/>
                        <a:latin typeface="+mn-lt"/>
                      </a:endParaRPr>
                    </a:p>
                  </a:txBody>
                  <a:tcPr marL="7354" marR="7354" marT="7354" marB="0" anchor="ctr"/>
                </a:tc>
                <a:tc>
                  <a:txBody>
                    <a:bodyPr/>
                    <a:lstStyle/>
                    <a:p>
                      <a:pPr algn="l" fontAlgn="b"/>
                      <a:r>
                        <a:rPr lang="en-US" sz="1400" u="none" strike="noStrike" dirty="0">
                          <a:effectLst/>
                          <a:latin typeface="+mn-lt"/>
                        </a:rPr>
                        <a:t>F</a:t>
                      </a:r>
                      <a:endParaRPr lang="en-US" sz="1400" b="0" i="0" u="none" strike="noStrike" dirty="0">
                        <a:solidFill>
                          <a:srgbClr val="000000"/>
                        </a:solidFill>
                        <a:effectLst/>
                        <a:latin typeface="+mn-lt"/>
                      </a:endParaRPr>
                    </a:p>
                  </a:txBody>
                  <a:tcPr marL="7354" marR="7354" marT="7354" marB="0" anchor="ctr"/>
                </a:tc>
                <a:tc>
                  <a:txBody>
                    <a:bodyPr/>
                    <a:lstStyle/>
                    <a:p>
                      <a:pPr algn="l" fontAlgn="b"/>
                      <a:r>
                        <a:rPr lang="en-US" sz="1400" u="none" strike="noStrike" dirty="0">
                          <a:effectLst/>
                          <a:latin typeface="+mn-lt"/>
                        </a:rPr>
                        <a:t>Salary</a:t>
                      </a:r>
                      <a:endParaRPr lang="en-US" sz="1400" b="0" i="0" u="none" strike="noStrike" dirty="0">
                        <a:solidFill>
                          <a:srgbClr val="000000"/>
                        </a:solidFill>
                        <a:effectLst/>
                        <a:latin typeface="+mn-lt"/>
                      </a:endParaRPr>
                    </a:p>
                  </a:txBody>
                  <a:tcPr marL="7354" marR="7354" marT="7354" marB="0" anchor="ctr"/>
                </a:tc>
                <a:tc>
                  <a:txBody>
                    <a:bodyPr/>
                    <a:lstStyle/>
                    <a:p>
                      <a:pPr algn="r" fontAlgn="b"/>
                      <a:r>
                        <a:rPr lang="en-US" sz="1400" b="0" i="0" u="none" strike="noStrike" dirty="0">
                          <a:solidFill>
                            <a:srgbClr val="000000"/>
                          </a:solidFill>
                          <a:effectLst/>
                          <a:latin typeface="+mn-lt"/>
                        </a:rPr>
                        <a:t>216210</a:t>
                      </a:r>
                    </a:p>
                  </a:txBody>
                  <a:tcPr marL="7620" marR="7620" marT="7620" marB="0" anchor="ctr"/>
                </a:tc>
                <a:extLst>
                  <a:ext uri="{0D108BD9-81ED-4DB2-BD59-A6C34878D82A}">
                    <a16:rowId xmlns:a16="http://schemas.microsoft.com/office/drawing/2014/main" val="3152444905"/>
                  </a:ext>
                </a:extLst>
              </a:tr>
            </a:tbl>
          </a:graphicData>
        </a:graphic>
      </p:graphicFrame>
    </p:spTree>
    <p:extLst>
      <p:ext uri="{BB962C8B-B14F-4D97-AF65-F5344CB8AC3E}">
        <p14:creationId xmlns:p14="http://schemas.microsoft.com/office/powerpoint/2010/main" val="15577729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Assignment 1</a:t>
            </a:r>
          </a:p>
        </p:txBody>
      </p:sp>
      <p:sp>
        <p:nvSpPr>
          <p:cNvPr id="3" name="Content Placeholder 2"/>
          <p:cNvSpPr>
            <a:spLocks noGrp="1"/>
          </p:cNvSpPr>
          <p:nvPr>
            <p:ph idx="1"/>
          </p:nvPr>
        </p:nvSpPr>
        <p:spPr/>
        <p:txBody>
          <a:bodyPr>
            <a:normAutofit/>
          </a:bodyPr>
          <a:lstStyle/>
          <a:p>
            <a:r>
              <a:rPr lang="en-US" dirty="0"/>
              <a:t>Four questions in CS484_IML_Assignment_1.docx</a:t>
            </a:r>
          </a:p>
          <a:p>
            <a:r>
              <a:rPr lang="en-US" dirty="0"/>
              <a:t>Due at 11:59 PM on Monday September 5, 2022.</a:t>
            </a:r>
          </a:p>
          <a:p>
            <a:r>
              <a:rPr lang="en-US" dirty="0"/>
              <a:t>You must submit your answers as a PDF file.</a:t>
            </a:r>
          </a:p>
          <a:p>
            <a:r>
              <a:rPr lang="en-US" dirty="0"/>
              <a:t>You must also submit your Python codes as .</a:t>
            </a:r>
            <a:r>
              <a:rPr lang="en-US" dirty="0" err="1"/>
              <a:t>py</a:t>
            </a:r>
            <a:r>
              <a:rPr lang="en-US" dirty="0"/>
              <a:t> files</a:t>
            </a:r>
          </a:p>
          <a:p>
            <a:r>
              <a:rPr lang="en-US" dirty="0"/>
              <a:t>You can attempt to submit your answers no more than two times.</a:t>
            </a:r>
          </a:p>
          <a:p>
            <a:r>
              <a:rPr lang="en-US" dirty="0"/>
              <a:t>Only the most recently submitted answers will be graded.</a:t>
            </a:r>
          </a:p>
        </p:txBody>
      </p:sp>
      <p:sp>
        <p:nvSpPr>
          <p:cNvPr id="7" name="Slide Number Placeholder 6"/>
          <p:cNvSpPr>
            <a:spLocks noGrp="1"/>
          </p:cNvSpPr>
          <p:nvPr>
            <p:ph type="sldNum" sz="quarter" idx="12"/>
          </p:nvPr>
        </p:nvSpPr>
        <p:spPr/>
        <p:txBody>
          <a:bodyPr/>
          <a:lstStyle/>
          <a:p>
            <a:fld id="{1C20BA80-1909-427C-B3BD-3DD8AEAFD5BE}" type="slidenum">
              <a:rPr lang="en-US" smtClean="0"/>
              <a:t>73</a:t>
            </a:fld>
            <a:endParaRPr lang="en-US" dirty="0"/>
          </a:p>
        </p:txBody>
      </p:sp>
      <p:sp>
        <p:nvSpPr>
          <p:cNvPr id="4" name="Footer Placeholder 3">
            <a:extLst>
              <a:ext uri="{FF2B5EF4-FFF2-40B4-BE49-F238E27FC236}">
                <a16:creationId xmlns:a16="http://schemas.microsoft.com/office/drawing/2014/main" id="{C5EA0E84-1818-46DF-892F-DEA1320EBB91}"/>
              </a:ext>
            </a:extLst>
          </p:cNvPr>
          <p:cNvSpPr>
            <a:spLocks noGrp="1"/>
          </p:cNvSpPr>
          <p:nvPr>
            <p:ph type="ftr" sz="quarter" idx="11"/>
          </p:nvPr>
        </p:nvSpPr>
        <p:spPr/>
        <p:txBody>
          <a:bodyPr/>
          <a:lstStyle/>
          <a:p>
            <a:r>
              <a:rPr lang="en-US"/>
              <a:t>Copyright © 2021 by Ming-Long Lam, Ph.D.</a:t>
            </a:r>
            <a:endParaRPr lang="en-US" dirty="0"/>
          </a:p>
        </p:txBody>
      </p:sp>
    </p:spTree>
    <p:extLst>
      <p:ext uri="{BB962C8B-B14F-4D97-AF65-F5344CB8AC3E}">
        <p14:creationId xmlns:p14="http://schemas.microsoft.com/office/powerpoint/2010/main" val="3558102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Weighted Score (S) to Letter Grade</a:t>
            </a:r>
          </a:p>
        </p:txBody>
      </p:sp>
      <p:sp>
        <p:nvSpPr>
          <p:cNvPr id="7" name="Slide Number Placeholder 6"/>
          <p:cNvSpPr>
            <a:spLocks noGrp="1"/>
          </p:cNvSpPr>
          <p:nvPr>
            <p:ph type="sldNum" sz="quarter" idx="12"/>
          </p:nvPr>
        </p:nvSpPr>
        <p:spPr/>
        <p:txBody>
          <a:bodyPr/>
          <a:lstStyle/>
          <a:p>
            <a:fld id="{1C20BA80-1909-427C-B3BD-3DD8AEAFD5BE}" type="slidenum">
              <a:rPr lang="en-US" smtClean="0"/>
              <a:t>8</a:t>
            </a:fld>
            <a:endParaRPr lang="en-US" dirty="0"/>
          </a:p>
        </p:txBody>
      </p:sp>
      <p:sp>
        <p:nvSpPr>
          <p:cNvPr id="4" name="Footer Placeholder 3">
            <a:extLst>
              <a:ext uri="{FF2B5EF4-FFF2-40B4-BE49-F238E27FC236}">
                <a16:creationId xmlns:a16="http://schemas.microsoft.com/office/drawing/2014/main" id="{B40A37F8-1F34-47EB-A599-8D52E481AB1A}"/>
              </a:ext>
            </a:extLst>
          </p:cNvPr>
          <p:cNvSpPr>
            <a:spLocks noGrp="1"/>
          </p:cNvSpPr>
          <p:nvPr>
            <p:ph type="ftr" sz="quarter" idx="11"/>
          </p:nvPr>
        </p:nvSpPr>
        <p:spPr/>
        <p:txBody>
          <a:bodyPr/>
          <a:lstStyle/>
          <a:p>
            <a:r>
              <a:rPr lang="en-US"/>
              <a:t>Copyright © 2022 by Ming-Long Lam, Ph.D.</a:t>
            </a:r>
            <a:endParaRPr lang="en-US" dirty="0"/>
          </a:p>
        </p:txBody>
      </p:sp>
      <mc:AlternateContent xmlns:mc="http://schemas.openxmlformats.org/markup-compatibility/2006">
        <mc:Choice xmlns:a14="http://schemas.microsoft.com/office/drawing/2010/main" Requires="a14">
          <p:graphicFrame>
            <p:nvGraphicFramePr>
              <p:cNvPr id="9" name="Content Placeholder 8">
                <a:extLst>
                  <a:ext uri="{FF2B5EF4-FFF2-40B4-BE49-F238E27FC236}">
                    <a16:creationId xmlns:a16="http://schemas.microsoft.com/office/drawing/2014/main" id="{F5E515C8-5EFE-4AC9-9388-1C8EE0EAA831}"/>
                  </a:ext>
                </a:extLst>
              </p:cNvPr>
              <p:cNvGraphicFramePr>
                <a:graphicFrameLocks noGrp="1"/>
              </p:cNvGraphicFramePr>
              <p:nvPr>
                <p:ph idx="1"/>
                <p:extLst>
                  <p:ext uri="{D42A27DB-BD31-4B8C-83A1-F6EECF244321}">
                    <p14:modId xmlns:p14="http://schemas.microsoft.com/office/powerpoint/2010/main" val="3361952477"/>
                  </p:ext>
                </p:extLst>
              </p:nvPr>
            </p:nvGraphicFramePr>
            <p:xfrm>
              <a:off x="754063" y="1690688"/>
              <a:ext cx="105156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p:graphicFrame>
            <p:nvGraphicFramePr>
              <p:cNvPr id="9" name="Content Placeholder 8">
                <a:extLst>
                  <a:ext uri="{FF2B5EF4-FFF2-40B4-BE49-F238E27FC236}">
                    <a16:creationId xmlns:a16="http://schemas.microsoft.com/office/drawing/2014/main" id="{F5E515C8-5EFE-4AC9-9388-1C8EE0EAA831}"/>
                  </a:ext>
                </a:extLst>
              </p:cNvPr>
              <p:cNvGraphicFramePr>
                <a:graphicFrameLocks noGrp="1"/>
              </p:cNvGraphicFramePr>
              <p:nvPr>
                <p:ph idx="1"/>
                <p:extLst>
                  <p:ext uri="{D42A27DB-BD31-4B8C-83A1-F6EECF244321}">
                    <p14:modId xmlns:p14="http://schemas.microsoft.com/office/powerpoint/2010/main" val="3361952477"/>
                  </p:ext>
                </p:extLst>
              </p:nvPr>
            </p:nvGraphicFramePr>
            <p:xfrm>
              <a:off x="754063" y="1690688"/>
              <a:ext cx="10515600" cy="4351337"/>
            </p:xfrm>
            <a:graphic>
              <a:graphicData uri="http://schemas.openxmlformats.org/drawingml/2006/diagram">
                <dgm:relIds xmlns:dgm="http://schemas.openxmlformats.org/drawingml/2006/diagram" xmlns:r="http://schemas.openxmlformats.org/officeDocument/2006/relationships" r:dm="rId8" r:lo="rId4" r:qs="rId5" r:cs="rId6"/>
              </a:graphicData>
            </a:graphic>
          </p:graphicFrame>
        </mc:Fallback>
      </mc:AlternateContent>
    </p:spTree>
    <p:extLst>
      <p:ext uri="{BB962C8B-B14F-4D97-AF65-F5344CB8AC3E}">
        <p14:creationId xmlns:p14="http://schemas.microsoft.com/office/powerpoint/2010/main" val="269407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Assignments </a:t>
            </a:r>
          </a:p>
        </p:txBody>
      </p:sp>
      <p:sp>
        <p:nvSpPr>
          <p:cNvPr id="3" name="Content Placeholder 2"/>
          <p:cNvSpPr>
            <a:spLocks noGrp="1"/>
          </p:cNvSpPr>
          <p:nvPr>
            <p:ph idx="1"/>
          </p:nvPr>
        </p:nvSpPr>
        <p:spPr/>
        <p:txBody>
          <a:bodyPr>
            <a:normAutofit lnSpcReduction="10000"/>
          </a:bodyPr>
          <a:lstStyle/>
          <a:p>
            <a:r>
              <a:rPr lang="en-US" dirty="0"/>
              <a:t>Five assignments will be given on</a:t>
            </a:r>
          </a:p>
          <a:p>
            <a:pPr lvl="1"/>
            <a:r>
              <a:rPr lang="en-US" b="1" dirty="0"/>
              <a:t>Week 1</a:t>
            </a:r>
            <a:r>
              <a:rPr lang="en-US" dirty="0"/>
              <a:t>, </a:t>
            </a:r>
            <a:r>
              <a:rPr lang="en-US" b="1" dirty="0"/>
              <a:t>Week 3</a:t>
            </a:r>
            <a:r>
              <a:rPr lang="en-US" dirty="0"/>
              <a:t>, </a:t>
            </a:r>
            <a:r>
              <a:rPr lang="en-US" b="1" dirty="0"/>
              <a:t>Week 5</a:t>
            </a:r>
            <a:r>
              <a:rPr lang="en-US" dirty="0"/>
              <a:t>, </a:t>
            </a:r>
            <a:r>
              <a:rPr lang="en-US" b="1" dirty="0"/>
              <a:t>Week 9</a:t>
            </a:r>
            <a:r>
              <a:rPr lang="en-US" dirty="0"/>
              <a:t>, and </a:t>
            </a:r>
            <a:r>
              <a:rPr lang="en-US" b="1" dirty="0"/>
              <a:t>Week 11</a:t>
            </a:r>
            <a:endParaRPr lang="en-US" dirty="0"/>
          </a:p>
          <a:p>
            <a:pPr lvl="1"/>
            <a:r>
              <a:rPr lang="en-US" dirty="0"/>
              <a:t>Each assignment’s grade count towards 10% of your course grade </a:t>
            </a:r>
          </a:p>
          <a:p>
            <a:r>
              <a:rPr lang="en-US" dirty="0"/>
              <a:t>Submit your assignment as </a:t>
            </a:r>
            <a:r>
              <a:rPr lang="en-US" b="1" dirty="0"/>
              <a:t>PDF</a:t>
            </a:r>
            <a:r>
              <a:rPr lang="en-US" dirty="0"/>
              <a:t> documents</a:t>
            </a:r>
          </a:p>
          <a:p>
            <a:pPr lvl="1"/>
            <a:r>
              <a:rPr lang="en-US" dirty="0"/>
              <a:t>Each assignment carries a maximum of 100 points</a:t>
            </a:r>
          </a:p>
          <a:p>
            <a:r>
              <a:rPr lang="en-US" dirty="0"/>
              <a:t>Submit your assignments to the Blackboard site before the due date</a:t>
            </a:r>
          </a:p>
          <a:p>
            <a:pPr lvl="1"/>
            <a:r>
              <a:rPr lang="en-US" dirty="0"/>
              <a:t>Assignment is due after 14 calendar days (including weekends and holidays)</a:t>
            </a:r>
          </a:p>
          <a:p>
            <a:pPr lvl="1"/>
            <a:r>
              <a:rPr lang="en-US" dirty="0"/>
              <a:t>For example, the August 22 assignment is due at 11:59 pm on September 5.</a:t>
            </a:r>
          </a:p>
          <a:p>
            <a:r>
              <a:rPr lang="en-US" dirty="0"/>
              <a:t>Whenever applicable, properly documented and error-free Python program codes and output should be included your submission</a:t>
            </a:r>
          </a:p>
          <a:p>
            <a:pPr marL="0" indent="0">
              <a:buNone/>
            </a:pPr>
            <a:endParaRPr lang="en-US" dirty="0"/>
          </a:p>
          <a:p>
            <a:endParaRPr lang="en-US" dirty="0"/>
          </a:p>
        </p:txBody>
      </p:sp>
      <p:sp>
        <p:nvSpPr>
          <p:cNvPr id="7" name="Slide Number Placeholder 6"/>
          <p:cNvSpPr>
            <a:spLocks noGrp="1"/>
          </p:cNvSpPr>
          <p:nvPr>
            <p:ph type="sldNum" sz="quarter" idx="12"/>
          </p:nvPr>
        </p:nvSpPr>
        <p:spPr/>
        <p:txBody>
          <a:bodyPr/>
          <a:lstStyle/>
          <a:p>
            <a:fld id="{1C20BA80-1909-427C-B3BD-3DD8AEAFD5BE}" type="slidenum">
              <a:rPr lang="en-US" smtClean="0"/>
              <a:t>9</a:t>
            </a:fld>
            <a:endParaRPr lang="en-US" dirty="0"/>
          </a:p>
        </p:txBody>
      </p:sp>
      <p:sp>
        <p:nvSpPr>
          <p:cNvPr id="4" name="Footer Placeholder 3">
            <a:extLst>
              <a:ext uri="{FF2B5EF4-FFF2-40B4-BE49-F238E27FC236}">
                <a16:creationId xmlns:a16="http://schemas.microsoft.com/office/drawing/2014/main" id="{9CF432D7-A049-44B7-ACB0-E21217018D5D}"/>
              </a:ext>
            </a:extLst>
          </p:cNvPr>
          <p:cNvSpPr>
            <a:spLocks noGrp="1"/>
          </p:cNvSpPr>
          <p:nvPr>
            <p:ph type="ftr" sz="quarter" idx="11"/>
          </p:nvPr>
        </p:nvSpPr>
        <p:spPr/>
        <p:txBody>
          <a:bodyPr/>
          <a:lstStyle/>
          <a:p>
            <a:r>
              <a:rPr lang="en-US"/>
              <a:t>Copyright © 2022 by Ming-Long Lam, Ph.D.</a:t>
            </a:r>
            <a:endParaRPr lang="en-US" dirty="0"/>
          </a:p>
        </p:txBody>
      </p:sp>
    </p:spTree>
    <p:extLst>
      <p:ext uri="{BB962C8B-B14F-4D97-AF65-F5344CB8AC3E}">
        <p14:creationId xmlns:p14="http://schemas.microsoft.com/office/powerpoint/2010/main" val="568925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6156</TotalTime>
  <Words>7673</Words>
  <Application>Microsoft Office PowerPoint</Application>
  <PresentationFormat>Widescreen</PresentationFormat>
  <Paragraphs>987</Paragraphs>
  <Slides>73</Slides>
  <Notes>64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Adobe Garamond Pro</vt:lpstr>
      <vt:lpstr>Arial</vt:lpstr>
      <vt:lpstr>Bradley Hand ITC</vt:lpstr>
      <vt:lpstr>Calibri</vt:lpstr>
      <vt:lpstr>Calibri Light</vt:lpstr>
      <vt:lpstr>Cambria Math</vt:lpstr>
      <vt:lpstr>Courier New</vt:lpstr>
      <vt:lpstr>Wingdings</vt:lpstr>
      <vt:lpstr>Office Theme</vt:lpstr>
      <vt:lpstr>PowerPoint Presentation</vt:lpstr>
      <vt:lpstr>The Instruction Team </vt:lpstr>
      <vt:lpstr>About the Instructor: Ming-Long Lam</vt:lpstr>
      <vt:lpstr>This is a Survey Course </vt:lpstr>
      <vt:lpstr>Course Schedule </vt:lpstr>
      <vt:lpstr>Software and Textbook for This Section </vt:lpstr>
      <vt:lpstr>Evaluation </vt:lpstr>
      <vt:lpstr>Weighted Score (S) to Letter Grade</vt:lpstr>
      <vt:lpstr>Assignments </vt:lpstr>
      <vt:lpstr>Late Submission Policy </vt:lpstr>
      <vt:lpstr>The Star Wars Film (1977)</vt:lpstr>
      <vt:lpstr>What is Data Mining?</vt:lpstr>
      <vt:lpstr>What is Machine Learning?</vt:lpstr>
      <vt:lpstr>Historical Definitions</vt:lpstr>
      <vt:lpstr>Definitions in the Dictionary</vt:lpstr>
      <vt:lpstr>Definitions on the Internet</vt:lpstr>
      <vt:lpstr>Definitions from Tech Company</vt:lpstr>
      <vt:lpstr>Definitions from Tech Company</vt:lpstr>
      <vt:lpstr>Machine Learning (Tom Mitchell,1997)</vt:lpstr>
      <vt:lpstr>Data Mining versus Machine Learning</vt:lpstr>
      <vt:lpstr>Data Mining versus Machine Learning</vt:lpstr>
      <vt:lpstr>A Human Learning Activity</vt:lpstr>
      <vt:lpstr>Three Components of a Learning Activity</vt:lpstr>
      <vt:lpstr>Before a Learning Activity</vt:lpstr>
      <vt:lpstr>The Loan Officer Learning Example</vt:lpstr>
      <vt:lpstr>The Loan Officer Learning Example</vt:lpstr>
      <vt:lpstr>The Loan Officer Learning Example</vt:lpstr>
      <vt:lpstr>The Loan Officer Learning Example</vt:lpstr>
      <vt:lpstr>The Loan Officer Learning Example</vt:lpstr>
      <vt:lpstr>The Loan Officer Learning Example</vt:lpstr>
      <vt:lpstr>The Loan Officer Learning Example</vt:lpstr>
      <vt:lpstr>The Loan Officer Learning Example</vt:lpstr>
      <vt:lpstr>The Loan Officer Learning Example</vt:lpstr>
      <vt:lpstr>The Loan Officer Learning Example</vt:lpstr>
      <vt:lpstr>After a Learning Activity</vt:lpstr>
      <vt:lpstr>Follow-Up a Learning Activity</vt:lpstr>
      <vt:lpstr>Follow-Up a Learning Activity</vt:lpstr>
      <vt:lpstr>A Simple Machine Learning Activity</vt:lpstr>
      <vt:lpstr>Represent Empirical Density Function</vt:lpstr>
      <vt:lpstr> Represent Empirical Density Function </vt:lpstr>
      <vt:lpstr> Represent Empirical Density Function </vt:lpstr>
      <vt:lpstr> Represent Empirical Density Function </vt:lpstr>
      <vt:lpstr> Represent Empirical Density Function </vt:lpstr>
      <vt:lpstr> Represent Empirical Density Function </vt:lpstr>
      <vt:lpstr>A Procedure for Constructing a Histogram</vt:lpstr>
      <vt:lpstr>Use a Histogram to Estimate the Density</vt:lpstr>
      <vt:lpstr>Use a Histogram to Estimate the Density</vt:lpstr>
      <vt:lpstr>Use a Histogram to Estimate the Density</vt:lpstr>
      <vt:lpstr>Density Estimation Example</vt:lpstr>
      <vt:lpstr>Density Estimation Example</vt:lpstr>
      <vt:lpstr>Density Estimation Example</vt:lpstr>
      <vt:lpstr>Break-Time Exercise</vt:lpstr>
      <vt:lpstr>Break-Time Exercise</vt:lpstr>
      <vt:lpstr>How to Specify the Bin-Width?</vt:lpstr>
      <vt:lpstr>How to Specify the Bin-Width?</vt:lpstr>
      <vt:lpstr>How to Specify the Bin-Width?</vt:lpstr>
      <vt:lpstr>How to Specify the Bin-Width?</vt:lpstr>
      <vt:lpstr>How to Specify the Bin-Width?</vt:lpstr>
      <vt:lpstr>How to Specify the Bins’ Boundaries?</vt:lpstr>
      <vt:lpstr>How to Specify the Bins’ Boundaries?</vt:lpstr>
      <vt:lpstr>Python Codes for Shimazaki and Shinomoto (2007) Method </vt:lpstr>
      <vt:lpstr>Python Codes for Shimazaki and Shinomoto (2007) Method </vt:lpstr>
      <vt:lpstr>Optimal Bin Width for Column Y </vt:lpstr>
      <vt:lpstr>Optimal Bin Width for Column Y </vt:lpstr>
      <vt:lpstr>An Afterthought …</vt:lpstr>
      <vt:lpstr>Detect Statistical Outliers</vt:lpstr>
      <vt:lpstr>A Procedure for Constructing a Box-Plot</vt:lpstr>
      <vt:lpstr>A Procedure for Constructing a Box-Plot</vt:lpstr>
      <vt:lpstr>Why 1.5 Times of the IQR?</vt:lpstr>
      <vt:lpstr>Detect Outliers Using a Box-Plot</vt:lpstr>
      <vt:lpstr>Statistical Outliers in Column Y</vt:lpstr>
      <vt:lpstr>What is Column Y?</vt:lpstr>
      <vt:lpstr>Assignment 1</vt:lpstr>
    </vt:vector>
  </TitlesOfParts>
  <Company>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Workshop for MSc Analytics</dc:title>
  <dc:creator>Ming-Long Lam</dc:creator>
  <cp:lastModifiedBy>Ming-Long Lam</cp:lastModifiedBy>
  <cp:revision>1240</cp:revision>
  <cp:lastPrinted>2014-06-20T14:10:14Z</cp:lastPrinted>
  <dcterms:created xsi:type="dcterms:W3CDTF">2014-05-31T22:30:28Z</dcterms:created>
  <dcterms:modified xsi:type="dcterms:W3CDTF">2022-08-22T03:03:39Z</dcterms:modified>
</cp:coreProperties>
</file>