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ytuł">
    <p:spTree>
      <p:nvGrpSpPr>
        <p:cNvPr id="1" name=""/>
        <p:cNvGrpSpPr/>
        <p:nvPr/>
      </p:nvGrpSpPr>
      <p:grpSpPr>
        <a:xfrm>
          <a:off x="0" y="0"/>
          <a:ext cx="0" cy="0"/>
          <a:chOff x="0" y="0"/>
          <a:chExt cx="0" cy="0"/>
        </a:xfrm>
      </p:grpSpPr>
      <p:sp>
        <p:nvSpPr>
          <p:cNvPr id="11" name="Autor i data"/>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 i data</a:t>
            </a:r>
          </a:p>
        </p:txBody>
      </p:sp>
      <p:sp>
        <p:nvSpPr>
          <p:cNvPr id="12" name="Tytuł prezentacji"/>
          <p:cNvSpPr txBox="1"/>
          <p:nvPr>
            <p:ph type="title" hasCustomPrompt="1"/>
          </p:nvPr>
        </p:nvSpPr>
        <p:spPr>
          <a:xfrm>
            <a:off x="1206496" y="2574991"/>
            <a:ext cx="21971004" cy="4648201"/>
          </a:xfrm>
          <a:prstGeom prst="rect">
            <a:avLst/>
          </a:prstGeom>
        </p:spPr>
        <p:txBody>
          <a:bodyPr anchor="b"/>
          <a:lstStyle>
            <a:lvl1pPr>
              <a:defRPr spc="-232" sz="11600"/>
            </a:lvl1pPr>
          </a:lstStyle>
          <a:p>
            <a:pPr/>
            <a:r>
              <a:t>Tytuł prezentacji</a:t>
            </a:r>
          </a:p>
        </p:txBody>
      </p:sp>
      <p:sp>
        <p:nvSpPr>
          <p:cNvPr id="13" name="Treść - poziom 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Podtytuł prezentacji</a:t>
            </a:r>
          </a:p>
          <a:p>
            <a:pPr lvl="1"/>
            <a:r>
              <a:t/>
            </a:r>
          </a:p>
          <a:p>
            <a:pPr lvl="2"/>
            <a:r>
              <a:t/>
            </a:r>
          </a:p>
          <a:p>
            <a:pPr lvl="3"/>
            <a:r>
              <a:t/>
            </a:r>
          </a:p>
          <a:p>
            <a:pPr lvl="4"/>
            <a:r>
              <a:t/>
            </a:r>
          </a:p>
        </p:txBody>
      </p:sp>
      <p:sp>
        <p:nvSpPr>
          <p:cNvPr id="14"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lko tytuł">
    <p:spTree>
      <p:nvGrpSpPr>
        <p:cNvPr id="1" name=""/>
        <p:cNvGrpSpPr/>
        <p:nvPr/>
      </p:nvGrpSpPr>
      <p:grpSpPr>
        <a:xfrm>
          <a:off x="0" y="0"/>
          <a:ext cx="0" cy="0"/>
          <a:chOff x="0" y="0"/>
          <a:chExt cx="0" cy="0"/>
        </a:xfrm>
      </p:grpSpPr>
      <p:sp>
        <p:nvSpPr>
          <p:cNvPr id="99" name="Tytuł slajdu"/>
          <p:cNvSpPr txBox="1"/>
          <p:nvPr>
            <p:ph type="title" hasCustomPrompt="1"/>
          </p:nvPr>
        </p:nvSpPr>
        <p:spPr>
          <a:xfrm>
            <a:off x="1206500" y="1079500"/>
            <a:ext cx="21971000" cy="1434949"/>
          </a:xfrm>
          <a:prstGeom prst="rect">
            <a:avLst/>
          </a:prstGeom>
        </p:spPr>
        <p:txBody>
          <a:bodyPr/>
          <a:lstStyle/>
          <a:p>
            <a:pPr/>
            <a:r>
              <a:t>Tytuł slajdu</a:t>
            </a:r>
          </a:p>
        </p:txBody>
      </p:sp>
      <p:sp>
        <p:nvSpPr>
          <p:cNvPr id="100" name="Podtytuł slajdu"/>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Podtytuł slajdu</a:t>
            </a:r>
          </a:p>
        </p:txBody>
      </p:sp>
      <p:sp>
        <p:nvSpPr>
          <p:cNvPr id="101"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rogram">
    <p:spTree>
      <p:nvGrpSpPr>
        <p:cNvPr id="1" name=""/>
        <p:cNvGrpSpPr/>
        <p:nvPr/>
      </p:nvGrpSpPr>
      <p:grpSpPr>
        <a:xfrm>
          <a:off x="0" y="0"/>
          <a:ext cx="0" cy="0"/>
          <a:chOff x="0" y="0"/>
          <a:chExt cx="0" cy="0"/>
        </a:xfrm>
      </p:grpSpPr>
      <p:sp>
        <p:nvSpPr>
          <p:cNvPr id="108" name="Tytuł programu"/>
          <p:cNvSpPr txBox="1"/>
          <p:nvPr>
            <p:ph type="title" hasCustomPrompt="1"/>
          </p:nvPr>
        </p:nvSpPr>
        <p:spPr>
          <a:xfrm>
            <a:off x="1206500" y="1079500"/>
            <a:ext cx="21971000" cy="1435100"/>
          </a:xfrm>
          <a:prstGeom prst="rect">
            <a:avLst/>
          </a:prstGeom>
        </p:spPr>
        <p:txBody>
          <a:bodyPr/>
          <a:lstStyle/>
          <a:p>
            <a:pPr/>
            <a:r>
              <a:t>Tytuł programu</a:t>
            </a:r>
          </a:p>
        </p:txBody>
      </p:sp>
      <p:sp>
        <p:nvSpPr>
          <p:cNvPr id="109" name="Podtytuł programu"/>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Podtytuł programu</a:t>
            </a:r>
          </a:p>
        </p:txBody>
      </p:sp>
      <p:sp>
        <p:nvSpPr>
          <p:cNvPr id="110" name="Treść - poziom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Tematy programu</a:t>
            </a:r>
          </a:p>
          <a:p>
            <a:pPr lvl="1"/>
            <a:r>
              <a:t/>
            </a:r>
          </a:p>
          <a:p>
            <a:pPr lvl="2"/>
            <a:r>
              <a:t/>
            </a:r>
          </a:p>
          <a:p>
            <a:pPr lvl="3"/>
            <a:r>
              <a:t/>
            </a:r>
          </a:p>
          <a:p>
            <a:pPr lvl="4"/>
            <a:r>
              <a:t/>
            </a:r>
          </a:p>
        </p:txBody>
      </p:sp>
      <p:sp>
        <p:nvSpPr>
          <p:cNvPr id="111"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świadczenie">
    <p:spTree>
      <p:nvGrpSpPr>
        <p:cNvPr id="1" name=""/>
        <p:cNvGrpSpPr/>
        <p:nvPr/>
      </p:nvGrpSpPr>
      <p:grpSpPr>
        <a:xfrm>
          <a:off x="0" y="0"/>
          <a:ext cx="0" cy="0"/>
          <a:chOff x="0" y="0"/>
          <a:chExt cx="0" cy="0"/>
        </a:xfrm>
      </p:grpSpPr>
      <p:sp>
        <p:nvSpPr>
          <p:cNvPr id="118" name="Treść - poziom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Oświadczenie</a:t>
            </a:r>
          </a:p>
          <a:p>
            <a:pPr lvl="1"/>
            <a:r>
              <a:t/>
            </a:r>
          </a:p>
          <a:p>
            <a:pPr lvl="2"/>
            <a:r>
              <a:t/>
            </a:r>
          </a:p>
          <a:p>
            <a:pPr lvl="3"/>
            <a:r>
              <a:t/>
            </a:r>
          </a:p>
          <a:p>
            <a:pPr lvl="4"/>
            <a:r>
              <a:t/>
            </a:r>
          </a:p>
        </p:txBody>
      </p:sp>
      <p:sp>
        <p:nvSpPr>
          <p:cNvPr id="119"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Ważny fakt">
    <p:spTree>
      <p:nvGrpSpPr>
        <p:cNvPr id="1" name=""/>
        <p:cNvGrpSpPr/>
        <p:nvPr/>
      </p:nvGrpSpPr>
      <p:grpSpPr>
        <a:xfrm>
          <a:off x="0" y="0"/>
          <a:ext cx="0" cy="0"/>
          <a:chOff x="0" y="0"/>
          <a:chExt cx="0" cy="0"/>
        </a:xfrm>
      </p:grpSpPr>
      <p:sp>
        <p:nvSpPr>
          <p:cNvPr id="126" name="Treść - poziom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Informacje dotyczące faktu"/>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Informacje dotyczące faktu</a:t>
            </a:r>
          </a:p>
        </p:txBody>
      </p:sp>
      <p:sp>
        <p:nvSpPr>
          <p:cNvPr id="128"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ytat">
    <p:spTree>
      <p:nvGrpSpPr>
        <p:cNvPr id="1" name=""/>
        <p:cNvGrpSpPr/>
        <p:nvPr/>
      </p:nvGrpSpPr>
      <p:grpSpPr>
        <a:xfrm>
          <a:off x="0" y="0"/>
          <a:ext cx="0" cy="0"/>
          <a:chOff x="0" y="0"/>
          <a:chExt cx="0" cy="0"/>
        </a:xfrm>
      </p:grpSpPr>
      <p:sp>
        <p:nvSpPr>
          <p:cNvPr id="135" name="Uznanie autorstwa"/>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Uznanie autorstwa</a:t>
            </a:r>
          </a:p>
        </p:txBody>
      </p:sp>
      <p:sp>
        <p:nvSpPr>
          <p:cNvPr id="136" name="Treść - poziom 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„Cytat godny uwagi”</a:t>
            </a:r>
          </a:p>
          <a:p>
            <a:pPr lvl="1"/>
            <a:r>
              <a:t/>
            </a:r>
          </a:p>
          <a:p>
            <a:pPr lvl="2"/>
            <a:r>
              <a:t/>
            </a:r>
          </a:p>
          <a:p>
            <a:pPr lvl="3"/>
            <a:r>
              <a:t/>
            </a:r>
          </a:p>
          <a:p>
            <a:pPr lvl="4"/>
            <a:r>
              <a:t/>
            </a:r>
          </a:p>
        </p:txBody>
      </p:sp>
      <p:sp>
        <p:nvSpPr>
          <p:cNvPr id="137"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djęcie (3 sztuki)">
    <p:spTree>
      <p:nvGrpSpPr>
        <p:cNvPr id="1" name=""/>
        <p:cNvGrpSpPr/>
        <p:nvPr/>
      </p:nvGrpSpPr>
      <p:grpSpPr>
        <a:xfrm>
          <a:off x="0" y="0"/>
          <a:ext cx="0" cy="0"/>
          <a:chOff x="0" y="0"/>
          <a:chExt cx="0" cy="0"/>
        </a:xfrm>
      </p:grpSpPr>
      <p:sp>
        <p:nvSpPr>
          <p:cNvPr id="144" name="Miska sałatki ze smażonym ryżem, gotowanymi jajkami i pałeczkami"/>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Miska z ciasteczkami z łososia, sałatką i hummusem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Miska z makaronem pappardelle, masłem pietruszkowym, prażonymi orzechami oraz tartym parmezanem"/>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djęcie">
    <p:spTree>
      <p:nvGrpSpPr>
        <p:cNvPr id="1" name=""/>
        <p:cNvGrpSpPr/>
        <p:nvPr/>
      </p:nvGrpSpPr>
      <p:grpSpPr>
        <a:xfrm>
          <a:off x="0" y="0"/>
          <a:ext cx="0" cy="0"/>
          <a:chOff x="0" y="0"/>
          <a:chExt cx="0" cy="0"/>
        </a:xfrm>
      </p:grpSpPr>
      <p:sp>
        <p:nvSpPr>
          <p:cNvPr id="154" name="miska sałatki ze smażonym ryżem, gotowanymi jajkami i pałeczkami"/>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Numer slajdu"/>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sty">
    <p:spTree>
      <p:nvGrpSpPr>
        <p:cNvPr id="1" name=""/>
        <p:cNvGrpSpPr/>
        <p:nvPr/>
      </p:nvGrpSpPr>
      <p:grpSpPr>
        <a:xfrm>
          <a:off x="0" y="0"/>
          <a:ext cx="0" cy="0"/>
          <a:chOff x="0" y="0"/>
          <a:chExt cx="0" cy="0"/>
        </a:xfrm>
      </p:grpSpPr>
      <p:sp>
        <p:nvSpPr>
          <p:cNvPr id="162"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i zdjęcie">
    <p:spTree>
      <p:nvGrpSpPr>
        <p:cNvPr id="1" name=""/>
        <p:cNvGrpSpPr/>
        <p:nvPr/>
      </p:nvGrpSpPr>
      <p:grpSpPr>
        <a:xfrm>
          <a:off x="0" y="0"/>
          <a:ext cx="0" cy="0"/>
          <a:chOff x="0" y="0"/>
          <a:chExt cx="0" cy="0"/>
        </a:xfrm>
      </p:grpSpPr>
      <p:sp>
        <p:nvSpPr>
          <p:cNvPr id="21" name="Awokado i limonki"/>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Tytuł prezentacji"/>
          <p:cNvSpPr txBox="1"/>
          <p:nvPr>
            <p:ph type="title" hasCustomPrompt="1"/>
          </p:nvPr>
        </p:nvSpPr>
        <p:spPr>
          <a:xfrm>
            <a:off x="1206500" y="7124700"/>
            <a:ext cx="21971000" cy="4648200"/>
          </a:xfrm>
          <a:prstGeom prst="rect">
            <a:avLst/>
          </a:prstGeom>
        </p:spPr>
        <p:txBody>
          <a:bodyPr anchor="b"/>
          <a:lstStyle>
            <a:lvl1pPr>
              <a:defRPr spc="-232" sz="11600"/>
            </a:lvl1pPr>
          </a:lstStyle>
          <a:p>
            <a:pPr/>
            <a:r>
              <a:t>Tytuł prezentacji</a:t>
            </a:r>
          </a:p>
        </p:txBody>
      </p:sp>
      <p:sp>
        <p:nvSpPr>
          <p:cNvPr id="23" name="Autor i data"/>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 i data</a:t>
            </a:r>
          </a:p>
        </p:txBody>
      </p:sp>
      <p:sp>
        <p:nvSpPr>
          <p:cNvPr id="24" name="Treść - poziom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Podtytuł prezentacji</a:t>
            </a:r>
          </a:p>
          <a:p>
            <a:pPr lvl="1"/>
            <a:r>
              <a:t/>
            </a:r>
          </a:p>
          <a:p>
            <a:pPr lvl="2"/>
            <a:r>
              <a:t/>
            </a:r>
          </a:p>
          <a:p>
            <a:pPr lvl="3"/>
            <a:r>
              <a:t/>
            </a:r>
          </a:p>
          <a:p>
            <a:pPr lvl="4"/>
            <a:r>
              <a:t/>
            </a:r>
          </a:p>
        </p:txBody>
      </p:sp>
      <p:sp>
        <p:nvSpPr>
          <p:cNvPr id="25"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i zdjęcie (zamienny)">
    <p:spTree>
      <p:nvGrpSpPr>
        <p:cNvPr id="1" name=""/>
        <p:cNvGrpSpPr/>
        <p:nvPr/>
      </p:nvGrpSpPr>
      <p:grpSpPr>
        <a:xfrm>
          <a:off x="0" y="0"/>
          <a:ext cx="0" cy="0"/>
          <a:chOff x="0" y="0"/>
          <a:chExt cx="0" cy="0"/>
        </a:xfrm>
      </p:grpSpPr>
      <p:sp>
        <p:nvSpPr>
          <p:cNvPr id="32" name="Miska z ciasteczkami z łososia, sałatką i hummusem"/>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Tytuł slajdu"/>
          <p:cNvSpPr txBox="1"/>
          <p:nvPr>
            <p:ph type="title" hasCustomPrompt="1"/>
          </p:nvPr>
        </p:nvSpPr>
        <p:spPr>
          <a:xfrm>
            <a:off x="1206500" y="1270000"/>
            <a:ext cx="9779000" cy="5882273"/>
          </a:xfrm>
          <a:prstGeom prst="rect">
            <a:avLst/>
          </a:prstGeom>
        </p:spPr>
        <p:txBody>
          <a:bodyPr anchor="b"/>
          <a:lstStyle/>
          <a:p>
            <a:pPr/>
            <a:r>
              <a:t>Tytuł slajdu</a:t>
            </a:r>
          </a:p>
        </p:txBody>
      </p:sp>
      <p:sp>
        <p:nvSpPr>
          <p:cNvPr id="34" name="Treść - poziom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Podtytuł slajdu</a:t>
            </a:r>
          </a:p>
          <a:p>
            <a:pPr lvl="1"/>
            <a:r>
              <a:t/>
            </a:r>
          </a:p>
          <a:p>
            <a:pPr lvl="2"/>
            <a:r>
              <a:t/>
            </a:r>
          </a:p>
          <a:p>
            <a:pPr lvl="3"/>
            <a:r>
              <a:t/>
            </a:r>
          </a:p>
          <a:p>
            <a:pPr lvl="4"/>
            <a:r>
              <a:t/>
            </a:r>
          </a:p>
        </p:txBody>
      </p:sp>
      <p:sp>
        <p:nvSpPr>
          <p:cNvPr id="35" name="Numer slajdu"/>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i punktory">
    <p:spTree>
      <p:nvGrpSpPr>
        <p:cNvPr id="1" name=""/>
        <p:cNvGrpSpPr/>
        <p:nvPr/>
      </p:nvGrpSpPr>
      <p:grpSpPr>
        <a:xfrm>
          <a:off x="0" y="0"/>
          <a:ext cx="0" cy="0"/>
          <a:chOff x="0" y="0"/>
          <a:chExt cx="0" cy="0"/>
        </a:xfrm>
      </p:grpSpPr>
      <p:sp>
        <p:nvSpPr>
          <p:cNvPr id="42" name="Tytuł slajdu"/>
          <p:cNvSpPr txBox="1"/>
          <p:nvPr>
            <p:ph type="title" hasCustomPrompt="1"/>
          </p:nvPr>
        </p:nvSpPr>
        <p:spPr>
          <a:prstGeom prst="rect">
            <a:avLst/>
          </a:prstGeom>
        </p:spPr>
        <p:txBody>
          <a:bodyPr/>
          <a:lstStyle/>
          <a:p>
            <a:pPr/>
            <a:r>
              <a:t>Tytuł slajdu</a:t>
            </a:r>
          </a:p>
        </p:txBody>
      </p:sp>
      <p:sp>
        <p:nvSpPr>
          <p:cNvPr id="43" name="Podtytuł slajdu"/>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Podtytuł slajdu</a:t>
            </a:r>
          </a:p>
        </p:txBody>
      </p:sp>
      <p:sp>
        <p:nvSpPr>
          <p:cNvPr id="44" name="Treść - poziom 1…"/>
          <p:cNvSpPr txBox="1"/>
          <p:nvPr>
            <p:ph type="body" idx="1" hasCustomPrompt="1"/>
          </p:nvPr>
        </p:nvSpPr>
        <p:spPr>
          <a:prstGeom prst="rect">
            <a:avLst/>
          </a:prstGeom>
        </p:spPr>
        <p:txBody>
          <a:bodyPr/>
          <a:lstStyle/>
          <a:p>
            <a:pPr/>
            <a:r>
              <a:t>Tekst punktora na slajdzie</a:t>
            </a:r>
          </a:p>
          <a:p>
            <a:pPr lvl="1"/>
            <a:r>
              <a:t/>
            </a:r>
          </a:p>
          <a:p>
            <a:pPr lvl="2"/>
            <a:r>
              <a:t/>
            </a:r>
          </a:p>
          <a:p>
            <a:pPr lvl="3"/>
            <a:r>
              <a:t/>
            </a:r>
          </a:p>
          <a:p>
            <a:pPr lvl="4"/>
            <a:r>
              <a:t/>
            </a:r>
          </a:p>
        </p:txBody>
      </p:sp>
      <p:sp>
        <p:nvSpPr>
          <p:cNvPr id="45"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nktory">
    <p:spTree>
      <p:nvGrpSpPr>
        <p:cNvPr id="1" name=""/>
        <p:cNvGrpSpPr/>
        <p:nvPr/>
      </p:nvGrpSpPr>
      <p:grpSpPr>
        <a:xfrm>
          <a:off x="0" y="0"/>
          <a:ext cx="0" cy="0"/>
          <a:chOff x="0" y="0"/>
          <a:chExt cx="0" cy="0"/>
        </a:xfrm>
      </p:grpSpPr>
      <p:sp>
        <p:nvSpPr>
          <p:cNvPr id="52" name="Treść - poziom 1…"/>
          <p:cNvSpPr txBox="1"/>
          <p:nvPr>
            <p:ph type="body" idx="1" hasCustomPrompt="1"/>
          </p:nvPr>
        </p:nvSpPr>
        <p:spPr>
          <a:prstGeom prst="rect">
            <a:avLst/>
          </a:prstGeom>
        </p:spPr>
        <p:txBody>
          <a:bodyPr numCol="2" spcCol="1098550"/>
          <a:lstStyle/>
          <a:p>
            <a:pPr/>
            <a:r>
              <a:t>Tekst punktora na slajdzie</a:t>
            </a:r>
          </a:p>
          <a:p>
            <a:pPr lvl="1"/>
            <a:r>
              <a:t/>
            </a:r>
          </a:p>
          <a:p>
            <a:pPr lvl="2"/>
            <a:r>
              <a:t/>
            </a:r>
          </a:p>
          <a:p>
            <a:pPr lvl="3"/>
            <a:r>
              <a:t/>
            </a:r>
          </a:p>
          <a:p>
            <a:pPr lvl="4"/>
            <a:r>
              <a:t/>
            </a:r>
          </a:p>
        </p:txBody>
      </p:sp>
      <p:sp>
        <p:nvSpPr>
          <p:cNvPr id="53"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i punktory ze zdjęciem">
    <p:spTree>
      <p:nvGrpSpPr>
        <p:cNvPr id="1" name=""/>
        <p:cNvGrpSpPr/>
        <p:nvPr/>
      </p:nvGrpSpPr>
      <p:grpSpPr>
        <a:xfrm>
          <a:off x="0" y="0"/>
          <a:ext cx="0" cy="0"/>
          <a:chOff x="0" y="0"/>
          <a:chExt cx="0" cy="0"/>
        </a:xfrm>
      </p:grpSpPr>
      <p:sp>
        <p:nvSpPr>
          <p:cNvPr id="60" name="Podtytuł slajdu"/>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Podtytuł slajdu</a:t>
            </a:r>
          </a:p>
        </p:txBody>
      </p:sp>
      <p:sp>
        <p:nvSpPr>
          <p:cNvPr id="61" name="Treść - poziom 1…"/>
          <p:cNvSpPr txBox="1"/>
          <p:nvPr>
            <p:ph type="body" sz="half" idx="1" hasCustomPrompt="1"/>
          </p:nvPr>
        </p:nvSpPr>
        <p:spPr>
          <a:xfrm>
            <a:off x="1206500" y="4248504"/>
            <a:ext cx="9779000" cy="8256630"/>
          </a:xfrm>
          <a:prstGeom prst="rect">
            <a:avLst/>
          </a:prstGeom>
        </p:spPr>
        <p:txBody>
          <a:bodyPr/>
          <a:lstStyle/>
          <a:p>
            <a:pPr/>
            <a:r>
              <a:t>Tekst punktora na slajdzie</a:t>
            </a:r>
          </a:p>
          <a:p>
            <a:pPr lvl="1"/>
            <a:r>
              <a:t/>
            </a:r>
          </a:p>
          <a:p>
            <a:pPr lvl="2"/>
            <a:r>
              <a:t/>
            </a:r>
          </a:p>
          <a:p>
            <a:pPr lvl="3"/>
            <a:r>
              <a:t/>
            </a:r>
          </a:p>
          <a:p>
            <a:pPr lvl="4"/>
            <a:r>
              <a:t/>
            </a:r>
          </a:p>
        </p:txBody>
      </p:sp>
      <p:sp>
        <p:nvSpPr>
          <p:cNvPr id="62" name="Miska z makaronem pappardelle, masłem pietruszkowym, prażonymi orzechami oraz tartym parmezanem"/>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Tytuł slajdu"/>
          <p:cNvSpPr txBox="1"/>
          <p:nvPr>
            <p:ph type="title" hasCustomPrompt="1"/>
          </p:nvPr>
        </p:nvSpPr>
        <p:spPr>
          <a:xfrm>
            <a:off x="1206500" y="1079500"/>
            <a:ext cx="9779000" cy="1435100"/>
          </a:xfrm>
          <a:prstGeom prst="rect">
            <a:avLst/>
          </a:prstGeom>
        </p:spPr>
        <p:txBody>
          <a:bodyPr/>
          <a:lstStyle/>
          <a:p>
            <a:pPr/>
            <a:r>
              <a:t>Tytuł slajdu</a:t>
            </a:r>
          </a:p>
        </p:txBody>
      </p:sp>
      <p:sp>
        <p:nvSpPr>
          <p:cNvPr id="64"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punktory, małe wideo na żywo">
    <p:spTree>
      <p:nvGrpSpPr>
        <p:cNvPr id="1" name=""/>
        <p:cNvGrpSpPr/>
        <p:nvPr/>
      </p:nvGrpSpPr>
      <p:grpSpPr>
        <a:xfrm>
          <a:off x="0" y="0"/>
          <a:ext cx="0" cy="0"/>
          <a:chOff x="0" y="0"/>
          <a:chExt cx="0" cy="0"/>
        </a:xfrm>
      </p:grpSpPr>
      <p:sp>
        <p:nvSpPr>
          <p:cNvPr id="71" name="Podtytuł slajdu"/>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Podtytuł slajdu</a:t>
            </a:r>
          </a:p>
        </p:txBody>
      </p:sp>
      <p:sp>
        <p:nvSpPr>
          <p:cNvPr id="72" name="Treść - poziom 1…"/>
          <p:cNvSpPr txBox="1"/>
          <p:nvPr>
            <p:ph type="body" sz="half" idx="1" hasCustomPrompt="1"/>
          </p:nvPr>
        </p:nvSpPr>
        <p:spPr>
          <a:xfrm>
            <a:off x="1206500" y="4248504"/>
            <a:ext cx="9779000" cy="8256630"/>
          </a:xfrm>
          <a:prstGeom prst="rect">
            <a:avLst/>
          </a:prstGeom>
        </p:spPr>
        <p:txBody>
          <a:bodyPr/>
          <a:lstStyle/>
          <a:p>
            <a:pPr/>
            <a:r>
              <a:t>Tekst punktora na slajdzie</a:t>
            </a:r>
          </a:p>
          <a:p>
            <a:pPr lvl="1"/>
            <a:r>
              <a:t/>
            </a:r>
          </a:p>
          <a:p>
            <a:pPr lvl="2"/>
            <a:r>
              <a:t/>
            </a:r>
          </a:p>
          <a:p>
            <a:pPr lvl="3"/>
            <a:r>
              <a:t/>
            </a:r>
          </a:p>
          <a:p>
            <a:pPr lvl="4"/>
            <a:r>
              <a:t/>
            </a:r>
          </a:p>
        </p:txBody>
      </p:sp>
      <p:sp>
        <p:nvSpPr>
          <p:cNvPr id="73" name="Tytuł slajdu"/>
          <p:cNvSpPr txBox="1"/>
          <p:nvPr>
            <p:ph type="title" hasCustomPrompt="1"/>
          </p:nvPr>
        </p:nvSpPr>
        <p:spPr>
          <a:xfrm>
            <a:off x="1206500" y="1079500"/>
            <a:ext cx="9779000" cy="1435100"/>
          </a:xfrm>
          <a:prstGeom prst="rect">
            <a:avLst/>
          </a:prstGeom>
        </p:spPr>
        <p:txBody>
          <a:bodyPr/>
          <a:lstStyle/>
          <a:p>
            <a:pPr/>
            <a:r>
              <a:t>Tytuł slajdu</a:t>
            </a:r>
          </a:p>
        </p:txBody>
      </p:sp>
      <p:sp>
        <p:nvSpPr>
          <p:cNvPr id="74"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punktory, duże wideo na żywo">
    <p:spTree>
      <p:nvGrpSpPr>
        <p:cNvPr id="1" name=""/>
        <p:cNvGrpSpPr/>
        <p:nvPr/>
      </p:nvGrpSpPr>
      <p:grpSpPr>
        <a:xfrm>
          <a:off x="0" y="0"/>
          <a:ext cx="0" cy="0"/>
          <a:chOff x="0" y="0"/>
          <a:chExt cx="0" cy="0"/>
        </a:xfrm>
      </p:grpSpPr>
      <p:sp>
        <p:nvSpPr>
          <p:cNvPr id="81" name="Podtytuł slajdu"/>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Podtytuł slajdu</a:t>
            </a:r>
          </a:p>
        </p:txBody>
      </p:sp>
      <p:sp>
        <p:nvSpPr>
          <p:cNvPr id="82" name="Treść - poziom 1…"/>
          <p:cNvSpPr txBox="1"/>
          <p:nvPr>
            <p:ph type="body" sz="half" idx="1" hasCustomPrompt="1"/>
          </p:nvPr>
        </p:nvSpPr>
        <p:spPr>
          <a:xfrm>
            <a:off x="1206500" y="4248504"/>
            <a:ext cx="9779000" cy="8256630"/>
          </a:xfrm>
          <a:prstGeom prst="rect">
            <a:avLst/>
          </a:prstGeom>
        </p:spPr>
        <p:txBody>
          <a:bodyPr/>
          <a:lstStyle/>
          <a:p>
            <a:pPr/>
            <a:r>
              <a:t>Tekst punktora na slajdzie</a:t>
            </a:r>
          </a:p>
          <a:p>
            <a:pPr lvl="1"/>
            <a:r>
              <a:t/>
            </a:r>
          </a:p>
          <a:p>
            <a:pPr lvl="2"/>
            <a:r>
              <a:t/>
            </a:r>
          </a:p>
          <a:p>
            <a:pPr lvl="3"/>
            <a:r>
              <a:t/>
            </a:r>
          </a:p>
          <a:p>
            <a:pPr lvl="4"/>
            <a:r>
              <a:t/>
            </a:r>
          </a:p>
        </p:txBody>
      </p:sp>
      <p:sp>
        <p:nvSpPr>
          <p:cNvPr id="83" name="Tytuł slajdu"/>
          <p:cNvSpPr txBox="1"/>
          <p:nvPr>
            <p:ph type="title" hasCustomPrompt="1"/>
          </p:nvPr>
        </p:nvSpPr>
        <p:spPr>
          <a:xfrm>
            <a:off x="1206500" y="1079500"/>
            <a:ext cx="9779000" cy="1435100"/>
          </a:xfrm>
          <a:prstGeom prst="rect">
            <a:avLst/>
          </a:prstGeom>
        </p:spPr>
        <p:txBody>
          <a:bodyPr/>
          <a:lstStyle/>
          <a:p>
            <a:pPr/>
            <a:r>
              <a:t>Tytuł slajdu</a:t>
            </a:r>
          </a:p>
        </p:txBody>
      </p:sp>
      <p:sp>
        <p:nvSpPr>
          <p:cNvPr id="84"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kcja">
    <p:spTree>
      <p:nvGrpSpPr>
        <p:cNvPr id="1" name=""/>
        <p:cNvGrpSpPr/>
        <p:nvPr/>
      </p:nvGrpSpPr>
      <p:grpSpPr>
        <a:xfrm>
          <a:off x="0" y="0"/>
          <a:ext cx="0" cy="0"/>
          <a:chOff x="0" y="0"/>
          <a:chExt cx="0" cy="0"/>
        </a:xfrm>
      </p:grpSpPr>
      <p:sp>
        <p:nvSpPr>
          <p:cNvPr id="91" name="Tytuł sekcji"/>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Tytuł sekcji</a:t>
            </a:r>
          </a:p>
        </p:txBody>
      </p:sp>
      <p:sp>
        <p:nvSpPr>
          <p:cNvPr id="92" name="Numer slajdu"/>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ytuł slajdu"/>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Tytuł slajdu</a:t>
            </a:r>
          </a:p>
        </p:txBody>
      </p:sp>
      <p:sp>
        <p:nvSpPr>
          <p:cNvPr id="3" name="Treść - poziom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Tekst punktora na slajdzie</a:t>
            </a:r>
          </a:p>
          <a:p>
            <a:pPr lvl="1"/>
            <a:r>
              <a:t/>
            </a:r>
          </a:p>
          <a:p>
            <a:pPr lvl="2"/>
            <a:r>
              <a:t/>
            </a:r>
          </a:p>
          <a:p>
            <a:pPr lvl="3"/>
            <a:r>
              <a:t/>
            </a:r>
          </a:p>
          <a:p>
            <a:pPr lvl="4"/>
            <a:r>
              <a:t/>
            </a:r>
          </a:p>
        </p:txBody>
      </p:sp>
      <p:sp>
        <p:nvSpPr>
          <p:cNvPr id="4" name="Numer slajdu"/>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utor i data"/>
          <p:cNvSpPr txBox="1"/>
          <p:nvPr>
            <p:ph type="body" idx="21"/>
          </p:nvPr>
        </p:nvSpPr>
        <p:spPr>
          <a:prstGeom prst="rect">
            <a:avLst/>
          </a:prstGeom>
        </p:spPr>
        <p:txBody>
          <a:bodyPr/>
          <a:lstStyle/>
          <a:p>
            <a:pPr/>
          </a:p>
        </p:txBody>
      </p:sp>
      <p:sp>
        <p:nvSpPr>
          <p:cNvPr id="172" name="Operacje w tle i Zapisywanie danych"/>
          <p:cNvSpPr txBox="1"/>
          <p:nvPr>
            <p:ph type="ctrTitle"/>
          </p:nvPr>
        </p:nvSpPr>
        <p:spPr>
          <a:prstGeom prst="rect">
            <a:avLst/>
          </a:prstGeom>
        </p:spPr>
        <p:txBody>
          <a:bodyPr/>
          <a:lstStyle/>
          <a:p>
            <a:pPr/>
            <a:r>
              <a:t>Operacje w tle i Zapisywanie danych</a:t>
            </a:r>
          </a:p>
        </p:txBody>
      </p:sp>
      <p:sp>
        <p:nvSpPr>
          <p:cNvPr id="173" name="Podtytuł prezentacji"/>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Operacje w tle"/>
          <p:cNvSpPr txBox="1"/>
          <p:nvPr>
            <p:ph type="title"/>
          </p:nvPr>
        </p:nvSpPr>
        <p:spPr>
          <a:prstGeom prst="rect">
            <a:avLst/>
          </a:prstGeom>
        </p:spPr>
        <p:txBody>
          <a:bodyPr/>
          <a:lstStyle/>
          <a:p>
            <a:pPr/>
            <a:r>
              <a:t>Operacje w tle</a:t>
            </a:r>
          </a:p>
        </p:txBody>
      </p:sp>
      <p:sp>
        <p:nvSpPr>
          <p:cNvPr id="208" name="WorkManager OneTimeWorkReques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WorkManager OneTimeWorkRequest</a:t>
            </a:r>
          </a:p>
        </p:txBody>
      </p:sp>
      <p:sp>
        <p:nvSpPr>
          <p:cNvPr id="209" name="Przykład wywołania OneTimeWorkRequest:…"/>
          <p:cNvSpPr txBox="1"/>
          <p:nvPr>
            <p:ph type="body" idx="1"/>
          </p:nvPr>
        </p:nvSpPr>
        <p:spPr>
          <a:prstGeom prst="rect">
            <a:avLst/>
          </a:prstGeom>
        </p:spPr>
        <p:txBody>
          <a:bodyPr/>
          <a:lstStyle/>
          <a:p>
            <a:pPr marL="0" indent="0" defTabSz="2389572">
              <a:spcBef>
                <a:spcPts val="4400"/>
              </a:spcBef>
              <a:buSzTx/>
              <a:buNone/>
              <a:defRPr sz="4704"/>
            </a:pPr>
            <a:r>
              <a:t>Przykład wywołania </a:t>
            </a:r>
            <a:r>
              <a:rPr i="1"/>
              <a:t>OneTimeWorkRequest</a:t>
            </a:r>
            <a:r>
              <a:t>:</a:t>
            </a:r>
          </a:p>
          <a:p>
            <a:pPr marL="0" indent="0" defTabSz="2389572">
              <a:spcBef>
                <a:spcPts val="4400"/>
              </a:spcBef>
              <a:buSzTx/>
              <a:buNone/>
              <a:defRPr sz="4704"/>
            </a:pPr>
          </a:p>
          <a:p>
            <a:pPr marL="0" indent="0" defTabSz="808990">
              <a:lnSpc>
                <a:spcPct val="100000"/>
              </a:lnSpc>
              <a:spcBef>
                <a:spcPts val="1700"/>
              </a:spcBef>
              <a:buSzTx/>
              <a:buNone/>
              <a:defRPr spc="-53" sz="5390"/>
            </a:pPr>
            <a:r>
              <a:t>val work = OneTimeWorkRequest.Builder(NotificationWork::class.java)</a:t>
            </a:r>
          </a:p>
          <a:p>
            <a:pPr marL="0" indent="0" defTabSz="808990">
              <a:lnSpc>
                <a:spcPct val="100000"/>
              </a:lnSpc>
              <a:spcBef>
                <a:spcPts val="1700"/>
              </a:spcBef>
              <a:buSzTx/>
              <a:buNone/>
              <a:defRPr spc="-53" sz="5390"/>
            </a:pPr>
            <a:r>
              <a:t>    .setInputData(workerData) //opcjonalne dane</a:t>
            </a:r>
          </a:p>
          <a:p>
            <a:pPr marL="0" indent="0" defTabSz="808990">
              <a:lnSpc>
                <a:spcPct val="100000"/>
              </a:lnSpc>
              <a:spcBef>
                <a:spcPts val="1700"/>
              </a:spcBef>
              <a:buSzTx/>
              <a:buNone/>
              <a:defRPr spc="-53" sz="5390"/>
            </a:pPr>
            <a:r>
              <a:t>    .build()</a:t>
            </a:r>
          </a:p>
          <a:p>
            <a:pPr marL="0" indent="0" defTabSz="808990">
              <a:lnSpc>
                <a:spcPct val="100000"/>
              </a:lnSpc>
              <a:spcBef>
                <a:spcPts val="1700"/>
              </a:spcBef>
              <a:buSzTx/>
              <a:buNone/>
              <a:defRPr spc="-53" sz="5390"/>
            </a:pPr>
            <a:r>
              <a:t>WorkManager.getInstance(this).enqueue(work)</a:t>
            </a:r>
          </a:p>
          <a:p>
            <a:pPr marL="0" indent="0" defTabSz="808990">
              <a:lnSpc>
                <a:spcPct val="100000"/>
              </a:lnSpc>
              <a:spcBef>
                <a:spcPts val="1700"/>
              </a:spcBef>
              <a:buSzTx/>
              <a:buNone/>
              <a:defRPr spc="-53" sz="5390"/>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Operacje w tle"/>
          <p:cNvSpPr txBox="1"/>
          <p:nvPr>
            <p:ph type="title"/>
          </p:nvPr>
        </p:nvSpPr>
        <p:spPr>
          <a:prstGeom prst="rect">
            <a:avLst/>
          </a:prstGeom>
        </p:spPr>
        <p:txBody>
          <a:bodyPr/>
          <a:lstStyle/>
          <a:p>
            <a:pPr/>
            <a:r>
              <a:t>Operacje w tle</a:t>
            </a:r>
          </a:p>
        </p:txBody>
      </p:sp>
      <p:sp>
        <p:nvSpPr>
          <p:cNvPr id="212" name="WorkManager PeriodicWorkReques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WorkManager PeriodicWorkRequest</a:t>
            </a:r>
          </a:p>
        </p:txBody>
      </p:sp>
      <p:sp>
        <p:nvSpPr>
          <p:cNvPr id="213" name="Przykład wywołania PeriodicWorkRequest:…"/>
          <p:cNvSpPr txBox="1"/>
          <p:nvPr>
            <p:ph type="body" idx="1"/>
          </p:nvPr>
        </p:nvSpPr>
        <p:spPr>
          <a:prstGeom prst="rect">
            <a:avLst/>
          </a:prstGeom>
        </p:spPr>
        <p:txBody>
          <a:bodyPr/>
          <a:lstStyle/>
          <a:p>
            <a:pPr marL="0" indent="0" defTabSz="2072588">
              <a:spcBef>
                <a:spcPts val="3800"/>
              </a:spcBef>
              <a:buSzTx/>
              <a:buNone/>
              <a:defRPr sz="4080"/>
            </a:pPr>
            <a:r>
              <a:t>Przykład wywołania </a:t>
            </a:r>
            <a:r>
              <a:rPr i="1"/>
              <a:t>PeriodicWorkRequest</a:t>
            </a:r>
            <a:r>
              <a:t>:</a:t>
            </a:r>
          </a:p>
          <a:p>
            <a:pPr marL="0" indent="0" defTabSz="2072588">
              <a:spcBef>
                <a:spcPts val="3800"/>
              </a:spcBef>
              <a:buSzTx/>
              <a:buNone/>
              <a:defRPr sz="4080"/>
            </a:pPr>
          </a:p>
          <a:p>
            <a:pPr marL="0" indent="0" defTabSz="701675">
              <a:lnSpc>
                <a:spcPct val="100000"/>
              </a:lnSpc>
              <a:spcBef>
                <a:spcPts val="1500"/>
              </a:spcBef>
              <a:buSzTx/>
              <a:buNone/>
              <a:defRPr spc="-46" sz="4675"/>
            </a:pPr>
            <a:r>
              <a:t>val work = PeriodicWorkRequestBuilder&lt;NotificationWork&gt;(15, TimeUnit.MINUTES)</a:t>
            </a:r>
          </a:p>
          <a:p>
            <a:pPr lvl="2" marL="0" indent="777240" defTabSz="701675">
              <a:lnSpc>
                <a:spcPct val="100000"/>
              </a:lnSpc>
              <a:spcBef>
                <a:spcPts val="1500"/>
              </a:spcBef>
              <a:buSzTx/>
              <a:buNone/>
              <a:defRPr spc="-46" sz="4675"/>
            </a:pPr>
            <a:r>
              <a:t>.setInputData(workerData) //opcjonalne dane</a:t>
            </a:r>
          </a:p>
          <a:p>
            <a:pPr marL="0" indent="0" defTabSz="701675">
              <a:lnSpc>
                <a:spcPct val="100000"/>
              </a:lnSpc>
              <a:spcBef>
                <a:spcPts val="1500"/>
              </a:spcBef>
              <a:buSzTx/>
              <a:buNone/>
              <a:defRPr spc="-46" sz="4675"/>
            </a:pPr>
            <a:r>
              <a:t>    .build()</a:t>
            </a:r>
          </a:p>
          <a:p>
            <a:pPr marL="0" indent="0" defTabSz="701675">
              <a:lnSpc>
                <a:spcPct val="100000"/>
              </a:lnSpc>
              <a:spcBef>
                <a:spcPts val="1500"/>
              </a:spcBef>
              <a:buSzTx/>
              <a:buNone/>
              <a:defRPr spc="-46" sz="4675"/>
            </a:pPr>
            <a:r>
              <a:t>WorkManager.getInstance(this).enqueue(work)</a:t>
            </a:r>
          </a:p>
          <a:p>
            <a:pPr marL="0" indent="0" defTabSz="701675">
              <a:lnSpc>
                <a:spcPct val="100000"/>
              </a:lnSpc>
              <a:spcBef>
                <a:spcPts val="1500"/>
              </a:spcBef>
              <a:buSzTx/>
              <a:buNone/>
              <a:defRPr spc="-46" sz="4675"/>
            </a:pPr>
          </a:p>
          <a:p>
            <a:pPr marL="0" indent="0" defTabSz="701675">
              <a:lnSpc>
                <a:spcPct val="100000"/>
              </a:lnSpc>
              <a:spcBef>
                <a:spcPts val="1500"/>
              </a:spcBef>
              <a:buSzTx/>
              <a:buNone/>
              <a:defRPr spc="-46" sz="4675"/>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Operacje w tle"/>
          <p:cNvSpPr txBox="1"/>
          <p:nvPr>
            <p:ph type="title"/>
          </p:nvPr>
        </p:nvSpPr>
        <p:spPr>
          <a:prstGeom prst="rect">
            <a:avLst/>
          </a:prstGeom>
        </p:spPr>
        <p:txBody>
          <a:bodyPr/>
          <a:lstStyle/>
          <a:p>
            <a:pPr/>
            <a:r>
              <a:t>Operacje w tle</a:t>
            </a:r>
          </a:p>
        </p:txBody>
      </p:sp>
      <p:sp>
        <p:nvSpPr>
          <p:cNvPr id="216" name="WorkManager Constrai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WorkManager Constrains</a:t>
            </a:r>
          </a:p>
        </p:txBody>
      </p:sp>
      <p:sp>
        <p:nvSpPr>
          <p:cNvPr id="217" name="Constraints w WorkManager to mechanizm pozwalający na określenie warunków, które muszą zostać spełnione, zanim zadanie w tle (worker) zostanie uruchomione. Dzięki ustawianiu ograniczeń, możemy lepiej kontrolować, kiedy i jak zadanie w tle ma być wykonane"/>
          <p:cNvSpPr txBox="1"/>
          <p:nvPr>
            <p:ph type="body" idx="1"/>
          </p:nvPr>
        </p:nvSpPr>
        <p:spPr>
          <a:prstGeom prst="rect">
            <a:avLst/>
          </a:prstGeom>
        </p:spPr>
        <p:txBody>
          <a:bodyPr/>
          <a:lstStyle/>
          <a:p>
            <a:pPr marL="0" indent="0" defTabSz="1975054">
              <a:spcBef>
                <a:spcPts val="3600"/>
              </a:spcBef>
              <a:buSzTx/>
              <a:buNone/>
              <a:defRPr sz="3888"/>
            </a:pPr>
            <a:r>
              <a:t>Constraints w WorkManager to mechanizm pozwalający na określenie warunków, które muszą zostać spełnione, zanim zadanie w tle (worker) zostanie uruchomione. Dzięki ustawianiu ograniczeń, możemy lepiej kontrolować, kiedy i jak zadanie w tle ma być wykonane, co przyczynia się do optymalizacji zarządzania zasobami urządzenia oraz unikania zbędnego zużycia baterii.</a:t>
            </a:r>
          </a:p>
          <a:p>
            <a:pPr marL="0" indent="0" defTabSz="668655">
              <a:lnSpc>
                <a:spcPct val="100000"/>
              </a:lnSpc>
              <a:spcBef>
                <a:spcPts val="1400"/>
              </a:spcBef>
              <a:buSzTx/>
              <a:buNone/>
              <a:defRPr spc="-44" sz="4455"/>
            </a:pPr>
            <a:r>
              <a:t>val work = OneTimeWorkRequest.Builder(NotificationWork::class.java)</a:t>
            </a:r>
          </a:p>
          <a:p>
            <a:pPr marL="0" indent="0" defTabSz="668655">
              <a:lnSpc>
                <a:spcPct val="100000"/>
              </a:lnSpc>
              <a:spcBef>
                <a:spcPts val="1400"/>
              </a:spcBef>
              <a:buSzTx/>
              <a:buNone/>
              <a:defRPr spc="-44" sz="4455"/>
            </a:pPr>
            <a:r>
              <a:t>    .setConstraints(</a:t>
            </a:r>
          </a:p>
          <a:p>
            <a:pPr marL="0" indent="0" defTabSz="668655">
              <a:lnSpc>
                <a:spcPct val="100000"/>
              </a:lnSpc>
              <a:spcBef>
                <a:spcPts val="1400"/>
              </a:spcBef>
              <a:buSzTx/>
              <a:buNone/>
              <a:defRPr spc="-44" sz="4455"/>
            </a:pPr>
            <a:r>
              <a:t>        Constraints.Builder()</a:t>
            </a:r>
          </a:p>
          <a:p>
            <a:pPr marL="0" indent="0" defTabSz="668655">
              <a:lnSpc>
                <a:spcPct val="100000"/>
              </a:lnSpc>
              <a:spcBef>
                <a:spcPts val="1400"/>
              </a:spcBef>
              <a:buSzTx/>
              <a:buNone/>
              <a:defRPr spc="-44" sz="4455"/>
            </a:pPr>
            <a:r>
              <a:t>            .setRequiresBatteryNotLow(true)</a:t>
            </a:r>
          </a:p>
          <a:p>
            <a:pPr marL="0" indent="0" defTabSz="668655">
              <a:lnSpc>
                <a:spcPct val="100000"/>
              </a:lnSpc>
              <a:spcBef>
                <a:spcPts val="1400"/>
              </a:spcBef>
              <a:buSzTx/>
              <a:buNone/>
              <a:defRPr spc="-44" sz="4455"/>
            </a:pPr>
            <a:r>
              <a:t>            .build())</a:t>
            </a:r>
          </a:p>
          <a:p>
            <a:pPr marL="0" indent="0" defTabSz="668655">
              <a:lnSpc>
                <a:spcPct val="100000"/>
              </a:lnSpc>
              <a:spcBef>
                <a:spcPts val="1400"/>
              </a:spcBef>
              <a:buSzTx/>
              <a:buNone/>
              <a:defRPr spc="-44" sz="4455"/>
            </a:pPr>
            <a:r>
              <a:t>    .setInitialDelay(10, TimeUnit.SECONDS)</a:t>
            </a:r>
          </a:p>
          <a:p>
            <a:pPr marL="0" indent="0" defTabSz="668655">
              <a:lnSpc>
                <a:spcPct val="100000"/>
              </a:lnSpc>
              <a:spcBef>
                <a:spcPts val="1400"/>
              </a:spcBef>
              <a:buSzTx/>
              <a:buNone/>
              <a:defRPr spc="-44" sz="4455"/>
            </a:pPr>
            <a:r>
              <a:t>    .build()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Operacje w tle"/>
          <p:cNvSpPr txBox="1"/>
          <p:nvPr>
            <p:ph type="title"/>
          </p:nvPr>
        </p:nvSpPr>
        <p:spPr>
          <a:prstGeom prst="rect">
            <a:avLst/>
          </a:prstGeom>
        </p:spPr>
        <p:txBody>
          <a:bodyPr/>
          <a:lstStyle/>
          <a:p>
            <a:pPr/>
            <a:r>
              <a:t>Operacje w tle</a:t>
            </a:r>
          </a:p>
        </p:txBody>
      </p:sp>
      <p:sp>
        <p:nvSpPr>
          <p:cNvPr id="220" name="WorkManager Constrai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WorkManager Constrains</a:t>
            </a:r>
          </a:p>
        </p:txBody>
      </p:sp>
      <p:sp>
        <p:nvSpPr>
          <p:cNvPr id="221" name="setRequiredNetworkType(networkType: NetworkType):…"/>
          <p:cNvSpPr txBox="1"/>
          <p:nvPr>
            <p:ph type="body" idx="1"/>
          </p:nvPr>
        </p:nvSpPr>
        <p:spPr>
          <a:prstGeom prst="rect">
            <a:avLst/>
          </a:prstGeom>
        </p:spPr>
        <p:txBody>
          <a:bodyPr/>
          <a:lstStyle/>
          <a:p>
            <a:pPr marL="628650" indent="-628650" defTabSz="742950">
              <a:lnSpc>
                <a:spcPct val="100000"/>
              </a:lnSpc>
              <a:spcBef>
                <a:spcPts val="1600"/>
              </a:spcBef>
              <a:defRPr spc="-49" sz="4950"/>
            </a:pPr>
            <a:r>
              <a:t>setRequiredNetworkType(networkType: NetworkType):</a:t>
            </a:r>
          </a:p>
          <a:p>
            <a:pPr lvl="2" marL="0" indent="822959" defTabSz="742950">
              <a:lnSpc>
                <a:spcPct val="100000"/>
              </a:lnSpc>
              <a:spcBef>
                <a:spcPts val="1600"/>
              </a:spcBef>
              <a:buSzTx/>
              <a:buNone/>
              <a:defRPr spc="-49" sz="4950"/>
            </a:pPr>
            <a:r>
              <a:t>Określa, jaki typ połączenia sieciowego jest wymagany do uruchomienia zadania w tle (np. NetworkType.CONNECTED, NetworkType.UNMETERED).</a:t>
            </a:r>
          </a:p>
          <a:p>
            <a:pPr marL="628650" indent="-628650" defTabSz="742950">
              <a:lnSpc>
                <a:spcPct val="100000"/>
              </a:lnSpc>
              <a:spcBef>
                <a:spcPts val="1600"/>
              </a:spcBef>
              <a:defRPr spc="-49" sz="4950"/>
            </a:pPr>
            <a:r>
              <a:t>setRequiresCharging(requiresCharging: Boolean):</a:t>
            </a:r>
          </a:p>
          <a:p>
            <a:pPr lvl="2" marL="0" indent="822959" defTabSz="742950">
              <a:lnSpc>
                <a:spcPct val="100000"/>
              </a:lnSpc>
              <a:spcBef>
                <a:spcPts val="1600"/>
              </a:spcBef>
              <a:buSzTx/>
              <a:buNone/>
              <a:defRPr spc="-49" sz="4950"/>
            </a:pPr>
            <a:r>
              <a:t>Określa, czy urządzenie musi być podłączone do ładowarki,setRequiresDeviceIdle(requiresDeviceIdle: Boolean):</a:t>
            </a:r>
          </a:p>
          <a:p>
            <a:pPr lvl="2" marL="0" indent="822959" defTabSz="742950">
              <a:lnSpc>
                <a:spcPct val="100000"/>
              </a:lnSpc>
              <a:spcBef>
                <a:spcPts val="1600"/>
              </a:spcBef>
              <a:buSzTx/>
              <a:buNone/>
              <a:defRPr spc="-49" sz="4950"/>
            </a:pPr>
            <a:r>
              <a:t>Określa, czy urządzenie musi być w trybie bezczynności (idle),setRequiresBatteryNotLow(requiresBatteryNotLow: Boolean):</a:t>
            </a:r>
          </a:p>
          <a:p>
            <a:pPr lvl="2" marL="0" indent="822959" defTabSz="742950">
              <a:lnSpc>
                <a:spcPct val="100000"/>
              </a:lnSpc>
              <a:spcBef>
                <a:spcPts val="1600"/>
              </a:spcBef>
              <a:buSzTx/>
              <a:buNone/>
              <a:defRPr spc="-49" sz="4950"/>
            </a:pPr>
            <a:r>
              <a:t>Określa, czy poziom naładowania baterii musi być wystarczający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Operacje w tle"/>
          <p:cNvSpPr txBox="1"/>
          <p:nvPr>
            <p:ph type="title"/>
          </p:nvPr>
        </p:nvSpPr>
        <p:spPr>
          <a:prstGeom prst="rect">
            <a:avLst/>
          </a:prstGeom>
        </p:spPr>
        <p:txBody>
          <a:bodyPr/>
          <a:lstStyle/>
          <a:p>
            <a:pPr/>
            <a:r>
              <a:t>Operacje w tle</a:t>
            </a:r>
          </a:p>
        </p:txBody>
      </p:sp>
      <p:sp>
        <p:nvSpPr>
          <p:cNvPr id="224" name="WorkManager Constrai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WorkManager Constrains</a:t>
            </a:r>
          </a:p>
        </p:txBody>
      </p:sp>
      <p:sp>
        <p:nvSpPr>
          <p:cNvPr id="225" name="setRequiresStorageNotLow(requiresStorageNotLow: Boolean):…"/>
          <p:cNvSpPr txBox="1"/>
          <p:nvPr>
            <p:ph type="body" idx="1"/>
          </p:nvPr>
        </p:nvSpPr>
        <p:spPr>
          <a:prstGeom prst="rect">
            <a:avLst/>
          </a:prstGeom>
        </p:spPr>
        <p:txBody>
          <a:bodyPr/>
          <a:lstStyle/>
          <a:p>
            <a:pPr marL="691515" indent="-691515" defTabSz="817244">
              <a:lnSpc>
                <a:spcPct val="100000"/>
              </a:lnSpc>
              <a:spcBef>
                <a:spcPts val="1700"/>
              </a:spcBef>
              <a:defRPr spc="-54" sz="5445"/>
            </a:pPr>
            <a:r>
              <a:t>setRequiresStorageNotLow(requiresStorageNotLow: Boolean):</a:t>
            </a:r>
          </a:p>
          <a:p>
            <a:pPr lvl="2" marL="0" indent="905255" defTabSz="817244">
              <a:lnSpc>
                <a:spcPct val="100000"/>
              </a:lnSpc>
              <a:spcBef>
                <a:spcPts val="1700"/>
              </a:spcBef>
              <a:buSzTx/>
              <a:buNone/>
              <a:defRPr spc="-54" sz="5445"/>
            </a:pPr>
            <a:r>
              <a:t>Określa, czy dostępna przestrzeń dyskowa musi być wystarczająca</a:t>
            </a:r>
          </a:p>
          <a:p>
            <a:pPr marL="691515" indent="-691515" defTabSz="817244">
              <a:lnSpc>
                <a:spcPct val="100000"/>
              </a:lnSpc>
              <a:spcBef>
                <a:spcPts val="1700"/>
              </a:spcBef>
              <a:defRPr spc="-54" sz="5445"/>
            </a:pPr>
            <a:r>
              <a:t>setTriggerContentUpdateDelay(triggerContentUpdateDelay: Duration):</a:t>
            </a:r>
          </a:p>
          <a:p>
            <a:pPr lvl="2" marL="0" indent="905255" defTabSz="817244">
              <a:lnSpc>
                <a:spcPct val="100000"/>
              </a:lnSpc>
              <a:spcBef>
                <a:spcPts val="1700"/>
              </a:spcBef>
              <a:buSzTx/>
              <a:buNone/>
              <a:defRPr spc="-54" sz="5445"/>
            </a:pPr>
            <a:r>
              <a:t>Określa opóźnienie, zanim zadanie w tle zostanie uruchomione po aktualizacji zawartości.</a:t>
            </a:r>
          </a:p>
          <a:p>
            <a:pPr marL="691515" indent="-691515" defTabSz="817244">
              <a:lnSpc>
                <a:spcPct val="100000"/>
              </a:lnSpc>
              <a:spcBef>
                <a:spcPts val="1700"/>
              </a:spcBef>
              <a:defRPr spc="-54" sz="5445"/>
            </a:pPr>
            <a:r>
              <a:t>setTriggerMaxContentDelay(triggerMaxContentDelay: Duration):</a:t>
            </a:r>
          </a:p>
          <a:p>
            <a:pPr lvl="2" marL="0" indent="905255" defTabSz="817244">
              <a:lnSpc>
                <a:spcPct val="100000"/>
              </a:lnSpc>
              <a:spcBef>
                <a:spcPts val="1700"/>
              </a:spcBef>
              <a:buSzTx/>
              <a:buNone/>
              <a:defRPr spc="-54" sz="5445"/>
            </a:pPr>
            <a:r>
              <a:t>Określa maksymalne opóźnienie, zanim zadanie w tle zostanie uruchomione po ostatniej aktualizacji zawartości.</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Operacje w tle"/>
          <p:cNvSpPr txBox="1"/>
          <p:nvPr>
            <p:ph type="title"/>
          </p:nvPr>
        </p:nvSpPr>
        <p:spPr>
          <a:prstGeom prst="rect">
            <a:avLst/>
          </a:prstGeom>
        </p:spPr>
        <p:txBody>
          <a:bodyPr/>
          <a:lstStyle/>
          <a:p>
            <a:pPr/>
            <a:r>
              <a:t>Operacje w tle</a:t>
            </a:r>
          </a:p>
        </p:txBody>
      </p:sp>
      <p:sp>
        <p:nvSpPr>
          <p:cNvPr id="228" name="WorkManag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WorkManager</a:t>
            </a:r>
          </a:p>
        </p:txBody>
      </p:sp>
      <p:sp>
        <p:nvSpPr>
          <p:cNvPr id="229" name="Tekst punktora na slajdzie"/>
          <p:cNvSpPr txBox="1"/>
          <p:nvPr>
            <p:ph type="body" idx="1"/>
          </p:nvPr>
        </p:nvSpPr>
        <p:spPr>
          <a:prstGeom prst="rect">
            <a:avLst/>
          </a:prstGeom>
        </p:spPr>
        <p:txBody>
          <a:bodyPr/>
          <a:lstStyle/>
          <a:p>
            <a:pPr/>
          </a:p>
        </p:txBody>
      </p:sp>
      <p:pic>
        <p:nvPicPr>
          <p:cNvPr id="230" name="workmanager_main.svg" descr="workmanager_main.svg"/>
          <p:cNvPicPr>
            <a:picLocks noChangeAspect="1"/>
          </p:cNvPicPr>
          <p:nvPr/>
        </p:nvPicPr>
        <p:blipFill>
          <a:blip r:embed="rId2">
            <a:extLst/>
          </a:blip>
          <a:stretch>
            <a:fillRect/>
          </a:stretch>
        </p:blipFill>
        <p:spPr>
          <a:xfrm>
            <a:off x="1104742" y="570399"/>
            <a:ext cx="21547595" cy="1212052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Operacje w tle"/>
          <p:cNvSpPr txBox="1"/>
          <p:nvPr>
            <p:ph type="title"/>
          </p:nvPr>
        </p:nvSpPr>
        <p:spPr>
          <a:prstGeom prst="rect">
            <a:avLst/>
          </a:prstGeom>
        </p:spPr>
        <p:txBody>
          <a:bodyPr/>
          <a:lstStyle/>
          <a:p>
            <a:pPr/>
            <a:r>
              <a:t>Operacje w tle</a:t>
            </a:r>
          </a:p>
        </p:txBody>
      </p:sp>
      <p:sp>
        <p:nvSpPr>
          <p:cNvPr id="233" name="Informowanie użytkownika że nasza aplikacja działa w 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Informowanie użytkownika że nasza aplikacja działa w tle</a:t>
            </a:r>
          </a:p>
        </p:txBody>
      </p:sp>
      <p:sp>
        <p:nvSpPr>
          <p:cNvPr id="234" name="Od androida 8 zobligowani jesteśmy do wyświetlenia informacji że nasza aplikacja działa w tle. Bez tego możemy nie dostać dostępu do zasobów sieciowych lub nasz proces zostanie zablokowany przez system. Aby tego uniknąć należy użyć metody startForeground"/>
          <p:cNvSpPr txBox="1"/>
          <p:nvPr>
            <p:ph type="body" idx="1"/>
          </p:nvPr>
        </p:nvSpPr>
        <p:spPr>
          <a:prstGeom prst="rect">
            <a:avLst/>
          </a:prstGeom>
        </p:spPr>
        <p:txBody>
          <a:bodyPr/>
          <a:lstStyle/>
          <a:p>
            <a:pPr marL="698500" indent="-698500" defTabSz="825500">
              <a:lnSpc>
                <a:spcPct val="100000"/>
              </a:lnSpc>
              <a:spcBef>
                <a:spcPts val="1800"/>
              </a:spcBef>
              <a:defRPr spc="-55" sz="5500"/>
            </a:pPr>
            <a:r>
              <a:t>Od androida 8 zobligowani jesteśmy do wyświetlenia informacji że nasza aplikacja działa w tle. Bez tego możemy nie dostać dostępu do zasobów sieciowych lub nasz proces zostanie zablokowany przez system. Aby tego uniknąć należy użyć metody </a:t>
            </a:r>
            <a:r>
              <a:rPr i="1"/>
              <a:t>startForeground </a:t>
            </a:r>
            <a:r>
              <a:t>dla</a:t>
            </a:r>
            <a:r>
              <a:rPr i="1"/>
              <a:t> IntentService i setForegroundAsync </a:t>
            </a:r>
            <a:r>
              <a:t>dla</a:t>
            </a:r>
            <a:r>
              <a:rPr i="1"/>
              <a:t> Worker</a:t>
            </a:r>
            <a:endParaRPr i="1"/>
          </a:p>
          <a:p>
            <a:pPr marL="698500" indent="-698500" defTabSz="825500">
              <a:lnSpc>
                <a:spcPct val="100000"/>
              </a:lnSpc>
              <a:spcBef>
                <a:spcPts val="1800"/>
              </a:spcBef>
              <a:defRPr spc="-55" sz="5500"/>
            </a:pPr>
            <a:r>
              <a:rPr i="1"/>
              <a:t>.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Operacje w tle"/>
          <p:cNvSpPr txBox="1"/>
          <p:nvPr>
            <p:ph type="title"/>
          </p:nvPr>
        </p:nvSpPr>
        <p:spPr>
          <a:prstGeom prst="rect">
            <a:avLst/>
          </a:prstGeom>
        </p:spPr>
        <p:txBody>
          <a:bodyPr/>
          <a:lstStyle/>
          <a:p>
            <a:pPr/>
            <a:r>
              <a:t>Operacje w tle</a:t>
            </a:r>
          </a:p>
        </p:txBody>
      </p:sp>
      <p:sp>
        <p:nvSpPr>
          <p:cNvPr id="237" name="Informowanie użytkownika że nasza aplikacja działa w 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Informowanie użytkownika że nasza aplikacja działa w tle</a:t>
            </a:r>
          </a:p>
        </p:txBody>
      </p:sp>
      <p:sp>
        <p:nvSpPr>
          <p:cNvPr id="238" name="Przygotowanie notyfikacji…"/>
          <p:cNvSpPr txBox="1"/>
          <p:nvPr>
            <p:ph type="body" idx="1"/>
          </p:nvPr>
        </p:nvSpPr>
        <p:spPr>
          <a:prstGeom prst="rect">
            <a:avLst/>
          </a:prstGeom>
        </p:spPr>
        <p:txBody>
          <a:bodyPr/>
          <a:lstStyle/>
          <a:p>
            <a:pPr marL="0" indent="0" defTabSz="528319">
              <a:lnSpc>
                <a:spcPct val="100000"/>
              </a:lnSpc>
              <a:spcBef>
                <a:spcPts val="1100"/>
              </a:spcBef>
              <a:buSzTx/>
              <a:buNone/>
              <a:defRPr spc="-35" sz="3520"/>
            </a:pPr>
            <a:r>
              <a:t>Przygotowanie notyfikacji</a:t>
            </a:r>
          </a:p>
          <a:p>
            <a:pPr marL="0" indent="0" defTabSz="528319">
              <a:lnSpc>
                <a:spcPct val="100000"/>
              </a:lnSpc>
              <a:spcBef>
                <a:spcPts val="1100"/>
              </a:spcBef>
              <a:buSzTx/>
              <a:buNone/>
              <a:defRPr spc="-35" sz="3520"/>
            </a:pPr>
            <a:r>
              <a:t>       val notification = NotificationCompat.Builder(applicationContext, id)</a:t>
            </a:r>
          </a:p>
          <a:p>
            <a:pPr marL="0" indent="0" defTabSz="528319">
              <a:lnSpc>
                <a:spcPct val="100000"/>
              </a:lnSpc>
              <a:spcBef>
                <a:spcPts val="1100"/>
              </a:spcBef>
              <a:buSzTx/>
              <a:buNone/>
              <a:defRPr spc="-35" sz="3520"/>
            </a:pPr>
            <a:r>
              <a:t>           .setContentTitle(title)</a:t>
            </a:r>
          </a:p>
          <a:p>
            <a:pPr marL="0" indent="0" defTabSz="528319">
              <a:lnSpc>
                <a:spcPct val="100000"/>
              </a:lnSpc>
              <a:spcBef>
                <a:spcPts val="1100"/>
              </a:spcBef>
              <a:buSzTx/>
              <a:buNone/>
              <a:defRPr spc="-35" sz="3520"/>
            </a:pPr>
            <a:r>
              <a:t>           .setTicker(title)</a:t>
            </a:r>
          </a:p>
          <a:p>
            <a:pPr marL="0" indent="0" defTabSz="528319">
              <a:lnSpc>
                <a:spcPct val="100000"/>
              </a:lnSpc>
              <a:spcBef>
                <a:spcPts val="1100"/>
              </a:spcBef>
              <a:buSzTx/>
              <a:buNone/>
              <a:defRPr spc="-35" sz="3520"/>
            </a:pPr>
            <a:r>
              <a:t>           .setContentText(progress)</a:t>
            </a:r>
          </a:p>
          <a:p>
            <a:pPr marL="0" indent="0" defTabSz="528319">
              <a:lnSpc>
                <a:spcPct val="100000"/>
              </a:lnSpc>
              <a:spcBef>
                <a:spcPts val="1100"/>
              </a:spcBef>
              <a:buSzTx/>
              <a:buNone/>
              <a:defRPr spc="-35" sz="3520"/>
            </a:pPr>
            <a:r>
              <a:t>           .setSmallIcon(R.drawable.ic_work_notification)</a:t>
            </a:r>
          </a:p>
          <a:p>
            <a:pPr marL="0" indent="0" defTabSz="528319">
              <a:lnSpc>
                <a:spcPct val="100000"/>
              </a:lnSpc>
              <a:spcBef>
                <a:spcPts val="1100"/>
              </a:spcBef>
              <a:buSzTx/>
              <a:buNone/>
              <a:defRPr spc="-35" sz="3520"/>
            </a:pPr>
            <a:r>
              <a:t>           .setOngoing(true)</a:t>
            </a:r>
          </a:p>
          <a:p>
            <a:pPr marL="0" indent="0" defTabSz="528319">
              <a:lnSpc>
                <a:spcPct val="100000"/>
              </a:lnSpc>
              <a:spcBef>
                <a:spcPts val="1100"/>
              </a:spcBef>
              <a:buSzTx/>
              <a:buNone/>
              <a:defRPr spc="-35" sz="3520"/>
            </a:pPr>
            <a:r>
              <a:t>           // Add the cancel action to the notification which can</a:t>
            </a:r>
          </a:p>
          <a:p>
            <a:pPr marL="0" indent="0" defTabSz="528319">
              <a:lnSpc>
                <a:spcPct val="100000"/>
              </a:lnSpc>
              <a:spcBef>
                <a:spcPts val="1100"/>
              </a:spcBef>
              <a:buSzTx/>
              <a:buNone/>
              <a:defRPr spc="-35" sz="3520"/>
            </a:pPr>
            <a:r>
              <a:t>           // be used to cancel the worker</a:t>
            </a:r>
          </a:p>
          <a:p>
            <a:pPr marL="0" indent="0" defTabSz="528319">
              <a:lnSpc>
                <a:spcPct val="100000"/>
              </a:lnSpc>
              <a:spcBef>
                <a:spcPts val="1100"/>
              </a:spcBef>
              <a:buSzTx/>
              <a:buNone/>
              <a:defRPr spc="-35" sz="3520"/>
            </a:pPr>
            <a:r>
              <a:t>           .addAction(android.R.drawable.ic_delete, cancel, intent)</a:t>
            </a:r>
          </a:p>
          <a:p>
            <a:pPr marL="0" indent="0" defTabSz="528319">
              <a:lnSpc>
                <a:spcPct val="100000"/>
              </a:lnSpc>
              <a:spcBef>
                <a:spcPts val="1100"/>
              </a:spcBef>
              <a:buSzTx/>
              <a:buNone/>
              <a:defRPr spc="-35" sz="3520"/>
            </a:pPr>
            <a:r>
              <a:t>           .build()</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Operacje w tle"/>
          <p:cNvSpPr txBox="1"/>
          <p:nvPr>
            <p:ph type="title"/>
          </p:nvPr>
        </p:nvSpPr>
        <p:spPr>
          <a:prstGeom prst="rect">
            <a:avLst/>
          </a:prstGeom>
        </p:spPr>
        <p:txBody>
          <a:bodyPr/>
          <a:lstStyle/>
          <a:p>
            <a:pPr/>
            <a:r>
              <a:t>Operacje w tle</a:t>
            </a:r>
          </a:p>
        </p:txBody>
      </p:sp>
      <p:sp>
        <p:nvSpPr>
          <p:cNvPr id="241" name="Informowanie użytkownika że nasza aplikacja działa w 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Informowanie użytkownika że nasza aplikacja działa w tle</a:t>
            </a:r>
          </a:p>
        </p:txBody>
      </p:sp>
      <p:sp>
        <p:nvSpPr>
          <p:cNvPr id="242" name="Przygotowanie notyfikacji…"/>
          <p:cNvSpPr txBox="1"/>
          <p:nvPr>
            <p:ph type="body" idx="1"/>
          </p:nvPr>
        </p:nvSpPr>
        <p:spPr>
          <a:prstGeom prst="rect">
            <a:avLst/>
          </a:prstGeom>
        </p:spPr>
        <p:txBody>
          <a:bodyPr/>
          <a:lstStyle/>
          <a:p>
            <a:pPr marL="0" indent="0" defTabSz="528319">
              <a:lnSpc>
                <a:spcPct val="100000"/>
              </a:lnSpc>
              <a:spcBef>
                <a:spcPts val="1100"/>
              </a:spcBef>
              <a:buSzTx/>
              <a:buNone/>
              <a:defRPr spc="-35" sz="3520"/>
            </a:pPr>
            <a:r>
              <a:t>Przygotowanie notyfikacji</a:t>
            </a:r>
          </a:p>
          <a:p>
            <a:pPr marL="0" indent="0" defTabSz="528319">
              <a:lnSpc>
                <a:spcPct val="100000"/>
              </a:lnSpc>
              <a:spcBef>
                <a:spcPts val="1100"/>
              </a:spcBef>
              <a:buSzTx/>
              <a:buNone/>
              <a:defRPr spc="-35" sz="3520"/>
            </a:pPr>
            <a:r>
              <a:t>       val notification = NotificationCompat.Builder(applicationContext, id)</a:t>
            </a:r>
          </a:p>
          <a:p>
            <a:pPr marL="0" indent="0" defTabSz="528319">
              <a:lnSpc>
                <a:spcPct val="100000"/>
              </a:lnSpc>
              <a:spcBef>
                <a:spcPts val="1100"/>
              </a:spcBef>
              <a:buSzTx/>
              <a:buNone/>
              <a:defRPr spc="-35" sz="3520"/>
            </a:pPr>
            <a:r>
              <a:t>           .setContentTitle(title)</a:t>
            </a:r>
          </a:p>
          <a:p>
            <a:pPr marL="0" indent="0" defTabSz="528319">
              <a:lnSpc>
                <a:spcPct val="100000"/>
              </a:lnSpc>
              <a:spcBef>
                <a:spcPts val="1100"/>
              </a:spcBef>
              <a:buSzTx/>
              <a:buNone/>
              <a:defRPr spc="-35" sz="3520"/>
            </a:pPr>
            <a:r>
              <a:t>           .setTicker(title)</a:t>
            </a:r>
          </a:p>
          <a:p>
            <a:pPr marL="0" indent="0" defTabSz="528319">
              <a:lnSpc>
                <a:spcPct val="100000"/>
              </a:lnSpc>
              <a:spcBef>
                <a:spcPts val="1100"/>
              </a:spcBef>
              <a:buSzTx/>
              <a:buNone/>
              <a:defRPr spc="-35" sz="3520"/>
            </a:pPr>
            <a:r>
              <a:t>           .setContentText(progress)</a:t>
            </a:r>
          </a:p>
          <a:p>
            <a:pPr marL="0" indent="0" defTabSz="528319">
              <a:lnSpc>
                <a:spcPct val="100000"/>
              </a:lnSpc>
              <a:spcBef>
                <a:spcPts val="1100"/>
              </a:spcBef>
              <a:buSzTx/>
              <a:buNone/>
              <a:defRPr spc="-35" sz="3520"/>
            </a:pPr>
            <a:r>
              <a:t>           .setSmallIcon(R.drawable.ic_work_notification)</a:t>
            </a:r>
          </a:p>
          <a:p>
            <a:pPr marL="0" indent="0" defTabSz="528319">
              <a:lnSpc>
                <a:spcPct val="100000"/>
              </a:lnSpc>
              <a:spcBef>
                <a:spcPts val="1100"/>
              </a:spcBef>
              <a:buSzTx/>
              <a:buNone/>
              <a:defRPr spc="-35" sz="3520"/>
            </a:pPr>
            <a:r>
              <a:t>           .setOngoing(true)</a:t>
            </a:r>
          </a:p>
          <a:p>
            <a:pPr marL="0" indent="0" defTabSz="528319">
              <a:lnSpc>
                <a:spcPct val="100000"/>
              </a:lnSpc>
              <a:spcBef>
                <a:spcPts val="1100"/>
              </a:spcBef>
              <a:buSzTx/>
              <a:buNone/>
              <a:defRPr spc="-35" sz="3520"/>
            </a:pPr>
            <a:r>
              <a:t>           // Add the cancel action to the notification which can</a:t>
            </a:r>
          </a:p>
          <a:p>
            <a:pPr marL="0" indent="0" defTabSz="528319">
              <a:lnSpc>
                <a:spcPct val="100000"/>
              </a:lnSpc>
              <a:spcBef>
                <a:spcPts val="1100"/>
              </a:spcBef>
              <a:buSzTx/>
              <a:buNone/>
              <a:defRPr spc="-35" sz="3520"/>
            </a:pPr>
            <a:r>
              <a:t>           // be used to cancel the worker</a:t>
            </a:r>
          </a:p>
          <a:p>
            <a:pPr marL="0" indent="0" defTabSz="528319">
              <a:lnSpc>
                <a:spcPct val="100000"/>
              </a:lnSpc>
              <a:spcBef>
                <a:spcPts val="1100"/>
              </a:spcBef>
              <a:buSzTx/>
              <a:buNone/>
              <a:defRPr spc="-35" sz="3520"/>
            </a:pPr>
            <a:r>
              <a:t>           .addAction(android.R.drawable.ic_delete, cancel, intent)</a:t>
            </a:r>
          </a:p>
          <a:p>
            <a:pPr marL="0" indent="0" defTabSz="528319">
              <a:lnSpc>
                <a:spcPct val="100000"/>
              </a:lnSpc>
              <a:spcBef>
                <a:spcPts val="1100"/>
              </a:spcBef>
              <a:buSzTx/>
              <a:buNone/>
              <a:defRPr spc="-35" sz="3520"/>
            </a:pPr>
            <a:r>
              <a:t>           .build()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Operacje w tle"/>
          <p:cNvSpPr txBox="1"/>
          <p:nvPr>
            <p:ph type="title"/>
          </p:nvPr>
        </p:nvSpPr>
        <p:spPr>
          <a:prstGeom prst="rect">
            <a:avLst/>
          </a:prstGeom>
        </p:spPr>
        <p:txBody>
          <a:bodyPr/>
          <a:lstStyle/>
          <a:p>
            <a:pPr/>
            <a:r>
              <a:t>Operacje w tle</a:t>
            </a:r>
          </a:p>
        </p:txBody>
      </p:sp>
      <p:sp>
        <p:nvSpPr>
          <p:cNvPr id="245" name="Informowanie użytkownika że nasza aplikacja działa w 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Informowanie użytkownika że nasza aplikacja działa w tle</a:t>
            </a:r>
          </a:p>
        </p:txBody>
      </p:sp>
      <p:sp>
        <p:nvSpPr>
          <p:cNvPr id="246" name="Wyświetlenie dla Workera…"/>
          <p:cNvSpPr txBox="1"/>
          <p:nvPr>
            <p:ph type="body" idx="1"/>
          </p:nvPr>
        </p:nvSpPr>
        <p:spPr>
          <a:prstGeom prst="rect">
            <a:avLst/>
          </a:prstGeom>
        </p:spPr>
        <p:txBody>
          <a:bodyPr/>
          <a:lstStyle/>
          <a:p>
            <a:pPr marL="0" indent="0" defTabSz="2389572">
              <a:spcBef>
                <a:spcPts val="4400"/>
              </a:spcBef>
              <a:buSzTx/>
              <a:buNone/>
              <a:defRPr sz="4704"/>
            </a:pPr>
            <a:r>
              <a:t>Wyświetlenie dla Workera</a:t>
            </a:r>
          </a:p>
          <a:p>
            <a:pPr lvl="1" marL="0" indent="448055" defTabSz="808990">
              <a:lnSpc>
                <a:spcPct val="100000"/>
              </a:lnSpc>
              <a:spcBef>
                <a:spcPts val="1700"/>
              </a:spcBef>
              <a:buSzTx/>
              <a:buNone/>
              <a:defRPr spc="-53" sz="5390"/>
            </a:pPr>
            <a:r>
              <a:t>setForegroundAsync(ForegroundInfo(notificationId, notification))</a:t>
            </a:r>
          </a:p>
          <a:p>
            <a:pPr lvl="1" marL="0" indent="448055" defTabSz="808990">
              <a:lnSpc>
                <a:spcPct val="100000"/>
              </a:lnSpc>
              <a:spcBef>
                <a:spcPts val="1700"/>
              </a:spcBef>
              <a:buSzTx/>
              <a:buNone/>
              <a:defRPr spc="-53" sz="5390"/>
            </a:pPr>
          </a:p>
          <a:p>
            <a:pPr marL="0" indent="0" defTabSz="2389572">
              <a:spcBef>
                <a:spcPts val="4400"/>
              </a:spcBef>
              <a:buSzTx/>
              <a:buNone/>
              <a:defRPr sz="4704"/>
            </a:pPr>
            <a:r>
              <a:t>Wyświetlenie dla IntentService</a:t>
            </a:r>
          </a:p>
          <a:p>
            <a:pPr lvl="1" marL="0" indent="448055" defTabSz="808990">
              <a:lnSpc>
                <a:spcPct val="100000"/>
              </a:lnSpc>
              <a:spcBef>
                <a:spcPts val="1700"/>
              </a:spcBef>
              <a:buSzTx/>
              <a:buNone/>
              <a:defRPr spc="-53" sz="5390"/>
            </a:pPr>
            <a:r>
              <a:t>startForeground(ForegroundInfo(notificationId, notification))</a:t>
            </a:r>
          </a:p>
          <a:p>
            <a:pPr lvl="1" marL="0" indent="448055" defTabSz="808990">
              <a:lnSpc>
                <a:spcPct val="100000"/>
              </a:lnSpc>
              <a:spcBef>
                <a:spcPts val="1700"/>
              </a:spcBef>
              <a:buSzTx/>
              <a:buNone/>
              <a:defRPr spc="-53" sz="5390"/>
            </a:pPr>
            <a:r>
              <a:t>//Wykonaj operacje</a:t>
            </a:r>
          </a:p>
          <a:p>
            <a:pPr lvl="1" marL="0" indent="448055" defTabSz="808990">
              <a:lnSpc>
                <a:spcPct val="100000"/>
              </a:lnSpc>
              <a:spcBef>
                <a:spcPts val="1700"/>
              </a:spcBef>
              <a:buSzTx/>
              <a:buNone/>
              <a:defRPr spc="-53" sz="5390"/>
            </a:pPr>
            <a:r>
              <a:t>stopForeground(STOP_FOREGROUND_REMOVE)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Operacje w tle"/>
          <p:cNvSpPr txBox="1"/>
          <p:nvPr>
            <p:ph type="title"/>
          </p:nvPr>
        </p:nvSpPr>
        <p:spPr>
          <a:prstGeom prst="rect">
            <a:avLst/>
          </a:prstGeom>
        </p:spPr>
        <p:txBody>
          <a:bodyPr/>
          <a:lstStyle/>
          <a:p>
            <a:pPr/>
            <a:r>
              <a:t>Operacje w tle</a:t>
            </a:r>
          </a:p>
        </p:txBody>
      </p:sp>
      <p:sp>
        <p:nvSpPr>
          <p:cNvPr id="176" name="Podtytuł slajdu"/>
          <p:cNvSpPr txBox="1"/>
          <p:nvPr>
            <p:ph type="body" idx="21"/>
          </p:nvPr>
        </p:nvSpPr>
        <p:spPr>
          <a:prstGeom prst="rect">
            <a:avLst/>
          </a:prstGeom>
        </p:spPr>
        <p:txBody>
          <a:bodyPr/>
          <a:lstStyle/>
          <a:p>
            <a:pPr/>
          </a:p>
        </p:txBody>
      </p:sp>
      <p:sp>
        <p:nvSpPr>
          <p:cNvPr id="177" name="Często w aplikacjach potrzebujemy wykonać długotrwałe operacje które będą wykonywane poza cyklem życia aktywności. W tym celu Android dostarcza nam komponenty stworzone specjalnie na tą ewentualność:…"/>
          <p:cNvSpPr txBox="1"/>
          <p:nvPr>
            <p:ph type="body" idx="1"/>
          </p:nvPr>
        </p:nvSpPr>
        <p:spPr>
          <a:prstGeom prst="rect">
            <a:avLst/>
          </a:prstGeom>
        </p:spPr>
        <p:txBody>
          <a:bodyPr/>
          <a:lstStyle/>
          <a:p>
            <a:pPr marL="0" indent="0">
              <a:buSzTx/>
              <a:buNone/>
            </a:pPr>
            <a:r>
              <a:t>Często w aplikacjach potrzebujemy wykonać długotrwałe operacje które będą wykonywane poza cyklem życia aktywności. W tym celu Android dostarcza nam komponenty stworzone specjalnie na tą ewentualność:</a:t>
            </a:r>
          </a:p>
          <a:p>
            <a:pPr/>
            <a:r>
              <a:t>IntentService</a:t>
            </a:r>
          </a:p>
          <a:p>
            <a:pPr/>
            <a:r>
              <a:t>WorkerManager</a:t>
            </a:r>
          </a:p>
          <a:p>
            <a:pPr/>
            <a:r>
              <a:t>AlarmManager</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Operacje w tle"/>
          <p:cNvSpPr txBox="1"/>
          <p:nvPr>
            <p:ph type="title"/>
          </p:nvPr>
        </p:nvSpPr>
        <p:spPr>
          <a:prstGeom prst="rect">
            <a:avLst/>
          </a:prstGeom>
        </p:spPr>
        <p:txBody>
          <a:bodyPr/>
          <a:lstStyle/>
          <a:p>
            <a:pPr/>
            <a:r>
              <a:t>Operacje w tle</a:t>
            </a:r>
          </a:p>
        </p:txBody>
      </p:sp>
      <p:sp>
        <p:nvSpPr>
          <p:cNvPr id="249" name="AlarmManag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AlarmManager</a:t>
            </a:r>
          </a:p>
        </p:txBody>
      </p:sp>
      <p:sp>
        <p:nvSpPr>
          <p:cNvPr id="250" name="AlarmManager to komponent w Androidzie, który umożliwia aplikacjom planowanie i uruchamianie operacji w określonych odstępach czasu lub o konkretnych godzinach. Jest to często używane narzędzie do harmonogramowania powtarzających się zadań, takich jak po"/>
          <p:cNvSpPr txBox="1"/>
          <p:nvPr>
            <p:ph type="body" idx="1"/>
          </p:nvPr>
        </p:nvSpPr>
        <p:spPr>
          <a:prstGeom prst="rect">
            <a:avLst/>
          </a:prstGeom>
        </p:spPr>
        <p:txBody>
          <a:bodyPr/>
          <a:lstStyle/>
          <a:p>
            <a:pPr lvl="1" marL="0" indent="457200" defTabSz="825500">
              <a:lnSpc>
                <a:spcPct val="100000"/>
              </a:lnSpc>
              <a:spcBef>
                <a:spcPts val="1800"/>
              </a:spcBef>
              <a:buSzTx/>
              <a:buNone/>
              <a:defRPr spc="-55" sz="5500"/>
            </a:pPr>
            <a:r>
              <a:rPr i="1"/>
              <a:t>AlarmManager</a:t>
            </a:r>
            <a:r>
              <a:t> to komponent w Androidzie, który umożliwia aplikacjom planowanie i uruchamianie operacji w określonych odstępach czasu lub o konkretnych godzinach. Jest to często używane narzędzie do harmonogramowania powtarzających się zadań, takich jak powiadomienia, synchronizacja danych czy aktualizacja aplikacji w tle.</a:t>
            </a:r>
          </a:p>
          <a:p>
            <a:pPr lvl="1" marL="0" indent="457200" defTabSz="825500">
              <a:lnSpc>
                <a:spcPct val="100000"/>
              </a:lnSpc>
              <a:spcBef>
                <a:spcPts val="1800"/>
              </a:spcBef>
              <a:buSzTx/>
              <a:buNone/>
              <a:defRPr spc="-55" sz="5500"/>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Zapisywanie danych na urządzeniu"/>
          <p:cNvSpPr txBox="1"/>
          <p:nvPr>
            <p:ph type="title"/>
          </p:nvPr>
        </p:nvSpPr>
        <p:spPr>
          <a:prstGeom prst="rect">
            <a:avLst/>
          </a:prstGeom>
        </p:spPr>
        <p:txBody>
          <a:bodyPr/>
          <a:lstStyle/>
          <a:p>
            <a:pPr/>
            <a:r>
              <a:t>Zapisywanie danych na urządzeniu</a:t>
            </a:r>
          </a:p>
        </p:txBody>
      </p:sp>
      <p:sp>
        <p:nvSpPr>
          <p:cNvPr id="253" name="Podtytuł slajdu"/>
          <p:cNvSpPr txBox="1"/>
          <p:nvPr>
            <p:ph type="body" idx="21"/>
          </p:nvPr>
        </p:nvSpPr>
        <p:spPr>
          <a:prstGeom prst="rect">
            <a:avLst/>
          </a:prstGeom>
        </p:spPr>
        <p:txBody>
          <a:bodyPr/>
          <a:lstStyle/>
          <a:p>
            <a:pPr/>
          </a:p>
        </p:txBody>
      </p:sp>
      <p:sp>
        <p:nvSpPr>
          <p:cNvPr id="254" name="W dzisiejszym dynamicznym świecie mobilnych aplikacji przechowywanie danych stanowi kluczowy element zapewniający spójność i trwałość informacji. System Android oferuje różnorodne mechanizmy, które umożliwiają deweloperom sprawną manipulację danymi, zaró"/>
          <p:cNvSpPr txBox="1"/>
          <p:nvPr>
            <p:ph type="body" idx="1"/>
          </p:nvPr>
        </p:nvSpPr>
        <p:spPr>
          <a:prstGeom prst="rect">
            <a:avLst/>
          </a:prstGeom>
        </p:spPr>
        <p:txBody>
          <a:bodyPr/>
          <a:lstStyle/>
          <a:p>
            <a:pPr lvl="1" marL="0" indent="420623" defTabSz="759459">
              <a:lnSpc>
                <a:spcPct val="100000"/>
              </a:lnSpc>
              <a:spcBef>
                <a:spcPts val="1600"/>
              </a:spcBef>
              <a:buSzTx/>
              <a:buNone/>
              <a:defRPr spc="-50" sz="5060"/>
            </a:pPr>
            <a:r>
              <a:t>W dzisiejszym dynamicznym świecie mobilnych aplikacji przechowywanie danych stanowi kluczowy element zapewniający spójność i trwałość informacji. System Android oferuje różnorodne mechanizmy, które umożliwiają deweloperom sprawną manipulację danymi, zarówno w kontekście ich zapisu, jak i odczytu. Optymalne zarządzanie danymi w aplikacjach mobilnych jest nie tylko fundamentalne dla skutecznej pracy interfejsu użytkownika, ale również wpływa na efektywność i stabilność aplikacji.</a:t>
            </a:r>
          </a:p>
          <a:p>
            <a:pPr lvl="1" marL="0" indent="420623" defTabSz="759459">
              <a:lnSpc>
                <a:spcPct val="100000"/>
              </a:lnSpc>
              <a:spcBef>
                <a:spcPts val="1600"/>
              </a:spcBef>
              <a:buSzTx/>
              <a:buNone/>
              <a:defRPr spc="-50" sz="5060"/>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Zapisywanie danych na urządzeniu"/>
          <p:cNvSpPr txBox="1"/>
          <p:nvPr>
            <p:ph type="title"/>
          </p:nvPr>
        </p:nvSpPr>
        <p:spPr>
          <a:prstGeom prst="rect">
            <a:avLst/>
          </a:prstGeom>
        </p:spPr>
        <p:txBody>
          <a:bodyPr/>
          <a:lstStyle/>
          <a:p>
            <a:pPr/>
            <a:r>
              <a:t>Zapisywanie danych na urządzeniu</a:t>
            </a:r>
          </a:p>
        </p:txBody>
      </p:sp>
      <p:sp>
        <p:nvSpPr>
          <p:cNvPr id="257" name="Podtytuł slajdu"/>
          <p:cNvSpPr txBox="1"/>
          <p:nvPr>
            <p:ph type="body" idx="21"/>
          </p:nvPr>
        </p:nvSpPr>
        <p:spPr>
          <a:prstGeom prst="rect">
            <a:avLst/>
          </a:prstGeom>
        </p:spPr>
        <p:txBody>
          <a:bodyPr/>
          <a:lstStyle/>
          <a:p>
            <a:pPr/>
          </a:p>
        </p:txBody>
      </p:sp>
      <p:sp>
        <p:nvSpPr>
          <p:cNvPr id="258" name="SharedPreferences: to prosty mechanizm przechowywania danych w postaci par klucz-wartość.…"/>
          <p:cNvSpPr txBox="1"/>
          <p:nvPr>
            <p:ph type="body" idx="1"/>
          </p:nvPr>
        </p:nvSpPr>
        <p:spPr>
          <a:prstGeom prst="rect">
            <a:avLst/>
          </a:prstGeom>
        </p:spPr>
        <p:txBody>
          <a:bodyPr/>
          <a:lstStyle/>
          <a:p>
            <a:pPr lvl="1" marL="1059561" indent="-565784" defTabSz="668655">
              <a:lnSpc>
                <a:spcPct val="100000"/>
              </a:lnSpc>
              <a:spcBef>
                <a:spcPts val="1400"/>
              </a:spcBef>
              <a:defRPr spc="-44" sz="4455"/>
            </a:pPr>
            <a:r>
              <a:t>SharedPreferences: to prosty mechanizm przechowywania danych w postaci par klucz-wartość.</a:t>
            </a:r>
          </a:p>
          <a:p>
            <a:pPr lvl="1" marL="1059561" indent="-565784" defTabSz="668655">
              <a:lnSpc>
                <a:spcPct val="100000"/>
              </a:lnSpc>
              <a:spcBef>
                <a:spcPts val="1400"/>
              </a:spcBef>
              <a:defRPr spc="-44" sz="4455"/>
            </a:pPr>
            <a:r>
              <a:t>Pliki wewnętrzne i zewnętrzne: Możesz zapisywać dane do plików wewnętrznych lub zewnętrznych. W przypadku plików wewnętrznych dane są prywatne dla aplikacji.</a:t>
            </a:r>
          </a:p>
          <a:p>
            <a:pPr lvl="1" marL="1059561" indent="-565784" defTabSz="668655">
              <a:lnSpc>
                <a:spcPct val="100000"/>
              </a:lnSpc>
              <a:spcBef>
                <a:spcPts val="1400"/>
              </a:spcBef>
              <a:defRPr spc="-44" sz="4455"/>
            </a:pPr>
            <a:r>
              <a:t>Baza danych SQLite: SQLite to lekka relacyjna baza danych, którą można wykorzystać do przechowywania strukturalnych danych.</a:t>
            </a:r>
          </a:p>
          <a:p>
            <a:pPr lvl="1" marL="1059561" indent="-565784" defTabSz="668655">
              <a:lnSpc>
                <a:spcPct val="100000"/>
              </a:lnSpc>
              <a:spcBef>
                <a:spcPts val="1400"/>
              </a:spcBef>
              <a:defRPr spc="-44" sz="4455"/>
            </a:pPr>
            <a:r>
              <a:t>Room Persistence Library: Jest to biblioteka warstwy abstrakcji nad SQLite, ułatwiająca pracę z bazą danych.</a:t>
            </a:r>
          </a:p>
          <a:p>
            <a:pPr lvl="1" marL="1059561" indent="-565784" defTabSz="668655">
              <a:lnSpc>
                <a:spcPct val="100000"/>
              </a:lnSpc>
              <a:spcBef>
                <a:spcPts val="1400"/>
              </a:spcBef>
              <a:defRPr spc="-44" sz="4455"/>
            </a:pPr>
            <a:r>
              <a:t>Realm: open Source alternatywa dla SQLite stworzona przez MongoDB. Ostatnio zmienił nazwę na Atlas Device SDK</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Zapisywanie danych na urządzeniu"/>
          <p:cNvSpPr txBox="1"/>
          <p:nvPr>
            <p:ph type="title"/>
          </p:nvPr>
        </p:nvSpPr>
        <p:spPr>
          <a:prstGeom prst="rect">
            <a:avLst/>
          </a:prstGeom>
        </p:spPr>
        <p:txBody>
          <a:bodyPr/>
          <a:lstStyle/>
          <a:p>
            <a:pPr/>
            <a:r>
              <a:t>Zapisywanie danych na urządzeniu</a:t>
            </a:r>
          </a:p>
        </p:txBody>
      </p:sp>
      <p:sp>
        <p:nvSpPr>
          <p:cNvPr id="261" name="SharedPreferen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SharedPreferences</a:t>
            </a:r>
          </a:p>
        </p:txBody>
      </p:sp>
      <p:sp>
        <p:nvSpPr>
          <p:cNvPr id="262" name="SharedPreferences to mechanizm przechowywania danych w formie par klucz-wartość w systemie Android. Jest często używany do zapisywania prostych ustawień aplikacji lub małych ilości danych.…"/>
          <p:cNvSpPr txBox="1"/>
          <p:nvPr>
            <p:ph type="body" idx="1"/>
          </p:nvPr>
        </p:nvSpPr>
        <p:spPr>
          <a:prstGeom prst="rect">
            <a:avLst/>
          </a:prstGeom>
        </p:spPr>
        <p:txBody>
          <a:bodyPr/>
          <a:lstStyle/>
          <a:p>
            <a:pPr lvl="1" marL="0" indent="457200" defTabSz="825500">
              <a:lnSpc>
                <a:spcPct val="100000"/>
              </a:lnSpc>
              <a:spcBef>
                <a:spcPts val="1800"/>
              </a:spcBef>
              <a:buSzTx/>
              <a:buNone/>
              <a:defRPr spc="-55" sz="5500"/>
            </a:pPr>
            <a:r>
              <a:t>SharedPreferences to mechanizm przechowywania danych w formie par klucz-wartość w systemie Android. Jest często używany do zapisywania prostych ustawień aplikacji lub małych ilości danych.</a:t>
            </a:r>
          </a:p>
          <a:p>
            <a:pPr lvl="1" marL="0" indent="457200" defTabSz="825500">
              <a:lnSpc>
                <a:spcPct val="100000"/>
              </a:lnSpc>
              <a:spcBef>
                <a:spcPts val="1800"/>
              </a:spcBef>
              <a:buSzTx/>
              <a:buNone/>
              <a:defRPr spc="-55" sz="5500"/>
            </a:pPr>
            <a:r>
              <a:t>W celu zapisywania bardziej skomplikowanych struktur można pomóc sobie biblioteką Gson ale ze względu na małą wydajność nie jest to zalecane dla wielkich ilości danych</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Zapisywanie danych na urządzeniu"/>
          <p:cNvSpPr txBox="1"/>
          <p:nvPr>
            <p:ph type="title"/>
          </p:nvPr>
        </p:nvSpPr>
        <p:spPr>
          <a:prstGeom prst="rect">
            <a:avLst/>
          </a:prstGeom>
        </p:spPr>
        <p:txBody>
          <a:bodyPr/>
          <a:lstStyle/>
          <a:p>
            <a:pPr/>
            <a:r>
              <a:t>Zapisywanie danych na urządzeniu</a:t>
            </a:r>
          </a:p>
        </p:txBody>
      </p:sp>
      <p:sp>
        <p:nvSpPr>
          <p:cNvPr id="265" name="SharedPreferen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SharedPreferences</a:t>
            </a:r>
          </a:p>
        </p:txBody>
      </p:sp>
      <p:sp>
        <p:nvSpPr>
          <p:cNvPr id="266" name="val sharedPreferences = context.getSharedPreferences(PREFS_NAME, Context.MODE_PRIVATE)…"/>
          <p:cNvSpPr txBox="1"/>
          <p:nvPr>
            <p:ph type="body" idx="1"/>
          </p:nvPr>
        </p:nvSpPr>
        <p:spPr>
          <a:xfrm>
            <a:off x="679418" y="4248504"/>
            <a:ext cx="22498082" cy="8256012"/>
          </a:xfrm>
          <a:prstGeom prst="rect">
            <a:avLst/>
          </a:prstGeom>
        </p:spPr>
        <p:txBody>
          <a:bodyPr/>
          <a:lstStyle/>
          <a:p>
            <a:pPr lvl="1" marL="0" indent="457200" defTabSz="825500">
              <a:lnSpc>
                <a:spcPct val="100000"/>
              </a:lnSpc>
              <a:spcBef>
                <a:spcPts val="1800"/>
              </a:spcBef>
              <a:buSzTx/>
              <a:buNone/>
              <a:defRPr spc="-55" sz="5500"/>
            </a:pPr>
            <a:r>
              <a:t>val sharedPreferences = context.getSharedPreferences(PREFS_NAME, Context.MODE_PRIVATE)</a:t>
            </a:r>
          </a:p>
          <a:p>
            <a:pPr lvl="1" marL="0" indent="457200" defTabSz="825500">
              <a:lnSpc>
                <a:spcPct val="100000"/>
              </a:lnSpc>
              <a:spcBef>
                <a:spcPts val="1800"/>
              </a:spcBef>
              <a:buSzTx/>
              <a:buNone/>
              <a:defRPr spc="-55" sz="5500"/>
            </a:pPr>
            <a:r>
              <a:t>val editor: SharedPreferences.Editor = sharedPreferences.edit()</a:t>
            </a:r>
          </a:p>
          <a:p>
            <a:pPr lvl="1" marL="0" indent="457200" defTabSz="825500">
              <a:lnSpc>
                <a:spcPct val="100000"/>
              </a:lnSpc>
              <a:spcBef>
                <a:spcPts val="1800"/>
              </a:spcBef>
              <a:buSzTx/>
              <a:buNone/>
              <a:defRPr spc="-55" sz="5500"/>
            </a:pPr>
            <a:r>
              <a:t>editor.putString(KLUCZ_STRING, "Witaj, Świecie!”)</a:t>
            </a:r>
          </a:p>
          <a:p>
            <a:pPr lvl="1" marL="0" indent="457200" defTabSz="825500">
              <a:lnSpc>
                <a:spcPct val="100000"/>
              </a:lnSpc>
              <a:spcBef>
                <a:spcPts val="1800"/>
              </a:spcBef>
              <a:buSzTx/>
              <a:buNone/>
              <a:defRPr spc="-55" sz="5500"/>
            </a:pPr>
            <a:r>
              <a:t>editor.putInt(KLUCZ_LICZBA, 42)</a:t>
            </a:r>
          </a:p>
          <a:p>
            <a:pPr lvl="1" marL="0" indent="457200" defTabSz="825500">
              <a:lnSpc>
                <a:spcPct val="100000"/>
              </a:lnSpc>
              <a:spcBef>
                <a:spcPts val="1800"/>
              </a:spcBef>
              <a:buSzTx/>
              <a:buNone/>
              <a:defRPr spc="-55" sz="5500"/>
            </a:pPr>
            <a:r>
              <a:t>editor.apply()</a:t>
            </a:r>
          </a:p>
          <a:p>
            <a:pPr lvl="1" marL="0" indent="457200" defTabSz="825500">
              <a:lnSpc>
                <a:spcPct val="100000"/>
              </a:lnSpc>
              <a:spcBef>
                <a:spcPts val="1800"/>
              </a:spcBef>
              <a:buSzTx/>
              <a:buNone/>
              <a:defRPr spc="-55" sz="5500"/>
            </a:pPr>
            <a:r>
              <a:t>val odczytanyString = sharedPreferences.getString(KLUCZ_STRING,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Zapisywanie danych na urządzeniu"/>
          <p:cNvSpPr txBox="1"/>
          <p:nvPr>
            <p:ph type="title"/>
          </p:nvPr>
        </p:nvSpPr>
        <p:spPr>
          <a:prstGeom prst="rect">
            <a:avLst/>
          </a:prstGeom>
        </p:spPr>
        <p:txBody>
          <a:bodyPr/>
          <a:lstStyle/>
          <a:p>
            <a:pPr/>
            <a:r>
              <a:t>Zapisywanie danych na urządzeniu</a:t>
            </a:r>
          </a:p>
        </p:txBody>
      </p:sp>
      <p:sp>
        <p:nvSpPr>
          <p:cNvPr id="269" name="Pliki wewnętrzne i zewnętrzn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Pliki wewnętrzne i zewnętrzne</a:t>
            </a:r>
          </a:p>
        </p:txBody>
      </p:sp>
      <p:sp>
        <p:nvSpPr>
          <p:cNvPr id="270" name="Pliki są jednym z podstawowych sposobów przechowywania danych w systemie Android. Możesz używać plików do zapisywania różnych rodzajów danych, takich jak tekst, obrazy, czy inne struktury danych.…"/>
          <p:cNvSpPr txBox="1"/>
          <p:nvPr>
            <p:ph type="body" idx="1"/>
          </p:nvPr>
        </p:nvSpPr>
        <p:spPr>
          <a:prstGeom prst="rect">
            <a:avLst/>
          </a:prstGeom>
        </p:spPr>
        <p:txBody>
          <a:bodyPr/>
          <a:lstStyle/>
          <a:p>
            <a:pPr lvl="1" marL="0" indent="457200" defTabSz="825500">
              <a:lnSpc>
                <a:spcPct val="100000"/>
              </a:lnSpc>
              <a:spcBef>
                <a:spcPts val="1800"/>
              </a:spcBef>
              <a:buSzTx/>
              <a:buNone/>
              <a:defRPr spc="-55" sz="5500"/>
            </a:pPr>
            <a:r>
              <a:t>Pliki są jednym z podstawowych sposobów przechowywania danych w systemie Android. Możesz używać plików do zapisywania różnych rodzajów danych, takich jak tekst, obrazy, czy inne struktury danych.</a:t>
            </a:r>
          </a:p>
          <a:p>
            <a:pPr lvl="1" marL="0" indent="457200" defTabSz="825500">
              <a:lnSpc>
                <a:spcPct val="100000"/>
              </a:lnSpc>
              <a:spcBef>
                <a:spcPts val="1800"/>
              </a:spcBef>
              <a:buSzTx/>
              <a:buNone/>
              <a:defRPr spc="-55" sz="5500"/>
            </a:pPr>
            <a:r>
              <a:t>Główny podział jaki można tutaj zauważyć to zapis do plików wewnętrznych i zewnętrznych</a:t>
            </a:r>
          </a:p>
          <a:p>
            <a:pPr lvl="1" marL="0" indent="457200" defTabSz="825500">
              <a:lnSpc>
                <a:spcPct val="100000"/>
              </a:lnSpc>
              <a:spcBef>
                <a:spcPts val="1800"/>
              </a:spcBef>
              <a:buSzTx/>
              <a:buNone/>
              <a:defRPr spc="-55" sz="5500"/>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Zapisywanie danych na urządzeniu"/>
          <p:cNvSpPr txBox="1"/>
          <p:nvPr>
            <p:ph type="title"/>
          </p:nvPr>
        </p:nvSpPr>
        <p:spPr>
          <a:prstGeom prst="rect">
            <a:avLst/>
          </a:prstGeom>
        </p:spPr>
        <p:txBody>
          <a:bodyPr/>
          <a:lstStyle/>
          <a:p>
            <a:pPr/>
            <a:r>
              <a:t>Zapisywanie danych na urządzeniu</a:t>
            </a:r>
          </a:p>
        </p:txBody>
      </p:sp>
      <p:sp>
        <p:nvSpPr>
          <p:cNvPr id="273" name="Pliki wewnętrzne i zewnętrzn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Pliki wewnętrzne i zewnętrzne</a:t>
            </a:r>
          </a:p>
        </p:txBody>
      </p:sp>
      <p:sp>
        <p:nvSpPr>
          <p:cNvPr id="274" name="Pliki wewnętrzne są to pliki które istnieją wewnątrz systemu i tylko aplikacja ma do nich dostęp. Największą zaletą jest to że nie wymaga to otrzymania uprawniań WRITE_EXTERNAL_STORAGE i READ_EXTERNAL_STORAGE.…"/>
          <p:cNvSpPr txBox="1"/>
          <p:nvPr>
            <p:ph type="body" idx="1"/>
          </p:nvPr>
        </p:nvSpPr>
        <p:spPr>
          <a:prstGeom prst="rect">
            <a:avLst/>
          </a:prstGeom>
        </p:spPr>
        <p:txBody>
          <a:bodyPr/>
          <a:lstStyle/>
          <a:p>
            <a:pPr lvl="1" marL="0" indent="457200" defTabSz="825500">
              <a:lnSpc>
                <a:spcPct val="100000"/>
              </a:lnSpc>
              <a:spcBef>
                <a:spcPts val="1800"/>
              </a:spcBef>
              <a:buSzTx/>
              <a:buNone/>
              <a:defRPr spc="-55" sz="5500"/>
            </a:pPr>
            <a:r>
              <a:t>Pliki wewnętrzne są to pliki które istnieją wewnątrz systemu i tylko aplikacja ma do nich dostęp. Największą zaletą jest to że nie wymaga to otrzymania uprawniań WRITE_EXTERNAL_STORAGE i READ_EXTERNAL_STORAGE.</a:t>
            </a:r>
          </a:p>
          <a:p>
            <a:pPr lvl="1" marL="0" indent="457200" defTabSz="825500">
              <a:lnSpc>
                <a:spcPct val="100000"/>
              </a:lnSpc>
              <a:spcBef>
                <a:spcPts val="1800"/>
              </a:spcBef>
              <a:buSzTx/>
              <a:buNone/>
              <a:defRPr spc="-55" sz="5500"/>
            </a:pPr>
            <a:r>
              <a:t>Ścieżkę dla której będziemy zapisywać pliki można pobrać z </a:t>
            </a:r>
            <a:r>
              <a:rPr i="1"/>
              <a:t>context.</a:t>
            </a:r>
          </a:p>
          <a:p>
            <a:pPr lvl="1" marL="0" indent="457200" defTabSz="825500">
              <a:lnSpc>
                <a:spcPct val="100000"/>
              </a:lnSpc>
              <a:spcBef>
                <a:spcPts val="1800"/>
              </a:spcBef>
              <a:buSzTx/>
              <a:buNone/>
              <a:defRPr spc="-55" sz="5500"/>
            </a:pPr>
            <a:r>
              <a:t>Mamy opcje takie jak cacheDir, filesDir, noBackupFilesDir, getDir itd</a:t>
            </a:r>
            <a:endParaRPr i="1"/>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Zapisywanie danych na urządzeniu"/>
          <p:cNvSpPr txBox="1"/>
          <p:nvPr>
            <p:ph type="title"/>
          </p:nvPr>
        </p:nvSpPr>
        <p:spPr>
          <a:prstGeom prst="rect">
            <a:avLst/>
          </a:prstGeom>
        </p:spPr>
        <p:txBody>
          <a:bodyPr/>
          <a:lstStyle/>
          <a:p>
            <a:pPr/>
            <a:r>
              <a:t>Zapisywanie danych na urządzeniu</a:t>
            </a:r>
          </a:p>
        </p:txBody>
      </p:sp>
      <p:sp>
        <p:nvSpPr>
          <p:cNvPr id="277" name="Pliki wewnętrzne i zewnętrzn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Pliki wewnętrzne i zewnętrzne</a:t>
            </a:r>
          </a:p>
        </p:txBody>
      </p:sp>
      <p:sp>
        <p:nvSpPr>
          <p:cNvPr id="278" name="Pliki zewnętrzne są to pliki które zapisujemy bezpośrednio w ogólnodostępnej pamięci urządzenia. Użytkownik będzie miał do nich pełny dostęp. Aby użyć tej opcji musimy wcześniej otrzymać uprawnienia WRITE_EXTERNAL_STORAGE i READ_EXTERNAL_STORAGE."/>
          <p:cNvSpPr txBox="1"/>
          <p:nvPr>
            <p:ph type="body" idx="1"/>
          </p:nvPr>
        </p:nvSpPr>
        <p:spPr>
          <a:prstGeom prst="rect">
            <a:avLst/>
          </a:prstGeom>
        </p:spPr>
        <p:txBody>
          <a:bodyPr/>
          <a:lstStyle/>
          <a:p>
            <a:pPr lvl="1" marL="0" indent="457200" defTabSz="825500">
              <a:lnSpc>
                <a:spcPct val="100000"/>
              </a:lnSpc>
              <a:spcBef>
                <a:spcPts val="1800"/>
              </a:spcBef>
              <a:buSzTx/>
              <a:buNone/>
              <a:defRPr spc="-55" sz="5500"/>
            </a:pPr>
            <a:r>
              <a:t>Pliki zewnętrzne są to pliki które zapisujemy bezpośrednio w ogólnodostępnej pamięci urządzenia. Użytkownik będzie miał do nich pełny dostęp. Aby użyć tej opcji musimy wcześniej otrzymać uprawnienia WRITE_EXTERNAL_STORAGE i READ_EXTERNAL_STORAGE.</a:t>
            </a:r>
          </a:p>
          <a:p>
            <a:pPr lvl="1" marL="0" indent="457200" defTabSz="825500">
              <a:lnSpc>
                <a:spcPct val="100000"/>
              </a:lnSpc>
              <a:spcBef>
                <a:spcPts val="1800"/>
              </a:spcBef>
              <a:buSzTx/>
              <a:buNone/>
              <a:defRPr spc="-55" sz="5500"/>
            </a:pPr>
            <a:endParaRPr i="1"/>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Zapisywanie danych na urządzeniu"/>
          <p:cNvSpPr txBox="1"/>
          <p:nvPr>
            <p:ph type="title"/>
          </p:nvPr>
        </p:nvSpPr>
        <p:spPr>
          <a:prstGeom prst="rect">
            <a:avLst/>
          </a:prstGeom>
        </p:spPr>
        <p:txBody>
          <a:bodyPr/>
          <a:lstStyle/>
          <a:p>
            <a:pPr/>
            <a:r>
              <a:t>Zapisywanie danych na urządzeniu</a:t>
            </a:r>
          </a:p>
        </p:txBody>
      </p:sp>
      <p:sp>
        <p:nvSpPr>
          <p:cNvPr id="281" name="Pliki wewnętrzne i zewnętrzn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Pliki wewnętrzne i zewnętrzne</a:t>
            </a:r>
          </a:p>
        </p:txBody>
      </p:sp>
      <p:sp>
        <p:nvSpPr>
          <p:cNvPr id="282" name="Zapis do plików odbywa się za pomocą standardowych metod…"/>
          <p:cNvSpPr txBox="1"/>
          <p:nvPr>
            <p:ph type="body" idx="1"/>
          </p:nvPr>
        </p:nvSpPr>
        <p:spPr>
          <a:prstGeom prst="rect">
            <a:avLst/>
          </a:prstGeom>
        </p:spPr>
        <p:txBody>
          <a:bodyPr/>
          <a:lstStyle/>
          <a:p>
            <a:pPr lvl="1" marL="0" indent="361188" defTabSz="652145">
              <a:lnSpc>
                <a:spcPct val="100000"/>
              </a:lnSpc>
              <a:spcBef>
                <a:spcPts val="1400"/>
              </a:spcBef>
              <a:buSzTx/>
              <a:buNone/>
              <a:defRPr spc="-43" sz="4345"/>
            </a:pPr>
            <a:r>
              <a:t>Zapis do plików odbywa się za pomocą standardowych metod</a:t>
            </a:r>
          </a:p>
          <a:p>
            <a:pPr lvl="1" marL="0" indent="361188" defTabSz="652145">
              <a:lnSpc>
                <a:spcPct val="100000"/>
              </a:lnSpc>
              <a:spcBef>
                <a:spcPts val="1400"/>
              </a:spcBef>
              <a:buSzTx/>
              <a:buNone/>
              <a:defRPr spc="-43" sz="4345"/>
            </a:pPr>
          </a:p>
          <a:p>
            <a:pPr lvl="1" marL="0" indent="361188" defTabSz="652145">
              <a:lnSpc>
                <a:spcPct val="100000"/>
              </a:lnSpc>
              <a:spcBef>
                <a:spcPts val="1400"/>
              </a:spcBef>
              <a:buSzTx/>
              <a:buNone/>
              <a:defRPr spc="-43" sz="4345"/>
            </a:pPr>
            <a:r>
              <a:t>    val file = File(filesDir, nazwaPliku)</a:t>
            </a:r>
          </a:p>
          <a:p>
            <a:pPr lvl="1" marL="0" indent="361188" defTabSz="652145">
              <a:lnSpc>
                <a:spcPct val="100000"/>
              </a:lnSpc>
              <a:spcBef>
                <a:spcPts val="1400"/>
              </a:spcBef>
              <a:buSzTx/>
              <a:buNone/>
              <a:defRPr spc="-43" sz="4345"/>
            </a:pPr>
            <a:r>
              <a:t>    val stream = FileOutputStream(file)</a:t>
            </a:r>
          </a:p>
          <a:p>
            <a:pPr lvl="1" marL="0" indent="361188" defTabSz="652145">
              <a:lnSpc>
                <a:spcPct val="100000"/>
              </a:lnSpc>
              <a:spcBef>
                <a:spcPts val="1400"/>
              </a:spcBef>
              <a:buSzTx/>
              <a:buNone/>
              <a:defRPr spc="-43" sz="4345"/>
            </a:pPr>
            <a:r>
              <a:t>    stream.write(zawartoscPliku.toByteArray())</a:t>
            </a:r>
          </a:p>
          <a:p>
            <a:pPr lvl="1" marL="0" indent="361188" defTabSz="652145">
              <a:lnSpc>
                <a:spcPct val="100000"/>
              </a:lnSpc>
              <a:spcBef>
                <a:spcPts val="1400"/>
              </a:spcBef>
              <a:buSzTx/>
              <a:buNone/>
              <a:defRPr spc="-43" sz="4345"/>
            </a:pPr>
            <a:r>
              <a:t>    stream.close()</a:t>
            </a:r>
          </a:p>
          <a:p>
            <a:pPr lvl="1" marL="0" indent="361188" defTabSz="652145">
              <a:lnSpc>
                <a:spcPct val="100000"/>
              </a:lnSpc>
              <a:spcBef>
                <a:spcPts val="1400"/>
              </a:spcBef>
              <a:buSzTx/>
              <a:buNone/>
              <a:defRPr spc="-43" sz="4345"/>
            </a:pPr>
          </a:p>
          <a:p>
            <a:pPr lvl="1" marL="0" indent="361188" defTabSz="652145">
              <a:lnSpc>
                <a:spcPct val="100000"/>
              </a:lnSpc>
              <a:spcBef>
                <a:spcPts val="1400"/>
              </a:spcBef>
              <a:buSzTx/>
              <a:buNone/>
              <a:defRPr spc="-43" sz="4345"/>
            </a:pPr>
          </a:p>
          <a:p>
            <a:pPr lvl="1" marL="0" indent="361188" defTabSz="652145">
              <a:lnSpc>
                <a:spcPct val="100000"/>
              </a:lnSpc>
              <a:spcBef>
                <a:spcPts val="1400"/>
              </a:spcBef>
              <a:buSzTx/>
              <a:buNone/>
              <a:defRPr spc="-43" sz="4345"/>
            </a:pPr>
            <a:endParaRPr i="1"/>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Zapisywanie danych na urządzeniu"/>
          <p:cNvSpPr txBox="1"/>
          <p:nvPr>
            <p:ph type="title"/>
          </p:nvPr>
        </p:nvSpPr>
        <p:spPr>
          <a:prstGeom prst="rect">
            <a:avLst/>
          </a:prstGeom>
        </p:spPr>
        <p:txBody>
          <a:bodyPr/>
          <a:lstStyle/>
          <a:p>
            <a:pPr/>
            <a:r>
              <a:t>Zapisywanie danych na urządzeniu</a:t>
            </a:r>
          </a:p>
        </p:txBody>
      </p:sp>
      <p:sp>
        <p:nvSpPr>
          <p:cNvPr id="285" name="SqlLit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SqlLite</a:t>
            </a:r>
          </a:p>
        </p:txBody>
      </p:sp>
      <p:sp>
        <p:nvSpPr>
          <p:cNvPr id="286" name="SQLite to lekka i samodzielna relacyjna baza danych, która jest szeroko stosowana w aplikacjach mobilnych, w tym również na platformie Android.…"/>
          <p:cNvSpPr txBox="1"/>
          <p:nvPr>
            <p:ph type="body" idx="1"/>
          </p:nvPr>
        </p:nvSpPr>
        <p:spPr>
          <a:prstGeom prst="rect">
            <a:avLst/>
          </a:prstGeom>
        </p:spPr>
        <p:txBody>
          <a:bodyPr/>
          <a:lstStyle/>
          <a:p>
            <a:pPr lvl="1" marL="0" indent="457200" defTabSz="825500">
              <a:lnSpc>
                <a:spcPct val="100000"/>
              </a:lnSpc>
              <a:spcBef>
                <a:spcPts val="1800"/>
              </a:spcBef>
              <a:buSzTx/>
              <a:buNone/>
              <a:defRPr spc="-55" sz="5500"/>
            </a:pPr>
            <a:r>
              <a:t>SQLite to lekka i samodzielna relacyjna baza danych, która jest szeroko stosowana w aplikacjach mobilnych, w tym również na platformie Android. </a:t>
            </a:r>
          </a:p>
          <a:p>
            <a:pPr lvl="1" marL="0" indent="457200" defTabSz="825500">
              <a:lnSpc>
                <a:spcPct val="100000"/>
              </a:lnSpc>
              <a:spcBef>
                <a:spcPts val="1800"/>
              </a:spcBef>
              <a:buSzTx/>
              <a:buNone/>
              <a:defRPr spc="-55" sz="5500"/>
            </a:pPr>
            <a:r>
              <a:t>Ze względu na niskopoziomowość tego rozwiązania nie zaleca się używać go w projektach tylko wykorzystać bibliotekę Room</a:t>
            </a:r>
          </a:p>
          <a:p>
            <a:pPr lvl="1" marL="0" indent="457200" defTabSz="825500">
              <a:lnSpc>
                <a:spcPct val="100000"/>
              </a:lnSpc>
              <a:spcBef>
                <a:spcPts val="1800"/>
              </a:spcBef>
              <a:buSzTx/>
              <a:buNone/>
              <a:defRPr spc="-55" sz="5500"/>
            </a:pPr>
          </a:p>
          <a:p>
            <a:pPr lvl="1" marL="0" indent="457200" defTabSz="825500">
              <a:lnSpc>
                <a:spcPct val="100000"/>
              </a:lnSpc>
              <a:spcBef>
                <a:spcPts val="1800"/>
              </a:spcBef>
              <a:buSzTx/>
              <a:buNone/>
              <a:defRPr spc="-55" sz="5500"/>
            </a:pPr>
            <a:endParaRPr i="1"/>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Operacje w tle"/>
          <p:cNvSpPr txBox="1"/>
          <p:nvPr>
            <p:ph type="title"/>
          </p:nvPr>
        </p:nvSpPr>
        <p:spPr>
          <a:prstGeom prst="rect">
            <a:avLst/>
          </a:prstGeom>
        </p:spPr>
        <p:txBody>
          <a:bodyPr/>
          <a:lstStyle/>
          <a:p>
            <a:pPr/>
            <a:r>
              <a:t>Operacje w tle</a:t>
            </a:r>
          </a:p>
        </p:txBody>
      </p:sp>
      <p:sp>
        <p:nvSpPr>
          <p:cNvPr id="180" name="IntentServi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IntentService</a:t>
            </a:r>
          </a:p>
        </p:txBody>
      </p:sp>
      <p:sp>
        <p:nvSpPr>
          <p:cNvPr id="181" name="IntentService jest klasą w Androidzie, która dostarcza prosty sposób na wykonywanie operacji w tle w formie serwisu. Jest to podklasa Service, która automatycznie zarządza wątkiem dla przetwarzania operacji w tle. IntentService jest szczególnie użyteczny"/>
          <p:cNvSpPr txBox="1"/>
          <p:nvPr>
            <p:ph type="body" idx="1"/>
          </p:nvPr>
        </p:nvSpPr>
        <p:spPr>
          <a:prstGeom prst="rect">
            <a:avLst/>
          </a:prstGeom>
        </p:spPr>
        <p:txBody>
          <a:bodyPr/>
          <a:lstStyle/>
          <a:p>
            <a:pPr/>
            <a:r>
              <a:rPr i="1"/>
              <a:t>IntentService</a:t>
            </a:r>
            <a:r>
              <a:t> jest klasą w Androidzie, która dostarcza prosty sposób na wykonywanie operacji w tle w formie serwisu. Jest to podklasa Service, która automatycznie zarządza wątkiem dla przetwarzania operacji w tle. IntentService jest szczególnie użyteczny, gdy chcesz obsługiwać operacje w tle w odpowiedzi na zdarzenia systemowe lub żądania od innych komponentów aplikacji, takie jak aktywności czy innych usług.</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Zapisywanie danych na urządzeniu"/>
          <p:cNvSpPr txBox="1"/>
          <p:nvPr>
            <p:ph type="title"/>
          </p:nvPr>
        </p:nvSpPr>
        <p:spPr>
          <a:prstGeom prst="rect">
            <a:avLst/>
          </a:prstGeom>
        </p:spPr>
        <p:txBody>
          <a:bodyPr/>
          <a:lstStyle/>
          <a:p>
            <a:pPr/>
            <a:r>
              <a:t>Zapisywanie danych na urządzeniu</a:t>
            </a:r>
          </a:p>
        </p:txBody>
      </p:sp>
      <p:sp>
        <p:nvSpPr>
          <p:cNvPr id="289" name="SqlLit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SqlLite</a:t>
            </a:r>
          </a:p>
        </p:txBody>
      </p:sp>
      <p:sp>
        <p:nvSpPr>
          <p:cNvPr id="290" name="Przykładowa implementacja:…"/>
          <p:cNvSpPr txBox="1"/>
          <p:nvPr>
            <p:ph type="body" idx="1"/>
          </p:nvPr>
        </p:nvSpPr>
        <p:spPr>
          <a:prstGeom prst="rect">
            <a:avLst/>
          </a:prstGeom>
        </p:spPr>
        <p:txBody>
          <a:bodyPr/>
          <a:lstStyle/>
          <a:p>
            <a:pPr lvl="1" marL="0" indent="356615" defTabSz="643889">
              <a:lnSpc>
                <a:spcPct val="100000"/>
              </a:lnSpc>
              <a:spcBef>
                <a:spcPts val="1400"/>
              </a:spcBef>
              <a:buSzTx/>
              <a:buNone/>
              <a:defRPr spc="-42" sz="4290"/>
            </a:pPr>
            <a:r>
              <a:t>Przykładowa implementacja:</a:t>
            </a:r>
          </a:p>
          <a:p>
            <a:pPr marL="0" indent="0" defTabSz="356615">
              <a:lnSpc>
                <a:spcPct val="100000"/>
              </a:lnSpc>
              <a:spcBef>
                <a:spcPts val="0"/>
              </a:spcBef>
              <a:buSzTx/>
              <a:buNone/>
              <a:defRPr sz="2574">
                <a:latin typeface="Courier"/>
                <a:ea typeface="Courier"/>
                <a:cs typeface="Courier"/>
                <a:sym typeface="Courier"/>
              </a:defRPr>
            </a:pPr>
            <a:r>
              <a:t>class FeedReaderDbHelper(context: Context) : SQLiteOpenHelper(context, DATABASE_NAME, null, DATABASE_VERSION) {</a:t>
            </a:r>
          </a:p>
          <a:p>
            <a:pPr marL="0" indent="0" defTabSz="356615">
              <a:lnSpc>
                <a:spcPct val="100000"/>
              </a:lnSpc>
              <a:spcBef>
                <a:spcPts val="0"/>
              </a:spcBef>
              <a:buSzTx/>
              <a:buNone/>
              <a:defRPr sz="2574">
                <a:latin typeface="Courier"/>
                <a:ea typeface="Courier"/>
                <a:cs typeface="Courier"/>
                <a:sym typeface="Courier"/>
              </a:defRPr>
            </a:pPr>
            <a:r>
              <a:t>    override fun onCreate(db: SQLiteDatabase) {</a:t>
            </a:r>
          </a:p>
          <a:p>
            <a:pPr marL="0" indent="0" defTabSz="356615">
              <a:lnSpc>
                <a:spcPct val="100000"/>
              </a:lnSpc>
              <a:spcBef>
                <a:spcPts val="0"/>
              </a:spcBef>
              <a:buSzTx/>
              <a:buNone/>
              <a:defRPr sz="2574">
                <a:latin typeface="Courier"/>
                <a:ea typeface="Courier"/>
                <a:cs typeface="Courier"/>
                <a:sym typeface="Courier"/>
              </a:defRPr>
            </a:pPr>
            <a:r>
              <a:t>        db.execSQL(SQL_CREATE_ENTRIES)</a:t>
            </a:r>
          </a:p>
          <a:p>
            <a:pPr marL="0" indent="0" defTabSz="356615">
              <a:lnSpc>
                <a:spcPct val="100000"/>
              </a:lnSpc>
              <a:spcBef>
                <a:spcPts val="0"/>
              </a:spcBef>
              <a:buSzTx/>
              <a:buNone/>
              <a:defRPr sz="2574">
                <a:latin typeface="Courier"/>
                <a:ea typeface="Courier"/>
                <a:cs typeface="Courier"/>
                <a:sym typeface="Courier"/>
              </a:defRPr>
            </a:pPr>
            <a:r>
              <a:t>    }</a:t>
            </a:r>
          </a:p>
          <a:p>
            <a:pPr marL="0" indent="0" defTabSz="356615">
              <a:lnSpc>
                <a:spcPct val="100000"/>
              </a:lnSpc>
              <a:spcBef>
                <a:spcPts val="0"/>
              </a:spcBef>
              <a:buSzTx/>
              <a:buNone/>
              <a:defRPr sz="2574">
                <a:latin typeface="Courier"/>
                <a:ea typeface="Courier"/>
                <a:cs typeface="Courier"/>
                <a:sym typeface="Courier"/>
              </a:defRPr>
            </a:pPr>
            <a:r>
              <a:t>    override fun onUpgrade(db: SQLiteDatabase, oldVersion: Int, newVersion: Int) {</a:t>
            </a:r>
          </a:p>
          <a:p>
            <a:pPr marL="0" indent="0" defTabSz="356615">
              <a:lnSpc>
                <a:spcPct val="100000"/>
              </a:lnSpc>
              <a:spcBef>
                <a:spcPts val="0"/>
              </a:spcBef>
              <a:buSzTx/>
              <a:buNone/>
              <a:defRPr sz="2574">
                <a:latin typeface="Courier"/>
                <a:ea typeface="Courier"/>
                <a:cs typeface="Courier"/>
                <a:sym typeface="Courier"/>
              </a:defRPr>
            </a:pPr>
            <a:r>
              <a:t>        // This database is only a cache for online data, so its upgrade policy is</a:t>
            </a:r>
          </a:p>
          <a:p>
            <a:pPr marL="0" indent="0" defTabSz="356615">
              <a:lnSpc>
                <a:spcPct val="100000"/>
              </a:lnSpc>
              <a:spcBef>
                <a:spcPts val="0"/>
              </a:spcBef>
              <a:buSzTx/>
              <a:buNone/>
              <a:defRPr sz="2574">
                <a:latin typeface="Courier"/>
                <a:ea typeface="Courier"/>
                <a:cs typeface="Courier"/>
                <a:sym typeface="Courier"/>
              </a:defRPr>
            </a:pPr>
            <a:r>
              <a:t>        // to simply to discard the data and start over</a:t>
            </a:r>
          </a:p>
          <a:p>
            <a:pPr marL="0" indent="0" defTabSz="356615">
              <a:lnSpc>
                <a:spcPct val="100000"/>
              </a:lnSpc>
              <a:spcBef>
                <a:spcPts val="0"/>
              </a:spcBef>
              <a:buSzTx/>
              <a:buNone/>
              <a:defRPr sz="2574">
                <a:latin typeface="Courier"/>
                <a:ea typeface="Courier"/>
                <a:cs typeface="Courier"/>
                <a:sym typeface="Courier"/>
              </a:defRPr>
            </a:pPr>
            <a:r>
              <a:t>        db.execSQL(SQL_DELETE_ENTRIES)</a:t>
            </a:r>
          </a:p>
          <a:p>
            <a:pPr marL="0" indent="0" defTabSz="356615">
              <a:lnSpc>
                <a:spcPct val="100000"/>
              </a:lnSpc>
              <a:spcBef>
                <a:spcPts val="0"/>
              </a:spcBef>
              <a:buSzTx/>
              <a:buNone/>
              <a:defRPr sz="2574">
                <a:latin typeface="Courier"/>
                <a:ea typeface="Courier"/>
                <a:cs typeface="Courier"/>
                <a:sym typeface="Courier"/>
              </a:defRPr>
            </a:pPr>
            <a:r>
              <a:t>        onCreate(db)</a:t>
            </a:r>
          </a:p>
          <a:p>
            <a:pPr marL="0" indent="0" defTabSz="356615">
              <a:lnSpc>
                <a:spcPct val="100000"/>
              </a:lnSpc>
              <a:spcBef>
                <a:spcPts val="0"/>
              </a:spcBef>
              <a:buSzTx/>
              <a:buNone/>
              <a:defRPr sz="2574">
                <a:latin typeface="Courier"/>
                <a:ea typeface="Courier"/>
                <a:cs typeface="Courier"/>
                <a:sym typeface="Courier"/>
              </a:defRPr>
            </a:pPr>
            <a:r>
              <a:t>    }</a:t>
            </a:r>
          </a:p>
          <a:p>
            <a:pPr marL="0" indent="0" defTabSz="356615">
              <a:lnSpc>
                <a:spcPct val="100000"/>
              </a:lnSpc>
              <a:spcBef>
                <a:spcPts val="0"/>
              </a:spcBef>
              <a:buSzTx/>
              <a:buNone/>
              <a:defRPr sz="2574">
                <a:latin typeface="Courier"/>
                <a:ea typeface="Courier"/>
                <a:cs typeface="Courier"/>
                <a:sym typeface="Courier"/>
              </a:defRPr>
            </a:pPr>
            <a:r>
              <a:t>    override fun onDowngrade(db: SQLiteDatabase, oldVersion: Int, newVersion: Int) {</a:t>
            </a:r>
          </a:p>
          <a:p>
            <a:pPr marL="0" indent="0" defTabSz="356615">
              <a:lnSpc>
                <a:spcPct val="100000"/>
              </a:lnSpc>
              <a:spcBef>
                <a:spcPts val="0"/>
              </a:spcBef>
              <a:buSzTx/>
              <a:buNone/>
              <a:defRPr sz="2574">
                <a:latin typeface="Courier"/>
                <a:ea typeface="Courier"/>
                <a:cs typeface="Courier"/>
                <a:sym typeface="Courier"/>
              </a:defRPr>
            </a:pPr>
            <a:r>
              <a:t>        onUpgrade(db, oldVersion, newVersion)</a:t>
            </a:r>
          </a:p>
          <a:p>
            <a:pPr marL="0" indent="0" defTabSz="356615">
              <a:lnSpc>
                <a:spcPct val="100000"/>
              </a:lnSpc>
              <a:spcBef>
                <a:spcPts val="0"/>
              </a:spcBef>
              <a:buSzTx/>
              <a:buNone/>
              <a:defRPr sz="2574">
                <a:latin typeface="Courier"/>
                <a:ea typeface="Courier"/>
                <a:cs typeface="Courier"/>
                <a:sym typeface="Courier"/>
              </a:defRPr>
            </a:pPr>
            <a:r>
              <a:t>    }</a:t>
            </a:r>
          </a:p>
          <a:p>
            <a:pPr marL="0" indent="0" defTabSz="356615">
              <a:lnSpc>
                <a:spcPct val="100000"/>
              </a:lnSpc>
              <a:spcBef>
                <a:spcPts val="0"/>
              </a:spcBef>
              <a:buSzTx/>
              <a:buNone/>
              <a:defRPr sz="2574">
                <a:latin typeface="Courier"/>
                <a:ea typeface="Courier"/>
                <a:cs typeface="Courier"/>
                <a:sym typeface="Courier"/>
              </a:defRPr>
            </a:pPr>
            <a:r>
              <a:t>    companion object {</a:t>
            </a:r>
          </a:p>
          <a:p>
            <a:pPr marL="0" indent="0" defTabSz="356615">
              <a:lnSpc>
                <a:spcPct val="100000"/>
              </a:lnSpc>
              <a:spcBef>
                <a:spcPts val="0"/>
              </a:spcBef>
              <a:buSzTx/>
              <a:buNone/>
              <a:defRPr sz="2574">
                <a:latin typeface="Courier"/>
                <a:ea typeface="Courier"/>
                <a:cs typeface="Courier"/>
                <a:sym typeface="Courier"/>
              </a:defRPr>
            </a:pPr>
            <a:r>
              <a:t>        // If you change the database schema, you must increment the database version.</a:t>
            </a:r>
          </a:p>
          <a:p>
            <a:pPr marL="0" indent="0" defTabSz="356615">
              <a:lnSpc>
                <a:spcPct val="100000"/>
              </a:lnSpc>
              <a:spcBef>
                <a:spcPts val="0"/>
              </a:spcBef>
              <a:buSzTx/>
              <a:buNone/>
              <a:defRPr sz="2574">
                <a:latin typeface="Courier"/>
                <a:ea typeface="Courier"/>
                <a:cs typeface="Courier"/>
                <a:sym typeface="Courier"/>
              </a:defRPr>
            </a:pPr>
            <a:r>
              <a:t>        const val DATABASE_VERSION = 1</a:t>
            </a:r>
          </a:p>
          <a:p>
            <a:pPr marL="0" indent="0" defTabSz="356615">
              <a:lnSpc>
                <a:spcPct val="100000"/>
              </a:lnSpc>
              <a:spcBef>
                <a:spcPts val="0"/>
              </a:spcBef>
              <a:buSzTx/>
              <a:buNone/>
              <a:defRPr sz="2574">
                <a:latin typeface="Courier"/>
                <a:ea typeface="Courier"/>
                <a:cs typeface="Courier"/>
                <a:sym typeface="Courier"/>
              </a:defRPr>
            </a:pPr>
            <a:r>
              <a:t>        const val DATABASE_NAME = "FeedReader.db"</a:t>
            </a:r>
          </a:p>
          <a:p>
            <a:pPr marL="0" indent="0" defTabSz="356615">
              <a:lnSpc>
                <a:spcPct val="100000"/>
              </a:lnSpc>
              <a:spcBef>
                <a:spcPts val="0"/>
              </a:spcBef>
              <a:buSzTx/>
              <a:buNone/>
              <a:defRPr sz="2574">
                <a:latin typeface="Courier"/>
                <a:ea typeface="Courier"/>
                <a:cs typeface="Courier"/>
                <a:sym typeface="Courier"/>
              </a:defRPr>
            </a:pPr>
            <a:r>
              <a:t>    }</a:t>
            </a:r>
          </a:p>
          <a:p>
            <a:pPr marL="0" indent="0" defTabSz="356615">
              <a:lnSpc>
                <a:spcPct val="100000"/>
              </a:lnSpc>
              <a:spcBef>
                <a:spcPts val="0"/>
              </a:spcBef>
              <a:buSzTx/>
              <a:buNone/>
              <a:defRPr sz="2574">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Zapisywanie danych na urządzeniu"/>
          <p:cNvSpPr txBox="1"/>
          <p:nvPr>
            <p:ph type="title"/>
          </p:nvPr>
        </p:nvSpPr>
        <p:spPr>
          <a:prstGeom prst="rect">
            <a:avLst/>
          </a:prstGeom>
        </p:spPr>
        <p:txBody>
          <a:bodyPr/>
          <a:lstStyle/>
          <a:p>
            <a:pPr/>
            <a:r>
              <a:t>Zapisywanie danych na urządzeniu</a:t>
            </a:r>
          </a:p>
        </p:txBody>
      </p:sp>
      <p:sp>
        <p:nvSpPr>
          <p:cNvPr id="293" name="SqlLit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SqlLite</a:t>
            </a:r>
          </a:p>
        </p:txBody>
      </p:sp>
      <p:sp>
        <p:nvSpPr>
          <p:cNvPr id="294" name="Przykładowa implementacja zapis danych:…"/>
          <p:cNvSpPr txBox="1"/>
          <p:nvPr>
            <p:ph type="body" idx="1"/>
          </p:nvPr>
        </p:nvSpPr>
        <p:spPr>
          <a:prstGeom prst="rect">
            <a:avLst/>
          </a:prstGeom>
        </p:spPr>
        <p:txBody>
          <a:bodyPr/>
          <a:lstStyle/>
          <a:p>
            <a:pPr lvl="1" marL="0" indent="457200" defTabSz="825500">
              <a:lnSpc>
                <a:spcPct val="100000"/>
              </a:lnSpc>
              <a:spcBef>
                <a:spcPts val="1800"/>
              </a:spcBef>
              <a:buSzTx/>
              <a:buNone/>
              <a:defRPr spc="-55" sz="5500"/>
            </a:pPr>
            <a:r>
              <a:t>Przykładowa implementacja zapis danych:</a:t>
            </a:r>
          </a:p>
          <a:p>
            <a:pPr lvl="1" marL="0" indent="457200" defTabSz="825500">
              <a:lnSpc>
                <a:spcPct val="100000"/>
              </a:lnSpc>
              <a:spcBef>
                <a:spcPts val="1800"/>
              </a:spcBef>
              <a:buSzTx/>
              <a:buNone/>
              <a:defRPr spc="-55" sz="5500"/>
            </a:pPr>
          </a:p>
          <a:p>
            <a:pPr marL="0" indent="0" defTabSz="457200">
              <a:lnSpc>
                <a:spcPct val="100000"/>
              </a:lnSpc>
              <a:spcBef>
                <a:spcPts val="0"/>
              </a:spcBef>
              <a:buSzTx/>
              <a:buNone/>
              <a:defRPr sz="3300">
                <a:latin typeface="Courier"/>
                <a:ea typeface="Courier"/>
                <a:cs typeface="Courier"/>
                <a:sym typeface="Courier"/>
              </a:defRPr>
            </a:pPr>
            <a:r>
              <a:t>// Gets the data repository in write mode</a:t>
            </a:r>
          </a:p>
          <a:p>
            <a:pPr marL="0" indent="0" defTabSz="457200">
              <a:lnSpc>
                <a:spcPct val="100000"/>
              </a:lnSpc>
              <a:spcBef>
                <a:spcPts val="0"/>
              </a:spcBef>
              <a:buSzTx/>
              <a:buNone/>
              <a:defRPr sz="3300">
                <a:latin typeface="Courier"/>
                <a:ea typeface="Courier"/>
                <a:cs typeface="Courier"/>
                <a:sym typeface="Courier"/>
              </a:defRPr>
            </a:pPr>
            <a:r>
              <a:t>val db = dbHelper.writableDatabase</a:t>
            </a:r>
          </a:p>
          <a:p>
            <a:pPr marL="0" indent="0" defTabSz="457200">
              <a:lnSpc>
                <a:spcPct val="100000"/>
              </a:lnSpc>
              <a:spcBef>
                <a:spcPts val="0"/>
              </a:spcBef>
              <a:buSzTx/>
              <a:buNone/>
              <a:defRPr sz="3300">
                <a:latin typeface="Courier"/>
                <a:ea typeface="Courier"/>
                <a:cs typeface="Courier"/>
                <a:sym typeface="Courier"/>
              </a:defRPr>
            </a:pPr>
          </a:p>
          <a:p>
            <a:pPr marL="0" indent="0" defTabSz="457200">
              <a:lnSpc>
                <a:spcPct val="100000"/>
              </a:lnSpc>
              <a:spcBef>
                <a:spcPts val="0"/>
              </a:spcBef>
              <a:buSzTx/>
              <a:buNone/>
              <a:defRPr sz="3300">
                <a:latin typeface="Courier"/>
                <a:ea typeface="Courier"/>
                <a:cs typeface="Courier"/>
                <a:sym typeface="Courier"/>
              </a:defRPr>
            </a:pPr>
            <a:r>
              <a:t>// Create a new map of values, where column names are the keys</a:t>
            </a:r>
          </a:p>
          <a:p>
            <a:pPr marL="0" indent="0" defTabSz="457200">
              <a:lnSpc>
                <a:spcPct val="100000"/>
              </a:lnSpc>
              <a:spcBef>
                <a:spcPts val="0"/>
              </a:spcBef>
              <a:buSzTx/>
              <a:buNone/>
              <a:defRPr sz="3300">
                <a:latin typeface="Courier"/>
                <a:ea typeface="Courier"/>
                <a:cs typeface="Courier"/>
                <a:sym typeface="Courier"/>
              </a:defRPr>
            </a:pPr>
            <a:r>
              <a:t>val values = ContentValues().apply {</a:t>
            </a:r>
          </a:p>
          <a:p>
            <a:pPr marL="0" indent="0" defTabSz="457200">
              <a:lnSpc>
                <a:spcPct val="100000"/>
              </a:lnSpc>
              <a:spcBef>
                <a:spcPts val="0"/>
              </a:spcBef>
              <a:buSzTx/>
              <a:buNone/>
              <a:defRPr sz="3300">
                <a:latin typeface="Courier"/>
                <a:ea typeface="Courier"/>
                <a:cs typeface="Courier"/>
                <a:sym typeface="Courier"/>
              </a:defRPr>
            </a:pPr>
            <a:r>
              <a:t>    put(FeedEntry.COLUMN_NAME_TITLE, title)</a:t>
            </a:r>
          </a:p>
          <a:p>
            <a:pPr marL="0" indent="0" defTabSz="457200">
              <a:lnSpc>
                <a:spcPct val="100000"/>
              </a:lnSpc>
              <a:spcBef>
                <a:spcPts val="0"/>
              </a:spcBef>
              <a:buSzTx/>
              <a:buNone/>
              <a:defRPr sz="3300">
                <a:latin typeface="Courier"/>
                <a:ea typeface="Courier"/>
                <a:cs typeface="Courier"/>
                <a:sym typeface="Courier"/>
              </a:defRPr>
            </a:pPr>
            <a:r>
              <a:t>    put(FeedEntry.COLUMN_NAME_SUBTITLE, subtitle)</a:t>
            </a:r>
          </a:p>
          <a:p>
            <a:pPr marL="0" indent="0" defTabSz="457200">
              <a:lnSpc>
                <a:spcPct val="100000"/>
              </a:lnSpc>
              <a:spcBef>
                <a:spcPts val="0"/>
              </a:spcBef>
              <a:buSzTx/>
              <a:buNone/>
              <a:defRPr sz="3300">
                <a:latin typeface="Courier"/>
                <a:ea typeface="Courier"/>
                <a:cs typeface="Courier"/>
                <a:sym typeface="Courier"/>
              </a:defRPr>
            </a:pPr>
            <a:r>
              <a:t>}</a:t>
            </a:r>
          </a:p>
          <a:p>
            <a:pPr marL="0" indent="0" defTabSz="457200">
              <a:lnSpc>
                <a:spcPct val="100000"/>
              </a:lnSpc>
              <a:spcBef>
                <a:spcPts val="0"/>
              </a:spcBef>
              <a:buSzTx/>
              <a:buNone/>
              <a:defRPr sz="3300">
                <a:latin typeface="Courier"/>
                <a:ea typeface="Courier"/>
                <a:cs typeface="Courier"/>
                <a:sym typeface="Courier"/>
              </a:defRPr>
            </a:pPr>
          </a:p>
          <a:p>
            <a:pPr marL="0" indent="0" defTabSz="457200">
              <a:lnSpc>
                <a:spcPct val="100000"/>
              </a:lnSpc>
              <a:spcBef>
                <a:spcPts val="0"/>
              </a:spcBef>
              <a:buSzTx/>
              <a:buNone/>
              <a:defRPr sz="3300">
                <a:latin typeface="Courier"/>
                <a:ea typeface="Courier"/>
                <a:cs typeface="Courier"/>
                <a:sym typeface="Courier"/>
              </a:defRPr>
            </a:pPr>
            <a:r>
              <a:t>// Insert the new row, returning the primary key value of the new row</a:t>
            </a:r>
          </a:p>
          <a:p>
            <a:pPr marL="0" indent="0" defTabSz="457200">
              <a:lnSpc>
                <a:spcPct val="100000"/>
              </a:lnSpc>
              <a:spcBef>
                <a:spcPts val="0"/>
              </a:spcBef>
              <a:buSzTx/>
              <a:buNone/>
              <a:defRPr sz="3300">
                <a:latin typeface="Courier"/>
                <a:ea typeface="Courier"/>
                <a:cs typeface="Courier"/>
                <a:sym typeface="Courier"/>
              </a:defRPr>
            </a:pPr>
            <a:r>
              <a:t>val newRowId = db?.insert(FeedEntry.TABLE_NAME, null, values)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Zapisywanie danych na urządzeniu"/>
          <p:cNvSpPr txBox="1"/>
          <p:nvPr>
            <p:ph type="title"/>
          </p:nvPr>
        </p:nvSpPr>
        <p:spPr>
          <a:prstGeom prst="rect">
            <a:avLst/>
          </a:prstGeom>
        </p:spPr>
        <p:txBody>
          <a:bodyPr/>
          <a:lstStyle/>
          <a:p>
            <a:pPr/>
            <a:r>
              <a:t>Zapisywanie danych na urządzeniu</a:t>
            </a:r>
          </a:p>
        </p:txBody>
      </p:sp>
      <p:sp>
        <p:nvSpPr>
          <p:cNvPr id="297" name="SqlLit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SqlLite</a:t>
            </a:r>
          </a:p>
        </p:txBody>
      </p:sp>
      <p:sp>
        <p:nvSpPr>
          <p:cNvPr id="298" name="Przykładowa implementacja odczyt danych:…"/>
          <p:cNvSpPr txBox="1"/>
          <p:nvPr>
            <p:ph type="body" idx="1"/>
          </p:nvPr>
        </p:nvSpPr>
        <p:spPr>
          <a:prstGeom prst="rect">
            <a:avLst/>
          </a:prstGeom>
        </p:spPr>
        <p:txBody>
          <a:bodyPr/>
          <a:lstStyle/>
          <a:p>
            <a:pPr lvl="1" marL="0" indent="406908" defTabSz="734694">
              <a:lnSpc>
                <a:spcPct val="100000"/>
              </a:lnSpc>
              <a:spcBef>
                <a:spcPts val="1600"/>
              </a:spcBef>
              <a:buSzTx/>
              <a:buNone/>
              <a:defRPr spc="-48" sz="4895"/>
            </a:pPr>
            <a:r>
              <a:t>Przykładowa implementacja odczyt danych:</a:t>
            </a:r>
          </a:p>
          <a:p>
            <a:pPr marL="0" indent="0" defTabSz="406908">
              <a:lnSpc>
                <a:spcPct val="100000"/>
              </a:lnSpc>
              <a:spcBef>
                <a:spcPts val="0"/>
              </a:spcBef>
              <a:buSzTx/>
              <a:buNone/>
              <a:defRPr sz="2225">
                <a:latin typeface="Courier"/>
                <a:ea typeface="Courier"/>
                <a:cs typeface="Courier"/>
                <a:sym typeface="Courier"/>
              </a:defRPr>
            </a:pPr>
            <a:r>
              <a:t>val db = dbHelper.readableDatabase</a:t>
            </a:r>
          </a:p>
          <a:p>
            <a:pPr marL="0" indent="0" defTabSz="406908">
              <a:lnSpc>
                <a:spcPct val="100000"/>
              </a:lnSpc>
              <a:spcBef>
                <a:spcPts val="0"/>
              </a:spcBef>
              <a:buSzTx/>
              <a:buNone/>
              <a:defRPr sz="2225">
                <a:latin typeface="Courier"/>
                <a:ea typeface="Courier"/>
                <a:cs typeface="Courier"/>
                <a:sym typeface="Courier"/>
              </a:defRPr>
            </a:pPr>
          </a:p>
          <a:p>
            <a:pPr marL="0" indent="0" defTabSz="406908">
              <a:lnSpc>
                <a:spcPct val="100000"/>
              </a:lnSpc>
              <a:spcBef>
                <a:spcPts val="0"/>
              </a:spcBef>
              <a:buSzTx/>
              <a:buNone/>
              <a:defRPr sz="2225">
                <a:latin typeface="Courier"/>
                <a:ea typeface="Courier"/>
                <a:cs typeface="Courier"/>
                <a:sym typeface="Courier"/>
              </a:defRPr>
            </a:pPr>
            <a:r>
              <a:t>// Define a projection that specifies which columns from the database</a:t>
            </a:r>
          </a:p>
          <a:p>
            <a:pPr marL="0" indent="0" defTabSz="406908">
              <a:lnSpc>
                <a:spcPct val="100000"/>
              </a:lnSpc>
              <a:spcBef>
                <a:spcPts val="0"/>
              </a:spcBef>
              <a:buSzTx/>
              <a:buNone/>
              <a:defRPr sz="2225">
                <a:latin typeface="Courier"/>
                <a:ea typeface="Courier"/>
                <a:cs typeface="Courier"/>
                <a:sym typeface="Courier"/>
              </a:defRPr>
            </a:pPr>
            <a:r>
              <a:t>// you will actually use after this query.</a:t>
            </a:r>
          </a:p>
          <a:p>
            <a:pPr marL="0" indent="0" defTabSz="406908">
              <a:lnSpc>
                <a:spcPct val="100000"/>
              </a:lnSpc>
              <a:spcBef>
                <a:spcPts val="0"/>
              </a:spcBef>
              <a:buSzTx/>
              <a:buNone/>
              <a:defRPr sz="2225">
                <a:latin typeface="Courier"/>
                <a:ea typeface="Courier"/>
                <a:cs typeface="Courier"/>
                <a:sym typeface="Courier"/>
              </a:defRPr>
            </a:pPr>
            <a:r>
              <a:t>val projection = arrayOf(BaseColumns._ID, FeedEntry.COLUMN_NAME_TITLE, FeedEntry.COLUMN_NAME_SUBTITLE)</a:t>
            </a:r>
          </a:p>
          <a:p>
            <a:pPr marL="0" indent="0" defTabSz="406908">
              <a:lnSpc>
                <a:spcPct val="100000"/>
              </a:lnSpc>
              <a:spcBef>
                <a:spcPts val="0"/>
              </a:spcBef>
              <a:buSzTx/>
              <a:buNone/>
              <a:defRPr sz="2225">
                <a:latin typeface="Courier"/>
                <a:ea typeface="Courier"/>
                <a:cs typeface="Courier"/>
                <a:sym typeface="Courier"/>
              </a:defRPr>
            </a:pPr>
          </a:p>
          <a:p>
            <a:pPr marL="0" indent="0" defTabSz="406908">
              <a:lnSpc>
                <a:spcPct val="100000"/>
              </a:lnSpc>
              <a:spcBef>
                <a:spcPts val="0"/>
              </a:spcBef>
              <a:buSzTx/>
              <a:buNone/>
              <a:defRPr sz="2225">
                <a:latin typeface="Courier"/>
                <a:ea typeface="Courier"/>
                <a:cs typeface="Courier"/>
                <a:sym typeface="Courier"/>
              </a:defRPr>
            </a:pPr>
            <a:r>
              <a:t>// Filter results WHERE "title" = 'My Title'</a:t>
            </a:r>
          </a:p>
          <a:p>
            <a:pPr marL="0" indent="0" defTabSz="406908">
              <a:lnSpc>
                <a:spcPct val="100000"/>
              </a:lnSpc>
              <a:spcBef>
                <a:spcPts val="0"/>
              </a:spcBef>
              <a:buSzTx/>
              <a:buNone/>
              <a:defRPr sz="2225">
                <a:latin typeface="Courier"/>
                <a:ea typeface="Courier"/>
                <a:cs typeface="Courier"/>
                <a:sym typeface="Courier"/>
              </a:defRPr>
            </a:pPr>
            <a:r>
              <a:t>val selection = "${FeedEntry.COLUMN_NAME_TITLE} = ?"</a:t>
            </a:r>
          </a:p>
          <a:p>
            <a:pPr marL="0" indent="0" defTabSz="406908">
              <a:lnSpc>
                <a:spcPct val="100000"/>
              </a:lnSpc>
              <a:spcBef>
                <a:spcPts val="0"/>
              </a:spcBef>
              <a:buSzTx/>
              <a:buNone/>
              <a:defRPr sz="2225">
                <a:latin typeface="Courier"/>
                <a:ea typeface="Courier"/>
                <a:cs typeface="Courier"/>
                <a:sym typeface="Courier"/>
              </a:defRPr>
            </a:pPr>
            <a:r>
              <a:t>val selectionArgs = arrayOf("My Title")</a:t>
            </a:r>
          </a:p>
          <a:p>
            <a:pPr marL="0" indent="0" defTabSz="406908">
              <a:lnSpc>
                <a:spcPct val="100000"/>
              </a:lnSpc>
              <a:spcBef>
                <a:spcPts val="0"/>
              </a:spcBef>
              <a:buSzTx/>
              <a:buNone/>
              <a:defRPr sz="2225">
                <a:latin typeface="Courier"/>
                <a:ea typeface="Courier"/>
                <a:cs typeface="Courier"/>
                <a:sym typeface="Courier"/>
              </a:defRPr>
            </a:pPr>
          </a:p>
          <a:p>
            <a:pPr marL="0" indent="0" defTabSz="406908">
              <a:lnSpc>
                <a:spcPct val="100000"/>
              </a:lnSpc>
              <a:spcBef>
                <a:spcPts val="0"/>
              </a:spcBef>
              <a:buSzTx/>
              <a:buNone/>
              <a:defRPr sz="2225">
                <a:latin typeface="Courier"/>
                <a:ea typeface="Courier"/>
                <a:cs typeface="Courier"/>
                <a:sym typeface="Courier"/>
              </a:defRPr>
            </a:pPr>
            <a:r>
              <a:t>// How you want the results sorted in the resulting Cursor</a:t>
            </a:r>
          </a:p>
          <a:p>
            <a:pPr marL="0" indent="0" defTabSz="406908">
              <a:lnSpc>
                <a:spcPct val="100000"/>
              </a:lnSpc>
              <a:spcBef>
                <a:spcPts val="0"/>
              </a:spcBef>
              <a:buSzTx/>
              <a:buNone/>
              <a:defRPr sz="2225">
                <a:latin typeface="Courier"/>
                <a:ea typeface="Courier"/>
                <a:cs typeface="Courier"/>
                <a:sym typeface="Courier"/>
              </a:defRPr>
            </a:pPr>
            <a:r>
              <a:t>val sortOrder = "${FeedEntry.COLUMN_NAME_SUBTITLE} DESC"</a:t>
            </a:r>
          </a:p>
          <a:p>
            <a:pPr marL="0" indent="0" defTabSz="406908">
              <a:lnSpc>
                <a:spcPct val="100000"/>
              </a:lnSpc>
              <a:spcBef>
                <a:spcPts val="0"/>
              </a:spcBef>
              <a:buSzTx/>
              <a:buNone/>
              <a:defRPr sz="2225">
                <a:latin typeface="Courier"/>
                <a:ea typeface="Courier"/>
                <a:cs typeface="Courier"/>
                <a:sym typeface="Courier"/>
              </a:defRPr>
            </a:pPr>
          </a:p>
          <a:p>
            <a:pPr marL="0" indent="0" defTabSz="406908">
              <a:lnSpc>
                <a:spcPct val="100000"/>
              </a:lnSpc>
              <a:spcBef>
                <a:spcPts val="0"/>
              </a:spcBef>
              <a:buSzTx/>
              <a:buNone/>
              <a:defRPr sz="2225">
                <a:latin typeface="Courier"/>
                <a:ea typeface="Courier"/>
                <a:cs typeface="Courier"/>
                <a:sym typeface="Courier"/>
              </a:defRPr>
            </a:pPr>
            <a:r>
              <a:t>val cursor = db.query(</a:t>
            </a:r>
          </a:p>
          <a:p>
            <a:pPr marL="0" indent="0" defTabSz="406908">
              <a:lnSpc>
                <a:spcPct val="100000"/>
              </a:lnSpc>
              <a:spcBef>
                <a:spcPts val="0"/>
              </a:spcBef>
              <a:buSzTx/>
              <a:buNone/>
              <a:defRPr sz="2225">
                <a:latin typeface="Courier"/>
                <a:ea typeface="Courier"/>
                <a:cs typeface="Courier"/>
                <a:sym typeface="Courier"/>
              </a:defRPr>
            </a:pPr>
            <a:r>
              <a:t>        FeedEntry.TABLE_NAME,   // The table to query</a:t>
            </a:r>
          </a:p>
          <a:p>
            <a:pPr marL="0" indent="0" defTabSz="406908">
              <a:lnSpc>
                <a:spcPct val="100000"/>
              </a:lnSpc>
              <a:spcBef>
                <a:spcPts val="0"/>
              </a:spcBef>
              <a:buSzTx/>
              <a:buNone/>
              <a:defRPr sz="2225">
                <a:latin typeface="Courier"/>
                <a:ea typeface="Courier"/>
                <a:cs typeface="Courier"/>
                <a:sym typeface="Courier"/>
              </a:defRPr>
            </a:pPr>
            <a:r>
              <a:t>        projection,             // The array of columns to return (pass null to get all)</a:t>
            </a:r>
          </a:p>
          <a:p>
            <a:pPr marL="0" indent="0" defTabSz="406908">
              <a:lnSpc>
                <a:spcPct val="100000"/>
              </a:lnSpc>
              <a:spcBef>
                <a:spcPts val="0"/>
              </a:spcBef>
              <a:buSzTx/>
              <a:buNone/>
              <a:defRPr sz="2225">
                <a:latin typeface="Courier"/>
                <a:ea typeface="Courier"/>
                <a:cs typeface="Courier"/>
                <a:sym typeface="Courier"/>
              </a:defRPr>
            </a:pPr>
            <a:r>
              <a:t>        selection,              // The columns for the WHERE clause</a:t>
            </a:r>
          </a:p>
          <a:p>
            <a:pPr marL="0" indent="0" defTabSz="406908">
              <a:lnSpc>
                <a:spcPct val="100000"/>
              </a:lnSpc>
              <a:spcBef>
                <a:spcPts val="0"/>
              </a:spcBef>
              <a:buSzTx/>
              <a:buNone/>
              <a:defRPr sz="2225">
                <a:latin typeface="Courier"/>
                <a:ea typeface="Courier"/>
                <a:cs typeface="Courier"/>
                <a:sym typeface="Courier"/>
              </a:defRPr>
            </a:pPr>
            <a:r>
              <a:t>        selectionArgs,          // The values for the WHERE clause</a:t>
            </a:r>
          </a:p>
          <a:p>
            <a:pPr marL="0" indent="0" defTabSz="406908">
              <a:lnSpc>
                <a:spcPct val="100000"/>
              </a:lnSpc>
              <a:spcBef>
                <a:spcPts val="0"/>
              </a:spcBef>
              <a:buSzTx/>
              <a:buNone/>
              <a:defRPr sz="2225">
                <a:latin typeface="Courier"/>
                <a:ea typeface="Courier"/>
                <a:cs typeface="Courier"/>
                <a:sym typeface="Courier"/>
              </a:defRPr>
            </a:pPr>
            <a:r>
              <a:t>        null,                   // don't group the rows</a:t>
            </a:r>
          </a:p>
          <a:p>
            <a:pPr marL="0" indent="0" defTabSz="406908">
              <a:lnSpc>
                <a:spcPct val="100000"/>
              </a:lnSpc>
              <a:spcBef>
                <a:spcPts val="0"/>
              </a:spcBef>
              <a:buSzTx/>
              <a:buNone/>
              <a:defRPr sz="2225">
                <a:latin typeface="Courier"/>
                <a:ea typeface="Courier"/>
                <a:cs typeface="Courier"/>
                <a:sym typeface="Courier"/>
              </a:defRPr>
            </a:pPr>
            <a:r>
              <a:t>        null,                   // don't filter by row groups</a:t>
            </a:r>
          </a:p>
          <a:p>
            <a:pPr marL="0" indent="0" defTabSz="406908">
              <a:lnSpc>
                <a:spcPct val="100000"/>
              </a:lnSpc>
              <a:spcBef>
                <a:spcPts val="0"/>
              </a:spcBef>
              <a:buSzTx/>
              <a:buNone/>
              <a:defRPr sz="2225">
                <a:latin typeface="Courier"/>
                <a:ea typeface="Courier"/>
                <a:cs typeface="Courier"/>
                <a:sym typeface="Courier"/>
              </a:defRPr>
            </a:pPr>
            <a:r>
              <a:t>        sortOrder               // The sort order</a:t>
            </a:r>
          </a:p>
          <a:p>
            <a:pPr marL="0" indent="0" defTabSz="406908">
              <a:lnSpc>
                <a:spcPct val="100000"/>
              </a:lnSpc>
              <a:spcBef>
                <a:spcPts val="0"/>
              </a:spcBef>
              <a:buSzTx/>
              <a:buNone/>
              <a:defRPr sz="2225">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Zapisywanie danych na urządzeniu"/>
          <p:cNvSpPr txBox="1"/>
          <p:nvPr>
            <p:ph type="title"/>
          </p:nvPr>
        </p:nvSpPr>
        <p:spPr>
          <a:prstGeom prst="rect">
            <a:avLst/>
          </a:prstGeom>
        </p:spPr>
        <p:txBody>
          <a:bodyPr/>
          <a:lstStyle/>
          <a:p>
            <a:pPr/>
            <a:r>
              <a:t>Zapisywanie danych na urządzeniu</a:t>
            </a:r>
          </a:p>
        </p:txBody>
      </p:sp>
      <p:sp>
        <p:nvSpPr>
          <p:cNvPr id="301" name="SqlLit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SqlLite</a:t>
            </a:r>
          </a:p>
        </p:txBody>
      </p:sp>
      <p:sp>
        <p:nvSpPr>
          <p:cNvPr id="302" name="Przykładowa implementacja odczyt danych:…"/>
          <p:cNvSpPr txBox="1"/>
          <p:nvPr>
            <p:ph type="body" idx="1"/>
          </p:nvPr>
        </p:nvSpPr>
        <p:spPr>
          <a:xfrm>
            <a:off x="1206500" y="3504505"/>
            <a:ext cx="21971000" cy="9000011"/>
          </a:xfrm>
          <a:prstGeom prst="rect">
            <a:avLst/>
          </a:prstGeom>
        </p:spPr>
        <p:txBody>
          <a:bodyPr/>
          <a:lstStyle/>
          <a:p>
            <a:pPr lvl="1" marL="0" indent="443484" defTabSz="800735">
              <a:lnSpc>
                <a:spcPct val="100000"/>
              </a:lnSpc>
              <a:spcBef>
                <a:spcPts val="1700"/>
              </a:spcBef>
              <a:buSzTx/>
              <a:buNone/>
              <a:defRPr spc="-53" sz="5335"/>
            </a:pPr>
            <a:r>
              <a:t>Przykładowa implementacja odczyt danych:</a:t>
            </a:r>
          </a:p>
          <a:p>
            <a:pPr marL="0" indent="0" defTabSz="443484">
              <a:lnSpc>
                <a:spcPct val="100000"/>
              </a:lnSpc>
              <a:spcBef>
                <a:spcPts val="0"/>
              </a:spcBef>
              <a:buSzTx/>
              <a:buNone/>
              <a:defRPr sz="2425">
                <a:latin typeface="Courier"/>
                <a:ea typeface="Courier"/>
                <a:cs typeface="Courier"/>
                <a:sym typeface="Courier"/>
              </a:defRPr>
            </a:pPr>
            <a:r>
              <a:t>val db = dbHelper.readableDatabase</a:t>
            </a:r>
          </a:p>
          <a:p>
            <a:pPr marL="0" indent="0" defTabSz="443484">
              <a:lnSpc>
                <a:spcPct val="100000"/>
              </a:lnSpc>
              <a:spcBef>
                <a:spcPts val="0"/>
              </a:spcBef>
              <a:buSzTx/>
              <a:buNone/>
              <a:defRPr sz="2425">
                <a:latin typeface="Courier"/>
                <a:ea typeface="Courier"/>
                <a:cs typeface="Courier"/>
                <a:sym typeface="Courier"/>
              </a:defRPr>
            </a:pPr>
          </a:p>
          <a:p>
            <a:pPr marL="0" indent="0" defTabSz="443484">
              <a:lnSpc>
                <a:spcPct val="100000"/>
              </a:lnSpc>
              <a:spcBef>
                <a:spcPts val="0"/>
              </a:spcBef>
              <a:buSzTx/>
              <a:buNone/>
              <a:defRPr sz="2425">
                <a:latin typeface="Courier"/>
                <a:ea typeface="Courier"/>
                <a:cs typeface="Courier"/>
                <a:sym typeface="Courier"/>
              </a:defRPr>
            </a:pPr>
            <a:r>
              <a:t>// Define a projection that specifies which columns from the database</a:t>
            </a:r>
          </a:p>
          <a:p>
            <a:pPr marL="0" indent="0" defTabSz="443484">
              <a:lnSpc>
                <a:spcPct val="100000"/>
              </a:lnSpc>
              <a:spcBef>
                <a:spcPts val="0"/>
              </a:spcBef>
              <a:buSzTx/>
              <a:buNone/>
              <a:defRPr sz="2425">
                <a:latin typeface="Courier"/>
                <a:ea typeface="Courier"/>
                <a:cs typeface="Courier"/>
                <a:sym typeface="Courier"/>
              </a:defRPr>
            </a:pPr>
            <a:r>
              <a:t>// you will actually use after this query.</a:t>
            </a:r>
          </a:p>
          <a:p>
            <a:pPr marL="0" indent="0" defTabSz="443484">
              <a:lnSpc>
                <a:spcPct val="100000"/>
              </a:lnSpc>
              <a:spcBef>
                <a:spcPts val="0"/>
              </a:spcBef>
              <a:buSzTx/>
              <a:buNone/>
              <a:defRPr sz="2425">
                <a:latin typeface="Courier"/>
                <a:ea typeface="Courier"/>
                <a:cs typeface="Courier"/>
                <a:sym typeface="Courier"/>
              </a:defRPr>
            </a:pPr>
            <a:r>
              <a:t>val projection = arrayOf(BaseColumns._ID, FeedEntry.COLUMN_NAME_TITLE, FeedEntry.COLUMN_NAME_SUBTITLE)</a:t>
            </a:r>
          </a:p>
          <a:p>
            <a:pPr marL="0" indent="0" defTabSz="443484">
              <a:lnSpc>
                <a:spcPct val="100000"/>
              </a:lnSpc>
              <a:spcBef>
                <a:spcPts val="0"/>
              </a:spcBef>
              <a:buSzTx/>
              <a:buNone/>
              <a:defRPr sz="2425">
                <a:latin typeface="Courier"/>
                <a:ea typeface="Courier"/>
                <a:cs typeface="Courier"/>
                <a:sym typeface="Courier"/>
              </a:defRPr>
            </a:pPr>
          </a:p>
          <a:p>
            <a:pPr marL="0" indent="0" defTabSz="443484">
              <a:lnSpc>
                <a:spcPct val="100000"/>
              </a:lnSpc>
              <a:spcBef>
                <a:spcPts val="0"/>
              </a:spcBef>
              <a:buSzTx/>
              <a:buNone/>
              <a:defRPr sz="2425">
                <a:latin typeface="Courier"/>
                <a:ea typeface="Courier"/>
                <a:cs typeface="Courier"/>
                <a:sym typeface="Courier"/>
              </a:defRPr>
            </a:pPr>
            <a:r>
              <a:t>// Filter results WHERE "title" = 'My Title'</a:t>
            </a:r>
          </a:p>
          <a:p>
            <a:pPr marL="0" indent="0" defTabSz="443484">
              <a:lnSpc>
                <a:spcPct val="100000"/>
              </a:lnSpc>
              <a:spcBef>
                <a:spcPts val="0"/>
              </a:spcBef>
              <a:buSzTx/>
              <a:buNone/>
              <a:defRPr sz="2425">
                <a:latin typeface="Courier"/>
                <a:ea typeface="Courier"/>
                <a:cs typeface="Courier"/>
                <a:sym typeface="Courier"/>
              </a:defRPr>
            </a:pPr>
            <a:r>
              <a:t>val selection = "${FeedEntry.COLUMN_NAME_TITLE} = ?"</a:t>
            </a:r>
          </a:p>
          <a:p>
            <a:pPr marL="0" indent="0" defTabSz="443484">
              <a:lnSpc>
                <a:spcPct val="100000"/>
              </a:lnSpc>
              <a:spcBef>
                <a:spcPts val="0"/>
              </a:spcBef>
              <a:buSzTx/>
              <a:buNone/>
              <a:defRPr sz="2425">
                <a:latin typeface="Courier"/>
                <a:ea typeface="Courier"/>
                <a:cs typeface="Courier"/>
                <a:sym typeface="Courier"/>
              </a:defRPr>
            </a:pPr>
            <a:r>
              <a:t>val selectionArgs = arrayOf("My Title")</a:t>
            </a:r>
          </a:p>
          <a:p>
            <a:pPr marL="0" indent="0" defTabSz="443484">
              <a:lnSpc>
                <a:spcPct val="100000"/>
              </a:lnSpc>
              <a:spcBef>
                <a:spcPts val="0"/>
              </a:spcBef>
              <a:buSzTx/>
              <a:buNone/>
              <a:defRPr sz="2425">
                <a:latin typeface="Courier"/>
                <a:ea typeface="Courier"/>
                <a:cs typeface="Courier"/>
                <a:sym typeface="Courier"/>
              </a:defRPr>
            </a:pPr>
          </a:p>
          <a:p>
            <a:pPr marL="0" indent="0" defTabSz="443484">
              <a:lnSpc>
                <a:spcPct val="100000"/>
              </a:lnSpc>
              <a:spcBef>
                <a:spcPts val="0"/>
              </a:spcBef>
              <a:buSzTx/>
              <a:buNone/>
              <a:defRPr sz="2425">
                <a:latin typeface="Courier"/>
                <a:ea typeface="Courier"/>
                <a:cs typeface="Courier"/>
                <a:sym typeface="Courier"/>
              </a:defRPr>
            </a:pPr>
            <a:r>
              <a:t>// How you want the results sorted in the resulting Cursor</a:t>
            </a:r>
          </a:p>
          <a:p>
            <a:pPr marL="0" indent="0" defTabSz="443484">
              <a:lnSpc>
                <a:spcPct val="100000"/>
              </a:lnSpc>
              <a:spcBef>
                <a:spcPts val="0"/>
              </a:spcBef>
              <a:buSzTx/>
              <a:buNone/>
              <a:defRPr sz="2425">
                <a:latin typeface="Courier"/>
                <a:ea typeface="Courier"/>
                <a:cs typeface="Courier"/>
                <a:sym typeface="Courier"/>
              </a:defRPr>
            </a:pPr>
            <a:r>
              <a:t>val sortOrder = "${FeedEntry.COLUMN_NAME_SUBTITLE} DESC"</a:t>
            </a:r>
          </a:p>
          <a:p>
            <a:pPr marL="0" indent="0" defTabSz="443484">
              <a:lnSpc>
                <a:spcPct val="100000"/>
              </a:lnSpc>
              <a:spcBef>
                <a:spcPts val="0"/>
              </a:spcBef>
              <a:buSzTx/>
              <a:buNone/>
              <a:defRPr sz="2425">
                <a:latin typeface="Courier"/>
                <a:ea typeface="Courier"/>
                <a:cs typeface="Courier"/>
                <a:sym typeface="Courier"/>
              </a:defRPr>
            </a:pPr>
          </a:p>
          <a:p>
            <a:pPr marL="0" indent="0" defTabSz="443484">
              <a:lnSpc>
                <a:spcPct val="100000"/>
              </a:lnSpc>
              <a:spcBef>
                <a:spcPts val="0"/>
              </a:spcBef>
              <a:buSzTx/>
              <a:buNone/>
              <a:defRPr sz="2425">
                <a:latin typeface="Courier"/>
                <a:ea typeface="Courier"/>
                <a:cs typeface="Courier"/>
                <a:sym typeface="Courier"/>
              </a:defRPr>
            </a:pPr>
            <a:r>
              <a:t>val cursor = db.query(</a:t>
            </a:r>
          </a:p>
          <a:p>
            <a:pPr marL="0" indent="0" defTabSz="443484">
              <a:lnSpc>
                <a:spcPct val="100000"/>
              </a:lnSpc>
              <a:spcBef>
                <a:spcPts val="0"/>
              </a:spcBef>
              <a:buSzTx/>
              <a:buNone/>
              <a:defRPr sz="2425">
                <a:latin typeface="Courier"/>
                <a:ea typeface="Courier"/>
                <a:cs typeface="Courier"/>
                <a:sym typeface="Courier"/>
              </a:defRPr>
            </a:pPr>
            <a:r>
              <a:t>        FeedEntry.TABLE_NAME,   // The table to query</a:t>
            </a:r>
          </a:p>
          <a:p>
            <a:pPr marL="0" indent="0" defTabSz="443484">
              <a:lnSpc>
                <a:spcPct val="100000"/>
              </a:lnSpc>
              <a:spcBef>
                <a:spcPts val="0"/>
              </a:spcBef>
              <a:buSzTx/>
              <a:buNone/>
              <a:defRPr sz="2425">
                <a:latin typeface="Courier"/>
                <a:ea typeface="Courier"/>
                <a:cs typeface="Courier"/>
                <a:sym typeface="Courier"/>
              </a:defRPr>
            </a:pPr>
            <a:r>
              <a:t>        projection,             // The array of columns to return (pass null to get all)</a:t>
            </a:r>
          </a:p>
          <a:p>
            <a:pPr marL="0" indent="0" defTabSz="443484">
              <a:lnSpc>
                <a:spcPct val="100000"/>
              </a:lnSpc>
              <a:spcBef>
                <a:spcPts val="0"/>
              </a:spcBef>
              <a:buSzTx/>
              <a:buNone/>
              <a:defRPr sz="2425">
                <a:latin typeface="Courier"/>
                <a:ea typeface="Courier"/>
                <a:cs typeface="Courier"/>
                <a:sym typeface="Courier"/>
              </a:defRPr>
            </a:pPr>
            <a:r>
              <a:t>        selection,              // The columns for the WHERE clause</a:t>
            </a:r>
          </a:p>
          <a:p>
            <a:pPr marL="0" indent="0" defTabSz="443484">
              <a:lnSpc>
                <a:spcPct val="100000"/>
              </a:lnSpc>
              <a:spcBef>
                <a:spcPts val="0"/>
              </a:spcBef>
              <a:buSzTx/>
              <a:buNone/>
              <a:defRPr sz="2425">
                <a:latin typeface="Courier"/>
                <a:ea typeface="Courier"/>
                <a:cs typeface="Courier"/>
                <a:sym typeface="Courier"/>
              </a:defRPr>
            </a:pPr>
            <a:r>
              <a:t>        selectionArgs,          // The values for the WHERE clause</a:t>
            </a:r>
          </a:p>
          <a:p>
            <a:pPr marL="0" indent="0" defTabSz="443484">
              <a:lnSpc>
                <a:spcPct val="100000"/>
              </a:lnSpc>
              <a:spcBef>
                <a:spcPts val="0"/>
              </a:spcBef>
              <a:buSzTx/>
              <a:buNone/>
              <a:defRPr sz="2425">
                <a:latin typeface="Courier"/>
                <a:ea typeface="Courier"/>
                <a:cs typeface="Courier"/>
                <a:sym typeface="Courier"/>
              </a:defRPr>
            </a:pPr>
            <a:r>
              <a:t>        null,                   // don't group the rows</a:t>
            </a:r>
          </a:p>
          <a:p>
            <a:pPr marL="0" indent="0" defTabSz="443484">
              <a:lnSpc>
                <a:spcPct val="100000"/>
              </a:lnSpc>
              <a:spcBef>
                <a:spcPts val="0"/>
              </a:spcBef>
              <a:buSzTx/>
              <a:buNone/>
              <a:defRPr sz="2425">
                <a:latin typeface="Courier"/>
                <a:ea typeface="Courier"/>
                <a:cs typeface="Courier"/>
                <a:sym typeface="Courier"/>
              </a:defRPr>
            </a:pPr>
            <a:r>
              <a:t>        null,                   // don't filter by row groups</a:t>
            </a:r>
          </a:p>
          <a:p>
            <a:pPr marL="0" indent="0" defTabSz="443484">
              <a:lnSpc>
                <a:spcPct val="100000"/>
              </a:lnSpc>
              <a:spcBef>
                <a:spcPts val="0"/>
              </a:spcBef>
              <a:buSzTx/>
              <a:buNone/>
              <a:defRPr sz="2425">
                <a:latin typeface="Courier"/>
                <a:ea typeface="Courier"/>
                <a:cs typeface="Courier"/>
                <a:sym typeface="Courier"/>
              </a:defRPr>
            </a:pPr>
            <a:r>
              <a:t>        sortOrder               // The sort order</a:t>
            </a:r>
          </a:p>
          <a:p>
            <a:pPr marL="0" indent="0" defTabSz="443484">
              <a:lnSpc>
                <a:spcPct val="100000"/>
              </a:lnSpc>
              <a:spcBef>
                <a:spcPts val="0"/>
              </a:spcBef>
              <a:buSzTx/>
              <a:buNone/>
              <a:defRPr sz="2425">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Zapisywanie danych na urządzeniu"/>
          <p:cNvSpPr txBox="1"/>
          <p:nvPr>
            <p:ph type="title"/>
          </p:nvPr>
        </p:nvSpPr>
        <p:spPr>
          <a:prstGeom prst="rect">
            <a:avLst/>
          </a:prstGeom>
        </p:spPr>
        <p:txBody>
          <a:bodyPr/>
          <a:lstStyle/>
          <a:p>
            <a:pPr/>
            <a:r>
              <a:t>Zapisywanie danych na urządzeniu</a:t>
            </a:r>
          </a:p>
        </p:txBody>
      </p:sp>
      <p:sp>
        <p:nvSpPr>
          <p:cNvPr id="305" name="Roo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Room</a:t>
            </a:r>
          </a:p>
        </p:txBody>
      </p:sp>
      <p:sp>
        <p:nvSpPr>
          <p:cNvPr id="306" name="Room Persistence Library to biblioteka dostarczana przez Google, która działa jako warstwa abstrakcji nad SQLite, ułatwiając pracę z bazą danych w aplikacjach Android. Room oferuje bardziej wygodne i zwięzłe API do obsługi baz danych, eliminując konieczn"/>
          <p:cNvSpPr txBox="1"/>
          <p:nvPr>
            <p:ph type="body" idx="1"/>
          </p:nvPr>
        </p:nvSpPr>
        <p:spPr>
          <a:xfrm>
            <a:off x="1206500" y="3504505"/>
            <a:ext cx="21971000" cy="9000011"/>
          </a:xfrm>
          <a:prstGeom prst="rect">
            <a:avLst/>
          </a:prstGeom>
        </p:spPr>
        <p:txBody>
          <a:bodyPr/>
          <a:lstStyle/>
          <a:p>
            <a:pPr lvl="1" marL="0" indent="457200" defTabSz="825500">
              <a:lnSpc>
                <a:spcPct val="100000"/>
              </a:lnSpc>
              <a:spcBef>
                <a:spcPts val="1800"/>
              </a:spcBef>
              <a:buSzTx/>
              <a:buNone/>
              <a:defRPr spc="-55" sz="5500"/>
            </a:pPr>
            <a:r>
              <a:t>Room Persistence Library to biblioteka dostarczana przez Google, która działa jako warstwa abstrakcji nad SQLite, ułatwiając pracę z bazą danych w aplikacjach Android. Room oferuje bardziej wygodne i zwięzłe API do obsługi baz danych, eliminując konieczność ręcznego obsługiwania klasycznych operacji SQLite.</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Zapisywanie danych na urządzeniu"/>
          <p:cNvSpPr txBox="1"/>
          <p:nvPr>
            <p:ph type="title"/>
          </p:nvPr>
        </p:nvSpPr>
        <p:spPr>
          <a:prstGeom prst="rect">
            <a:avLst/>
          </a:prstGeom>
        </p:spPr>
        <p:txBody>
          <a:bodyPr/>
          <a:lstStyle/>
          <a:p>
            <a:pPr/>
            <a:r>
              <a:t>Zapisywanie danych na urządzeniu</a:t>
            </a:r>
          </a:p>
        </p:txBody>
      </p:sp>
      <p:sp>
        <p:nvSpPr>
          <p:cNvPr id="309" name="Roo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Room</a:t>
            </a:r>
          </a:p>
        </p:txBody>
      </p:sp>
      <p:sp>
        <p:nvSpPr>
          <p:cNvPr id="310" name="Zalety biblioteki Room:…"/>
          <p:cNvSpPr txBox="1"/>
          <p:nvPr>
            <p:ph type="body" idx="1"/>
          </p:nvPr>
        </p:nvSpPr>
        <p:spPr>
          <a:xfrm>
            <a:off x="1206500" y="3504505"/>
            <a:ext cx="21971000" cy="9000011"/>
          </a:xfrm>
          <a:prstGeom prst="rect">
            <a:avLst/>
          </a:prstGeom>
        </p:spPr>
        <p:txBody>
          <a:bodyPr/>
          <a:lstStyle/>
          <a:p>
            <a:pPr lvl="1" marL="0" indent="329184" defTabSz="594360">
              <a:lnSpc>
                <a:spcPct val="100000"/>
              </a:lnSpc>
              <a:spcBef>
                <a:spcPts val="1200"/>
              </a:spcBef>
              <a:buSzTx/>
              <a:buNone/>
              <a:defRPr spc="-39" sz="3960"/>
            </a:pPr>
            <a:r>
              <a:t>Zalety biblioteki Room:</a:t>
            </a:r>
          </a:p>
          <a:p>
            <a:pPr lvl="1" marL="941832" indent="-502920" defTabSz="594360">
              <a:lnSpc>
                <a:spcPct val="100000"/>
              </a:lnSpc>
              <a:spcBef>
                <a:spcPts val="1200"/>
              </a:spcBef>
              <a:defRPr spc="-39" sz="3960"/>
            </a:pPr>
            <a:r>
              <a:t>Room korzysta z podejścia opartego na adnotacjach (Annotation-Based ORM - Object-Relational Mapping), co pozwala na definiowanie struktury bazy danych za pomocą adnotacji w klasach Java/Kotlin.</a:t>
            </a:r>
          </a:p>
          <a:p>
            <a:pPr lvl="1" marL="941832" indent="-502920" defTabSz="594360">
              <a:lnSpc>
                <a:spcPct val="100000"/>
              </a:lnSpc>
              <a:spcBef>
                <a:spcPts val="1200"/>
              </a:spcBef>
              <a:defRPr spc="-39" sz="3960"/>
            </a:pPr>
            <a:r>
              <a:t>Encje to klasy, które reprezentują tabele w bazie danych. Room automatycznie generuje SQL dla operacji na encjach.</a:t>
            </a:r>
          </a:p>
          <a:p>
            <a:pPr lvl="1" marL="941832" indent="-502920" defTabSz="594360">
              <a:lnSpc>
                <a:spcPct val="100000"/>
              </a:lnSpc>
              <a:spcBef>
                <a:spcPts val="1200"/>
              </a:spcBef>
              <a:defRPr spc="-39" sz="3960"/>
            </a:pPr>
            <a:r>
              <a:t>DAO to interfejsy, które definiują operacje, które można wykonywać na bazie danych. Room generuje implementacje tych interfejsów.</a:t>
            </a:r>
          </a:p>
          <a:p>
            <a:pPr lvl="1" marL="941832" indent="-502920" defTabSz="594360">
              <a:lnSpc>
                <a:spcPct val="100000"/>
              </a:lnSpc>
              <a:spcBef>
                <a:spcPts val="1200"/>
              </a:spcBef>
              <a:defRPr spc="-39" sz="3960"/>
            </a:pPr>
            <a:r>
              <a:t>Room samodzielnie zarządza kwestiami związanymi z tworzeniem, aktualizacją i otwieraniem bazy danych przy użyciu mechanizmu SQLiteOpenHelper.</a:t>
            </a:r>
          </a:p>
          <a:p>
            <a:pPr lvl="1" marL="941832" indent="-502920" defTabSz="594360">
              <a:lnSpc>
                <a:spcPct val="100000"/>
              </a:lnSpc>
              <a:spcBef>
                <a:spcPts val="1200"/>
              </a:spcBef>
              <a:defRPr spc="-39" sz="3960"/>
            </a:pPr>
            <a:r>
              <a:t>Room umożliwia definiowanie relacji między różnymi encjami w sposób prosty, co ułatwia pracę z danymi skomplikowanymi strukturalnie.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Zapisywanie danych na urządzeniu"/>
          <p:cNvSpPr txBox="1"/>
          <p:nvPr>
            <p:ph type="title"/>
          </p:nvPr>
        </p:nvSpPr>
        <p:spPr>
          <a:prstGeom prst="rect">
            <a:avLst/>
          </a:prstGeom>
        </p:spPr>
        <p:txBody>
          <a:bodyPr/>
          <a:lstStyle/>
          <a:p>
            <a:pPr/>
            <a:r>
              <a:t>Zapisywanie danych na urządzeniu</a:t>
            </a:r>
          </a:p>
        </p:txBody>
      </p:sp>
      <p:sp>
        <p:nvSpPr>
          <p:cNvPr id="313" name="Roo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Room</a:t>
            </a:r>
          </a:p>
        </p:txBody>
      </p:sp>
      <p:sp>
        <p:nvSpPr>
          <p:cNvPr id="314" name="Zalety biblioteki Room:…"/>
          <p:cNvSpPr txBox="1"/>
          <p:nvPr>
            <p:ph type="body" idx="1"/>
          </p:nvPr>
        </p:nvSpPr>
        <p:spPr>
          <a:xfrm>
            <a:off x="1206500" y="3504505"/>
            <a:ext cx="21971000" cy="9000011"/>
          </a:xfrm>
          <a:prstGeom prst="rect">
            <a:avLst/>
          </a:prstGeom>
        </p:spPr>
        <p:txBody>
          <a:bodyPr/>
          <a:lstStyle/>
          <a:p>
            <a:pPr lvl="1" marL="0" indent="342900" defTabSz="619125">
              <a:lnSpc>
                <a:spcPct val="100000"/>
              </a:lnSpc>
              <a:spcBef>
                <a:spcPts val="1300"/>
              </a:spcBef>
              <a:buSzTx/>
              <a:buNone/>
              <a:defRPr spc="-41" sz="4125"/>
            </a:pPr>
            <a:r>
              <a:t>Zalety biblioteki Room:</a:t>
            </a:r>
          </a:p>
          <a:p>
            <a:pPr lvl="1" marL="981075" indent="-523875" defTabSz="619125">
              <a:lnSpc>
                <a:spcPct val="100000"/>
              </a:lnSpc>
              <a:spcBef>
                <a:spcPts val="1300"/>
              </a:spcBef>
              <a:defRPr spc="-41" sz="4125"/>
            </a:pPr>
            <a:r>
              <a:t>Biblioteka Room obsługuje kwerendy SQL za pomocą interfejsów DAO. Kwerendy mogą być definiowane statycznie w interfejsach DAO lub dynamicznie za pomocą adnotacji.</a:t>
            </a:r>
          </a:p>
          <a:p>
            <a:pPr lvl="1" marL="981075" indent="-523875" defTabSz="619125">
              <a:lnSpc>
                <a:spcPct val="100000"/>
              </a:lnSpc>
              <a:spcBef>
                <a:spcPts val="1300"/>
              </a:spcBef>
              <a:defRPr spc="-41" sz="4125"/>
            </a:pPr>
            <a:r>
              <a:t>Room oferuje wsparcie dla RxJava, co umożliwia asynchroniczne operacje na bazie danych, co jest istotne w kontekście wydajności i responsywności interfejsu użytkownika.</a:t>
            </a:r>
          </a:p>
          <a:p>
            <a:pPr lvl="1" marL="981075" indent="-523875" defTabSz="619125">
              <a:lnSpc>
                <a:spcPct val="100000"/>
              </a:lnSpc>
              <a:spcBef>
                <a:spcPts val="1300"/>
              </a:spcBef>
              <a:defRPr spc="-41" sz="4125"/>
            </a:pPr>
            <a:r>
              <a:t>Room pomaga w obsłudze migracji bazy danych. W przypadku zmiany schematu, Room umożliwia zdefiniowanie migracji, aby zachować istniejące dane.</a:t>
            </a:r>
          </a:p>
          <a:p>
            <a:pPr lvl="1" marL="981075" indent="-523875" defTabSz="619125">
              <a:lnSpc>
                <a:spcPct val="100000"/>
              </a:lnSpc>
              <a:spcBef>
                <a:spcPts val="1300"/>
              </a:spcBef>
              <a:defRPr spc="-41" sz="4125"/>
            </a:pPr>
            <a:r>
              <a:t>Room integruje się dobrze z architekturą komponentową Androida, zwłaszcza z LiveData, co ułatwia obserwowanie zmian w danych i automatyczne aktualizowanie interfejsu użytkownika.</a:t>
            </a:r>
          </a:p>
          <a:p>
            <a:pPr lvl="1" marL="981075" indent="-523875" defTabSz="619125">
              <a:lnSpc>
                <a:spcPct val="100000"/>
              </a:lnSpc>
              <a:spcBef>
                <a:spcPts val="1300"/>
              </a:spcBef>
              <a:defRPr spc="-41" sz="4125"/>
            </a:pPr>
            <a:r>
              <a:t>Room współpracuje z ViewModel w architekturze komponentowej, co pozwala na zachowanie danych między cyklami życia komponentów Androida.</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Zapisywanie danych na urządzeniu"/>
          <p:cNvSpPr txBox="1"/>
          <p:nvPr>
            <p:ph type="title"/>
          </p:nvPr>
        </p:nvSpPr>
        <p:spPr>
          <a:prstGeom prst="rect">
            <a:avLst/>
          </a:prstGeom>
        </p:spPr>
        <p:txBody>
          <a:bodyPr/>
          <a:lstStyle/>
          <a:p>
            <a:pPr/>
            <a:r>
              <a:t>Zapisywanie danych na urządzeniu</a:t>
            </a:r>
          </a:p>
        </p:txBody>
      </p:sp>
      <p:sp>
        <p:nvSpPr>
          <p:cNvPr id="317" name="Roo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Room</a:t>
            </a:r>
          </a:p>
        </p:txBody>
      </p:sp>
      <p:sp>
        <p:nvSpPr>
          <p:cNvPr id="318" name="ependencies {…"/>
          <p:cNvSpPr txBox="1"/>
          <p:nvPr>
            <p:ph type="body" idx="1"/>
          </p:nvPr>
        </p:nvSpPr>
        <p:spPr>
          <a:xfrm>
            <a:off x="1206500" y="3504505"/>
            <a:ext cx="21971000" cy="9000011"/>
          </a:xfrm>
          <a:prstGeom prst="rect">
            <a:avLst/>
          </a:prstGeom>
        </p:spPr>
        <p:txBody>
          <a:bodyPr/>
          <a:lstStyle/>
          <a:p>
            <a:pPr lvl="1" marL="0" indent="182880" defTabSz="330200">
              <a:lnSpc>
                <a:spcPct val="100000"/>
              </a:lnSpc>
              <a:spcBef>
                <a:spcPts val="700"/>
              </a:spcBef>
              <a:buSzTx/>
              <a:buNone/>
              <a:defRPr spc="-22" sz="2200"/>
            </a:pPr>
          </a:p>
          <a:p>
            <a:pPr lvl="1" marL="0" indent="182880" defTabSz="330200">
              <a:lnSpc>
                <a:spcPct val="100000"/>
              </a:lnSpc>
              <a:spcBef>
                <a:spcPts val="700"/>
              </a:spcBef>
              <a:buSzTx/>
              <a:buNone/>
              <a:defRPr spc="-22" sz="2200"/>
            </a:pPr>
            <a:r>
              <a:t>ependencies {</a:t>
            </a:r>
          </a:p>
          <a:p>
            <a:pPr lvl="1" marL="0" indent="182880" defTabSz="330200">
              <a:lnSpc>
                <a:spcPct val="100000"/>
              </a:lnSpc>
              <a:spcBef>
                <a:spcPts val="700"/>
              </a:spcBef>
              <a:buSzTx/>
              <a:buNone/>
              <a:defRPr spc="-22" sz="2200"/>
            </a:pPr>
            <a:r>
              <a:t>    def room_version = "2.6.1"</a:t>
            </a:r>
          </a:p>
          <a:p>
            <a:pPr lvl="1" marL="0" indent="182880" defTabSz="330200">
              <a:lnSpc>
                <a:spcPct val="100000"/>
              </a:lnSpc>
              <a:spcBef>
                <a:spcPts val="700"/>
              </a:spcBef>
              <a:buSzTx/>
              <a:buNone/>
              <a:defRPr spc="-22" sz="2200"/>
            </a:pPr>
            <a:r>
              <a:t>    implementation "androidx.room:room-runtime:$room_version"</a:t>
            </a:r>
          </a:p>
          <a:p>
            <a:pPr lvl="1" marL="0" indent="182880" defTabSz="330200">
              <a:lnSpc>
                <a:spcPct val="100000"/>
              </a:lnSpc>
              <a:spcBef>
                <a:spcPts val="700"/>
              </a:spcBef>
              <a:buSzTx/>
              <a:buNone/>
              <a:defRPr spc="-22" sz="2200"/>
            </a:pPr>
            <a:r>
              <a:t>    annotationProcessor "androidx.room:room-compiler:$room_version"</a:t>
            </a:r>
          </a:p>
          <a:p>
            <a:pPr lvl="1" marL="0" indent="182880" defTabSz="330200">
              <a:lnSpc>
                <a:spcPct val="100000"/>
              </a:lnSpc>
              <a:spcBef>
                <a:spcPts val="700"/>
              </a:spcBef>
              <a:buSzTx/>
              <a:buNone/>
              <a:defRPr spc="-22" sz="2200"/>
            </a:pPr>
            <a:r>
              <a:t>    // To use Kotlin annotation processing tool (kapt)</a:t>
            </a:r>
          </a:p>
          <a:p>
            <a:pPr lvl="1" marL="0" indent="182880" defTabSz="330200">
              <a:lnSpc>
                <a:spcPct val="100000"/>
              </a:lnSpc>
              <a:spcBef>
                <a:spcPts val="700"/>
              </a:spcBef>
              <a:buSzTx/>
              <a:buNone/>
              <a:defRPr spc="-22" sz="2200"/>
            </a:pPr>
            <a:r>
              <a:t>    kapt "androidx.room:room-compiler:$room_version"</a:t>
            </a:r>
          </a:p>
          <a:p>
            <a:pPr lvl="1" marL="0" indent="182880" defTabSz="330200">
              <a:lnSpc>
                <a:spcPct val="100000"/>
              </a:lnSpc>
              <a:spcBef>
                <a:spcPts val="700"/>
              </a:spcBef>
              <a:buSzTx/>
              <a:buNone/>
              <a:defRPr spc="-22" sz="2200"/>
            </a:pPr>
            <a:r>
              <a:t>    // To use Kotlin Symbol Processing (KSP)</a:t>
            </a:r>
          </a:p>
          <a:p>
            <a:pPr lvl="1" marL="0" indent="182880" defTabSz="330200">
              <a:lnSpc>
                <a:spcPct val="100000"/>
              </a:lnSpc>
              <a:spcBef>
                <a:spcPts val="700"/>
              </a:spcBef>
              <a:buSzTx/>
              <a:buNone/>
              <a:defRPr spc="-22" sz="2200"/>
            </a:pPr>
            <a:r>
              <a:t>    ksp "androidx.room:room-compiler:$room_version"</a:t>
            </a:r>
          </a:p>
          <a:p>
            <a:pPr lvl="1" marL="0" indent="182880" defTabSz="330200">
              <a:lnSpc>
                <a:spcPct val="100000"/>
              </a:lnSpc>
              <a:spcBef>
                <a:spcPts val="700"/>
              </a:spcBef>
              <a:buSzTx/>
              <a:buNone/>
              <a:defRPr spc="-22" sz="2200"/>
            </a:pPr>
            <a:r>
              <a:t>    // optional - RxJava2 support for Room</a:t>
            </a:r>
          </a:p>
          <a:p>
            <a:pPr lvl="1" marL="0" indent="182880" defTabSz="330200">
              <a:lnSpc>
                <a:spcPct val="100000"/>
              </a:lnSpc>
              <a:spcBef>
                <a:spcPts val="700"/>
              </a:spcBef>
              <a:buSzTx/>
              <a:buNone/>
              <a:defRPr spc="-22" sz="2200"/>
            </a:pPr>
            <a:r>
              <a:t>    implementation "androidx.room:room-rxjava2:$room_version"</a:t>
            </a:r>
          </a:p>
          <a:p>
            <a:pPr lvl="1" marL="0" indent="182880" defTabSz="330200">
              <a:lnSpc>
                <a:spcPct val="100000"/>
              </a:lnSpc>
              <a:spcBef>
                <a:spcPts val="700"/>
              </a:spcBef>
              <a:buSzTx/>
              <a:buNone/>
              <a:defRPr spc="-22" sz="2200"/>
            </a:pPr>
            <a:r>
              <a:t>    // optional - RxJava3 support for Room</a:t>
            </a:r>
          </a:p>
          <a:p>
            <a:pPr lvl="1" marL="0" indent="182880" defTabSz="330200">
              <a:lnSpc>
                <a:spcPct val="100000"/>
              </a:lnSpc>
              <a:spcBef>
                <a:spcPts val="700"/>
              </a:spcBef>
              <a:buSzTx/>
              <a:buNone/>
              <a:defRPr spc="-22" sz="2200"/>
            </a:pPr>
            <a:r>
              <a:t>    implementation "androidx.room:room-rxjava3:$room_version"</a:t>
            </a:r>
          </a:p>
          <a:p>
            <a:pPr lvl="1" marL="0" indent="182880" defTabSz="330200">
              <a:lnSpc>
                <a:spcPct val="100000"/>
              </a:lnSpc>
              <a:spcBef>
                <a:spcPts val="700"/>
              </a:spcBef>
              <a:buSzTx/>
              <a:buNone/>
              <a:defRPr spc="-22" sz="2200"/>
            </a:pPr>
            <a:r>
              <a:t>    // optional - Guava support for Room, including Optional and ListenableFuture</a:t>
            </a:r>
          </a:p>
          <a:p>
            <a:pPr lvl="1" marL="0" indent="182880" defTabSz="330200">
              <a:lnSpc>
                <a:spcPct val="100000"/>
              </a:lnSpc>
              <a:spcBef>
                <a:spcPts val="700"/>
              </a:spcBef>
              <a:buSzTx/>
              <a:buNone/>
              <a:defRPr spc="-22" sz="2200"/>
            </a:pPr>
            <a:r>
              <a:t>    implementation "androidx.room:room-guava:$room_version"</a:t>
            </a:r>
          </a:p>
          <a:p>
            <a:pPr lvl="1" marL="0" indent="182880" defTabSz="330200">
              <a:lnSpc>
                <a:spcPct val="100000"/>
              </a:lnSpc>
              <a:spcBef>
                <a:spcPts val="700"/>
              </a:spcBef>
              <a:buSzTx/>
              <a:buNone/>
              <a:defRPr spc="-22" sz="2200"/>
            </a:pPr>
            <a:r>
              <a:t>    // optional - Test helpers</a:t>
            </a:r>
          </a:p>
          <a:p>
            <a:pPr lvl="1" marL="0" indent="182880" defTabSz="330200">
              <a:lnSpc>
                <a:spcPct val="100000"/>
              </a:lnSpc>
              <a:spcBef>
                <a:spcPts val="700"/>
              </a:spcBef>
              <a:buSzTx/>
              <a:buNone/>
              <a:defRPr spc="-22" sz="2200"/>
            </a:pPr>
            <a:r>
              <a:t>    testImplementation "androidx.room:room-testing:$room_version"</a:t>
            </a:r>
          </a:p>
          <a:p>
            <a:pPr lvl="1" marL="0" indent="182880" defTabSz="330200">
              <a:lnSpc>
                <a:spcPct val="100000"/>
              </a:lnSpc>
              <a:spcBef>
                <a:spcPts val="700"/>
              </a:spcBef>
              <a:buSzTx/>
              <a:buNone/>
              <a:defRPr spc="-22" sz="2200"/>
            </a:pPr>
            <a:r>
              <a:t>    // optional - Paging 3 Integration</a:t>
            </a:r>
          </a:p>
          <a:p>
            <a:pPr lvl="1" marL="0" indent="182880" defTabSz="330200">
              <a:lnSpc>
                <a:spcPct val="100000"/>
              </a:lnSpc>
              <a:spcBef>
                <a:spcPts val="700"/>
              </a:spcBef>
              <a:buSzTx/>
              <a:buNone/>
              <a:defRPr spc="-22" sz="2200"/>
            </a:pPr>
            <a:r>
              <a:t>    implementation "androidx.room:room-paging:$room_version"</a:t>
            </a:r>
          </a:p>
          <a:p>
            <a:pPr lvl="1" marL="0" indent="182880" defTabSz="330200">
              <a:lnSpc>
                <a:spcPct val="100000"/>
              </a:lnSpc>
              <a:spcBef>
                <a:spcPts val="700"/>
              </a:spcBef>
              <a:buSzTx/>
              <a:buNone/>
              <a:defRPr spc="-22" sz="2200"/>
            </a:pPr>
            <a:r>
              <a: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Zapisywanie danych na urządzeniu"/>
          <p:cNvSpPr txBox="1"/>
          <p:nvPr>
            <p:ph type="title"/>
          </p:nvPr>
        </p:nvSpPr>
        <p:spPr>
          <a:prstGeom prst="rect">
            <a:avLst/>
          </a:prstGeom>
        </p:spPr>
        <p:txBody>
          <a:bodyPr/>
          <a:lstStyle/>
          <a:p>
            <a:pPr/>
            <a:r>
              <a:t>Zapisywanie danych na urządzeniu</a:t>
            </a:r>
          </a:p>
        </p:txBody>
      </p:sp>
      <p:sp>
        <p:nvSpPr>
          <p:cNvPr id="321" name="Roo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Room</a:t>
            </a:r>
          </a:p>
        </p:txBody>
      </p:sp>
      <p:pic>
        <p:nvPicPr>
          <p:cNvPr id="322" name="room_architecture.png" descr="room_architecture.png"/>
          <p:cNvPicPr>
            <a:picLocks noChangeAspect="1"/>
          </p:cNvPicPr>
          <p:nvPr/>
        </p:nvPicPr>
        <p:blipFill>
          <a:blip r:embed="rId2">
            <a:extLst/>
          </a:blip>
          <a:stretch>
            <a:fillRect/>
          </a:stretch>
        </p:blipFill>
        <p:spPr>
          <a:xfrm>
            <a:off x="4904887" y="2450672"/>
            <a:ext cx="11855525" cy="10709490"/>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Zapisywanie danych na urządzeniu"/>
          <p:cNvSpPr txBox="1"/>
          <p:nvPr>
            <p:ph type="title"/>
          </p:nvPr>
        </p:nvSpPr>
        <p:spPr>
          <a:prstGeom prst="rect">
            <a:avLst/>
          </a:prstGeom>
        </p:spPr>
        <p:txBody>
          <a:bodyPr/>
          <a:lstStyle/>
          <a:p>
            <a:pPr/>
            <a:r>
              <a:t>Zapisywanie danych na urządzeniu</a:t>
            </a:r>
          </a:p>
        </p:txBody>
      </p:sp>
      <p:sp>
        <p:nvSpPr>
          <p:cNvPr id="325" name="Roo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Room</a:t>
            </a:r>
          </a:p>
        </p:txBody>
      </p:sp>
      <p:sp>
        <p:nvSpPr>
          <p:cNvPr id="326" name="Przykład implementacji Encji…"/>
          <p:cNvSpPr txBox="1"/>
          <p:nvPr>
            <p:ph type="body" idx="1"/>
          </p:nvPr>
        </p:nvSpPr>
        <p:spPr>
          <a:xfrm>
            <a:off x="1206500" y="3504505"/>
            <a:ext cx="21971000" cy="9000011"/>
          </a:xfrm>
          <a:prstGeom prst="rect">
            <a:avLst/>
          </a:prstGeom>
        </p:spPr>
        <p:txBody>
          <a:bodyPr/>
          <a:lstStyle/>
          <a:p>
            <a:pPr lvl="1" marL="0" indent="457200" defTabSz="825500">
              <a:lnSpc>
                <a:spcPct val="100000"/>
              </a:lnSpc>
              <a:spcBef>
                <a:spcPts val="1800"/>
              </a:spcBef>
              <a:buSzTx/>
              <a:buNone/>
              <a:defRPr spc="-55" sz="5500"/>
            </a:pPr>
            <a:r>
              <a:t>Przykład implementacji Encji</a:t>
            </a:r>
          </a:p>
          <a:p>
            <a:pPr lvl="1" marL="0" indent="457200" defTabSz="825500">
              <a:lnSpc>
                <a:spcPct val="100000"/>
              </a:lnSpc>
              <a:spcBef>
                <a:spcPts val="1800"/>
              </a:spcBef>
              <a:buSzTx/>
              <a:buNone/>
              <a:defRPr spc="-55" sz="5500"/>
            </a:pPr>
          </a:p>
          <a:p>
            <a:pPr marL="0" indent="0" defTabSz="457200">
              <a:lnSpc>
                <a:spcPct val="100000"/>
              </a:lnSpc>
              <a:spcBef>
                <a:spcPts val="0"/>
              </a:spcBef>
              <a:buSzTx/>
              <a:buNone/>
              <a:defRPr sz="4500">
                <a:latin typeface="Courier"/>
                <a:ea typeface="Courier"/>
                <a:cs typeface="Courier"/>
                <a:sym typeface="Courier"/>
              </a:defRPr>
            </a:pPr>
            <a:r>
              <a:t>@Entity</a:t>
            </a:r>
          </a:p>
          <a:p>
            <a:pPr marL="0" indent="0" defTabSz="457200">
              <a:lnSpc>
                <a:spcPct val="100000"/>
              </a:lnSpc>
              <a:spcBef>
                <a:spcPts val="0"/>
              </a:spcBef>
              <a:buSzTx/>
              <a:buNone/>
              <a:defRPr sz="4500">
                <a:latin typeface="Courier"/>
                <a:ea typeface="Courier"/>
                <a:cs typeface="Courier"/>
                <a:sym typeface="Courier"/>
              </a:defRPr>
            </a:pPr>
            <a:r>
              <a:t>data class User(</a:t>
            </a:r>
          </a:p>
          <a:p>
            <a:pPr marL="0" indent="0" defTabSz="457200">
              <a:lnSpc>
                <a:spcPct val="100000"/>
              </a:lnSpc>
              <a:spcBef>
                <a:spcPts val="0"/>
              </a:spcBef>
              <a:buSzTx/>
              <a:buNone/>
              <a:defRPr sz="4500">
                <a:latin typeface="Courier"/>
                <a:ea typeface="Courier"/>
                <a:cs typeface="Courier"/>
                <a:sym typeface="Courier"/>
              </a:defRPr>
            </a:pPr>
            <a:r>
              <a:t>    @PrimaryKey val uid: Int,</a:t>
            </a:r>
          </a:p>
          <a:p>
            <a:pPr marL="0" indent="0" defTabSz="457200">
              <a:lnSpc>
                <a:spcPct val="100000"/>
              </a:lnSpc>
              <a:spcBef>
                <a:spcPts val="0"/>
              </a:spcBef>
              <a:buSzTx/>
              <a:buNone/>
              <a:defRPr sz="4500">
                <a:latin typeface="Courier"/>
                <a:ea typeface="Courier"/>
                <a:cs typeface="Courier"/>
                <a:sym typeface="Courier"/>
              </a:defRPr>
            </a:pPr>
            <a:r>
              <a:t>    @ColumnInfo(name = "first_name") val firstName: String?,</a:t>
            </a:r>
          </a:p>
          <a:p>
            <a:pPr marL="0" indent="0" defTabSz="457200">
              <a:lnSpc>
                <a:spcPct val="100000"/>
              </a:lnSpc>
              <a:spcBef>
                <a:spcPts val="0"/>
              </a:spcBef>
              <a:buSzTx/>
              <a:buNone/>
              <a:defRPr sz="4500">
                <a:latin typeface="Courier"/>
                <a:ea typeface="Courier"/>
                <a:cs typeface="Courier"/>
                <a:sym typeface="Courier"/>
              </a:defRPr>
            </a:pPr>
            <a:r>
              <a:t>    @ColumnInfo(name = "last_name") val lastName: String?</a:t>
            </a:r>
          </a:p>
          <a:p>
            <a:pPr marL="0" indent="0" defTabSz="457200">
              <a:lnSpc>
                <a:spcPct val="100000"/>
              </a:lnSpc>
              <a:spcBef>
                <a:spcPts val="0"/>
              </a:spcBef>
              <a:buSzTx/>
              <a:buNone/>
              <a:defRPr sz="4500">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Operacje w tle"/>
          <p:cNvSpPr txBox="1"/>
          <p:nvPr>
            <p:ph type="title"/>
          </p:nvPr>
        </p:nvSpPr>
        <p:spPr>
          <a:prstGeom prst="rect">
            <a:avLst/>
          </a:prstGeom>
        </p:spPr>
        <p:txBody>
          <a:bodyPr/>
          <a:lstStyle/>
          <a:p>
            <a:pPr/>
            <a:r>
              <a:t>Operacje w tle</a:t>
            </a:r>
          </a:p>
        </p:txBody>
      </p:sp>
      <p:sp>
        <p:nvSpPr>
          <p:cNvPr id="184" name="IntentServi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IntentService</a:t>
            </a:r>
          </a:p>
        </p:txBody>
      </p:sp>
      <p:sp>
        <p:nvSpPr>
          <p:cNvPr id="185" name="Oto główne cechy IntentService:…"/>
          <p:cNvSpPr txBox="1"/>
          <p:nvPr>
            <p:ph type="body" idx="1"/>
          </p:nvPr>
        </p:nvSpPr>
        <p:spPr>
          <a:prstGeom prst="rect">
            <a:avLst/>
          </a:prstGeom>
        </p:spPr>
        <p:txBody>
          <a:bodyPr/>
          <a:lstStyle/>
          <a:p>
            <a:pPr marL="0" indent="0" defTabSz="1926287">
              <a:spcBef>
                <a:spcPts val="3500"/>
              </a:spcBef>
              <a:buSzTx/>
              <a:buNone/>
              <a:defRPr sz="3792"/>
            </a:pPr>
            <a:r>
              <a:t>Oto główne cechy</a:t>
            </a:r>
            <a:r>
              <a:rPr i="1"/>
              <a:t> IntentService:</a:t>
            </a:r>
          </a:p>
          <a:p>
            <a:pPr marL="481584" indent="-481584" defTabSz="1926287">
              <a:spcBef>
                <a:spcPts val="3500"/>
              </a:spcBef>
              <a:defRPr sz="3792"/>
            </a:pPr>
            <a:r>
              <a:rPr b="1"/>
              <a:t>Sekwencyjne przetwarzanie</a:t>
            </a:r>
            <a:r>
              <a:t>: IntentService przetwarza zadania w kolejności, w jakiej zostały dodane do kolejki. Każde zadanie zostanie obsłużone w osobnym wątku, co eliminuje konieczność samodzielnego zarządzania wielowątkowością.</a:t>
            </a:r>
          </a:p>
          <a:p>
            <a:pPr marL="481584" indent="-481584" defTabSz="1926287">
              <a:spcBef>
                <a:spcPts val="3500"/>
              </a:spcBef>
              <a:defRPr sz="3792"/>
            </a:pPr>
            <a:r>
              <a:rPr b="1"/>
              <a:t>Automatyczne zarządzanie cyklem życia</a:t>
            </a:r>
            <a:r>
              <a:t>: IntentService samoczynnie zarządza cyklem życia. Po zakończeniu wszystkich zadań przestaje istnieć, co eliminuje ryzyko wycieków pamięci czy innych problemów związanymi z niezamkniętymi zasobami.</a:t>
            </a:r>
          </a:p>
          <a:p>
            <a:pPr marL="481584" indent="-481584" defTabSz="1926287">
              <a:spcBef>
                <a:spcPts val="3500"/>
              </a:spcBef>
              <a:defRPr sz="3792"/>
            </a:pPr>
            <a:r>
              <a:rPr b="1"/>
              <a:t>Obsługa wiadomości Intent</a:t>
            </a:r>
            <a:r>
              <a:t>: IntentService odbiera zadania w postaci obiektów Intent. Każde zadanie jest reprezentowane przez oddzielny Intent, który jest przekazywany do metody onHandleIntent(). Ta metoda zawiera logikę przetwarzania operacji w tle.</a:t>
            </a:r>
          </a:p>
          <a:p>
            <a:pPr marL="481584" indent="-481584" defTabSz="1926287">
              <a:spcBef>
                <a:spcPts val="3500"/>
              </a:spcBef>
              <a:defRPr sz="3792"/>
            </a:pPr>
            <a:r>
              <a:rPr b="1"/>
              <a:t>Automatyczne zatrzymywanie</a:t>
            </a:r>
            <a:r>
              <a:t>: Gdy IntentService zakończy wszystkie zadania, automatycznie zatrzymuje się. Nie trzeba ręcznie wywoływać stopSelf().</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Zapisywanie danych na urządzeniu"/>
          <p:cNvSpPr txBox="1"/>
          <p:nvPr>
            <p:ph type="title"/>
          </p:nvPr>
        </p:nvSpPr>
        <p:spPr>
          <a:prstGeom prst="rect">
            <a:avLst/>
          </a:prstGeom>
        </p:spPr>
        <p:txBody>
          <a:bodyPr/>
          <a:lstStyle/>
          <a:p>
            <a:pPr/>
            <a:r>
              <a:t>Zapisywanie danych na urządzeniu</a:t>
            </a:r>
          </a:p>
        </p:txBody>
      </p:sp>
      <p:sp>
        <p:nvSpPr>
          <p:cNvPr id="329" name="Roo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Room</a:t>
            </a:r>
          </a:p>
        </p:txBody>
      </p:sp>
      <p:sp>
        <p:nvSpPr>
          <p:cNvPr id="330" name="Encją - encja to klasa, która reprezentuje tabelę w bazie danych. Room automatycznie generuje SQL dla operacji CRUD (Create, Read, Update, Delete)…"/>
          <p:cNvSpPr txBox="1"/>
          <p:nvPr>
            <p:ph type="body" idx="1"/>
          </p:nvPr>
        </p:nvSpPr>
        <p:spPr>
          <a:xfrm>
            <a:off x="1206500" y="3504505"/>
            <a:ext cx="21971000" cy="9000011"/>
          </a:xfrm>
          <a:prstGeom prst="rect">
            <a:avLst/>
          </a:prstGeom>
        </p:spPr>
        <p:txBody>
          <a:bodyPr/>
          <a:lstStyle/>
          <a:p>
            <a:pPr lvl="1" marL="0" indent="457200" defTabSz="825500">
              <a:lnSpc>
                <a:spcPct val="100000"/>
              </a:lnSpc>
              <a:spcBef>
                <a:spcPts val="1800"/>
              </a:spcBef>
              <a:buSzTx/>
              <a:buNone/>
              <a:defRPr spc="-55" sz="5500"/>
            </a:pPr>
            <a:r>
              <a:t>Encją - encja to klasa, która reprezentuje tabelę w bazie danych. Room automatycznie generuje SQL dla operacji CRUD (Create, Read, Update, Delete)</a:t>
            </a:r>
          </a:p>
          <a:p>
            <a:pPr lvl="1" marL="0" indent="457200" defTabSz="825500">
              <a:lnSpc>
                <a:spcPct val="100000"/>
              </a:lnSpc>
              <a:spcBef>
                <a:spcPts val="1800"/>
              </a:spcBef>
              <a:buSzTx/>
              <a:buNone/>
              <a:defRPr spc="-55" sz="5500"/>
            </a:pPr>
          </a:p>
          <a:p>
            <a:pPr marL="0" indent="0" defTabSz="457200">
              <a:lnSpc>
                <a:spcPct val="100000"/>
              </a:lnSpc>
              <a:spcBef>
                <a:spcPts val="0"/>
              </a:spcBef>
              <a:buSzTx/>
              <a:buNone/>
              <a:defRPr sz="4500">
                <a:latin typeface="Courier"/>
                <a:ea typeface="Courier"/>
                <a:cs typeface="Courier"/>
                <a:sym typeface="Courier"/>
              </a:defRPr>
            </a:pPr>
            <a:r>
              <a:t>@Entity</a:t>
            </a:r>
          </a:p>
          <a:p>
            <a:pPr marL="0" indent="0" defTabSz="457200">
              <a:lnSpc>
                <a:spcPct val="100000"/>
              </a:lnSpc>
              <a:spcBef>
                <a:spcPts val="0"/>
              </a:spcBef>
              <a:buSzTx/>
              <a:buNone/>
              <a:defRPr sz="4500">
                <a:latin typeface="Courier"/>
                <a:ea typeface="Courier"/>
                <a:cs typeface="Courier"/>
                <a:sym typeface="Courier"/>
              </a:defRPr>
            </a:pPr>
            <a:r>
              <a:t>data class User(</a:t>
            </a:r>
          </a:p>
          <a:p>
            <a:pPr marL="0" indent="0" defTabSz="457200">
              <a:lnSpc>
                <a:spcPct val="100000"/>
              </a:lnSpc>
              <a:spcBef>
                <a:spcPts val="0"/>
              </a:spcBef>
              <a:buSzTx/>
              <a:buNone/>
              <a:defRPr sz="4500">
                <a:latin typeface="Courier"/>
                <a:ea typeface="Courier"/>
                <a:cs typeface="Courier"/>
                <a:sym typeface="Courier"/>
              </a:defRPr>
            </a:pPr>
            <a:r>
              <a:t>    @PrimaryKey val uid: Int,</a:t>
            </a:r>
          </a:p>
          <a:p>
            <a:pPr marL="0" indent="0" defTabSz="457200">
              <a:lnSpc>
                <a:spcPct val="100000"/>
              </a:lnSpc>
              <a:spcBef>
                <a:spcPts val="0"/>
              </a:spcBef>
              <a:buSzTx/>
              <a:buNone/>
              <a:defRPr sz="4500">
                <a:latin typeface="Courier"/>
                <a:ea typeface="Courier"/>
                <a:cs typeface="Courier"/>
                <a:sym typeface="Courier"/>
              </a:defRPr>
            </a:pPr>
            <a:r>
              <a:t>    @ColumnInfo(name = "first_name") val firstName: String?,</a:t>
            </a:r>
          </a:p>
          <a:p>
            <a:pPr marL="0" indent="0" defTabSz="457200">
              <a:lnSpc>
                <a:spcPct val="100000"/>
              </a:lnSpc>
              <a:spcBef>
                <a:spcPts val="0"/>
              </a:spcBef>
              <a:buSzTx/>
              <a:buNone/>
              <a:defRPr sz="4500">
                <a:latin typeface="Courier"/>
                <a:ea typeface="Courier"/>
                <a:cs typeface="Courier"/>
                <a:sym typeface="Courier"/>
              </a:defRPr>
            </a:pPr>
            <a:r>
              <a:t>    @ColumnInfo(name = "last_name") val lastName: String?</a:t>
            </a:r>
          </a:p>
          <a:p>
            <a:pPr marL="0" indent="0" defTabSz="457200">
              <a:lnSpc>
                <a:spcPct val="100000"/>
              </a:lnSpc>
              <a:spcBef>
                <a:spcPts val="0"/>
              </a:spcBef>
              <a:buSzTx/>
              <a:buNone/>
              <a:defRPr sz="4500">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Zapisywanie danych na urządzeniu"/>
          <p:cNvSpPr txBox="1"/>
          <p:nvPr>
            <p:ph type="title"/>
          </p:nvPr>
        </p:nvSpPr>
        <p:spPr>
          <a:prstGeom prst="rect">
            <a:avLst/>
          </a:prstGeom>
        </p:spPr>
        <p:txBody>
          <a:bodyPr/>
          <a:lstStyle/>
          <a:p>
            <a:pPr/>
            <a:r>
              <a:t>Zapisywanie danych na urządzeniu</a:t>
            </a:r>
          </a:p>
        </p:txBody>
      </p:sp>
      <p:sp>
        <p:nvSpPr>
          <p:cNvPr id="333" name="Roo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Room</a:t>
            </a:r>
          </a:p>
        </p:txBody>
      </p:sp>
      <p:sp>
        <p:nvSpPr>
          <p:cNvPr id="334" name="Dao - interfejs, który definiuje zestaw metod służących do dostępu do danych w bazie danych. Zawierać metody do wykonywania operacji takich jak dodawanie, odczyt, aktualizacja i usuwanie danych z encji…"/>
          <p:cNvSpPr txBox="1"/>
          <p:nvPr>
            <p:ph type="body" idx="1"/>
          </p:nvPr>
        </p:nvSpPr>
        <p:spPr>
          <a:xfrm>
            <a:off x="1206500" y="3504505"/>
            <a:ext cx="21971000" cy="9000011"/>
          </a:xfrm>
          <a:prstGeom prst="rect">
            <a:avLst/>
          </a:prstGeom>
        </p:spPr>
        <p:txBody>
          <a:bodyPr/>
          <a:lstStyle/>
          <a:p>
            <a:pPr lvl="1" marL="0" indent="292607" defTabSz="528319">
              <a:lnSpc>
                <a:spcPct val="100000"/>
              </a:lnSpc>
              <a:spcBef>
                <a:spcPts val="1100"/>
              </a:spcBef>
              <a:buSzTx/>
              <a:buNone/>
              <a:defRPr spc="-35" sz="3520"/>
            </a:pPr>
            <a:r>
              <a:t>Dao - interfejs, który definiuje zestaw metod służących do dostępu do danych w bazie danych. Zawierać metody do wykonywania operacji takich jak dodawanie, odczyt, aktualizacja i usuwanie danych z encji</a:t>
            </a:r>
          </a:p>
          <a:p>
            <a:pPr lvl="1" marL="0" indent="292607" defTabSz="528319">
              <a:lnSpc>
                <a:spcPct val="100000"/>
              </a:lnSpc>
              <a:spcBef>
                <a:spcPts val="1100"/>
              </a:spcBef>
              <a:buSzTx/>
              <a:buNone/>
              <a:defRPr spc="-35" sz="3520"/>
            </a:pPr>
          </a:p>
          <a:p>
            <a:pPr marL="0" indent="0" defTabSz="292607">
              <a:lnSpc>
                <a:spcPct val="100000"/>
              </a:lnSpc>
              <a:spcBef>
                <a:spcPts val="0"/>
              </a:spcBef>
              <a:buSzTx/>
              <a:buNone/>
              <a:defRPr sz="2559">
                <a:latin typeface="Courier"/>
                <a:ea typeface="Courier"/>
                <a:cs typeface="Courier"/>
                <a:sym typeface="Courier"/>
              </a:defRPr>
            </a:pPr>
            <a:r>
              <a:t>@Dao</a:t>
            </a:r>
          </a:p>
          <a:p>
            <a:pPr marL="0" indent="0" defTabSz="292607">
              <a:lnSpc>
                <a:spcPct val="100000"/>
              </a:lnSpc>
              <a:spcBef>
                <a:spcPts val="0"/>
              </a:spcBef>
              <a:buSzTx/>
              <a:buNone/>
              <a:defRPr sz="2559">
                <a:latin typeface="Courier"/>
                <a:ea typeface="Courier"/>
                <a:cs typeface="Courier"/>
                <a:sym typeface="Courier"/>
              </a:defRPr>
            </a:pPr>
            <a:r>
              <a:t>interface UserDao {</a:t>
            </a:r>
          </a:p>
          <a:p>
            <a:pPr marL="0" indent="0" defTabSz="292607">
              <a:lnSpc>
                <a:spcPct val="100000"/>
              </a:lnSpc>
              <a:spcBef>
                <a:spcPts val="0"/>
              </a:spcBef>
              <a:buSzTx/>
              <a:buNone/>
              <a:defRPr sz="2559">
                <a:latin typeface="Courier"/>
                <a:ea typeface="Courier"/>
                <a:cs typeface="Courier"/>
                <a:sym typeface="Courier"/>
              </a:defRPr>
            </a:pPr>
            <a:r>
              <a:t>    @Query("SELECT * FROM user")</a:t>
            </a:r>
          </a:p>
          <a:p>
            <a:pPr marL="0" indent="0" defTabSz="292607">
              <a:lnSpc>
                <a:spcPct val="100000"/>
              </a:lnSpc>
              <a:spcBef>
                <a:spcPts val="0"/>
              </a:spcBef>
              <a:buSzTx/>
              <a:buNone/>
              <a:defRPr sz="2559">
                <a:latin typeface="Courier"/>
                <a:ea typeface="Courier"/>
                <a:cs typeface="Courier"/>
                <a:sym typeface="Courier"/>
              </a:defRPr>
            </a:pPr>
            <a:r>
              <a:t>    fun getAll(): List&lt;User&gt;</a:t>
            </a:r>
          </a:p>
          <a:p>
            <a:pPr marL="0" indent="0" defTabSz="292607">
              <a:lnSpc>
                <a:spcPct val="100000"/>
              </a:lnSpc>
              <a:spcBef>
                <a:spcPts val="0"/>
              </a:spcBef>
              <a:buSzTx/>
              <a:buNone/>
              <a:defRPr sz="2559">
                <a:latin typeface="Courier"/>
                <a:ea typeface="Courier"/>
                <a:cs typeface="Courier"/>
                <a:sym typeface="Courier"/>
              </a:defRPr>
            </a:pPr>
          </a:p>
          <a:p>
            <a:pPr marL="0" indent="0" defTabSz="292607">
              <a:lnSpc>
                <a:spcPct val="100000"/>
              </a:lnSpc>
              <a:spcBef>
                <a:spcPts val="0"/>
              </a:spcBef>
              <a:buSzTx/>
              <a:buNone/>
              <a:defRPr sz="2559">
                <a:latin typeface="Courier"/>
                <a:ea typeface="Courier"/>
                <a:cs typeface="Courier"/>
                <a:sym typeface="Courier"/>
              </a:defRPr>
            </a:pPr>
            <a:r>
              <a:t>    @Query("SELECT * FROM user WHERE uid IN (:userIds)")</a:t>
            </a:r>
          </a:p>
          <a:p>
            <a:pPr marL="0" indent="0" defTabSz="292607">
              <a:lnSpc>
                <a:spcPct val="100000"/>
              </a:lnSpc>
              <a:spcBef>
                <a:spcPts val="0"/>
              </a:spcBef>
              <a:buSzTx/>
              <a:buNone/>
              <a:defRPr sz="2559">
                <a:latin typeface="Courier"/>
                <a:ea typeface="Courier"/>
                <a:cs typeface="Courier"/>
                <a:sym typeface="Courier"/>
              </a:defRPr>
            </a:pPr>
            <a:r>
              <a:t>    fun loadAllByIds(userIds: IntArray): List&lt;User&gt;</a:t>
            </a:r>
          </a:p>
          <a:p>
            <a:pPr marL="0" indent="0" defTabSz="292607">
              <a:lnSpc>
                <a:spcPct val="100000"/>
              </a:lnSpc>
              <a:spcBef>
                <a:spcPts val="0"/>
              </a:spcBef>
              <a:buSzTx/>
              <a:buNone/>
              <a:defRPr sz="2559">
                <a:latin typeface="Courier"/>
                <a:ea typeface="Courier"/>
                <a:cs typeface="Courier"/>
                <a:sym typeface="Courier"/>
              </a:defRPr>
            </a:pPr>
          </a:p>
          <a:p>
            <a:pPr marL="0" indent="0" defTabSz="292607">
              <a:lnSpc>
                <a:spcPct val="100000"/>
              </a:lnSpc>
              <a:spcBef>
                <a:spcPts val="0"/>
              </a:spcBef>
              <a:buSzTx/>
              <a:buNone/>
              <a:defRPr sz="2559">
                <a:latin typeface="Courier"/>
                <a:ea typeface="Courier"/>
                <a:cs typeface="Courier"/>
                <a:sym typeface="Courier"/>
              </a:defRPr>
            </a:pPr>
            <a:r>
              <a:t>    @Query("SELECT * FROM user WHERE first_name LIKE :first AND " +</a:t>
            </a:r>
          </a:p>
          <a:p>
            <a:pPr marL="0" indent="0" defTabSz="292607">
              <a:lnSpc>
                <a:spcPct val="100000"/>
              </a:lnSpc>
              <a:spcBef>
                <a:spcPts val="0"/>
              </a:spcBef>
              <a:buSzTx/>
              <a:buNone/>
              <a:defRPr sz="2559">
                <a:latin typeface="Courier"/>
                <a:ea typeface="Courier"/>
                <a:cs typeface="Courier"/>
                <a:sym typeface="Courier"/>
              </a:defRPr>
            </a:pPr>
            <a:r>
              <a:t>           "last_name LIKE :last LIMIT 1")</a:t>
            </a:r>
          </a:p>
          <a:p>
            <a:pPr marL="0" indent="0" defTabSz="292607">
              <a:lnSpc>
                <a:spcPct val="100000"/>
              </a:lnSpc>
              <a:spcBef>
                <a:spcPts val="0"/>
              </a:spcBef>
              <a:buSzTx/>
              <a:buNone/>
              <a:defRPr sz="2559">
                <a:latin typeface="Courier"/>
                <a:ea typeface="Courier"/>
                <a:cs typeface="Courier"/>
                <a:sym typeface="Courier"/>
              </a:defRPr>
            </a:pPr>
            <a:r>
              <a:t>    fun findByName(first: String, last: String): User</a:t>
            </a:r>
          </a:p>
          <a:p>
            <a:pPr marL="0" indent="0" defTabSz="292607">
              <a:lnSpc>
                <a:spcPct val="100000"/>
              </a:lnSpc>
              <a:spcBef>
                <a:spcPts val="0"/>
              </a:spcBef>
              <a:buSzTx/>
              <a:buNone/>
              <a:defRPr sz="2559">
                <a:latin typeface="Courier"/>
                <a:ea typeface="Courier"/>
                <a:cs typeface="Courier"/>
                <a:sym typeface="Courier"/>
              </a:defRPr>
            </a:pPr>
          </a:p>
          <a:p>
            <a:pPr marL="0" indent="0" defTabSz="292607">
              <a:lnSpc>
                <a:spcPct val="100000"/>
              </a:lnSpc>
              <a:spcBef>
                <a:spcPts val="0"/>
              </a:spcBef>
              <a:buSzTx/>
              <a:buNone/>
              <a:defRPr sz="2559">
                <a:latin typeface="Courier"/>
                <a:ea typeface="Courier"/>
                <a:cs typeface="Courier"/>
                <a:sym typeface="Courier"/>
              </a:defRPr>
            </a:pPr>
            <a:r>
              <a:t>    @Insert</a:t>
            </a:r>
          </a:p>
          <a:p>
            <a:pPr marL="0" indent="0" defTabSz="292607">
              <a:lnSpc>
                <a:spcPct val="100000"/>
              </a:lnSpc>
              <a:spcBef>
                <a:spcPts val="0"/>
              </a:spcBef>
              <a:buSzTx/>
              <a:buNone/>
              <a:defRPr sz="2559">
                <a:latin typeface="Courier"/>
                <a:ea typeface="Courier"/>
                <a:cs typeface="Courier"/>
                <a:sym typeface="Courier"/>
              </a:defRPr>
            </a:pPr>
            <a:r>
              <a:t>    fun insertAll(vararg users: User)</a:t>
            </a:r>
          </a:p>
          <a:p>
            <a:pPr marL="0" indent="0" defTabSz="292607">
              <a:lnSpc>
                <a:spcPct val="100000"/>
              </a:lnSpc>
              <a:spcBef>
                <a:spcPts val="0"/>
              </a:spcBef>
              <a:buSzTx/>
              <a:buNone/>
              <a:defRPr sz="2816">
                <a:latin typeface="Courier"/>
                <a:ea typeface="Courier"/>
                <a:cs typeface="Courier"/>
                <a:sym typeface="Courier"/>
              </a:defRPr>
            </a:pPr>
          </a:p>
          <a:p>
            <a:pPr marL="0" indent="0" defTabSz="292607">
              <a:lnSpc>
                <a:spcPct val="100000"/>
              </a:lnSpc>
              <a:spcBef>
                <a:spcPts val="0"/>
              </a:spcBef>
              <a:buSzTx/>
              <a:buNone/>
              <a:defRPr sz="2559">
                <a:latin typeface="Courier"/>
                <a:ea typeface="Courier"/>
                <a:cs typeface="Courier"/>
                <a:sym typeface="Courier"/>
              </a:defRPr>
            </a:pPr>
            <a:r>
              <a:t>    @Delete</a:t>
            </a:r>
          </a:p>
          <a:p>
            <a:pPr marL="0" indent="0" defTabSz="292607">
              <a:lnSpc>
                <a:spcPct val="100000"/>
              </a:lnSpc>
              <a:spcBef>
                <a:spcPts val="0"/>
              </a:spcBef>
              <a:buSzTx/>
              <a:buNone/>
              <a:defRPr sz="2559">
                <a:latin typeface="Courier"/>
                <a:ea typeface="Courier"/>
                <a:cs typeface="Courier"/>
                <a:sym typeface="Courier"/>
              </a:defRPr>
            </a:pPr>
            <a:r>
              <a:t>    fun delete(user: User)</a:t>
            </a:r>
          </a:p>
          <a:p>
            <a:pPr marL="0" indent="0" defTabSz="292607">
              <a:lnSpc>
                <a:spcPct val="100000"/>
              </a:lnSpc>
              <a:spcBef>
                <a:spcPts val="0"/>
              </a:spcBef>
              <a:buSzTx/>
              <a:buNone/>
              <a:defRPr sz="2559">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Zapisywanie danych na urządzeniu"/>
          <p:cNvSpPr txBox="1"/>
          <p:nvPr>
            <p:ph type="title"/>
          </p:nvPr>
        </p:nvSpPr>
        <p:spPr>
          <a:prstGeom prst="rect">
            <a:avLst/>
          </a:prstGeom>
        </p:spPr>
        <p:txBody>
          <a:bodyPr/>
          <a:lstStyle/>
          <a:p>
            <a:pPr/>
            <a:r>
              <a:t>Zapisywanie danych na urządzeniu</a:t>
            </a:r>
          </a:p>
        </p:txBody>
      </p:sp>
      <p:sp>
        <p:nvSpPr>
          <p:cNvPr id="337" name="Roo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Room</a:t>
            </a:r>
          </a:p>
        </p:txBody>
      </p:sp>
      <p:sp>
        <p:nvSpPr>
          <p:cNvPr id="338" name="Database -…"/>
          <p:cNvSpPr txBox="1"/>
          <p:nvPr>
            <p:ph type="body" idx="1"/>
          </p:nvPr>
        </p:nvSpPr>
        <p:spPr>
          <a:xfrm>
            <a:off x="1206500" y="3504505"/>
            <a:ext cx="21971000" cy="9000011"/>
          </a:xfrm>
          <a:prstGeom prst="rect">
            <a:avLst/>
          </a:prstGeom>
        </p:spPr>
        <p:txBody>
          <a:bodyPr/>
          <a:lstStyle/>
          <a:p>
            <a:pPr lvl="1" marL="0" indent="342900" defTabSz="619125">
              <a:lnSpc>
                <a:spcPct val="100000"/>
              </a:lnSpc>
              <a:spcBef>
                <a:spcPts val="1300"/>
              </a:spcBef>
              <a:buSzTx/>
              <a:buNone/>
              <a:defRPr spc="-41" sz="4125"/>
            </a:pPr>
            <a:r>
              <a:t>Database - </a:t>
            </a:r>
          </a:p>
          <a:p>
            <a:pPr lvl="2" marL="0" indent="685800" defTabSz="342900">
              <a:lnSpc>
                <a:spcPct val="100000"/>
              </a:lnSpc>
              <a:spcBef>
                <a:spcPts val="0"/>
              </a:spcBef>
              <a:buSzTx/>
              <a:buNone/>
              <a:defRPr sz="3375">
                <a:latin typeface="Courier"/>
                <a:ea typeface="Courier"/>
                <a:cs typeface="Courier"/>
                <a:sym typeface="Courier"/>
              </a:defRPr>
            </a:pPr>
            <a:r>
              <a:t>@Database(entities = [User::class], version = 1)</a:t>
            </a:r>
          </a:p>
          <a:p>
            <a:pPr lvl="2" marL="0" indent="685800" defTabSz="342900">
              <a:lnSpc>
                <a:spcPct val="100000"/>
              </a:lnSpc>
              <a:spcBef>
                <a:spcPts val="0"/>
              </a:spcBef>
              <a:buSzTx/>
              <a:buNone/>
              <a:defRPr sz="3375">
                <a:latin typeface="Courier"/>
                <a:ea typeface="Courier"/>
                <a:cs typeface="Courier"/>
                <a:sym typeface="Courier"/>
              </a:defRPr>
            </a:pPr>
            <a:r>
              <a:t>abstract class AppDatabase : RoomDatabase() {</a:t>
            </a:r>
          </a:p>
          <a:p>
            <a:pPr lvl="2" marL="0" indent="685800" defTabSz="342900">
              <a:lnSpc>
                <a:spcPct val="100000"/>
              </a:lnSpc>
              <a:spcBef>
                <a:spcPts val="0"/>
              </a:spcBef>
              <a:buSzTx/>
              <a:buNone/>
              <a:defRPr sz="3375">
                <a:latin typeface="Courier"/>
                <a:ea typeface="Courier"/>
                <a:cs typeface="Courier"/>
                <a:sym typeface="Courier"/>
              </a:defRPr>
            </a:pPr>
            <a:r>
              <a:t>    abstract fun userDao(): UserDao</a:t>
            </a:r>
          </a:p>
          <a:p>
            <a:pPr lvl="2" marL="0" indent="685800" defTabSz="342900">
              <a:lnSpc>
                <a:spcPct val="100000"/>
              </a:lnSpc>
              <a:spcBef>
                <a:spcPts val="0"/>
              </a:spcBef>
              <a:buSzTx/>
              <a:buNone/>
              <a:defRPr sz="3375">
                <a:latin typeface="Courier"/>
                <a:ea typeface="Courier"/>
                <a:cs typeface="Courier"/>
                <a:sym typeface="Courier"/>
              </a:defRPr>
            </a:pPr>
            <a:r>
              <a:t>}</a:t>
            </a:r>
          </a:p>
          <a:p>
            <a:pPr marL="0" indent="0" defTabSz="342900">
              <a:lnSpc>
                <a:spcPct val="100000"/>
              </a:lnSpc>
              <a:spcBef>
                <a:spcPts val="0"/>
              </a:spcBef>
              <a:buSzTx/>
              <a:buNone/>
              <a:defRPr sz="3375">
                <a:latin typeface="Courier"/>
                <a:ea typeface="Courier"/>
                <a:cs typeface="Courier"/>
                <a:sym typeface="Courier"/>
              </a:defRPr>
            </a:pPr>
            <a:r>
              <a:t> </a:t>
            </a:r>
          </a:p>
          <a:p>
            <a:pPr lvl="1" marL="0" indent="342900" defTabSz="619125">
              <a:lnSpc>
                <a:spcPct val="100000"/>
              </a:lnSpc>
              <a:spcBef>
                <a:spcPts val="1300"/>
              </a:spcBef>
              <a:buSzTx/>
              <a:buNone/>
              <a:defRPr spc="-41" sz="4125"/>
            </a:pPr>
            <a:r>
              <a:t>Tworzenie nowej instancji bazy danych</a:t>
            </a:r>
          </a:p>
          <a:p>
            <a:pPr lvl="2" marL="0" indent="685800" defTabSz="342900">
              <a:lnSpc>
                <a:spcPct val="100000"/>
              </a:lnSpc>
              <a:spcBef>
                <a:spcPts val="0"/>
              </a:spcBef>
              <a:buSzTx/>
              <a:buNone/>
              <a:defRPr sz="3375">
                <a:latin typeface="Courier"/>
                <a:ea typeface="Courier"/>
                <a:cs typeface="Courier"/>
                <a:sym typeface="Courier"/>
              </a:defRPr>
            </a:pPr>
            <a:r>
              <a:t>val db = Room.databaseBuilder(</a:t>
            </a:r>
          </a:p>
          <a:p>
            <a:pPr lvl="2" marL="0" indent="685800" defTabSz="342900">
              <a:lnSpc>
                <a:spcPct val="100000"/>
              </a:lnSpc>
              <a:spcBef>
                <a:spcPts val="0"/>
              </a:spcBef>
              <a:buSzTx/>
              <a:buNone/>
              <a:defRPr sz="3375">
                <a:latin typeface="Courier"/>
                <a:ea typeface="Courier"/>
                <a:cs typeface="Courier"/>
                <a:sym typeface="Courier"/>
              </a:defRPr>
            </a:pPr>
            <a:r>
              <a:t>            applicationContext,</a:t>
            </a:r>
          </a:p>
          <a:p>
            <a:pPr lvl="2" marL="0" indent="685800" defTabSz="342900">
              <a:lnSpc>
                <a:spcPct val="100000"/>
              </a:lnSpc>
              <a:spcBef>
                <a:spcPts val="0"/>
              </a:spcBef>
              <a:buSzTx/>
              <a:buNone/>
              <a:defRPr sz="3375">
                <a:latin typeface="Courier"/>
                <a:ea typeface="Courier"/>
                <a:cs typeface="Courier"/>
                <a:sym typeface="Courier"/>
              </a:defRPr>
            </a:pPr>
            <a:r>
              <a:t>            AppDatabase::class.java, "database-name"</a:t>
            </a:r>
          </a:p>
          <a:p>
            <a:pPr lvl="2" marL="0" indent="685800" defTabSz="342900">
              <a:lnSpc>
                <a:spcPct val="100000"/>
              </a:lnSpc>
              <a:spcBef>
                <a:spcPts val="0"/>
              </a:spcBef>
              <a:buSzTx/>
              <a:buNone/>
              <a:defRPr sz="3375">
                <a:latin typeface="Courier"/>
                <a:ea typeface="Courier"/>
                <a:cs typeface="Courier"/>
                <a:sym typeface="Courier"/>
              </a:defRPr>
            </a:pPr>
            <a:r>
              <a:t>        ).build()</a:t>
            </a:r>
          </a:p>
          <a:p>
            <a:pPr marL="0" indent="0" defTabSz="342900">
              <a:lnSpc>
                <a:spcPct val="100000"/>
              </a:lnSpc>
              <a:spcBef>
                <a:spcPts val="0"/>
              </a:spcBef>
              <a:buSzTx/>
              <a:buNone/>
              <a:defRPr sz="3375">
                <a:latin typeface="Courier"/>
                <a:ea typeface="Courier"/>
                <a:cs typeface="Courier"/>
                <a:sym typeface="Courier"/>
              </a:defRPr>
            </a:pPr>
          </a:p>
          <a:p>
            <a:pPr marL="0" indent="0" defTabSz="619125">
              <a:lnSpc>
                <a:spcPct val="100000"/>
              </a:lnSpc>
              <a:spcBef>
                <a:spcPts val="1300"/>
              </a:spcBef>
              <a:buSzTx/>
              <a:buNone/>
              <a:defRPr spc="-41" sz="4125"/>
            </a:pPr>
            <a:r>
              <a:t>Odwołanie się do dao</a:t>
            </a:r>
          </a:p>
          <a:p>
            <a:pPr lvl="1" marL="0" indent="342900" defTabSz="342900">
              <a:lnSpc>
                <a:spcPct val="100000"/>
              </a:lnSpc>
              <a:spcBef>
                <a:spcPts val="0"/>
              </a:spcBef>
              <a:buSzTx/>
              <a:buNone/>
              <a:defRPr sz="3375">
                <a:latin typeface="Courier"/>
                <a:ea typeface="Courier"/>
                <a:cs typeface="Courier"/>
                <a:sym typeface="Courier"/>
              </a:defRPr>
            </a:pPr>
            <a:r>
              <a:t>val userDao = db.userDao()</a:t>
            </a:r>
          </a:p>
          <a:p>
            <a:pPr lvl="1" marL="0" indent="342900" defTabSz="342900">
              <a:lnSpc>
                <a:spcPct val="100000"/>
              </a:lnSpc>
              <a:spcBef>
                <a:spcPts val="0"/>
              </a:spcBef>
              <a:buSzTx/>
              <a:buNone/>
              <a:defRPr sz="3375">
                <a:latin typeface="Courier"/>
                <a:ea typeface="Courier"/>
                <a:cs typeface="Courier"/>
                <a:sym typeface="Courier"/>
              </a:defRPr>
            </a:pPr>
            <a:r>
              <a:t>val users: List&lt;User&gt; = userDao.getAll()</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Zapisywanie danych na urządzeniu"/>
          <p:cNvSpPr txBox="1"/>
          <p:nvPr>
            <p:ph type="title"/>
          </p:nvPr>
        </p:nvSpPr>
        <p:spPr>
          <a:prstGeom prst="rect">
            <a:avLst/>
          </a:prstGeom>
        </p:spPr>
        <p:txBody>
          <a:bodyPr/>
          <a:lstStyle/>
          <a:p>
            <a:pPr/>
            <a:r>
              <a:t>Zapisywanie danych na urządzeniu</a:t>
            </a:r>
          </a:p>
        </p:txBody>
      </p:sp>
      <p:sp>
        <p:nvSpPr>
          <p:cNvPr id="341" name="Real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Realm</a:t>
            </a:r>
          </a:p>
        </p:txBody>
      </p:sp>
      <p:sp>
        <p:nvSpPr>
          <p:cNvPr id="342" name="Realm to nowoczesna, wieloplatformowa baza danych typu NoSQL, umożliwiająca przechowywanie i zarządzanie danymi w aplikacjach mobilnych. Jego cechy obejmują prosty model obiektowy, który eliminuje potrzebę języka SQL, automatyczną synchronizację danych m"/>
          <p:cNvSpPr txBox="1"/>
          <p:nvPr>
            <p:ph type="body" idx="1"/>
          </p:nvPr>
        </p:nvSpPr>
        <p:spPr>
          <a:xfrm>
            <a:off x="1206500" y="3504505"/>
            <a:ext cx="21971000" cy="9000011"/>
          </a:xfrm>
          <a:prstGeom prst="rect">
            <a:avLst/>
          </a:prstGeom>
        </p:spPr>
        <p:txBody>
          <a:bodyPr/>
          <a:lstStyle>
            <a:lvl1pPr marL="0" indent="0">
              <a:buSzTx/>
              <a:buNone/>
            </a:lvl1pPr>
          </a:lstStyle>
          <a:p>
            <a:pPr/>
            <a:r>
              <a:t>Realm to nowoczesna, wieloplatformowa baza danych typu NoSQL, umożliwiająca przechowywanie i zarządzanie danymi w aplikacjach mobilnych. Jego cechy obejmują prosty model obiektowy, który eliminuje potrzebę języka SQL, automatyczną synchronizację danych między urządzeniami oraz wsparcie dla platform takich jak Android, iOS, czy React Native. Realm oferuje również szybkie operacje na bazie danych, łatwą integrację z językami programowania, takimi jak Kotlin i Swift, a także umożliwia stosowanie zaawansowanych funkcji, takich jak transakcje na poziomie obiektów. Jako otwarte źródło, Realm cieszy się aktywną społecznością deweloperów i ciągłym rozwojem.</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Zapisywanie danych na urządzeniu"/>
          <p:cNvSpPr txBox="1"/>
          <p:nvPr>
            <p:ph type="title"/>
          </p:nvPr>
        </p:nvSpPr>
        <p:spPr>
          <a:prstGeom prst="rect">
            <a:avLst/>
          </a:prstGeom>
        </p:spPr>
        <p:txBody>
          <a:bodyPr/>
          <a:lstStyle/>
          <a:p>
            <a:pPr/>
            <a:r>
              <a:t>Zapisywanie danych na urządzeniu</a:t>
            </a:r>
          </a:p>
        </p:txBody>
      </p:sp>
      <p:sp>
        <p:nvSpPr>
          <p:cNvPr id="345" name="Real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Realm</a:t>
            </a:r>
          </a:p>
        </p:txBody>
      </p:sp>
      <p:sp>
        <p:nvSpPr>
          <p:cNvPr id="346" name="Cechy Realm:…"/>
          <p:cNvSpPr txBox="1"/>
          <p:nvPr>
            <p:ph type="body" idx="1"/>
          </p:nvPr>
        </p:nvSpPr>
        <p:spPr>
          <a:xfrm>
            <a:off x="1206500" y="3504505"/>
            <a:ext cx="21971000" cy="9000011"/>
          </a:xfrm>
          <a:prstGeom prst="rect">
            <a:avLst/>
          </a:prstGeom>
        </p:spPr>
        <p:txBody>
          <a:bodyPr/>
          <a:lstStyle/>
          <a:p>
            <a:pPr marL="0" indent="0">
              <a:buSzTx/>
              <a:buNone/>
            </a:pPr>
            <a:r>
              <a:t>Cechy Realm:</a:t>
            </a:r>
          </a:p>
          <a:p>
            <a:pPr/>
            <a:r>
              <a:t>Baza Danych NoSQL: Realm działa jako baza danych NoSQL, co oznacza, że nie korzysta z klasycznej struktury tabel, jak w przypadku baz danych SQL, lecz używa obiektów, które są przechowywane bezpośrednio.</a:t>
            </a:r>
          </a:p>
          <a:p>
            <a:pPr/>
            <a:r>
              <a:t>Łatwość Użycia: Realm dostarcza prosty interfejs API, co sprawia, że jest łatwy do zrozumienia i szybki w implementacji. Operacje na danych są zazwyczaj bardziej zwięzłe niż w przypadku tradycyjnych baz danych.</a:t>
            </a:r>
          </a:p>
          <a:p>
            <a:pPr/>
            <a:r>
              <a:t>Cross-Platform: Realm jest biblioteką cross-platform, co oznacza, że istnieje możliwość dzielenia kodu bazy danych między różnymi platformami, takimi jak Android, iOS i inne.</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Zapisywanie danych na urządzeniu"/>
          <p:cNvSpPr txBox="1"/>
          <p:nvPr>
            <p:ph type="title"/>
          </p:nvPr>
        </p:nvSpPr>
        <p:spPr>
          <a:prstGeom prst="rect">
            <a:avLst/>
          </a:prstGeom>
        </p:spPr>
        <p:txBody>
          <a:bodyPr/>
          <a:lstStyle/>
          <a:p>
            <a:pPr/>
            <a:r>
              <a:t>Zapisywanie danych na urządzeniu</a:t>
            </a:r>
          </a:p>
        </p:txBody>
      </p:sp>
      <p:sp>
        <p:nvSpPr>
          <p:cNvPr id="349" name="Real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Realm</a:t>
            </a:r>
          </a:p>
        </p:txBody>
      </p:sp>
      <p:sp>
        <p:nvSpPr>
          <p:cNvPr id="350" name="Cechy Realm:…"/>
          <p:cNvSpPr txBox="1"/>
          <p:nvPr>
            <p:ph type="body" idx="1"/>
          </p:nvPr>
        </p:nvSpPr>
        <p:spPr>
          <a:xfrm>
            <a:off x="1206500" y="3504505"/>
            <a:ext cx="21971000" cy="9000011"/>
          </a:xfrm>
          <a:prstGeom prst="rect">
            <a:avLst/>
          </a:prstGeom>
        </p:spPr>
        <p:txBody>
          <a:bodyPr/>
          <a:lstStyle/>
          <a:p>
            <a:pPr marL="0" indent="0" defTabSz="2096971">
              <a:spcBef>
                <a:spcPts val="3800"/>
              </a:spcBef>
              <a:buSzTx/>
              <a:buNone/>
              <a:defRPr sz="4128"/>
            </a:pPr>
            <a:r>
              <a:t>Cechy Realm:</a:t>
            </a:r>
          </a:p>
          <a:p>
            <a:pPr marL="524255" indent="-524255" defTabSz="2096971">
              <a:spcBef>
                <a:spcPts val="3800"/>
              </a:spcBef>
              <a:defRPr sz="4128"/>
            </a:pPr>
            <a:r>
              <a:t>Otwarty Kod: Realm jest projektem open-source, co oznacza, że kod źródłowy jest dostępny publicznie, co umożliwia społeczności deweloperów aktywny udział w rozwoju i zgłaszanie problemów.</a:t>
            </a:r>
          </a:p>
          <a:p>
            <a:pPr marL="524255" indent="-524255" defTabSz="2096971">
              <a:spcBef>
                <a:spcPts val="3800"/>
              </a:spcBef>
              <a:defRPr sz="4128"/>
            </a:pPr>
            <a:r>
              <a:t>Zapytania i Indeksy: Realm umożliwia wykonywanie zapytań w stylu LINQ (Language Integrated Query), co ułatwia manipulację danymi. Ponadto, automatycznie zarządza indeksami, co przyspiesza operacje odczytu danych.</a:t>
            </a:r>
          </a:p>
          <a:p>
            <a:pPr marL="524255" indent="-524255" defTabSz="2096971">
              <a:spcBef>
                <a:spcPts val="3800"/>
              </a:spcBef>
              <a:defRPr sz="4128"/>
            </a:pPr>
            <a:r>
              <a:t>Transakcje: Realm obsługuje transakcje na poziomie obiektów, co oznacza, że zmiany w obiektach są atomowe i entuzjastycznie wspierane przez system.</a:t>
            </a:r>
          </a:p>
          <a:p>
            <a:pPr marL="524255" indent="-524255" defTabSz="2096971">
              <a:spcBef>
                <a:spcPts val="3800"/>
              </a:spcBef>
              <a:defRPr sz="4128"/>
            </a:pPr>
            <a:r>
              <a:t>Możliwość Przechowywania Dużych Danych: Realm jest zoptymalizowany pod kątem przechowywania dużych ilości danych, co jest istotne w aplikacjach wymagających obsługi znacznej ilości informacji.</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Zapisywanie danych na urządzeniu"/>
          <p:cNvSpPr txBox="1"/>
          <p:nvPr>
            <p:ph type="title"/>
          </p:nvPr>
        </p:nvSpPr>
        <p:spPr>
          <a:prstGeom prst="rect">
            <a:avLst/>
          </a:prstGeom>
        </p:spPr>
        <p:txBody>
          <a:bodyPr/>
          <a:lstStyle/>
          <a:p>
            <a:pPr/>
            <a:r>
              <a:t>Zapisywanie danych na urządzeniu</a:t>
            </a:r>
          </a:p>
        </p:txBody>
      </p:sp>
      <p:sp>
        <p:nvSpPr>
          <p:cNvPr id="353" name="Real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Realm</a:t>
            </a:r>
          </a:p>
        </p:txBody>
      </p:sp>
      <p:sp>
        <p:nvSpPr>
          <p:cNvPr id="354" name="Konfiguracja:…"/>
          <p:cNvSpPr txBox="1"/>
          <p:nvPr>
            <p:ph type="body" idx="1"/>
          </p:nvPr>
        </p:nvSpPr>
        <p:spPr>
          <a:xfrm>
            <a:off x="1206500" y="3504505"/>
            <a:ext cx="21971000" cy="9000011"/>
          </a:xfrm>
          <a:prstGeom prst="rect">
            <a:avLst/>
          </a:prstGeom>
        </p:spPr>
        <p:txBody>
          <a:bodyPr/>
          <a:lstStyle/>
          <a:p>
            <a:pPr marL="0" indent="0" defTabSz="1731220">
              <a:spcBef>
                <a:spcPts val="3100"/>
              </a:spcBef>
              <a:buSzTx/>
              <a:buNone/>
              <a:defRPr sz="3407"/>
            </a:pPr>
            <a:r>
              <a:t>Konfiguracja:</a:t>
            </a:r>
          </a:p>
          <a:p>
            <a:pPr marL="0" indent="0" defTabSz="1731220">
              <a:spcBef>
                <a:spcPts val="3100"/>
              </a:spcBef>
              <a:buSzTx/>
              <a:buNone/>
              <a:defRPr sz="3407"/>
            </a:pPr>
            <a:r>
              <a:t>Do globalnego pliku gardle dodajemy</a:t>
            </a:r>
          </a:p>
          <a:p>
            <a:pPr marL="0" indent="0" defTabSz="324611">
              <a:lnSpc>
                <a:spcPct val="100000"/>
              </a:lnSpc>
              <a:spcBef>
                <a:spcPts val="0"/>
              </a:spcBef>
              <a:buSzTx/>
              <a:buNone/>
              <a:defRPr sz="2982">
                <a:latin typeface="Courier"/>
                <a:ea typeface="Courier"/>
                <a:cs typeface="Courier"/>
                <a:sym typeface="Courier"/>
              </a:defRPr>
            </a:pPr>
            <a:r>
              <a:t>plugins {</a:t>
            </a:r>
          </a:p>
          <a:p>
            <a:pPr marL="0" indent="0" defTabSz="324611">
              <a:lnSpc>
                <a:spcPct val="100000"/>
              </a:lnSpc>
              <a:spcBef>
                <a:spcPts val="0"/>
              </a:spcBef>
              <a:buSzTx/>
              <a:buNone/>
              <a:defRPr sz="2982">
                <a:latin typeface="Courier"/>
                <a:ea typeface="Courier"/>
                <a:cs typeface="Courier"/>
                <a:sym typeface="Courier"/>
              </a:defRPr>
            </a:pPr>
            <a:r>
              <a:t>id 'io.realm.kotlin' version '1.11.0' apply false</a:t>
            </a:r>
          </a:p>
          <a:p>
            <a:pPr marL="0" indent="0" defTabSz="324611">
              <a:lnSpc>
                <a:spcPct val="100000"/>
              </a:lnSpc>
              <a:spcBef>
                <a:spcPts val="0"/>
              </a:spcBef>
              <a:buSzTx/>
              <a:buNone/>
              <a:defRPr sz="2982">
                <a:latin typeface="Courier"/>
                <a:ea typeface="Courier"/>
                <a:cs typeface="Courier"/>
                <a:sym typeface="Courier"/>
              </a:defRPr>
            </a:pPr>
            <a:r>
              <a:t>}</a:t>
            </a:r>
          </a:p>
          <a:p>
            <a:pPr marL="0" indent="0" defTabSz="1731220">
              <a:spcBef>
                <a:spcPts val="3100"/>
              </a:spcBef>
              <a:buSzTx/>
              <a:buNone/>
              <a:defRPr sz="3407"/>
            </a:pPr>
            <a:r>
              <a:t>Do pliku modułu dodajemy</a:t>
            </a:r>
          </a:p>
          <a:p>
            <a:pPr marL="0" indent="0" defTabSz="324611">
              <a:lnSpc>
                <a:spcPct val="100000"/>
              </a:lnSpc>
              <a:spcBef>
                <a:spcPts val="0"/>
              </a:spcBef>
              <a:buSzTx/>
              <a:buNone/>
              <a:defRPr sz="2982">
                <a:latin typeface="Courier"/>
                <a:ea typeface="Courier"/>
                <a:cs typeface="Courier"/>
                <a:sym typeface="Courier"/>
              </a:defRPr>
            </a:pPr>
            <a:r>
              <a:t>plugins {</a:t>
            </a:r>
          </a:p>
          <a:p>
            <a:pPr lvl="1" marL="0" indent="324611" defTabSz="324611">
              <a:lnSpc>
                <a:spcPct val="100000"/>
              </a:lnSpc>
              <a:spcBef>
                <a:spcPts val="0"/>
              </a:spcBef>
              <a:buSzTx/>
              <a:buNone/>
              <a:defRPr sz="2982">
                <a:latin typeface="Courier"/>
                <a:ea typeface="Courier"/>
                <a:cs typeface="Courier"/>
                <a:sym typeface="Courier"/>
              </a:defRPr>
            </a:pPr>
            <a:r>
              <a:t>id 'com.android.application'</a:t>
            </a:r>
          </a:p>
          <a:p>
            <a:pPr lvl="1" marL="0" indent="324611" defTabSz="324611">
              <a:lnSpc>
                <a:spcPct val="100000"/>
              </a:lnSpc>
              <a:spcBef>
                <a:spcPts val="0"/>
              </a:spcBef>
              <a:buSzTx/>
              <a:buNone/>
              <a:defRPr sz="2982">
                <a:latin typeface="Courier"/>
                <a:ea typeface="Courier"/>
                <a:cs typeface="Courier"/>
                <a:sym typeface="Courier"/>
              </a:defRPr>
            </a:pPr>
            <a:r>
              <a:t>id 'org.jetbrains.kotlin.android'</a:t>
            </a:r>
          </a:p>
          <a:p>
            <a:pPr lvl="1" marL="0" indent="324611" defTabSz="324611">
              <a:lnSpc>
                <a:spcPct val="100000"/>
              </a:lnSpc>
              <a:spcBef>
                <a:spcPts val="0"/>
              </a:spcBef>
              <a:buSzTx/>
              <a:buNone/>
              <a:defRPr sz="2982">
                <a:latin typeface="Courier"/>
                <a:ea typeface="Courier"/>
                <a:cs typeface="Courier"/>
                <a:sym typeface="Courier"/>
              </a:defRPr>
            </a:pPr>
            <a:r>
              <a:t>id 'io.realm.kotlin'</a:t>
            </a:r>
          </a:p>
          <a:p>
            <a:pPr marL="0" indent="0" defTabSz="324611">
              <a:lnSpc>
                <a:spcPct val="100000"/>
              </a:lnSpc>
              <a:spcBef>
                <a:spcPts val="0"/>
              </a:spcBef>
              <a:buSzTx/>
              <a:buNone/>
              <a:defRPr sz="2982">
                <a:latin typeface="Courier"/>
                <a:ea typeface="Courier"/>
                <a:cs typeface="Courier"/>
                <a:sym typeface="Courier"/>
              </a:defRPr>
            </a:pPr>
            <a:r>
              <a:t>}</a:t>
            </a:r>
          </a:p>
          <a:p>
            <a:pPr marL="0" indent="0" defTabSz="324611">
              <a:lnSpc>
                <a:spcPct val="100000"/>
              </a:lnSpc>
              <a:spcBef>
                <a:spcPts val="0"/>
              </a:spcBef>
              <a:buSzTx/>
              <a:buNone/>
              <a:defRPr sz="2982">
                <a:latin typeface="Courier"/>
                <a:ea typeface="Courier"/>
                <a:cs typeface="Courier"/>
                <a:sym typeface="Courier"/>
              </a:defRPr>
            </a:pPr>
          </a:p>
          <a:p>
            <a:pPr marL="0" indent="0" defTabSz="324611">
              <a:lnSpc>
                <a:spcPct val="100000"/>
              </a:lnSpc>
              <a:spcBef>
                <a:spcPts val="0"/>
              </a:spcBef>
              <a:buSzTx/>
              <a:buNone/>
              <a:defRPr sz="2982">
                <a:latin typeface="Courier"/>
                <a:ea typeface="Courier"/>
                <a:cs typeface="Courier"/>
                <a:sym typeface="Courier"/>
              </a:defRPr>
            </a:pPr>
            <a:r>
              <a:t>dependencies {</a:t>
            </a:r>
          </a:p>
          <a:p>
            <a:pPr lvl="1" marL="0" indent="324611" defTabSz="324611">
              <a:lnSpc>
                <a:spcPct val="100000"/>
              </a:lnSpc>
              <a:spcBef>
                <a:spcPts val="0"/>
              </a:spcBef>
              <a:buSzTx/>
              <a:buNone/>
              <a:defRPr sz="2982">
                <a:latin typeface="Courier"/>
                <a:ea typeface="Courier"/>
                <a:cs typeface="Courier"/>
                <a:sym typeface="Courier"/>
              </a:defRPr>
            </a:pPr>
            <a:r>
              <a:t>implementation 'io.realm.kotlin:library-base:1.11.0'</a:t>
            </a:r>
          </a:p>
          <a:p>
            <a:pPr lvl="1" marL="0" indent="324611" defTabSz="324611">
              <a:lnSpc>
                <a:spcPct val="100000"/>
              </a:lnSpc>
              <a:spcBef>
                <a:spcPts val="0"/>
              </a:spcBef>
              <a:buSzTx/>
              <a:buNone/>
              <a:defRPr sz="2982">
                <a:latin typeface="Courier"/>
                <a:ea typeface="Courier"/>
                <a:cs typeface="Courier"/>
                <a:sym typeface="Courier"/>
              </a:defRPr>
            </a:pPr>
            <a:r>
              <a:t>implementation 'io.realm.kotlin:library-sync:1.11.0'// If using Device Sync</a:t>
            </a:r>
          </a:p>
          <a:p>
            <a:pPr lvl="1" marL="0" indent="324611" defTabSz="324611">
              <a:lnSpc>
                <a:spcPct val="100000"/>
              </a:lnSpc>
              <a:spcBef>
                <a:spcPts val="0"/>
              </a:spcBef>
              <a:buSzTx/>
              <a:buNone/>
              <a:defRPr sz="2982">
                <a:latin typeface="Courier"/>
                <a:ea typeface="Courier"/>
                <a:cs typeface="Courier"/>
                <a:sym typeface="Courier"/>
              </a:defRPr>
            </a:pPr>
            <a:r>
              <a:t>implementation 'org.jetbrains.kotlinx:kotlinx-coroutines-core:1.7.0' // If using coroutines with the SDK</a:t>
            </a:r>
          </a:p>
          <a:p>
            <a:pPr marL="0" indent="0" defTabSz="324611">
              <a:lnSpc>
                <a:spcPct val="100000"/>
              </a:lnSpc>
              <a:spcBef>
                <a:spcPts val="0"/>
              </a:spcBef>
              <a:buSzTx/>
              <a:buNone/>
              <a:defRPr sz="2982">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Zapisywanie danych na urządzeniu"/>
          <p:cNvSpPr txBox="1"/>
          <p:nvPr>
            <p:ph type="title"/>
          </p:nvPr>
        </p:nvSpPr>
        <p:spPr>
          <a:prstGeom prst="rect">
            <a:avLst/>
          </a:prstGeom>
        </p:spPr>
        <p:txBody>
          <a:bodyPr/>
          <a:lstStyle/>
          <a:p>
            <a:pPr/>
            <a:r>
              <a:t>Zapisywanie danych na urządzeniu</a:t>
            </a:r>
          </a:p>
        </p:txBody>
      </p:sp>
      <p:sp>
        <p:nvSpPr>
          <p:cNvPr id="357" name="Real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Realm</a:t>
            </a:r>
          </a:p>
        </p:txBody>
      </p:sp>
      <p:sp>
        <p:nvSpPr>
          <p:cNvPr id="358" name="Encje - W bibliotece reala encje oznaczane są za pomocą dziedziczenia po objekcie RealmObject…"/>
          <p:cNvSpPr txBox="1"/>
          <p:nvPr>
            <p:ph type="body" idx="1"/>
          </p:nvPr>
        </p:nvSpPr>
        <p:spPr>
          <a:xfrm>
            <a:off x="1206500" y="3504505"/>
            <a:ext cx="21971000" cy="9000011"/>
          </a:xfrm>
          <a:prstGeom prst="rect">
            <a:avLst/>
          </a:prstGeom>
        </p:spPr>
        <p:txBody>
          <a:bodyPr/>
          <a:lstStyle/>
          <a:p>
            <a:pPr marL="0" indent="0">
              <a:buSzTx/>
              <a:buNone/>
            </a:pPr>
            <a:r>
              <a:t>Encje - W bibliotece reala encje oznaczane są za pomocą dziedziczenia po objekcie RealmObject</a:t>
            </a:r>
          </a:p>
          <a:p>
            <a:pPr marL="0" indent="0" defTabSz="457200">
              <a:lnSpc>
                <a:spcPct val="100000"/>
              </a:lnSpc>
              <a:spcBef>
                <a:spcPts val="0"/>
              </a:spcBef>
              <a:buSzTx/>
              <a:buNone/>
              <a:defRPr sz="4200">
                <a:latin typeface="Courier"/>
                <a:ea typeface="Courier"/>
                <a:cs typeface="Courier"/>
                <a:sym typeface="Courier"/>
              </a:defRPr>
            </a:pPr>
            <a:r>
              <a:t>class Item() : RealmObject {</a:t>
            </a:r>
          </a:p>
          <a:p>
            <a:pPr lvl="1" marL="0" indent="457200" defTabSz="457200">
              <a:lnSpc>
                <a:spcPct val="100000"/>
              </a:lnSpc>
              <a:spcBef>
                <a:spcPts val="0"/>
              </a:spcBef>
              <a:buSzTx/>
              <a:buNone/>
              <a:defRPr sz="4200">
                <a:latin typeface="Courier"/>
                <a:ea typeface="Courier"/>
                <a:cs typeface="Courier"/>
                <a:sym typeface="Courier"/>
              </a:defRPr>
            </a:pPr>
            <a:r>
              <a:t>@PrimaryKey</a:t>
            </a:r>
          </a:p>
          <a:p>
            <a:pPr lvl="1" marL="0" indent="457200" defTabSz="457200">
              <a:lnSpc>
                <a:spcPct val="100000"/>
              </a:lnSpc>
              <a:spcBef>
                <a:spcPts val="0"/>
              </a:spcBef>
              <a:buSzTx/>
              <a:buNone/>
              <a:defRPr sz="4200">
                <a:latin typeface="Courier"/>
                <a:ea typeface="Courier"/>
                <a:cs typeface="Courier"/>
                <a:sym typeface="Courier"/>
              </a:defRPr>
            </a:pPr>
            <a:r>
              <a:t>var _id: ObjectId = ObjectId()</a:t>
            </a:r>
          </a:p>
          <a:p>
            <a:pPr lvl="1" marL="0" indent="457200" defTabSz="457200">
              <a:lnSpc>
                <a:spcPct val="100000"/>
              </a:lnSpc>
              <a:spcBef>
                <a:spcPts val="0"/>
              </a:spcBef>
              <a:buSzTx/>
              <a:buNone/>
              <a:defRPr sz="4200">
                <a:latin typeface="Courier"/>
                <a:ea typeface="Courier"/>
                <a:cs typeface="Courier"/>
                <a:sym typeface="Courier"/>
              </a:defRPr>
            </a:pPr>
            <a:r>
              <a:t>var isComplete: Boolean = false</a:t>
            </a:r>
          </a:p>
          <a:p>
            <a:pPr lvl="1" marL="0" indent="457200" defTabSz="457200">
              <a:lnSpc>
                <a:spcPct val="100000"/>
              </a:lnSpc>
              <a:spcBef>
                <a:spcPts val="0"/>
              </a:spcBef>
              <a:buSzTx/>
              <a:buNone/>
              <a:defRPr sz="4200">
                <a:latin typeface="Courier"/>
                <a:ea typeface="Courier"/>
                <a:cs typeface="Courier"/>
                <a:sym typeface="Courier"/>
              </a:defRPr>
            </a:pPr>
            <a:r>
              <a:t>var summary: String = ""</a:t>
            </a:r>
          </a:p>
          <a:p>
            <a:pPr lvl="1" marL="0" indent="457200" defTabSz="457200">
              <a:lnSpc>
                <a:spcPct val="100000"/>
              </a:lnSpc>
              <a:spcBef>
                <a:spcPts val="0"/>
              </a:spcBef>
              <a:buSzTx/>
              <a:buNone/>
              <a:defRPr sz="4200">
                <a:latin typeface="Courier"/>
                <a:ea typeface="Courier"/>
                <a:cs typeface="Courier"/>
                <a:sym typeface="Courier"/>
              </a:defRPr>
            </a:pPr>
            <a:r>
              <a:t>var owner_id: String = ""</a:t>
            </a:r>
          </a:p>
          <a:p>
            <a:pPr lvl="1" marL="0" indent="457200" defTabSz="457200">
              <a:lnSpc>
                <a:spcPct val="100000"/>
              </a:lnSpc>
              <a:spcBef>
                <a:spcPts val="0"/>
              </a:spcBef>
              <a:buSzTx/>
              <a:buNone/>
              <a:defRPr sz="4200">
                <a:latin typeface="Courier"/>
                <a:ea typeface="Courier"/>
                <a:cs typeface="Courier"/>
                <a:sym typeface="Courier"/>
              </a:defRPr>
            </a:pPr>
            <a:r>
              <a:t>constructor(ownerId: String = "") : this() {</a:t>
            </a:r>
          </a:p>
          <a:p>
            <a:pPr lvl="1" marL="0" indent="457200" defTabSz="457200">
              <a:lnSpc>
                <a:spcPct val="100000"/>
              </a:lnSpc>
              <a:spcBef>
                <a:spcPts val="0"/>
              </a:spcBef>
              <a:buSzTx/>
              <a:buNone/>
              <a:defRPr sz="4200">
                <a:latin typeface="Courier"/>
                <a:ea typeface="Courier"/>
                <a:cs typeface="Courier"/>
                <a:sym typeface="Courier"/>
              </a:defRPr>
            </a:pPr>
            <a:r>
              <a:t>owner_id = ownerId</a:t>
            </a:r>
          </a:p>
          <a:p>
            <a:pPr marL="0" indent="0" defTabSz="457200">
              <a:lnSpc>
                <a:spcPct val="100000"/>
              </a:lnSpc>
              <a:spcBef>
                <a:spcPts val="0"/>
              </a:spcBef>
              <a:buSzTx/>
              <a:buNone/>
              <a:defRPr sz="4200">
                <a:latin typeface="Courier"/>
                <a:ea typeface="Courier"/>
                <a:cs typeface="Courier"/>
                <a:sym typeface="Courier"/>
              </a:defRPr>
            </a:pPr>
            <a:r>
              <a:t>}</a:t>
            </a:r>
          </a:p>
          <a:p>
            <a:pPr marL="0" indent="0" defTabSz="457200">
              <a:lnSpc>
                <a:spcPct val="100000"/>
              </a:lnSpc>
              <a:spcBef>
                <a:spcPts val="0"/>
              </a:spcBef>
              <a:buSzTx/>
              <a:buNone/>
              <a:defRPr sz="4200">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Zapisywanie danych na urządzeniu"/>
          <p:cNvSpPr txBox="1"/>
          <p:nvPr>
            <p:ph type="title"/>
          </p:nvPr>
        </p:nvSpPr>
        <p:spPr>
          <a:prstGeom prst="rect">
            <a:avLst/>
          </a:prstGeom>
        </p:spPr>
        <p:txBody>
          <a:bodyPr/>
          <a:lstStyle/>
          <a:p>
            <a:pPr/>
            <a:r>
              <a:t>Zapisywanie danych na urządzeniu</a:t>
            </a:r>
          </a:p>
        </p:txBody>
      </p:sp>
      <p:sp>
        <p:nvSpPr>
          <p:cNvPr id="361" name="Real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Realm</a:t>
            </a:r>
          </a:p>
        </p:txBody>
      </p:sp>
      <p:sp>
        <p:nvSpPr>
          <p:cNvPr id="362" name="Konfiguracja bazy danych…"/>
          <p:cNvSpPr txBox="1"/>
          <p:nvPr>
            <p:ph type="body" idx="1"/>
          </p:nvPr>
        </p:nvSpPr>
        <p:spPr>
          <a:xfrm>
            <a:off x="1206500" y="3504505"/>
            <a:ext cx="21971000" cy="9000011"/>
          </a:xfrm>
          <a:prstGeom prst="rect">
            <a:avLst/>
          </a:prstGeom>
        </p:spPr>
        <p:txBody>
          <a:bodyPr/>
          <a:lstStyle/>
          <a:p>
            <a:pPr marL="0" indent="0" defTabSz="457200">
              <a:lnSpc>
                <a:spcPct val="100000"/>
              </a:lnSpc>
              <a:spcBef>
                <a:spcPts val="0"/>
              </a:spcBef>
              <a:buSzTx/>
              <a:buNone/>
              <a:defRPr sz="4200">
                <a:latin typeface="Courier"/>
                <a:ea typeface="Courier"/>
                <a:cs typeface="Courier"/>
                <a:sym typeface="Courier"/>
              </a:defRPr>
            </a:pPr>
            <a:r>
              <a:t>Konfiguracja bazy danych</a:t>
            </a:r>
          </a:p>
          <a:p>
            <a:pPr marL="0" indent="0" defTabSz="457200">
              <a:lnSpc>
                <a:spcPct val="100000"/>
              </a:lnSpc>
              <a:spcBef>
                <a:spcPts val="0"/>
              </a:spcBef>
              <a:buSzTx/>
              <a:buNone/>
              <a:defRPr sz="4200">
                <a:latin typeface="Courier"/>
                <a:ea typeface="Courier"/>
                <a:cs typeface="Courier"/>
                <a:sym typeface="Courier"/>
              </a:defRPr>
            </a:pPr>
          </a:p>
          <a:p>
            <a:pPr marL="0" indent="0" defTabSz="457200">
              <a:lnSpc>
                <a:spcPct val="100000"/>
              </a:lnSpc>
              <a:spcBef>
                <a:spcPts val="0"/>
              </a:spcBef>
              <a:buSzTx/>
              <a:buNone/>
              <a:defRPr sz="4200">
                <a:latin typeface="Courier"/>
                <a:ea typeface="Courier"/>
                <a:cs typeface="Courier"/>
                <a:sym typeface="Courier"/>
              </a:defRPr>
            </a:pPr>
            <a:r>
              <a:t>val config = RealmConfiguration.create(schema = setOf(Item::class))</a:t>
            </a:r>
          </a:p>
          <a:p>
            <a:pPr marL="0" indent="0" defTabSz="457200">
              <a:lnSpc>
                <a:spcPct val="100000"/>
              </a:lnSpc>
              <a:spcBef>
                <a:spcPts val="0"/>
              </a:spcBef>
              <a:buSzTx/>
              <a:buNone/>
              <a:defRPr sz="4200">
                <a:latin typeface="Courier"/>
                <a:ea typeface="Courier"/>
                <a:cs typeface="Courier"/>
                <a:sym typeface="Courier"/>
              </a:defRPr>
            </a:pPr>
            <a:r>
              <a:t>val realm: Realm = Realm.open(config)</a:t>
            </a:r>
          </a:p>
          <a:p>
            <a:pPr marL="0" indent="0" defTabSz="457200">
              <a:lnSpc>
                <a:spcPct val="100000"/>
              </a:lnSpc>
              <a:spcBef>
                <a:spcPts val="0"/>
              </a:spcBef>
              <a:buSzTx/>
              <a:buNone/>
              <a:defRPr sz="4200">
                <a:latin typeface="Courier"/>
                <a:ea typeface="Courier"/>
                <a:cs typeface="Courier"/>
                <a:sym typeface="Courier"/>
              </a:defRPr>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Zapisywanie danych na urządzeniu"/>
          <p:cNvSpPr txBox="1"/>
          <p:nvPr>
            <p:ph type="title"/>
          </p:nvPr>
        </p:nvSpPr>
        <p:spPr>
          <a:prstGeom prst="rect">
            <a:avLst/>
          </a:prstGeom>
        </p:spPr>
        <p:txBody>
          <a:bodyPr/>
          <a:lstStyle/>
          <a:p>
            <a:pPr/>
            <a:r>
              <a:t>Zapisywanie danych na urządzeniu</a:t>
            </a:r>
          </a:p>
        </p:txBody>
      </p:sp>
      <p:sp>
        <p:nvSpPr>
          <p:cNvPr id="365" name="Real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Realm</a:t>
            </a:r>
          </a:p>
        </p:txBody>
      </p:sp>
      <p:sp>
        <p:nvSpPr>
          <p:cNvPr id="366" name="Zapis do bazy danych:…"/>
          <p:cNvSpPr txBox="1"/>
          <p:nvPr>
            <p:ph type="body" idx="1"/>
          </p:nvPr>
        </p:nvSpPr>
        <p:spPr>
          <a:xfrm>
            <a:off x="1206500" y="3504505"/>
            <a:ext cx="21971000" cy="9000011"/>
          </a:xfrm>
          <a:prstGeom prst="rect">
            <a:avLst/>
          </a:prstGeom>
        </p:spPr>
        <p:txBody>
          <a:bodyPr/>
          <a:lstStyle/>
          <a:p>
            <a:pPr marL="0" indent="0" defTabSz="457200">
              <a:lnSpc>
                <a:spcPct val="100000"/>
              </a:lnSpc>
              <a:spcBef>
                <a:spcPts val="0"/>
              </a:spcBef>
              <a:buSzTx/>
              <a:buNone/>
              <a:defRPr sz="4200">
                <a:latin typeface="Courier"/>
                <a:ea typeface="Courier"/>
                <a:cs typeface="Courier"/>
                <a:sym typeface="Courier"/>
              </a:defRPr>
            </a:pPr>
            <a:r>
              <a:t>Zapis do bazy danych:</a:t>
            </a:r>
          </a:p>
          <a:p>
            <a:pPr marL="0" indent="0" defTabSz="457200">
              <a:lnSpc>
                <a:spcPct val="100000"/>
              </a:lnSpc>
              <a:spcBef>
                <a:spcPts val="0"/>
              </a:spcBef>
              <a:buSzTx/>
              <a:buNone/>
              <a:defRPr sz="4200">
                <a:latin typeface="Courier"/>
                <a:ea typeface="Courier"/>
                <a:cs typeface="Courier"/>
                <a:sym typeface="Courier"/>
              </a:defRPr>
            </a:pPr>
          </a:p>
          <a:p>
            <a:pPr marL="0" indent="0" defTabSz="457200">
              <a:lnSpc>
                <a:spcPct val="100000"/>
              </a:lnSpc>
              <a:spcBef>
                <a:spcPts val="0"/>
              </a:spcBef>
              <a:buSzTx/>
              <a:buNone/>
              <a:defRPr sz="4200">
                <a:latin typeface="Courier"/>
                <a:ea typeface="Courier"/>
                <a:cs typeface="Courier"/>
                <a:sym typeface="Courier"/>
              </a:defRPr>
            </a:pPr>
            <a:r>
              <a:t>realm.writeBlocking {</a:t>
            </a:r>
          </a:p>
          <a:p>
            <a:pPr lvl="1" marL="0" indent="457200" defTabSz="457200">
              <a:lnSpc>
                <a:spcPct val="100000"/>
              </a:lnSpc>
              <a:spcBef>
                <a:spcPts val="0"/>
              </a:spcBef>
              <a:buSzTx/>
              <a:buNone/>
              <a:defRPr sz="4200">
                <a:latin typeface="Courier"/>
                <a:ea typeface="Courier"/>
                <a:cs typeface="Courier"/>
                <a:sym typeface="Courier"/>
              </a:defRPr>
            </a:pPr>
            <a:r>
              <a:t>copyToRealm(Item().apply {</a:t>
            </a:r>
          </a:p>
          <a:p>
            <a:pPr lvl="2" marL="0" indent="914400" defTabSz="457200">
              <a:lnSpc>
                <a:spcPct val="100000"/>
              </a:lnSpc>
              <a:spcBef>
                <a:spcPts val="0"/>
              </a:spcBef>
              <a:buSzTx/>
              <a:buNone/>
              <a:defRPr sz="4200">
                <a:latin typeface="Courier"/>
                <a:ea typeface="Courier"/>
                <a:cs typeface="Courier"/>
                <a:sym typeface="Courier"/>
              </a:defRPr>
            </a:pPr>
            <a:r>
              <a:t>summary = "Do the laundry"</a:t>
            </a:r>
          </a:p>
          <a:p>
            <a:pPr lvl="2" marL="0" indent="914400" defTabSz="457200">
              <a:lnSpc>
                <a:spcPct val="100000"/>
              </a:lnSpc>
              <a:spcBef>
                <a:spcPts val="0"/>
              </a:spcBef>
              <a:buSzTx/>
              <a:buNone/>
              <a:defRPr sz="4200">
                <a:latin typeface="Courier"/>
                <a:ea typeface="Courier"/>
                <a:cs typeface="Courier"/>
                <a:sym typeface="Courier"/>
              </a:defRPr>
            </a:pPr>
            <a:r>
              <a:t>isComplete = false</a:t>
            </a:r>
          </a:p>
          <a:p>
            <a:pPr lvl="1" marL="0" indent="457200" defTabSz="457200">
              <a:lnSpc>
                <a:spcPct val="100000"/>
              </a:lnSpc>
              <a:spcBef>
                <a:spcPts val="0"/>
              </a:spcBef>
              <a:buSzTx/>
              <a:buNone/>
              <a:defRPr sz="4200">
                <a:latin typeface="Courier"/>
                <a:ea typeface="Courier"/>
                <a:cs typeface="Courier"/>
                <a:sym typeface="Courier"/>
              </a:defRPr>
            </a:pPr>
            <a:r>
              <a:t>})</a:t>
            </a:r>
          </a:p>
          <a:p>
            <a:pPr marL="0" indent="0" defTabSz="457200">
              <a:lnSpc>
                <a:spcPct val="100000"/>
              </a:lnSpc>
              <a:spcBef>
                <a:spcPts val="0"/>
              </a:spcBef>
              <a:buSzTx/>
              <a:buNone/>
              <a:defRPr sz="4200">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Operacje w tle"/>
          <p:cNvSpPr txBox="1"/>
          <p:nvPr>
            <p:ph type="title"/>
          </p:nvPr>
        </p:nvSpPr>
        <p:spPr>
          <a:prstGeom prst="rect">
            <a:avLst/>
          </a:prstGeom>
        </p:spPr>
        <p:txBody>
          <a:bodyPr/>
          <a:lstStyle/>
          <a:p>
            <a:pPr/>
            <a:r>
              <a:t>Operacje w tle</a:t>
            </a:r>
          </a:p>
        </p:txBody>
      </p:sp>
      <p:sp>
        <p:nvSpPr>
          <p:cNvPr id="188" name="IntentServi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IntentService</a:t>
            </a:r>
          </a:p>
        </p:txBody>
      </p:sp>
      <p:sp>
        <p:nvSpPr>
          <p:cNvPr id="189" name="Przykład wywołania IntentService…"/>
          <p:cNvSpPr txBox="1"/>
          <p:nvPr>
            <p:ph type="body" idx="1"/>
          </p:nvPr>
        </p:nvSpPr>
        <p:spPr>
          <a:prstGeom prst="rect">
            <a:avLst/>
          </a:prstGeom>
        </p:spPr>
        <p:txBody>
          <a:bodyPr/>
          <a:lstStyle/>
          <a:p>
            <a:pPr marL="0" indent="0" defTabSz="1877520">
              <a:spcBef>
                <a:spcPts val="3400"/>
              </a:spcBef>
              <a:buSzTx/>
              <a:buNone/>
              <a:defRPr sz="3696"/>
            </a:pPr>
            <a:r>
              <a:t>Przykład wywołania </a:t>
            </a:r>
            <a:r>
              <a:rPr i="1"/>
              <a:t>IntentService</a:t>
            </a:r>
          </a:p>
          <a:p>
            <a:pPr lvl="1" marL="0" indent="352043" defTabSz="635634">
              <a:lnSpc>
                <a:spcPct val="100000"/>
              </a:lnSpc>
              <a:spcBef>
                <a:spcPts val="1300"/>
              </a:spcBef>
              <a:buSzTx/>
              <a:buNone/>
              <a:defRPr spc="-42" sz="4235"/>
            </a:pPr>
            <a:r>
              <a:t>startService(Intent(context, ExampleService::class.java))</a:t>
            </a:r>
          </a:p>
          <a:p>
            <a:pPr marL="0" indent="0" defTabSz="1877520">
              <a:spcBef>
                <a:spcPts val="3400"/>
              </a:spcBef>
              <a:buSzTx/>
              <a:buNone/>
              <a:defRPr sz="3696"/>
            </a:pPr>
          </a:p>
          <a:p>
            <a:pPr marL="0" indent="0" defTabSz="1877520">
              <a:spcBef>
                <a:spcPts val="3400"/>
              </a:spcBef>
              <a:buSzTx/>
              <a:buNone/>
              <a:defRPr sz="3696"/>
            </a:pPr>
            <a:r>
              <a:t>Implementacja właściwa service</a:t>
            </a:r>
          </a:p>
          <a:p>
            <a:pPr lvl="1" marL="0" indent="352043" defTabSz="635634">
              <a:lnSpc>
                <a:spcPct val="100000"/>
              </a:lnSpc>
              <a:spcBef>
                <a:spcPts val="1300"/>
              </a:spcBef>
              <a:buSzTx/>
              <a:buNone/>
              <a:defRPr spc="-42" sz="4235"/>
            </a:pPr>
            <a:r>
              <a:t>class ExampleService : IntentService("ExampleService") {</a:t>
            </a:r>
          </a:p>
          <a:p>
            <a:pPr lvl="2" marL="0" indent="704087" defTabSz="635634">
              <a:lnSpc>
                <a:spcPct val="100000"/>
              </a:lnSpc>
              <a:spcBef>
                <a:spcPts val="1300"/>
              </a:spcBef>
              <a:buSzTx/>
              <a:buNone/>
              <a:defRPr spc="-42" sz="4235"/>
            </a:pPr>
            <a:r>
              <a:t>override fun onHandleIntent(intent: Intent?) {</a:t>
            </a:r>
          </a:p>
          <a:p>
            <a:pPr lvl="4" marL="0" indent="1408175" defTabSz="635634">
              <a:lnSpc>
                <a:spcPct val="100000"/>
              </a:lnSpc>
              <a:spcBef>
                <a:spcPts val="1300"/>
              </a:spcBef>
              <a:buSzTx/>
              <a:buNone/>
              <a:defRPr spc="-42" sz="4235"/>
            </a:pPr>
            <a:r>
              <a:t>//Właściwe wywołanie service</a:t>
            </a:r>
          </a:p>
          <a:p>
            <a:pPr lvl="4" marL="0" indent="1408175" defTabSz="635634">
              <a:lnSpc>
                <a:spcPct val="100000"/>
              </a:lnSpc>
              <a:spcBef>
                <a:spcPts val="1300"/>
              </a:spcBef>
              <a:buSzTx/>
              <a:buNone/>
              <a:defRPr spc="-42" sz="4235"/>
            </a:pPr>
            <a:r>
              <a:t>intent?.getStringExtra(„title")</a:t>
            </a:r>
          </a:p>
          <a:p>
            <a:pPr lvl="3" marL="0" indent="1056131" defTabSz="635634">
              <a:lnSpc>
                <a:spcPct val="100000"/>
              </a:lnSpc>
              <a:spcBef>
                <a:spcPts val="1300"/>
              </a:spcBef>
              <a:buSzTx/>
              <a:buNone/>
              <a:defRPr spc="-42" sz="4235"/>
            </a:pPr>
            <a:r>
              <a:t>}</a:t>
            </a:r>
          </a:p>
          <a:p>
            <a:pPr lvl="1" marL="0" indent="352043" defTabSz="635634">
              <a:lnSpc>
                <a:spcPct val="100000"/>
              </a:lnSpc>
              <a:spcBef>
                <a:spcPts val="1300"/>
              </a:spcBef>
              <a:buSzTx/>
              <a:buNone/>
              <a:defRPr spc="-42" sz="4235"/>
            </a:pPr>
            <a:r>
              <a:t>}</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Zapisywanie danych na urządzeniu"/>
          <p:cNvSpPr txBox="1"/>
          <p:nvPr>
            <p:ph type="title"/>
          </p:nvPr>
        </p:nvSpPr>
        <p:spPr>
          <a:prstGeom prst="rect">
            <a:avLst/>
          </a:prstGeom>
        </p:spPr>
        <p:txBody>
          <a:bodyPr/>
          <a:lstStyle/>
          <a:p>
            <a:pPr/>
            <a:r>
              <a:t>Zapisywanie danych na urządzeniu</a:t>
            </a:r>
          </a:p>
        </p:txBody>
      </p:sp>
      <p:sp>
        <p:nvSpPr>
          <p:cNvPr id="369" name="Real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Realm</a:t>
            </a:r>
          </a:p>
        </p:txBody>
      </p:sp>
      <p:sp>
        <p:nvSpPr>
          <p:cNvPr id="370" name="Odczyt z bazy danych. Dla bardziej zaawansowanych zapytań realm oferuje własny format odpytań :…"/>
          <p:cNvSpPr txBox="1"/>
          <p:nvPr>
            <p:ph type="body" idx="1"/>
          </p:nvPr>
        </p:nvSpPr>
        <p:spPr>
          <a:xfrm>
            <a:off x="1206500" y="3504505"/>
            <a:ext cx="21971000" cy="9000011"/>
          </a:xfrm>
          <a:prstGeom prst="rect">
            <a:avLst/>
          </a:prstGeom>
        </p:spPr>
        <p:txBody>
          <a:bodyPr/>
          <a:lstStyle/>
          <a:p>
            <a:pPr marL="0" indent="0" defTabSz="2413955">
              <a:spcBef>
                <a:spcPts val="4400"/>
              </a:spcBef>
              <a:buSzTx/>
              <a:buNone/>
              <a:defRPr sz="4752"/>
            </a:pPr>
            <a:r>
              <a:t>Odczyt z bazy danych. Dla bardziej zaawansowanych zapytań realm oferuje własny format odpytań : </a:t>
            </a:r>
          </a:p>
          <a:p>
            <a:pPr marL="0" indent="0" defTabSz="452627">
              <a:lnSpc>
                <a:spcPct val="100000"/>
              </a:lnSpc>
              <a:spcBef>
                <a:spcPts val="0"/>
              </a:spcBef>
              <a:buSzTx/>
              <a:buNone/>
              <a:defRPr sz="4158">
                <a:latin typeface="Courier"/>
                <a:ea typeface="Courier"/>
                <a:cs typeface="Courier"/>
                <a:sym typeface="Courier"/>
              </a:defRPr>
            </a:pPr>
          </a:p>
          <a:p>
            <a:pPr marL="0" indent="0" defTabSz="452627">
              <a:lnSpc>
                <a:spcPct val="100000"/>
              </a:lnSpc>
              <a:spcBef>
                <a:spcPts val="0"/>
              </a:spcBef>
              <a:buSzTx/>
              <a:buNone/>
              <a:defRPr sz="4158">
                <a:latin typeface="Courier"/>
                <a:ea typeface="Courier"/>
                <a:cs typeface="Courier"/>
                <a:sym typeface="Courier"/>
              </a:defRPr>
            </a:pPr>
            <a:r>
              <a:t>// all items in the realm</a:t>
            </a:r>
          </a:p>
          <a:p>
            <a:pPr marL="0" indent="0" defTabSz="452627">
              <a:lnSpc>
                <a:spcPct val="100000"/>
              </a:lnSpc>
              <a:spcBef>
                <a:spcPts val="0"/>
              </a:spcBef>
              <a:buSzTx/>
              <a:buNone/>
              <a:defRPr sz="4158">
                <a:latin typeface="Courier"/>
                <a:ea typeface="Courier"/>
                <a:cs typeface="Courier"/>
                <a:sym typeface="Courier"/>
              </a:defRPr>
            </a:pPr>
            <a:r>
              <a:t>val items: RealmResults&lt;Item&gt; = realm.query&lt;Item&gt;().find()</a:t>
            </a:r>
          </a:p>
          <a:p>
            <a:pPr marL="0" indent="0" defTabSz="452627">
              <a:lnSpc>
                <a:spcPct val="100000"/>
              </a:lnSpc>
              <a:spcBef>
                <a:spcPts val="0"/>
              </a:spcBef>
              <a:buSzTx/>
              <a:buNone/>
              <a:defRPr sz="4158">
                <a:latin typeface="Courier"/>
                <a:ea typeface="Courier"/>
                <a:cs typeface="Courier"/>
                <a:sym typeface="Courier"/>
              </a:defRPr>
            </a:pPr>
          </a:p>
          <a:p>
            <a:pPr marL="0" indent="0" defTabSz="452627">
              <a:lnSpc>
                <a:spcPct val="100000"/>
              </a:lnSpc>
              <a:spcBef>
                <a:spcPts val="0"/>
              </a:spcBef>
              <a:buSzTx/>
              <a:buNone/>
              <a:defRPr sz="4158">
                <a:latin typeface="Courier"/>
                <a:ea typeface="Courier"/>
                <a:cs typeface="Courier"/>
                <a:sym typeface="Courier"/>
              </a:defRPr>
            </a:pPr>
            <a:r>
              <a:t>// items in the realm whose name begins with the letter 'D'</a:t>
            </a:r>
          </a:p>
          <a:p>
            <a:pPr marL="0" indent="0" defTabSz="452627">
              <a:lnSpc>
                <a:spcPct val="100000"/>
              </a:lnSpc>
              <a:spcBef>
                <a:spcPts val="0"/>
              </a:spcBef>
              <a:buSzTx/>
              <a:buNone/>
              <a:defRPr sz="4158">
                <a:latin typeface="Courier"/>
                <a:ea typeface="Courier"/>
                <a:cs typeface="Courier"/>
                <a:sym typeface="Courier"/>
              </a:defRPr>
            </a:pPr>
            <a:r>
              <a:t>val itemsThatBeginWIthD: RealmResults&lt;Item&gt; =</a:t>
            </a:r>
          </a:p>
          <a:p>
            <a:pPr marL="0" indent="0" defTabSz="452627">
              <a:lnSpc>
                <a:spcPct val="100000"/>
              </a:lnSpc>
              <a:spcBef>
                <a:spcPts val="0"/>
              </a:spcBef>
              <a:buSzTx/>
              <a:buNone/>
              <a:defRPr sz="4158">
                <a:latin typeface="Courier"/>
                <a:ea typeface="Courier"/>
                <a:cs typeface="Courier"/>
                <a:sym typeface="Courier"/>
              </a:defRPr>
            </a:pPr>
            <a:r>
              <a:t>realm.query&lt;Item&gt;("summary BEGINSWITH $0", "D")</a:t>
            </a:r>
          </a:p>
          <a:p>
            <a:pPr marL="0" indent="0" defTabSz="452627">
              <a:lnSpc>
                <a:spcPct val="100000"/>
              </a:lnSpc>
              <a:spcBef>
                <a:spcPts val="0"/>
              </a:spcBef>
              <a:buSzTx/>
              <a:buNone/>
              <a:defRPr sz="4158">
                <a:latin typeface="Courier"/>
                <a:ea typeface="Courier"/>
                <a:cs typeface="Courier"/>
                <a:sym typeface="Courier"/>
              </a:defRPr>
            </a:pPr>
            <a:r>
              <a:t>.find()</a:t>
            </a:r>
          </a:p>
          <a:p>
            <a:pPr marL="0" indent="0" defTabSz="452627">
              <a:lnSpc>
                <a:spcPct val="100000"/>
              </a:lnSpc>
              <a:spcBef>
                <a:spcPts val="0"/>
              </a:spcBef>
              <a:buSzTx/>
              <a:buNone/>
              <a:defRPr sz="4158">
                <a:latin typeface="Courier"/>
                <a:ea typeface="Courier"/>
                <a:cs typeface="Courier"/>
                <a:sym typeface="Courier"/>
              </a:defRPr>
            </a:pPr>
            <a:r>
              <a:t>// todo items that have not been completed yet</a:t>
            </a:r>
          </a:p>
          <a:p>
            <a:pPr marL="0" indent="0" defTabSz="452627">
              <a:lnSpc>
                <a:spcPct val="100000"/>
              </a:lnSpc>
              <a:spcBef>
                <a:spcPts val="0"/>
              </a:spcBef>
              <a:buSzTx/>
              <a:buNone/>
              <a:defRPr sz="4158">
                <a:latin typeface="Courier"/>
                <a:ea typeface="Courier"/>
                <a:cs typeface="Courier"/>
                <a:sym typeface="Courier"/>
              </a:defRPr>
            </a:pPr>
            <a:r>
              <a:t>val incompleteItems: RealmResults&lt;Item&gt; =</a:t>
            </a:r>
          </a:p>
          <a:p>
            <a:pPr marL="0" indent="0" defTabSz="452627">
              <a:lnSpc>
                <a:spcPct val="100000"/>
              </a:lnSpc>
              <a:spcBef>
                <a:spcPts val="0"/>
              </a:spcBef>
              <a:buSzTx/>
              <a:buNone/>
              <a:defRPr sz="4158">
                <a:latin typeface="Courier"/>
                <a:ea typeface="Courier"/>
                <a:cs typeface="Courier"/>
                <a:sym typeface="Courier"/>
              </a:defRPr>
            </a:pPr>
            <a:r>
              <a:t>realm.query&lt;Item&gt;("isComplete == false")</a:t>
            </a:r>
          </a:p>
          <a:p>
            <a:pPr marL="0" indent="0" defTabSz="452627">
              <a:lnSpc>
                <a:spcPct val="100000"/>
              </a:lnSpc>
              <a:spcBef>
                <a:spcPts val="0"/>
              </a:spcBef>
              <a:buSzTx/>
              <a:buNone/>
              <a:defRPr sz="4158">
                <a:latin typeface="Courier"/>
                <a:ea typeface="Courier"/>
                <a:cs typeface="Courier"/>
                <a:sym typeface="Courier"/>
              </a:defRPr>
            </a:pPr>
            <a:r>
              <a:t>.find()</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Zapisywanie danych na urządzeniu"/>
          <p:cNvSpPr txBox="1"/>
          <p:nvPr>
            <p:ph type="title"/>
          </p:nvPr>
        </p:nvSpPr>
        <p:spPr>
          <a:prstGeom prst="rect">
            <a:avLst/>
          </a:prstGeom>
        </p:spPr>
        <p:txBody>
          <a:bodyPr/>
          <a:lstStyle/>
          <a:p>
            <a:pPr/>
            <a:r>
              <a:t>Zapisywanie danych na urządzeniu</a:t>
            </a:r>
          </a:p>
        </p:txBody>
      </p:sp>
      <p:sp>
        <p:nvSpPr>
          <p:cNvPr id="373" name="Real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spcBef>
                <a:spcPts val="1800"/>
              </a:spcBef>
              <a:defRPr b="0" spc="-55"/>
            </a:lvl1pPr>
          </a:lstStyle>
          <a:p>
            <a:pPr/>
            <a:r>
              <a:t>Realm</a:t>
            </a:r>
          </a:p>
        </p:txBody>
      </p:sp>
      <p:sp>
        <p:nvSpPr>
          <p:cNvPr id="374" name="Nasłuch na zmianę danych…"/>
          <p:cNvSpPr txBox="1"/>
          <p:nvPr>
            <p:ph type="body" idx="1"/>
          </p:nvPr>
        </p:nvSpPr>
        <p:spPr>
          <a:xfrm>
            <a:off x="1206500" y="3504505"/>
            <a:ext cx="21971000" cy="9000011"/>
          </a:xfrm>
          <a:prstGeom prst="rect">
            <a:avLst/>
          </a:prstGeom>
        </p:spPr>
        <p:txBody>
          <a:bodyPr/>
          <a:lstStyle/>
          <a:p>
            <a:pPr marL="0" indent="0" defTabSz="503555">
              <a:lnSpc>
                <a:spcPct val="100000"/>
              </a:lnSpc>
              <a:spcBef>
                <a:spcPts val="1000"/>
              </a:spcBef>
              <a:buSzTx/>
              <a:buNone/>
              <a:defRPr spc="-33" sz="3355"/>
            </a:pPr>
            <a:r>
              <a:t>Nasłuch na zmianę danych</a:t>
            </a:r>
          </a:p>
          <a:p>
            <a:pPr marL="0" indent="0" defTabSz="278892">
              <a:lnSpc>
                <a:spcPct val="100000"/>
              </a:lnSpc>
              <a:spcBef>
                <a:spcPts val="0"/>
              </a:spcBef>
              <a:buSzTx/>
              <a:buNone/>
              <a:defRPr sz="2562">
                <a:latin typeface="Courier"/>
                <a:ea typeface="Courier"/>
                <a:cs typeface="Courier"/>
                <a:sym typeface="Courier"/>
              </a:defRPr>
            </a:pPr>
            <a:r>
              <a:t>// flow.collect() is blocking -- run it in a background context</a:t>
            </a:r>
          </a:p>
          <a:p>
            <a:pPr marL="0" indent="0" defTabSz="278892">
              <a:lnSpc>
                <a:spcPct val="100000"/>
              </a:lnSpc>
              <a:spcBef>
                <a:spcPts val="0"/>
              </a:spcBef>
              <a:buSzTx/>
              <a:buNone/>
              <a:defRPr sz="2562">
                <a:latin typeface="Courier"/>
                <a:ea typeface="Courier"/>
                <a:cs typeface="Courier"/>
                <a:sym typeface="Courier"/>
              </a:defRPr>
            </a:pPr>
            <a:r>
              <a:t>val job = CoroutineScope(Dispatchers.Default).launch {</a:t>
            </a:r>
          </a:p>
          <a:p>
            <a:pPr lvl="1" marL="0" indent="278892" defTabSz="278892">
              <a:lnSpc>
                <a:spcPct val="100000"/>
              </a:lnSpc>
              <a:spcBef>
                <a:spcPts val="0"/>
              </a:spcBef>
              <a:buSzTx/>
              <a:buNone/>
              <a:defRPr sz="2562">
                <a:latin typeface="Courier"/>
                <a:ea typeface="Courier"/>
                <a:cs typeface="Courier"/>
                <a:sym typeface="Courier"/>
              </a:defRPr>
            </a:pPr>
            <a:r>
              <a:t>// create a Flow from the Item collection, then add a listener to the Flow</a:t>
            </a:r>
          </a:p>
          <a:p>
            <a:pPr lvl="1" marL="0" indent="278892" defTabSz="278892">
              <a:lnSpc>
                <a:spcPct val="100000"/>
              </a:lnSpc>
              <a:spcBef>
                <a:spcPts val="0"/>
              </a:spcBef>
              <a:buSzTx/>
              <a:buNone/>
              <a:defRPr sz="2562">
                <a:latin typeface="Courier"/>
                <a:ea typeface="Courier"/>
                <a:cs typeface="Courier"/>
                <a:sym typeface="Courier"/>
              </a:defRPr>
            </a:pPr>
            <a:r>
              <a:t>val itemsFlow = items.asFlow()</a:t>
            </a:r>
          </a:p>
          <a:p>
            <a:pPr lvl="1" marL="0" indent="278892" defTabSz="278892">
              <a:lnSpc>
                <a:spcPct val="100000"/>
              </a:lnSpc>
              <a:spcBef>
                <a:spcPts val="0"/>
              </a:spcBef>
              <a:buSzTx/>
              <a:buNone/>
              <a:defRPr sz="2562">
                <a:latin typeface="Courier"/>
                <a:ea typeface="Courier"/>
                <a:cs typeface="Courier"/>
                <a:sym typeface="Courier"/>
              </a:defRPr>
            </a:pPr>
            <a:r>
              <a:t>itemsFlow.collect { changes: ResultsChange&lt;Item&gt; -&gt;</a:t>
            </a:r>
          </a:p>
          <a:p>
            <a:pPr lvl="2" marL="0" indent="557784" defTabSz="278892">
              <a:lnSpc>
                <a:spcPct val="100000"/>
              </a:lnSpc>
              <a:spcBef>
                <a:spcPts val="0"/>
              </a:spcBef>
              <a:buSzTx/>
              <a:buNone/>
              <a:defRPr sz="2562">
                <a:latin typeface="Courier"/>
                <a:ea typeface="Courier"/>
                <a:cs typeface="Courier"/>
                <a:sym typeface="Courier"/>
              </a:defRPr>
            </a:pPr>
            <a:r>
              <a:t>when (changes) {</a:t>
            </a:r>
          </a:p>
          <a:p>
            <a:pPr lvl="3" marL="0" indent="836676" defTabSz="278892">
              <a:lnSpc>
                <a:spcPct val="100000"/>
              </a:lnSpc>
              <a:spcBef>
                <a:spcPts val="0"/>
              </a:spcBef>
              <a:buSzTx/>
              <a:buNone/>
              <a:defRPr sz="2562">
                <a:latin typeface="Courier"/>
                <a:ea typeface="Courier"/>
                <a:cs typeface="Courier"/>
                <a:sym typeface="Courier"/>
              </a:defRPr>
            </a:pPr>
            <a:r>
              <a:t>// UpdatedResults means this change represents an update/insert/delete operation</a:t>
            </a:r>
          </a:p>
          <a:p>
            <a:pPr lvl="3" marL="0" indent="836676" defTabSz="278892">
              <a:lnSpc>
                <a:spcPct val="100000"/>
              </a:lnSpc>
              <a:spcBef>
                <a:spcPts val="0"/>
              </a:spcBef>
              <a:buSzTx/>
              <a:buNone/>
              <a:defRPr sz="2562">
                <a:latin typeface="Courier"/>
                <a:ea typeface="Courier"/>
                <a:cs typeface="Courier"/>
                <a:sym typeface="Courier"/>
              </a:defRPr>
            </a:pPr>
            <a:r>
              <a:t>is UpdatedResults -&gt; {</a:t>
            </a:r>
          </a:p>
          <a:p>
            <a:pPr lvl="4" marL="0" indent="1115568" defTabSz="278892">
              <a:lnSpc>
                <a:spcPct val="100000"/>
              </a:lnSpc>
              <a:spcBef>
                <a:spcPts val="0"/>
              </a:spcBef>
              <a:buSzTx/>
              <a:buNone/>
              <a:defRPr sz="2562">
                <a:latin typeface="Courier"/>
                <a:ea typeface="Courier"/>
                <a:cs typeface="Courier"/>
                <a:sym typeface="Courier"/>
              </a:defRPr>
            </a:pPr>
            <a:r>
              <a:t>changes.insertions // indexes of inserted objects</a:t>
            </a:r>
          </a:p>
          <a:p>
            <a:pPr lvl="4" marL="0" indent="1115568" defTabSz="278892">
              <a:lnSpc>
                <a:spcPct val="100000"/>
              </a:lnSpc>
              <a:spcBef>
                <a:spcPts val="0"/>
              </a:spcBef>
              <a:buSzTx/>
              <a:buNone/>
              <a:defRPr sz="2562">
                <a:latin typeface="Courier"/>
                <a:ea typeface="Courier"/>
                <a:cs typeface="Courier"/>
                <a:sym typeface="Courier"/>
              </a:defRPr>
            </a:pPr>
            <a:r>
              <a:t>changes.insertionRanges // ranges of inserted objects</a:t>
            </a:r>
          </a:p>
          <a:p>
            <a:pPr lvl="4" marL="0" indent="1115568" defTabSz="278892">
              <a:lnSpc>
                <a:spcPct val="100000"/>
              </a:lnSpc>
              <a:spcBef>
                <a:spcPts val="0"/>
              </a:spcBef>
              <a:buSzTx/>
              <a:buNone/>
              <a:defRPr sz="2562">
                <a:latin typeface="Courier"/>
                <a:ea typeface="Courier"/>
                <a:cs typeface="Courier"/>
                <a:sym typeface="Courier"/>
              </a:defRPr>
            </a:pPr>
            <a:r>
              <a:t>changes.changes // indexes of modified objects</a:t>
            </a:r>
          </a:p>
          <a:p>
            <a:pPr lvl="4" marL="0" indent="1115568" defTabSz="278892">
              <a:lnSpc>
                <a:spcPct val="100000"/>
              </a:lnSpc>
              <a:spcBef>
                <a:spcPts val="0"/>
              </a:spcBef>
              <a:buSzTx/>
              <a:buNone/>
              <a:defRPr sz="2562">
                <a:latin typeface="Courier"/>
                <a:ea typeface="Courier"/>
                <a:cs typeface="Courier"/>
                <a:sym typeface="Courier"/>
              </a:defRPr>
            </a:pPr>
            <a:r>
              <a:t>changes.changeRanges // ranges of modified objects</a:t>
            </a:r>
          </a:p>
          <a:p>
            <a:pPr lvl="4" marL="0" indent="1115568" defTabSz="278892">
              <a:lnSpc>
                <a:spcPct val="100000"/>
              </a:lnSpc>
              <a:spcBef>
                <a:spcPts val="0"/>
              </a:spcBef>
              <a:buSzTx/>
              <a:buNone/>
              <a:defRPr sz="2562">
                <a:latin typeface="Courier"/>
                <a:ea typeface="Courier"/>
                <a:cs typeface="Courier"/>
                <a:sym typeface="Courier"/>
              </a:defRPr>
            </a:pPr>
            <a:r>
              <a:t>changes.deletions // indexes of deleted objects</a:t>
            </a:r>
          </a:p>
          <a:p>
            <a:pPr lvl="4" marL="0" indent="1115568" defTabSz="278892">
              <a:lnSpc>
                <a:spcPct val="100000"/>
              </a:lnSpc>
              <a:spcBef>
                <a:spcPts val="0"/>
              </a:spcBef>
              <a:buSzTx/>
              <a:buNone/>
              <a:defRPr sz="2562">
                <a:latin typeface="Courier"/>
                <a:ea typeface="Courier"/>
                <a:cs typeface="Courier"/>
                <a:sym typeface="Courier"/>
              </a:defRPr>
            </a:pPr>
            <a:r>
              <a:t>changes.deletionRanges // ranges of deleted objects</a:t>
            </a:r>
          </a:p>
          <a:p>
            <a:pPr lvl="4" marL="0" indent="1115568" defTabSz="278892">
              <a:lnSpc>
                <a:spcPct val="100000"/>
              </a:lnSpc>
              <a:spcBef>
                <a:spcPts val="0"/>
              </a:spcBef>
              <a:buSzTx/>
              <a:buNone/>
              <a:defRPr sz="2562">
                <a:latin typeface="Courier"/>
                <a:ea typeface="Courier"/>
                <a:cs typeface="Courier"/>
                <a:sym typeface="Courier"/>
              </a:defRPr>
            </a:pPr>
            <a:r>
              <a:t>changes.list // the full collection of objects</a:t>
            </a:r>
          </a:p>
          <a:p>
            <a:pPr lvl="3" marL="0" indent="836676" defTabSz="278892">
              <a:lnSpc>
                <a:spcPct val="100000"/>
              </a:lnSpc>
              <a:spcBef>
                <a:spcPts val="0"/>
              </a:spcBef>
              <a:buSzTx/>
              <a:buNone/>
              <a:defRPr sz="2562">
                <a:latin typeface="Courier"/>
                <a:ea typeface="Courier"/>
                <a:cs typeface="Courier"/>
                <a:sym typeface="Courier"/>
              </a:defRPr>
            </a:pPr>
            <a:r>
              <a:t>}</a:t>
            </a:r>
          </a:p>
          <a:p>
            <a:pPr lvl="3" marL="0" indent="836676" defTabSz="278892">
              <a:lnSpc>
                <a:spcPct val="100000"/>
              </a:lnSpc>
              <a:spcBef>
                <a:spcPts val="0"/>
              </a:spcBef>
              <a:buSzTx/>
              <a:buNone/>
              <a:defRPr sz="2562">
                <a:latin typeface="Courier"/>
                <a:ea typeface="Courier"/>
                <a:cs typeface="Courier"/>
                <a:sym typeface="Courier"/>
              </a:defRPr>
            </a:pPr>
            <a:r>
              <a:t>else -&gt; {</a:t>
            </a:r>
          </a:p>
          <a:p>
            <a:pPr lvl="4" marL="0" indent="1115568" defTabSz="278892">
              <a:lnSpc>
                <a:spcPct val="100000"/>
              </a:lnSpc>
              <a:spcBef>
                <a:spcPts val="0"/>
              </a:spcBef>
              <a:buSzTx/>
              <a:buNone/>
              <a:defRPr sz="2562">
                <a:latin typeface="Courier"/>
                <a:ea typeface="Courier"/>
                <a:cs typeface="Courier"/>
                <a:sym typeface="Courier"/>
              </a:defRPr>
            </a:pPr>
            <a:r>
              <a:t>// types other than UpdatedResults are not changes -- ignore them</a:t>
            </a:r>
          </a:p>
          <a:p>
            <a:pPr lvl="3" marL="0" indent="836676" defTabSz="278892">
              <a:lnSpc>
                <a:spcPct val="100000"/>
              </a:lnSpc>
              <a:spcBef>
                <a:spcPts val="0"/>
              </a:spcBef>
              <a:buSzTx/>
              <a:buNone/>
              <a:defRPr sz="2562">
                <a:latin typeface="Courier"/>
                <a:ea typeface="Courier"/>
                <a:cs typeface="Courier"/>
                <a:sym typeface="Courier"/>
              </a:defRPr>
            </a:pPr>
            <a:r>
              <a:t>}</a:t>
            </a:r>
          </a:p>
          <a:p>
            <a:pPr lvl="2" marL="0" indent="557784" defTabSz="278892">
              <a:lnSpc>
                <a:spcPct val="100000"/>
              </a:lnSpc>
              <a:spcBef>
                <a:spcPts val="0"/>
              </a:spcBef>
              <a:buSzTx/>
              <a:buNone/>
              <a:defRPr sz="2562">
                <a:latin typeface="Courier"/>
                <a:ea typeface="Courier"/>
                <a:cs typeface="Courier"/>
                <a:sym typeface="Courier"/>
              </a:defRPr>
            </a:pPr>
            <a:r>
              <a:t>}</a:t>
            </a:r>
          </a:p>
          <a:p>
            <a:pPr lvl="1" marL="0" indent="278892" defTabSz="278892">
              <a:lnSpc>
                <a:spcPct val="100000"/>
              </a:lnSpc>
              <a:spcBef>
                <a:spcPts val="0"/>
              </a:spcBef>
              <a:buSzTx/>
              <a:buNone/>
              <a:defRPr sz="2562">
                <a:latin typeface="Courier"/>
                <a:ea typeface="Courier"/>
                <a:cs typeface="Courier"/>
                <a:sym typeface="Courier"/>
              </a:defRPr>
            </a:pPr>
            <a:r>
              <a:t>}</a:t>
            </a:r>
          </a:p>
          <a:p>
            <a:pPr marL="0" indent="0" defTabSz="278892">
              <a:lnSpc>
                <a:spcPct val="100000"/>
              </a:lnSpc>
              <a:spcBef>
                <a:spcPts val="0"/>
              </a:spcBef>
              <a:buSzTx/>
              <a:buNone/>
              <a:defRPr sz="2562">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Operacje w tle"/>
          <p:cNvSpPr txBox="1"/>
          <p:nvPr>
            <p:ph type="title"/>
          </p:nvPr>
        </p:nvSpPr>
        <p:spPr>
          <a:prstGeom prst="rect">
            <a:avLst/>
          </a:prstGeom>
        </p:spPr>
        <p:txBody>
          <a:bodyPr/>
          <a:lstStyle/>
          <a:p>
            <a:pPr/>
            <a:r>
              <a:t>Operacje w tle</a:t>
            </a:r>
          </a:p>
        </p:txBody>
      </p:sp>
      <p:sp>
        <p:nvSpPr>
          <p:cNvPr id="192" name="IntentServi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IntentService</a:t>
            </a:r>
          </a:p>
        </p:txBody>
      </p:sp>
      <p:sp>
        <p:nvSpPr>
          <p:cNvPr id="193" name="Jako że IntentService jest uruchamiany przez Intent to należy go zadeklarować w AndroidManifest podobnie jak aktywność…"/>
          <p:cNvSpPr txBox="1"/>
          <p:nvPr>
            <p:ph type="body" idx="1"/>
          </p:nvPr>
        </p:nvSpPr>
        <p:spPr>
          <a:prstGeom prst="rect">
            <a:avLst/>
          </a:prstGeom>
        </p:spPr>
        <p:txBody>
          <a:bodyPr/>
          <a:lstStyle/>
          <a:p>
            <a:pPr marL="0" indent="0">
              <a:buSzTx/>
              <a:buNone/>
            </a:pPr>
            <a:r>
              <a:t>Jako że </a:t>
            </a:r>
            <a:r>
              <a:rPr i="1"/>
              <a:t>IntentService</a:t>
            </a:r>
            <a:r>
              <a:t> jest uruchamiany przez </a:t>
            </a:r>
            <a:r>
              <a:rPr i="1"/>
              <a:t>Intent</a:t>
            </a:r>
            <a:r>
              <a:t> to należy go zadeklarować w </a:t>
            </a:r>
            <a:r>
              <a:rPr i="1"/>
              <a:t>AndroidManifest</a:t>
            </a:r>
            <a:r>
              <a:t> podobnie jak aktywność</a:t>
            </a:r>
          </a:p>
          <a:p>
            <a:pPr marL="0" indent="0">
              <a:buSzTx/>
              <a:buNone/>
            </a:pPr>
          </a:p>
          <a:p>
            <a:pPr marL="0" indent="0" defTabSz="825500">
              <a:lnSpc>
                <a:spcPct val="100000"/>
              </a:lnSpc>
              <a:spcBef>
                <a:spcPts val="1800"/>
              </a:spcBef>
              <a:buSzTx/>
              <a:buNone/>
              <a:defRPr spc="-55" sz="5500"/>
            </a:pPr>
            <a:r>
              <a:t>&lt;service android:name=".push.SendRegIdService" /&gt;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Operacje w tle"/>
          <p:cNvSpPr txBox="1"/>
          <p:nvPr>
            <p:ph type="title"/>
          </p:nvPr>
        </p:nvSpPr>
        <p:spPr>
          <a:prstGeom prst="rect">
            <a:avLst/>
          </a:prstGeom>
        </p:spPr>
        <p:txBody>
          <a:bodyPr/>
          <a:lstStyle/>
          <a:p>
            <a:pPr/>
            <a:r>
              <a:t>Operacje w tle</a:t>
            </a:r>
          </a:p>
        </p:txBody>
      </p:sp>
      <p:sp>
        <p:nvSpPr>
          <p:cNvPr id="196" name="WorkManag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WorkManager</a:t>
            </a:r>
          </a:p>
        </p:txBody>
      </p:sp>
      <p:sp>
        <p:nvSpPr>
          <p:cNvPr id="197" name="WorkManager to część Android Jetpack, zaprojektowana do ułatwienia i poprawy obsługi operacji w tle na platformie Android. Jest to zaawansowane API, które oferuje elastyczność, zarządzanie cyklem życia i obsługę różnych scenariuszy wykonywania zadań w tl"/>
          <p:cNvSpPr txBox="1"/>
          <p:nvPr>
            <p:ph type="body" idx="1"/>
          </p:nvPr>
        </p:nvSpPr>
        <p:spPr>
          <a:prstGeom prst="rect">
            <a:avLst/>
          </a:prstGeom>
        </p:spPr>
        <p:txBody>
          <a:bodyPr/>
          <a:lstStyle/>
          <a:p>
            <a:pPr/>
            <a:r>
              <a:t>WorkManager to część Android Jetpack, zaprojektowana do ułatwienia i poprawy obsługi operacji w tle na platformie Android. Jest to zaawansowane API, które oferuje elastyczność, zarządzanie cyklem życia i obsługę różnych scenariuszy wykonywania zadań w tle. </a:t>
            </a:r>
          </a:p>
          <a:p>
            <a:pPr/>
            <a:r>
              <a:t>Moment wykonania zadania jest zarządzany przez system. Jeśli dużo zadań jest wykonywanych w jednym czasie nasze zadanie może być odłożone w czasie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Operacje w tle"/>
          <p:cNvSpPr txBox="1"/>
          <p:nvPr>
            <p:ph type="title"/>
          </p:nvPr>
        </p:nvSpPr>
        <p:spPr>
          <a:prstGeom prst="rect">
            <a:avLst/>
          </a:prstGeom>
        </p:spPr>
        <p:txBody>
          <a:bodyPr/>
          <a:lstStyle/>
          <a:p>
            <a:pPr/>
            <a:r>
              <a:t>Operacje w tle</a:t>
            </a:r>
          </a:p>
        </p:txBody>
      </p:sp>
      <p:sp>
        <p:nvSpPr>
          <p:cNvPr id="200" name="WorkManag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WorkManager</a:t>
            </a:r>
          </a:p>
        </p:txBody>
      </p:sp>
      <p:sp>
        <p:nvSpPr>
          <p:cNvPr id="201" name="Główne Cechy WorkManagera:…"/>
          <p:cNvSpPr txBox="1"/>
          <p:nvPr>
            <p:ph type="body" idx="1"/>
          </p:nvPr>
        </p:nvSpPr>
        <p:spPr>
          <a:prstGeom prst="rect">
            <a:avLst/>
          </a:prstGeom>
        </p:spPr>
        <p:txBody>
          <a:bodyPr/>
          <a:lstStyle/>
          <a:p>
            <a:pPr marL="0" indent="0" defTabSz="1950671">
              <a:spcBef>
                <a:spcPts val="3600"/>
              </a:spcBef>
              <a:buSzTx/>
              <a:buNone/>
              <a:defRPr sz="3840"/>
            </a:pPr>
            <a:r>
              <a:t>Główne Cechy WorkManagera:</a:t>
            </a:r>
          </a:p>
          <a:p>
            <a:pPr marL="487680" indent="-487680" defTabSz="1950671">
              <a:spcBef>
                <a:spcPts val="3600"/>
              </a:spcBef>
              <a:defRPr sz="3840"/>
            </a:pPr>
            <a:r>
              <a:rPr b="1"/>
              <a:t>Automatyczne zarządzanie cyklem życia</a:t>
            </a:r>
            <a:r>
              <a:t>: WorkManager automatycznie zarządza cyklem życia zadań w tle, co eliminuje potrzebę ręcznego zarządzania wątkami czy serwisami.</a:t>
            </a:r>
          </a:p>
          <a:p>
            <a:pPr marL="487680" indent="-487680" defTabSz="1950671">
              <a:spcBef>
                <a:spcPts val="3600"/>
              </a:spcBef>
              <a:defRPr sz="3840"/>
            </a:pPr>
            <a:r>
              <a:rPr b="1"/>
              <a:t>Odporność na zmiany cyklu życia</a:t>
            </a:r>
            <a:r>
              <a:t>: WorkManager jest odporny na zmiany cyklu życia aplikacji i urządzenia. Zadania w tle mogą być planowane do wykonania nawet po zamknięciu aplikacji.</a:t>
            </a:r>
          </a:p>
          <a:p>
            <a:pPr marL="487680" indent="-487680" defTabSz="1950671">
              <a:spcBef>
                <a:spcPts val="3600"/>
              </a:spcBef>
              <a:defRPr sz="3840"/>
            </a:pPr>
            <a:r>
              <a:rPr b="1"/>
              <a:t>Różne typy zadań</a:t>
            </a:r>
            <a:r>
              <a:t>: WorkManager obsługuje różne typy zadań, takie jak jednorazowe, cykliczne, zadania z opóźnieniem, czy zadania reagujące na warunki.</a:t>
            </a:r>
          </a:p>
          <a:p>
            <a:pPr marL="487680" indent="-487680" defTabSz="1950671">
              <a:spcBef>
                <a:spcPts val="3600"/>
              </a:spcBef>
              <a:defRPr sz="3840"/>
            </a:pPr>
            <a:r>
              <a:rPr b="1"/>
              <a:t>Łatwa konfiguracja</a:t>
            </a:r>
            <a:r>
              <a:t>: Konfiguracja WorkManagera jest prosta, umożliwia łatwe definiowanie zasobów, zależności i warunków dla zadań w tle.</a:t>
            </a:r>
          </a:p>
          <a:p>
            <a:pPr marL="487680" indent="-487680" defTabSz="1950671">
              <a:spcBef>
                <a:spcPts val="3600"/>
              </a:spcBef>
              <a:defRPr sz="3840"/>
            </a:pPr>
            <a:r>
              <a:rPr b="1"/>
              <a:t>Obsługa postępu</a:t>
            </a:r>
            <a:r>
              <a:t>: Możliwość monitorowania postępu wykonania zadania w tle i aktualizowania interfejsu użytkownika w odpowiedzi na te zmiany.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Operacje w tle"/>
          <p:cNvSpPr txBox="1"/>
          <p:nvPr>
            <p:ph type="title"/>
          </p:nvPr>
        </p:nvSpPr>
        <p:spPr>
          <a:prstGeom prst="rect">
            <a:avLst/>
          </a:prstGeom>
        </p:spPr>
        <p:txBody>
          <a:bodyPr/>
          <a:lstStyle/>
          <a:p>
            <a:pPr/>
            <a:r>
              <a:t>Operacje w tle</a:t>
            </a:r>
          </a:p>
        </p:txBody>
      </p:sp>
      <p:sp>
        <p:nvSpPr>
          <p:cNvPr id="204" name="WorkManag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WorkManager</a:t>
            </a:r>
          </a:p>
        </p:txBody>
      </p:sp>
      <p:sp>
        <p:nvSpPr>
          <p:cNvPr id="205" name="OneTimeWorkRequest i PeriodicWorkRequest to dwa rodzaje zadań w tle dostępne w WorkManager…"/>
          <p:cNvSpPr txBox="1"/>
          <p:nvPr>
            <p:ph type="body" idx="1"/>
          </p:nvPr>
        </p:nvSpPr>
        <p:spPr>
          <a:prstGeom prst="rect">
            <a:avLst/>
          </a:prstGeom>
        </p:spPr>
        <p:txBody>
          <a:bodyPr/>
          <a:lstStyle/>
          <a:p>
            <a:pPr marL="0" indent="0">
              <a:buSzTx/>
              <a:buNone/>
            </a:pPr>
            <a:r>
              <a:rPr i="1"/>
              <a:t>OneTimeWorkRequest</a:t>
            </a:r>
            <a:r>
              <a:t> i </a:t>
            </a:r>
            <a:r>
              <a:rPr i="1"/>
              <a:t>PeriodicWorkRequest</a:t>
            </a:r>
            <a:r>
              <a:t> to dwa rodzaje zadań w tle dostępne w WorkManager</a:t>
            </a:r>
          </a:p>
          <a:p>
            <a:pPr/>
            <a:r>
              <a:t>OneTimeWorkRequest służy do zaplanowania jednorazowego zadania w tle.</a:t>
            </a:r>
          </a:p>
          <a:p>
            <a:pPr/>
            <a:r>
              <a:t>PeriodicWorkRequest pozwala na zaplanowanie zadania w tle, które będzie cyklicznie wykonywane. Minimalny czas pomiędzy zadaniami to 15 minut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