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12" name="Tytuł prezentacji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10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10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ytuł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109" name="Podtytuł program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programu</a:t>
            </a:r>
          </a:p>
        </p:txBody>
      </p:sp>
      <p:sp>
        <p:nvSpPr>
          <p:cNvPr id="11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eść - poziom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Oświadczenie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eść - poziom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je dotyczące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2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znanie autorstwa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Uznanie autorstwa</a:t>
            </a:r>
          </a:p>
        </p:txBody>
      </p:sp>
      <p:sp>
        <p:nvSpPr>
          <p:cNvPr id="136" name="Treść - poziom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łatki ze smażonym ryżem, gotowanymi jajkami i pałecz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iska z ciasteczkami z łososia, sałatką i hum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iska z makaronem pappardelle, masłem pietruszkowym, prażonymi orzechami oraz tartym parmeza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łatki ze smażonym ryżem, gotowanymi jajkami i pałecz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wokado i limonki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ytuł prezentacji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iska z ciasteczkami z łososia, sałatką i hum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61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iska z makaronem pappardelle, masłem pietruszkowym, prażonymi orzechami oraz tartym parmeza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7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8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ytuł sekcji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92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n Wykład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Wykładów</a:t>
            </a:r>
          </a:p>
        </p:txBody>
      </p:sp>
      <p:sp>
        <p:nvSpPr>
          <p:cNvPr id="17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Wprowadzenie do Rozwoju Aplikacji na Android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Wprowadzenie do Rozwoju Aplikacji na Androida</a:t>
            </a:r>
          </a:p>
          <a:p>
            <a:pPr/>
            <a:r>
              <a:t>Tworzenie Pierwszej Aplikacji na Androida: Krok po Kroku</a:t>
            </a:r>
          </a:p>
          <a:p>
            <a:pPr/>
            <a:r>
              <a:t>Architektura MVVM w Aplikacjach Androidowych</a:t>
            </a:r>
          </a:p>
          <a:p>
            <a:pPr/>
            <a:r>
              <a:t>Praca z Interfejsem Użytkownika (UI) w Aplikacjach Androidowyc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le kosztuje programowanie na 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Ile kosztuje programowanie na iOS</a:t>
            </a:r>
          </a:p>
        </p:txBody>
      </p:sp>
      <p:sp>
        <p:nvSpPr>
          <p:cNvPr id="20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Programowanie na iOS jest dostępne tylko na systemach Ma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Programowanie na iOS jest dostępne tylko na systemach Mac</a:t>
            </a:r>
          </a:p>
          <a:p>
            <a:pPr/>
            <a:r>
              <a:t>Środowisko do programowania aplikacji Xcode jest darmowe.</a:t>
            </a:r>
          </a:p>
          <a:p>
            <a:pPr/>
            <a:r>
              <a:t>Obrazy emulatorów telefonów są darmowe</a:t>
            </a:r>
          </a:p>
          <a:p>
            <a:pPr/>
            <a:r>
              <a:t>Koszt założenia konta dewloperskiego umożliwiającego udostępnienie własnych aplikacji to 99 dolarów rocznie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agmentacja Andro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Fragmentacja Androida</a:t>
            </a:r>
          </a:p>
        </p:txBody>
      </p:sp>
      <p:sp>
        <p:nvSpPr>
          <p:cNvPr id="21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wklejony-film.png" descr="wklejony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81" y="2384798"/>
            <a:ext cx="8063846" cy="10458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Język programowan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Język programowania </a:t>
            </a:r>
          </a:p>
        </p:txBody>
      </p:sp>
      <p:sp>
        <p:nvSpPr>
          <p:cNvPr id="21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Do 2017 roku oficjalnym językiem programowania na Androida była 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2017 roku oficjalnym językiem programowania na Androida była Java</a:t>
            </a:r>
          </a:p>
          <a:p>
            <a:pPr/>
            <a:r>
              <a:t>Od konferencji google I/O w 2017 Google ogłosiło że Kotlin zostaje oficjalnym językiem programowania</a:t>
            </a:r>
          </a:p>
          <a:p>
            <a:pPr/>
            <a:r>
              <a:t> Obecnie 95% z 1000 najlepszych aplikacji używa kotlina.</a:t>
            </a:r>
          </a:p>
          <a:p>
            <a:pPr/>
            <a:r>
              <a:t>96.9% programistów Android uważa że kotlin jest lepszym językiem programowania niż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Zalety kotlina w porównaniu do Jav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Zalety kotlina w porównaniu do Javy</a:t>
            </a:r>
          </a:p>
        </p:txBody>
      </p:sp>
      <p:sp>
        <p:nvSpPr>
          <p:cNvPr id="21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Bezpiecznie typowani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Bezpiecznie typowanie</a:t>
            </a:r>
          </a:p>
          <a:p>
            <a:pPr/>
            <a:r>
              <a:t>Ulepszona skrócona składnia</a:t>
            </a:r>
          </a:p>
          <a:p>
            <a:pPr/>
            <a:r>
              <a:t>Interoperacyjność z Javą - możliwość używania kodu java i kotlin w jednym projekcie</a:t>
            </a:r>
          </a:p>
          <a:p>
            <a:pPr/>
            <a:r>
              <a:t>Obsługa null safety</a:t>
            </a:r>
          </a:p>
          <a:p>
            <a:pPr/>
            <a:r>
              <a:t>Aktywne wsparcie społeczności</a:t>
            </a:r>
          </a:p>
          <a:p>
            <a:pPr/>
            <a:r>
              <a:t>Niektóre biblioteki są tworzone tylko pod język kotlin (Coroutines, Jetpack Compose)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ndroid na Huawei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na Huaweiu</a:t>
            </a:r>
          </a:p>
        </p:txBody>
      </p:sp>
      <p:sp>
        <p:nvSpPr>
          <p:cNvPr id="22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Usługi google nie działają na wszystkich urządzeniach Huawe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Usługi google nie działają na wszystkich urządzeniach Huawei</a:t>
            </a:r>
          </a:p>
          <a:p>
            <a:pPr/>
            <a:r>
              <a:t>Huawei ma swój własny komplet narzędzi hms (Huawei Mobile Services). </a:t>
            </a:r>
          </a:p>
          <a:p>
            <a:pPr/>
            <a:r>
              <a:t>Huawei ma swój własny darmowy sklep do udostępnia aplikacji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Omówienie android studi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Omówienie android studio</a:t>
            </a:r>
          </a:p>
        </p:txBody>
      </p:sp>
      <p:sp>
        <p:nvSpPr>
          <p:cNvPr id="227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Wzorzec używane w projekci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używane w projekcie</a:t>
            </a:r>
          </a:p>
        </p:txBody>
      </p:sp>
      <p:sp>
        <p:nvSpPr>
          <p:cNvPr id="231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Wzorzec MV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MVVM</a:t>
            </a:r>
          </a:p>
        </p:txBody>
      </p:sp>
      <p:sp>
        <p:nvSpPr>
          <p:cNvPr id="234" name="Składow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Składowe</a:t>
            </a:r>
          </a:p>
        </p:txBody>
      </p:sp>
      <p:sp>
        <p:nvSpPr>
          <p:cNvPr id="235" name="Model - Logika biznesowa (pobieranie i wysyłanie danych)…"/>
          <p:cNvSpPr txBox="1"/>
          <p:nvPr>
            <p:ph type="body" sz="half" idx="1"/>
          </p:nvPr>
        </p:nvSpPr>
        <p:spPr>
          <a:xfrm>
            <a:off x="1092250" y="3448997"/>
            <a:ext cx="21971001" cy="4368190"/>
          </a:xfrm>
          <a:prstGeom prst="rect">
            <a:avLst/>
          </a:prstGeom>
        </p:spPr>
        <p:txBody>
          <a:bodyPr/>
          <a:lstStyle/>
          <a:p>
            <a:pPr/>
            <a:r>
              <a:t>Model - Logika biznesowa (pobieranie i wysyłanie danych)</a:t>
            </a:r>
          </a:p>
          <a:p>
            <a:pPr/>
            <a:r>
              <a:t>ViewModel - Pośrednik między Modelem a Widokiem,</a:t>
            </a:r>
          </a:p>
          <a:p>
            <a:pPr/>
            <a:r>
              <a:t>View - Wyświetlanie danych użytkownikowi oraz reagowanie na jego interakcje</a:t>
            </a:r>
          </a:p>
        </p:txBody>
      </p:sp>
      <p:sp>
        <p:nvSpPr>
          <p:cNvPr id="236" name="Model"/>
          <p:cNvSpPr/>
          <p:nvPr/>
        </p:nvSpPr>
        <p:spPr>
          <a:xfrm>
            <a:off x="1617337" y="8540622"/>
            <a:ext cx="320776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237" name="ViewModel"/>
          <p:cNvSpPr/>
          <p:nvPr/>
        </p:nvSpPr>
        <p:spPr>
          <a:xfrm>
            <a:off x="7810799" y="8540622"/>
            <a:ext cx="320776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ViewModel</a:t>
            </a:r>
          </a:p>
        </p:txBody>
      </p:sp>
      <p:sp>
        <p:nvSpPr>
          <p:cNvPr id="238" name="View"/>
          <p:cNvSpPr/>
          <p:nvPr/>
        </p:nvSpPr>
        <p:spPr>
          <a:xfrm>
            <a:off x="12888648" y="8540622"/>
            <a:ext cx="3207767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239" name="Linia"/>
          <p:cNvSpPr/>
          <p:nvPr/>
        </p:nvSpPr>
        <p:spPr>
          <a:xfrm>
            <a:off x="4809218" y="8869954"/>
            <a:ext cx="30174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0" name="Linia"/>
          <p:cNvSpPr/>
          <p:nvPr/>
        </p:nvSpPr>
        <p:spPr>
          <a:xfrm flipH="1">
            <a:off x="4797106" y="9497304"/>
            <a:ext cx="30416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1" name="Linia"/>
          <p:cNvSpPr/>
          <p:nvPr/>
        </p:nvSpPr>
        <p:spPr>
          <a:xfrm>
            <a:off x="11051644" y="9175622"/>
            <a:ext cx="18039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Linia"/>
          <p:cNvSpPr/>
          <p:nvPr/>
        </p:nvSpPr>
        <p:spPr>
          <a:xfrm flipH="1">
            <a:off x="16101367" y="9210274"/>
            <a:ext cx="15984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Interface"/>
          <p:cNvSpPr txBox="1"/>
          <p:nvPr/>
        </p:nvSpPr>
        <p:spPr>
          <a:xfrm>
            <a:off x="16248014" y="8753520"/>
            <a:ext cx="13051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Interface</a:t>
            </a:r>
          </a:p>
        </p:txBody>
      </p:sp>
      <p:sp>
        <p:nvSpPr>
          <p:cNvPr id="244" name="Observery"/>
          <p:cNvSpPr txBox="1"/>
          <p:nvPr/>
        </p:nvSpPr>
        <p:spPr>
          <a:xfrm>
            <a:off x="11124772" y="8639271"/>
            <a:ext cx="15142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Observery</a:t>
            </a:r>
          </a:p>
        </p:txBody>
      </p:sp>
      <p:sp>
        <p:nvSpPr>
          <p:cNvPr id="245" name="Wysyłanie danych"/>
          <p:cNvSpPr txBox="1"/>
          <p:nvPr/>
        </p:nvSpPr>
        <p:spPr>
          <a:xfrm>
            <a:off x="5032914" y="8325597"/>
            <a:ext cx="257007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Wysyłanie danych</a:t>
            </a:r>
          </a:p>
        </p:txBody>
      </p:sp>
      <p:sp>
        <p:nvSpPr>
          <p:cNvPr id="246" name="Odbieranie danych"/>
          <p:cNvSpPr txBox="1"/>
          <p:nvPr/>
        </p:nvSpPr>
        <p:spPr>
          <a:xfrm>
            <a:off x="4973477" y="9056761"/>
            <a:ext cx="268894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Odbieranie danych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Zalety MVVM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Zalety MVVM</a:t>
            </a:r>
          </a:p>
        </p:txBody>
      </p:sp>
      <p:sp>
        <p:nvSpPr>
          <p:cNvPr id="249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eparacja odpowiedzialności: MVVM pomaga w utrzymaniu czystego podziału obowiązków między poszczególnymi warstwami, co ułatwia zarządzanie kodem i jego testowani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Separacja odpowiedzialności: MVVM pomaga w utrzymaniu czystego podziału obowiązków między poszczególnymi warstwami, co ułatwia zarządzanie kodem i jego testowaniem.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Reaktywność: MVVM często wykorzystuje mechanizmy reaktywne, takie jak LiveData lub RxJava, do automatycznego aktualizowania widoku w przypadku zmian w modelu. To pozwala na uniknięcie bezpośredniego manipulowania widokiem z poziomu ViewModel.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Testowalność: Dzięki oddzieleniu logiki biznesowej od warstwy prezentacji, ViewModel staje się łatwy do przetestowania, co ułatwia tworzenie jednostkowych testów.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Wielokrotne użycie: ViewModel można wykorzystać w wielu widokach, co pozwala na uniknięcie powielania kodu.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Zarządzanie cyklem życia: ViewModel jest świadomy cyklu życia widoku i może przechowywać dane w sposób, który przetrwa zmiany konfiguracji urządzenia, takie jak obrót ekranu.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Wzorzec Adapte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Adaptera</a:t>
            </a:r>
          </a:p>
        </p:txBody>
      </p:sp>
      <p:sp>
        <p:nvSpPr>
          <p:cNvPr id="253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Umożliwia dostosowanie jednego interfejsu do innego, co jest przydatne, na przykład, gdy pracujemy z różnymi źródłami dany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Umożliwia dostosowanie jednego interfejsu do innego, co jest przydatne, na przykład, gdy pracujemy z różnymi źródłami danych.</a:t>
            </a:r>
          </a:p>
          <a:p>
            <a:pPr/>
            <a:r>
              <a:t>Używany głównie w RecyclerView i ListView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ezentacja i projekt będzie dostępna pod adresem…"/>
          <p:cNvSpPr txBox="1"/>
          <p:nvPr/>
        </p:nvSpPr>
        <p:spPr>
          <a:xfrm>
            <a:off x="752760" y="5070043"/>
            <a:ext cx="22878480" cy="357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5500"/>
            </a:pPr>
            <a:r>
              <a:t>Prezentacja i projekt będzie dostępna pod adresem</a:t>
            </a:r>
          </a:p>
          <a:p>
            <a:pPr algn="ctr">
              <a:defRPr sz="5500"/>
            </a:pPr>
            <a:r>
              <a:t>https://shorturl.at/gqrTZ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Wzorzec Obserwato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Obserwatora</a:t>
            </a:r>
          </a:p>
        </p:txBody>
      </p:sp>
      <p:sp>
        <p:nvSpPr>
          <p:cNvPr id="257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Używany do implementacji mechanizmu nasłuchiwania na zmiany w danych i powiadamiania obiektów o tych zmianach. Android LiveData jest często wykorzystywane jako implementacja tego wzorc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Używany do implementacji mechanizmu nasłuchiwania na zmiany w danych i powiadamiania obiektów o tych zmianach. Android LiveData jest często wykorzystywane jako implementacja tego wzorca.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zorzec 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Wzorzec Singleton</a:t>
            </a:r>
          </a:p>
        </p:txBody>
      </p:sp>
      <p:sp>
        <p:nvSpPr>
          <p:cNvPr id="261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Jest stosowany, gdy potrzebujemy mieć tylko jedną instancję danej klasy w całej aplikacji. Może to być przydatne, na przykład, do zarządzania globalnym stanem aplikacj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Jest stosowany, gdy potrzebujemy mieć tylko jedną instancję danej klasy w całej aplikacji. Może to być przydatne, na przykład, do zarządzania globalnym stanem aplikacji.</a:t>
            </a:r>
          </a:p>
          <a:p>
            <a:pPr/>
            <a:r>
              <a:t>Zazwyczaj używany z Dependency Injection takimi jak Hilt, Jagger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Cykl życia aktywności i fragment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aktywności i fragmentu</a:t>
            </a:r>
          </a:p>
        </p:txBody>
      </p:sp>
      <p:sp>
        <p:nvSpPr>
          <p:cNvPr id="266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ykl życia Aktywnośc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Aktywności</a:t>
            </a:r>
          </a:p>
        </p:txBody>
      </p:sp>
      <p:pic>
        <p:nvPicPr>
          <p:cNvPr id="269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9966" y="2535486"/>
            <a:ext cx="7644439" cy="9836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ykl życia Fragmen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Cykl życia Fragmentu</a:t>
            </a:r>
          </a:p>
        </p:txBody>
      </p:sp>
      <p:pic>
        <p:nvPicPr>
          <p:cNvPr id="272" name="Obrazek" descr="Obraze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8336" y="2685973"/>
            <a:ext cx="8141816" cy="9956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Konwencja nazewnictw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Konwencja nazewnictwa</a:t>
            </a:r>
          </a:p>
        </p:txBody>
      </p:sp>
      <p:sp>
        <p:nvSpPr>
          <p:cNvPr id="17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Nazwy Klas z dużej litery -MainActiv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Nazwy Klas z dużej litery -MainActivity</a:t>
            </a:r>
          </a:p>
          <a:p>
            <a:pPr/>
            <a:r>
              <a:t>Zmienne z małej - firstString</a:t>
            </a:r>
          </a:p>
          <a:p>
            <a:pPr/>
            <a:r>
              <a:t>Resorces małymi - activity_main</a:t>
            </a:r>
          </a:p>
          <a:p>
            <a:pPr/>
            <a:r>
              <a:t>Nazwy pól w resorcem tak samo jak obiekty firstString</a:t>
            </a:r>
          </a:p>
          <a:p>
            <a:pPr/>
            <a:r>
              <a:t>Pakiety - tak samo jak obiekty firstString</a:t>
            </a:r>
          </a:p>
          <a:p>
            <a:pPr/>
            <a:r>
              <a:t>Nazwy funkcji pierwsza małymi addTextAtTheEndOfString()</a:t>
            </a:r>
          </a:p>
          <a:p>
            <a:pPr/>
            <a:r>
              <a:t>Stałe same duże const ARG_TEXT1 = „”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O systemie androi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systemie android</a:t>
            </a:r>
          </a:p>
        </p:txBody>
      </p:sp>
      <p:sp>
        <p:nvSpPr>
          <p:cNvPr id="183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8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Pierwsza wersja systemu została opublikowana w 2008 rok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Pierwsza wersja systemu została opublikowana w 2008 roku.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Android 1.0 (apple pie) oferował podstawowe funkcje, takie jak przeglądanie internetu, aplikacje e-mail i odtwarzacz multimedialny.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Zdobył dużą popularność w wraz z wersją 2.0 - 2.3.6. Wersje te dawało kolejne funkcje jak obsługa wielu kont e-mail, lepsza obsługa klawiatury i poprawiona wydajność.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Wersja 3.0 była używana głównie przez tablety.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Wersja 4.0 wprowadził ulepszony interface użytkownika. Dodatkowo zabroniono komunikacji sieciowej na głównym wątku aplikacji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9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Wersja 4.4 - poprawiono wydajnoś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Wersja 4.4 - poprawiono wydajność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5.0 - Wprowadzono standard graficzny materiał design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6.0 - Rozbudowa systemu zgód użytkownika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7.0 - opcja podzielonego ekranu. Nowy manager dostępu do plików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8.0  - Java 8, obsługa fotów, Projekt Treble (ułatwienie aktualizacji wersji systemu na różnych telefonach, pomogło to z problemami z fragmentacji), Obsługa trybu ciemnego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Wersja 9.0 - Adaptacyjna jasność systemu, Adaptacyjna bateria, Użycie systemów biometrycznych do autoryzacji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Krótka historia syste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Krótka historia systemu</a:t>
            </a:r>
          </a:p>
        </p:txBody>
      </p:sp>
      <p:sp>
        <p:nvSpPr>
          <p:cNvPr id="19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Wersja 10 - Ograniczenie uruchamiania aplikacji w tle, Zmiana sposobu dostępu do plików i zdję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Wersja 10 - Ograniczenie uruchamiania aplikacji w tle, Zmiana sposobu dostępu do plików i zdjęć</a:t>
            </a:r>
          </a:p>
          <a:p>
            <a:pPr/>
            <a:r>
              <a:t>Wersja 11 - Pojawiły się uprawnienia chwilowe</a:t>
            </a:r>
          </a:p>
          <a:p>
            <a:pPr/>
            <a:r>
              <a:t>Wersja 12 - Wszedł Material you, Nowy sposób tworzenia interface      Material Design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ndroid na ryn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na rynku</a:t>
            </a:r>
          </a:p>
        </p:txBody>
      </p:sp>
      <p:sp>
        <p:nvSpPr>
          <p:cNvPr id="19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W Polsce szacuje się że około 85% sprzedawanych telefonów ma system android. iOS ma około 15%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 Polsce szacuje się że około 85% sprzedawanych telefonów ma system android. iOS ma około 15%</a:t>
            </a:r>
          </a:p>
          <a:p>
            <a:pPr/>
            <a:r>
              <a:t>W stanach szacuje się to na 43% względem iOS 56%</a:t>
            </a:r>
          </a:p>
          <a:p>
            <a:pPr/>
            <a:r>
              <a:t>W skali światowej android dominuje Android 70% do 28% 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le kosztuje programowanie na Androidz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Ile kosztuje programowanie na Androidzie</a:t>
            </a:r>
          </a:p>
        </p:txBody>
      </p:sp>
      <p:sp>
        <p:nvSpPr>
          <p:cNvPr id="20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Środowisko deweloperskie android może zostać zainstalowane na dowolnym komputerze z systemem Windows, Mac lub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Środowisko deweloperskie android może zostać zainstalowane na dowolnym komputerze z systemem Windows, Mac lub Linux</a:t>
            </a:r>
          </a:p>
          <a:p>
            <a:pPr/>
            <a:r>
              <a:t>Środowisko do programowania aplikacji Android Studio jest darmowe.  </a:t>
            </a:r>
          </a:p>
          <a:p>
            <a:pPr/>
            <a:r>
              <a:t>Obrazy emulatorów telefonów są darmowe</a:t>
            </a:r>
          </a:p>
          <a:p>
            <a:pPr/>
            <a:r>
              <a:t>Koszt założenia konta dewloperskiego umożliwiającego udostępnienie własnych aplikacji to jednorazowo 25 dolarów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