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i dat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i data</a:t>
            </a:r>
          </a:p>
        </p:txBody>
      </p:sp>
      <p:sp>
        <p:nvSpPr>
          <p:cNvPr id="12" name="Tytuł prezentacji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Tytuł prezentacji</a:t>
            </a:r>
          </a:p>
        </p:txBody>
      </p:sp>
      <p:sp>
        <p:nvSpPr>
          <p:cNvPr id="13" name="Treść - poziom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Podtytuł prezentacji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ytuł slajdu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100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10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ytuł programu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programu</a:t>
            </a:r>
          </a:p>
        </p:txBody>
      </p:sp>
      <p:sp>
        <p:nvSpPr>
          <p:cNvPr id="109" name="Podtytuł program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programu</a:t>
            </a:r>
          </a:p>
        </p:txBody>
      </p:sp>
      <p:sp>
        <p:nvSpPr>
          <p:cNvPr id="110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Tematy programu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świadcz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reść - poziom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Oświadczenie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Ważny f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reść - poziom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je dotyczące faktu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Informacje dotyczące faktu</a:t>
            </a:r>
          </a:p>
        </p:txBody>
      </p:sp>
      <p:sp>
        <p:nvSpPr>
          <p:cNvPr id="128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Uznanie autorstwa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Uznanie autorstwa</a:t>
            </a:r>
          </a:p>
        </p:txBody>
      </p:sp>
      <p:sp>
        <p:nvSpPr>
          <p:cNvPr id="136" name="Treść - poziom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„Cytat godny uwagi”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 (3 sztuk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iska sałatki ze smażonym ryżem, gotowanymi jajkami i pałeczkami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Miska z ciasteczkami z łososia, sałatką i hummusem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Miska z makaronem pappardelle, masłem pietruszkowym, prażonymi orzechami oraz tartym parmezanem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miska sałatki ze smażonym ryżem, gotowanymi jajkami i pałeczkami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wokado i limonki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ytuł prezentacji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Tytuł prezentacji</a:t>
            </a:r>
          </a:p>
        </p:txBody>
      </p:sp>
      <p:sp>
        <p:nvSpPr>
          <p:cNvPr id="23" name="Autor i dat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i data</a:t>
            </a:r>
          </a:p>
        </p:txBody>
      </p:sp>
      <p:sp>
        <p:nvSpPr>
          <p:cNvPr id="24" name="Treść - poziom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Podtytuł prezentacji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zdjęcie (zamienn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iska z ciasteczkami z łososia, sałatką i hummusem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ytuł slajdu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Tytuł slajdu</a:t>
            </a:r>
          </a:p>
        </p:txBody>
      </p:sp>
      <p:sp>
        <p:nvSpPr>
          <p:cNvPr id="34" name="Treść - poziom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Podtytuł slajdu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er slajdu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ytuł slajdu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43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44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reść - poziom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 ze zdjęc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61" name="Treść - poziom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Miska z makaronem pappardelle, masłem pietruszkowym, prażonymi orzechami oraz tartym parmezanem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ytuł slajd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6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, punktory, małe wideo na ży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72" name="Treść - poziom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Tytuł slajd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7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, punktory, duże wideo na ży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odtytuł slajdu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Podtytuł slajdu</a:t>
            </a:r>
          </a:p>
        </p:txBody>
      </p:sp>
      <p:sp>
        <p:nvSpPr>
          <p:cNvPr id="82" name="Treść - poziom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Tytuł slajdu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Tytuł slajdu</a:t>
            </a:r>
          </a:p>
        </p:txBody>
      </p:sp>
      <p:sp>
        <p:nvSpPr>
          <p:cNvPr id="84" name="Numer slajdu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k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ytuł sekcji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Tytuł sekcji</a:t>
            </a:r>
          </a:p>
        </p:txBody>
      </p:sp>
      <p:sp>
        <p:nvSpPr>
          <p:cNvPr id="92" name="Numer slajdu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slajdu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Tytuł slajdu</a:t>
            </a:r>
          </a:p>
        </p:txBody>
      </p:sp>
      <p:sp>
        <p:nvSpPr>
          <p:cNvPr id="3" name="Treść - poziom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Tekst punktora na slajdzie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er slajdu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eveloper.android.com/jetpack/compose/setup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or i dat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Jetpack Compos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Jetpack Compose</a:t>
            </a:r>
          </a:p>
        </p:txBody>
      </p:sp>
      <p:sp>
        <p:nvSpPr>
          <p:cNvPr id="173" name="Podtytuł prezentacj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Modifi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Modifier</a:t>
            </a:r>
          </a:p>
        </p:txBody>
      </p:sp>
      <p:sp>
        <p:nvSpPr>
          <p:cNvPr id="204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W Jetpack Compose, parametr Modifier jest używany do modyfikowania wyglądu i zachowania komponentów interfejsu użytkownik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7408" indent="-597408" defTabSz="2389572">
              <a:spcBef>
                <a:spcPts val="4400"/>
              </a:spcBef>
              <a:defRPr sz="4704"/>
            </a:pPr>
            <a:r>
              <a:t>W Jetpack Compose, parametr </a:t>
            </a:r>
            <a:r>
              <a:rPr i="1"/>
              <a:t>Modifier</a:t>
            </a:r>
            <a:r>
              <a:t> jest używany do modyfikowania wyglądu i zachowania komponentów interfejsu użytkownika.</a:t>
            </a:r>
          </a:p>
          <a:p>
            <a:pPr marL="0" indent="0" defTabSz="448055">
              <a:lnSpc>
                <a:spcPct val="100000"/>
              </a:lnSpc>
              <a:spcBef>
                <a:spcPts val="0"/>
              </a:spcBef>
              <a:buSzTx/>
              <a:buNone/>
              <a:defRPr sz="3920">
                <a:solidFill>
                  <a:srgbClr val="6CB38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48055">
              <a:lnSpc>
                <a:spcPct val="100000"/>
              </a:lnSpc>
              <a:spcBef>
                <a:spcPts val="0"/>
              </a:spcBef>
              <a:buSzTx/>
              <a:buNone/>
              <a:defRPr sz="3920">
                <a:solidFill>
                  <a:srgbClr val="6CB38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Button</a:t>
            </a:r>
            <a:r>
              <a:rPr>
                <a:solidFill>
                  <a:srgbClr val="89DDFF"/>
                </a:solidFill>
              </a:rPr>
              <a:t>(</a:t>
            </a:r>
            <a:endParaRPr>
              <a:solidFill>
                <a:srgbClr val="89DDFF"/>
              </a:solidFill>
            </a:endParaRPr>
          </a:p>
          <a:p>
            <a:pPr marL="0" indent="0" defTabSz="448055">
              <a:lnSpc>
                <a:spcPct val="100000"/>
              </a:lnSpc>
              <a:spcBef>
                <a:spcPts val="0"/>
              </a:spcBef>
              <a:buSzTx/>
              <a:buNone/>
              <a:defRPr sz="3920">
                <a:solidFill>
                  <a:srgbClr val="FFCB6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9DDFF"/>
                </a:solidFill>
              </a:rPr>
              <a:t>    </a:t>
            </a:r>
            <a:r>
              <a:rPr>
                <a:solidFill>
                  <a:srgbClr val="F78C6C"/>
                </a:solidFill>
              </a:rPr>
              <a:t>onClick = </a:t>
            </a:r>
            <a:r>
              <a:rPr b="1">
                <a:solidFill>
                  <a:srgbClr val="89DDFF"/>
                </a:solidFill>
              </a:rPr>
              <a:t>{ </a:t>
            </a:r>
            <a:r>
              <a:t>changeText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invoke</a:t>
            </a:r>
            <a:r>
              <a:rPr>
                <a:solidFill>
                  <a:srgbClr val="89DDFF"/>
                </a:solidFill>
              </a:rPr>
              <a:t>(</a:t>
            </a:r>
            <a:r>
              <a:t>textFieldState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EEFFFF"/>
                </a:solidFill>
              </a:rPr>
              <a:t>value</a:t>
            </a:r>
            <a:r>
              <a:rPr>
                <a:solidFill>
                  <a:srgbClr val="89DDFF"/>
                </a:solidFill>
              </a:rPr>
              <a:t>) </a:t>
            </a:r>
            <a:r>
              <a:rPr b="1">
                <a:solidFill>
                  <a:srgbClr val="89DDFF"/>
                </a:solidFill>
              </a:rPr>
              <a:t>}</a:t>
            </a:r>
            <a:r>
              <a:rPr>
                <a:solidFill>
                  <a:srgbClr val="89DDFF"/>
                </a:solidFill>
              </a:rPr>
              <a:t>,</a:t>
            </a:r>
            <a:endParaRPr>
              <a:solidFill>
                <a:srgbClr val="89DDFF"/>
              </a:solidFill>
            </a:endParaRPr>
          </a:p>
          <a:p>
            <a:pPr marL="0" indent="0" defTabSz="448055">
              <a:lnSpc>
                <a:spcPct val="100000"/>
              </a:lnSpc>
              <a:spcBef>
                <a:spcPts val="0"/>
              </a:spcBef>
              <a:buSzTx/>
              <a:buNone/>
              <a:defRPr sz="3920">
                <a:solidFill>
                  <a:srgbClr val="F78C6C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9DDFF"/>
                </a:solidFill>
              </a:rPr>
              <a:t>    </a:t>
            </a:r>
            <a:r>
              <a:t>modifier = </a:t>
            </a:r>
            <a:r>
              <a:rPr>
                <a:solidFill>
                  <a:srgbClr val="FFCB6B"/>
                </a:solidFill>
              </a:rPr>
              <a:t>Modifier</a:t>
            </a:r>
            <a:endParaRPr>
              <a:solidFill>
                <a:srgbClr val="FFCB6B"/>
              </a:solidFill>
            </a:endParaRPr>
          </a:p>
          <a:p>
            <a:pPr marL="0" indent="0" defTabSz="448055">
              <a:lnSpc>
                <a:spcPct val="100000"/>
              </a:lnSpc>
              <a:spcBef>
                <a:spcPts val="0"/>
              </a:spcBef>
              <a:buSzTx/>
              <a:buNone/>
              <a:defRPr sz="3920">
                <a:solidFill>
                  <a:srgbClr val="EEFF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FFCB6B"/>
                </a:solidFill>
              </a:rPr>
              <a:t>        </a:t>
            </a:r>
            <a:r>
              <a:rPr>
                <a:solidFill>
                  <a:srgbClr val="89DDFF"/>
                </a:solidFill>
              </a:rPr>
              <a:t>.</a:t>
            </a:r>
            <a:r>
              <a:rPr i="1">
                <a:solidFill>
                  <a:srgbClr val="82AAFF"/>
                </a:solidFill>
              </a:rPr>
              <a:t>align</a:t>
            </a:r>
            <a:r>
              <a:rPr>
                <a:solidFill>
                  <a:srgbClr val="89DDFF"/>
                </a:solidFill>
              </a:rPr>
              <a:t>(</a:t>
            </a:r>
            <a:r>
              <a:rPr>
                <a:solidFill>
                  <a:srgbClr val="FFCB6B"/>
                </a:solidFill>
              </a:rPr>
              <a:t>Alignment</a:t>
            </a:r>
            <a:r>
              <a:rPr>
                <a:solidFill>
                  <a:srgbClr val="89DDFF"/>
                </a:solidFill>
              </a:rPr>
              <a:t>.</a:t>
            </a:r>
            <a:r>
              <a:t>CenterHorizontally</a:t>
            </a:r>
            <a:r>
              <a:rPr>
                <a:solidFill>
                  <a:srgbClr val="89DDFF"/>
                </a:solidFill>
              </a:rPr>
              <a:t>)</a:t>
            </a:r>
            <a:endParaRPr>
              <a:solidFill>
                <a:srgbClr val="89DDFF"/>
              </a:solidFill>
            </a:endParaRPr>
          </a:p>
          <a:p>
            <a:pPr marL="0" indent="0" defTabSz="448055">
              <a:lnSpc>
                <a:spcPct val="100000"/>
              </a:lnSpc>
              <a:spcBef>
                <a:spcPts val="0"/>
              </a:spcBef>
              <a:buSzTx/>
              <a:buNone/>
              <a:defRPr i="1" sz="3920">
                <a:solidFill>
                  <a:srgbClr val="82AA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>
                <a:solidFill>
                  <a:srgbClr val="89DDFF"/>
                </a:solidFill>
              </a:rPr>
              <a:t>        .</a:t>
            </a:r>
            <a:r>
              <a:t>fillMaxSize</a:t>
            </a:r>
            <a:r>
              <a:rPr i="0">
                <a:solidFill>
                  <a:srgbClr val="89DDFF"/>
                </a:solidFill>
              </a:rPr>
              <a:t>()</a:t>
            </a:r>
            <a:endParaRPr i="0">
              <a:solidFill>
                <a:srgbClr val="89DDFF"/>
              </a:solidFill>
            </a:endParaRPr>
          </a:p>
          <a:p>
            <a:pPr marL="0" indent="0" defTabSz="448055">
              <a:lnSpc>
                <a:spcPct val="100000"/>
              </a:lnSpc>
              <a:spcBef>
                <a:spcPts val="0"/>
              </a:spcBef>
              <a:buSzTx/>
              <a:buNone/>
              <a:defRPr i="1" sz="3920">
                <a:solidFill>
                  <a:srgbClr val="82AA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>
                <a:solidFill>
                  <a:srgbClr val="89DDFF"/>
                </a:solidFill>
              </a:rPr>
              <a:t>        .</a:t>
            </a:r>
            <a:r>
              <a:t>wrapContentSize</a:t>
            </a:r>
            <a:r>
              <a:rPr i="0">
                <a:solidFill>
                  <a:srgbClr val="89DDFF"/>
                </a:solidFill>
              </a:rPr>
              <a:t>()</a:t>
            </a:r>
            <a:endParaRPr i="0">
              <a:solidFill>
                <a:srgbClr val="89DDFF"/>
              </a:solidFill>
            </a:endParaRPr>
          </a:p>
          <a:p>
            <a:pPr marL="0" indent="0" defTabSz="448055">
              <a:lnSpc>
                <a:spcPct val="100000"/>
              </a:lnSpc>
              <a:spcBef>
                <a:spcPts val="0"/>
              </a:spcBef>
              <a:buSzTx/>
              <a:buNone/>
              <a:defRPr sz="3920">
                <a:solidFill>
                  <a:srgbClr val="82AA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9DDFF"/>
                </a:solidFill>
              </a:rPr>
              <a:t>        .</a:t>
            </a:r>
            <a:r>
              <a:rPr i="1"/>
              <a:t>background</a:t>
            </a:r>
            <a:r>
              <a:rPr>
                <a:solidFill>
                  <a:srgbClr val="89DDFF"/>
                </a:solidFill>
              </a:rPr>
              <a:t>(</a:t>
            </a:r>
            <a:r>
              <a:rPr>
                <a:solidFill>
                  <a:srgbClr val="FFCB6B"/>
                </a:solidFill>
              </a:rPr>
              <a:t>Color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EEFFFF"/>
                </a:solidFill>
              </a:rPr>
              <a:t>Blue</a:t>
            </a:r>
            <a:r>
              <a:rPr>
                <a:solidFill>
                  <a:srgbClr val="89DDFF"/>
                </a:solidFill>
              </a:rPr>
              <a:t>)</a:t>
            </a:r>
            <a:endParaRPr>
              <a:solidFill>
                <a:srgbClr val="89DDFF"/>
              </a:solidFill>
            </a:endParaRPr>
          </a:p>
          <a:p>
            <a:pPr marL="0" indent="0" defTabSz="448055">
              <a:lnSpc>
                <a:spcPct val="100000"/>
              </a:lnSpc>
              <a:spcBef>
                <a:spcPts val="0"/>
              </a:spcBef>
              <a:buSzTx/>
              <a:buNone/>
              <a:defRPr sz="3920">
                <a:solidFill>
                  <a:srgbClr val="89DD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.</a:t>
            </a:r>
            <a:r>
              <a:rPr i="1">
                <a:solidFill>
                  <a:srgbClr val="82AAFF"/>
                </a:solidFill>
              </a:rPr>
              <a:t>padding</a:t>
            </a:r>
            <a:r>
              <a:t>(</a:t>
            </a:r>
            <a:r>
              <a:rPr>
                <a:solidFill>
                  <a:srgbClr val="F78C6C"/>
                </a:solidFill>
              </a:rPr>
              <a:t>top = 16</a:t>
            </a:r>
            <a:r>
              <a:t>.</a:t>
            </a:r>
            <a:r>
              <a:rPr i="1">
                <a:solidFill>
                  <a:srgbClr val="EEFFFF"/>
                </a:solidFill>
              </a:rPr>
              <a:t>dp</a:t>
            </a:r>
            <a:r>
              <a:t>)  </a:t>
            </a:r>
          </a:p>
          <a:p>
            <a:pPr marL="0" indent="0" defTabSz="448055">
              <a:lnSpc>
                <a:spcPct val="100000"/>
              </a:lnSpc>
              <a:spcBef>
                <a:spcPts val="0"/>
              </a:spcBef>
              <a:buSzTx/>
              <a:buNone/>
              <a:defRPr sz="3920">
                <a:solidFill>
                  <a:srgbClr val="89DD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){</a:t>
            </a:r>
          </a:p>
          <a:p>
            <a:pPr marL="0" indent="0" defTabSz="448055">
              <a:lnSpc>
                <a:spcPct val="100000"/>
              </a:lnSpc>
              <a:spcBef>
                <a:spcPts val="0"/>
              </a:spcBef>
              <a:buSzTx/>
              <a:buNone/>
              <a:defRPr sz="3920">
                <a:solidFill>
                  <a:srgbClr val="89DD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Modifi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Modifier</a:t>
            </a:r>
          </a:p>
        </p:txBody>
      </p:sp>
      <p:sp>
        <p:nvSpPr>
          <p:cNvPr id="208" name="Krótka ściągawka najpopularniejszych parametró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Krótka ściągawka najpopularniejszych parametrów</a:t>
            </a:r>
          </a:p>
        </p:txBody>
      </p:sp>
      <p:sp>
        <p:nvSpPr>
          <p:cNvPr id="209" name="padding(...): Dodaje wewnętrzny margines wokół komponentu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padding(...): Dodaje wewnętrzny margines wokół komponentu.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background(...): Umożliwia ustawienie tła komponentu, np. koloru, obrazu lub gradientu.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clickable(...): Dodaje obsługę kliknięć na komponencie.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border(...): Pozwala na dodanie obramowania do komponentu.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clip(...): Określa obszar przycinania komponentu, co może być przydatne do tworzenia niestandardowych kształtów.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fillMaxSize(): Rozciąga komponent, aby wypełnił maksymalny dostępny obszar.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Modifi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Modifier</a:t>
            </a:r>
          </a:p>
        </p:txBody>
      </p:sp>
      <p:sp>
        <p:nvSpPr>
          <p:cNvPr id="212" name="Krótka ściągawka najpopularniejszych parametró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Krótka ściągawka najpopularniejszych parametrów</a:t>
            </a:r>
          </a:p>
        </p:txBody>
      </p:sp>
      <p:sp>
        <p:nvSpPr>
          <p:cNvPr id="213" name="offset(...): Przesuwa komponent względem pozycji domyślnej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offset(...): Przesuwa komponent względem pozycji domyślnej.</a:t>
            </a:r>
          </a:p>
          <a:p>
            <a:pPr/>
            <a:r>
              <a:t>align(...): Pozwala na wyśrodkowanie lub pozycjonowanie komponentu w kontenerze.</a:t>
            </a:r>
          </a:p>
          <a:p>
            <a:pPr/>
            <a:r>
              <a:t>background(...).border(...): Kombinacja tych dwóch modyfikatorów pozwala na ustawienie tła z obramowaniem.</a:t>
            </a:r>
          </a:p>
          <a:p>
            <a:pPr/>
            <a:r>
              <a:t>requiredSize(...): Określa minimalny lub maksymalny rozmiar komponentu.</a:t>
            </a:r>
          </a:p>
          <a:p>
            <a:pPr/>
            <a:r>
              <a:t>weight(...): Umożliwia kontrolę elastyczności komponentu w układzie.</a:t>
            </a:r>
          </a:p>
          <a:p>
            <a:pPr/>
            <a:r>
              <a:t>size(...): Określa rozmiar komponentu w pikselach lub jako proporcję.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Zarządzanie stan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Zarządzanie stanem</a:t>
            </a:r>
          </a:p>
        </p:txBody>
      </p:sp>
      <p:sp>
        <p:nvSpPr>
          <p:cNvPr id="216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Zarządzanie stanem jest kluczowym aspektem tworzenia interfejsów użytkownika. Stan odzwierciedla informacje i dane potrzebne do renderowania komponentów oraz reakcji na interakcje użytkownik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Zarządzanie stanem jest kluczowym aspektem tworzenia interfejsów użytkownika. Stan odzwierciedla informacje i dane potrzebne do renderowania komponentów oraz reakcji na interakcje użytkownika.</a:t>
            </a:r>
          </a:p>
          <a:p>
            <a:pPr/>
            <a:r>
              <a:t>Jest kilka sposobów na przechowywanie stanu: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Zarządzanie stan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Zarządzanie stanem</a:t>
            </a:r>
          </a:p>
        </p:txBody>
      </p:sp>
      <p:sp>
        <p:nvSpPr>
          <p:cNvPr id="220" name="rememb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remember</a:t>
            </a:r>
          </a:p>
        </p:txBody>
      </p:sp>
      <p:sp>
        <p:nvSpPr>
          <p:cNvPr id="221" name="remember to funkcja, która pozwala na przechowywanie zmiennej stanu w sposób trwały i bezpieczny dla komponenta. Jest to często używane do przechowywania stanu, który ma przetrwać odświeżenia interfejsu użytkownik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i="1"/>
              <a:t>remember</a:t>
            </a:r>
            <a:r>
              <a:t> to funkcja, która pozwala na przechowywanie zmiennej stanu w sposób trwały i bezpieczny dla komponenta. Jest to często używane do przechowywania stanu, który ma przetrwać odświeżenia interfejsu użytkownika.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89DD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89DD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600">
                <a:solidFill>
                  <a:srgbClr val="EEFEE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9DDFF"/>
                </a:solidFill>
              </a:rPr>
              <a:t>    </a:t>
            </a:r>
            <a:r>
              <a:rPr i="1">
                <a:solidFill>
                  <a:srgbClr val="C792EA"/>
                </a:solidFill>
              </a:rPr>
              <a:t>val </a:t>
            </a:r>
            <a:r>
              <a:t>textFieldState </a:t>
            </a:r>
            <a:r>
              <a:rPr>
                <a:solidFill>
                  <a:srgbClr val="89DDFF"/>
                </a:solidFill>
              </a:rPr>
              <a:t>= </a:t>
            </a:r>
            <a:r>
              <a:rPr>
                <a:solidFill>
                  <a:srgbClr val="6CB38A"/>
                </a:solidFill>
              </a:rPr>
              <a:t>remember </a:t>
            </a:r>
            <a:r>
              <a:rPr b="1">
                <a:solidFill>
                  <a:srgbClr val="89DDFF"/>
                </a:solidFill>
              </a:rPr>
              <a:t>{ </a:t>
            </a:r>
            <a:r>
              <a:rPr i="1">
                <a:solidFill>
                  <a:srgbClr val="82AAFF"/>
                </a:solidFill>
              </a:rPr>
              <a:t>mutableStateOf</a:t>
            </a:r>
            <a:r>
              <a:rPr>
                <a:solidFill>
                  <a:srgbClr val="89DDFF"/>
                </a:solidFill>
              </a:rPr>
              <a:t>(</a:t>
            </a:r>
            <a:r>
              <a:rPr>
                <a:solidFill>
                  <a:srgbClr val="C3E88D"/>
                </a:solidFill>
              </a:rPr>
              <a:t>""</a:t>
            </a:r>
            <a:r>
              <a:rPr>
                <a:solidFill>
                  <a:srgbClr val="89DDFF"/>
                </a:solidFill>
              </a:rPr>
              <a:t>) </a:t>
            </a:r>
            <a:r>
              <a:rPr b="1">
                <a:solidFill>
                  <a:srgbClr val="89DDFF"/>
                </a:solidFill>
              </a:rPr>
              <a:t>}</a:t>
            </a:r>
            <a:endParaRPr b="1">
              <a:solidFill>
                <a:srgbClr val="89DDFF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600">
                <a:solidFill>
                  <a:srgbClr val="82AA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89DDFF"/>
                </a:solidFill>
              </a:rPr>
              <a:t>    </a:t>
            </a:r>
            <a:r>
              <a:rPr i="1">
                <a:solidFill>
                  <a:srgbClr val="C792EA"/>
                </a:solidFill>
              </a:rPr>
              <a:t>val </a:t>
            </a:r>
            <a:r>
              <a:rPr>
                <a:solidFill>
                  <a:srgbClr val="EEFEE3"/>
                </a:solidFill>
              </a:rPr>
              <a:t>listState </a:t>
            </a:r>
            <a:r>
              <a:rPr>
                <a:solidFill>
                  <a:srgbClr val="89DDFF"/>
                </a:solidFill>
              </a:rPr>
              <a:t>= </a:t>
            </a:r>
            <a:r>
              <a:rPr>
                <a:solidFill>
                  <a:srgbClr val="6CB38A"/>
                </a:solidFill>
              </a:rPr>
              <a:t>remember </a:t>
            </a:r>
            <a:r>
              <a:rPr b="1">
                <a:solidFill>
                  <a:srgbClr val="89DDFF"/>
                </a:solidFill>
              </a:rPr>
              <a:t>{ </a:t>
            </a:r>
            <a:r>
              <a:rPr i="1"/>
              <a:t>mutableStateListOf </a:t>
            </a:r>
            <a:r>
              <a:rPr>
                <a:solidFill>
                  <a:srgbClr val="89DDFF"/>
                </a:solidFill>
              </a:rPr>
              <a:t>&lt;</a:t>
            </a:r>
            <a:r>
              <a:rPr>
                <a:solidFill>
                  <a:srgbClr val="FFCB6B"/>
                </a:solidFill>
              </a:rPr>
              <a:t>String</a:t>
            </a:r>
            <a:r>
              <a:rPr>
                <a:solidFill>
                  <a:srgbClr val="89DDFF"/>
                </a:solidFill>
              </a:rPr>
              <a:t>&gt;() </a:t>
            </a:r>
            <a:r>
              <a:rPr b="1">
                <a:solidFill>
                  <a:srgbClr val="89DDFF"/>
                </a:solidFill>
              </a:rPr>
              <a:t>}</a:t>
            </a:r>
            <a:endParaRPr b="1">
              <a:solidFill>
                <a:srgbClr val="89DDFF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1200">
                <a:solidFill>
                  <a:srgbClr val="82AA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b="1">
              <a:solidFill>
                <a:srgbClr val="89DD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Zarządzanie stan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Zarządzanie stanem</a:t>
            </a:r>
          </a:p>
        </p:txBody>
      </p:sp>
      <p:sp>
        <p:nvSpPr>
          <p:cNvPr id="224" name="Liveda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Livedata</a:t>
            </a:r>
          </a:p>
        </p:txBody>
      </p:sp>
      <p:sp>
        <p:nvSpPr>
          <p:cNvPr id="225" name="Zarządzanie stanem za pomocą LiveData w aplikacjach Android jest powszechnym podejściem, zwłaszcza w połączeniu z architekturą MVVM (Model-View-ViewModel). Wymaga dodania w build.grad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i="1"/>
              <a:t>Zarządzanie stanem za pomocą LiveData w aplikacjach Android jest powszechnym podejściem, zwłaszcza w połączeniu z architekturą MVVM (Model-View-ViewModel). Wymaga dodania w build.gradle</a:t>
            </a:r>
            <a:endParaRPr i="1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C3E88D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>
                <a:solidFill>
                  <a:srgbClr val="82AAFF"/>
                </a:solidFill>
              </a:rPr>
              <a:t>implementation</a:t>
            </a:r>
            <a:r>
              <a:rPr>
                <a:solidFill>
                  <a:srgbClr val="89DDFF"/>
                </a:solidFill>
              </a:rPr>
              <a:t>(</a:t>
            </a:r>
            <a:r>
              <a:t>"androidx.compose.runtime:runtime-livedata:1.5.4"</a:t>
            </a:r>
            <a:r>
              <a:rPr>
                <a:solidFill>
                  <a:srgbClr val="89DDFF"/>
                </a:solidFill>
              </a:rPr>
              <a:t>)</a:t>
            </a:r>
            <a:endParaRPr>
              <a:solidFill>
                <a:srgbClr val="89DDFF"/>
              </a:solidFill>
            </a:endParaRPr>
          </a:p>
          <a:p>
            <a:pPr marL="152400" indent="-152400"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C3E88D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6CB38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>
                <a:solidFill>
                  <a:srgbClr val="C792EA"/>
                </a:solidFill>
              </a:rPr>
              <a:t>val </a:t>
            </a:r>
            <a:r>
              <a:rPr>
                <a:solidFill>
                  <a:srgbClr val="EEFEE3"/>
                </a:solidFill>
              </a:rPr>
              <a:t>state </a:t>
            </a:r>
            <a:r>
              <a:rPr>
                <a:solidFill>
                  <a:srgbClr val="89DDFF"/>
                </a:solidFill>
              </a:rPr>
              <a:t>= </a:t>
            </a:r>
            <a:r>
              <a:rPr>
                <a:solidFill>
                  <a:srgbClr val="FFCB6B"/>
                </a:solidFill>
              </a:rPr>
              <a:t>viewModel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EEFFFF"/>
                </a:solidFill>
              </a:rPr>
              <a:t>textLiveData</a:t>
            </a:r>
            <a:r>
              <a:rPr>
                <a:solidFill>
                  <a:srgbClr val="89DDFF"/>
                </a:solidFill>
              </a:rPr>
              <a:t>.</a:t>
            </a:r>
            <a:r>
              <a:t>observeAsState</a:t>
            </a:r>
            <a:r>
              <a:rPr>
                <a:solidFill>
                  <a:srgbClr val="89DDFF"/>
                </a:solidFill>
              </a:rPr>
              <a:t>()</a:t>
            </a:r>
            <a:endParaRPr>
              <a:solidFill>
                <a:srgbClr val="89DD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Zarządzanie stan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Zarządzanie stanem</a:t>
            </a:r>
          </a:p>
        </p:txBody>
      </p:sp>
      <p:sp>
        <p:nvSpPr>
          <p:cNvPr id="228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Trzymanie stanu na poziome aktywności i następnie przekazanie go do komponentu. Naraża to na utratę stanu przy obrocie ekran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Trzymanie stanu na poziome aktywności i następnie przekazanie go do komponentu. Naraża to na utratę stanu przy obrocie ekranu  </a:t>
            </a:r>
          </a:p>
          <a:p>
            <a:p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F78C6C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>
                <a:solidFill>
                  <a:srgbClr val="C792EA"/>
                </a:solidFill>
              </a:rPr>
              <a:t>override fun </a:t>
            </a:r>
            <a:r>
              <a:rPr>
                <a:solidFill>
                  <a:srgbClr val="82AAFF"/>
                </a:solidFill>
              </a:rPr>
              <a:t>onCreate</a:t>
            </a:r>
            <a:r>
              <a:rPr>
                <a:solidFill>
                  <a:srgbClr val="89DDFF"/>
                </a:solidFill>
              </a:rPr>
              <a:t>(</a:t>
            </a:r>
            <a:r>
              <a:t>savedInstanceState</a:t>
            </a:r>
            <a:r>
              <a:rPr>
                <a:solidFill>
                  <a:srgbClr val="89DDFF"/>
                </a:solidFill>
              </a:rPr>
              <a:t>: </a:t>
            </a:r>
            <a:r>
              <a:rPr>
                <a:solidFill>
                  <a:srgbClr val="FFCB6B"/>
                </a:solidFill>
              </a:rPr>
              <a:t>Bundle</a:t>
            </a:r>
            <a:r>
              <a:rPr>
                <a:solidFill>
                  <a:srgbClr val="89DDFF"/>
                </a:solidFill>
              </a:rPr>
              <a:t>?) {</a:t>
            </a:r>
            <a:endParaRPr>
              <a:solidFill>
                <a:srgbClr val="89DDFF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F78C6C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9DDFF"/>
                </a:solidFill>
              </a:rPr>
              <a:t>    </a:t>
            </a:r>
            <a:r>
              <a:rPr i="1">
                <a:solidFill>
                  <a:srgbClr val="C792EA"/>
                </a:solidFill>
              </a:rPr>
              <a:t>super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onCreate</a:t>
            </a:r>
            <a:r>
              <a:rPr>
                <a:solidFill>
                  <a:srgbClr val="89DDFF"/>
                </a:solidFill>
              </a:rPr>
              <a:t>(</a:t>
            </a:r>
            <a:r>
              <a:t>savedInstanceState</a:t>
            </a:r>
            <a:r>
              <a:rPr>
                <a:solidFill>
                  <a:srgbClr val="89DDFF"/>
                </a:solidFill>
              </a:rPr>
              <a:t>)</a:t>
            </a:r>
            <a:endParaRPr>
              <a:solidFill>
                <a:srgbClr val="89DDFF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89DD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i="1">
                <a:solidFill>
                  <a:srgbClr val="82AA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>
                <a:solidFill>
                  <a:srgbClr val="89DDFF"/>
                </a:solidFill>
              </a:rPr>
              <a:t>    </a:t>
            </a:r>
            <a:r>
              <a:rPr>
                <a:solidFill>
                  <a:srgbClr val="C792EA"/>
                </a:solidFill>
              </a:rPr>
              <a:t>val </a:t>
            </a:r>
            <a:r>
              <a:rPr i="0">
                <a:solidFill>
                  <a:srgbClr val="EEFEE3"/>
                </a:solidFill>
              </a:rPr>
              <a:t>state </a:t>
            </a:r>
            <a:r>
              <a:rPr i="0">
                <a:solidFill>
                  <a:srgbClr val="89DDFF"/>
                </a:solidFill>
              </a:rPr>
              <a:t>=</a:t>
            </a:r>
            <a:r>
              <a:t>mutableStateOf&lt;String&gt;</a:t>
            </a:r>
            <a:r>
              <a:rPr i="0">
                <a:solidFill>
                  <a:srgbClr val="89DDFF"/>
                </a:solidFill>
              </a:rPr>
              <a:t>(</a:t>
            </a:r>
            <a:r>
              <a:rPr i="0">
                <a:solidFill>
                  <a:srgbClr val="C3E88D"/>
                </a:solidFill>
              </a:rPr>
              <a:t>""</a:t>
            </a:r>
            <a:r>
              <a:rPr i="0">
                <a:solidFill>
                  <a:srgbClr val="89DDFF"/>
                </a:solidFill>
              </a:rPr>
              <a:t>)</a:t>
            </a:r>
            <a:endParaRPr i="0">
              <a:solidFill>
                <a:srgbClr val="89DDFF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i="1">
                <a:solidFill>
                  <a:srgbClr val="82AA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>
                <a:solidFill>
                  <a:srgbClr val="89DDFF"/>
                </a:solidFill>
              </a:rPr>
              <a:t>    </a:t>
            </a:r>
            <a:r>
              <a:rPr>
                <a:solidFill>
                  <a:srgbClr val="C792EA"/>
                </a:solidFill>
              </a:rPr>
              <a:t>val </a:t>
            </a:r>
            <a:r>
              <a:rPr i="0">
                <a:solidFill>
                  <a:srgbClr val="EEFEE3"/>
                </a:solidFill>
              </a:rPr>
              <a:t>listState </a:t>
            </a:r>
            <a:r>
              <a:rPr i="0">
                <a:solidFill>
                  <a:srgbClr val="89DDFF"/>
                </a:solidFill>
              </a:rPr>
              <a:t>=</a:t>
            </a:r>
            <a:r>
              <a:t>mutableStateListOf&lt;String&gt;</a:t>
            </a:r>
            <a:r>
              <a:rPr i="0">
                <a:solidFill>
                  <a:srgbClr val="89DDFF"/>
                </a:solidFill>
              </a:rPr>
              <a:t>(</a:t>
            </a:r>
            <a:r>
              <a:rPr i="0">
                <a:solidFill>
                  <a:srgbClr val="C3E88D"/>
                </a:solidFill>
              </a:rPr>
              <a:t>""</a:t>
            </a:r>
            <a:r>
              <a:rPr i="0">
                <a:solidFill>
                  <a:srgbClr val="89DDFF"/>
                </a:solidFill>
              </a:rPr>
              <a:t>)</a:t>
            </a:r>
            <a:endParaRPr i="0">
              <a:solidFill>
                <a:srgbClr val="89DDFF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i="1">
                <a:solidFill>
                  <a:srgbClr val="82AA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i="0">
              <a:solidFill>
                <a:srgbClr val="89DD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Jetpack Com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Jetpack Compose</a:t>
            </a:r>
          </a:p>
        </p:txBody>
      </p:sp>
      <p:sp>
        <p:nvSpPr>
          <p:cNvPr id="176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Jetpack Compose to nowoczesna biblioteka do tworzenia interfejsów użytkownika w języku programowania Kotlin, stworzona przez Google i udostępniona w 2021 roku. Jest to deklaratywny framework, który umożliwia tworzenie interfejsów użytkownika za pomocą d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Jetpack Compose to nowoczesna biblioteka do tworzenia interfejsów użytkownika w języku programowania Kotlin, stworzona przez Google i udostępniona w 2021 roku. Jest to deklaratywny framework, który umożliwia tworzenie interfejsów użytkownika za pomocą deklaratywnego kodu, zamiast tradycyjnego podejścia opartego na XML.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łówne cechy Jetpack Com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Główne cechy Jetpack Compose</a:t>
            </a:r>
          </a:p>
        </p:txBody>
      </p:sp>
      <p:sp>
        <p:nvSpPr>
          <p:cNvPr id="180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Deklaratywność: Interfejsy użytkownika tworzone są za pomocą deklaratywnego języka Kotlin, co ułatwia tworzenie i zarządzanie nimi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8160" indent="-518160" defTabSz="2072588">
              <a:spcBef>
                <a:spcPts val="3800"/>
              </a:spcBef>
              <a:defRPr sz="4080"/>
            </a:pPr>
            <a:r>
              <a:t>Deklaratywność: Interfejsy użytkownika tworzone są za pomocą deklaratywnego języka Kotlin, co ułatwia tworzenie i zarządzanie nimi.</a:t>
            </a: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Komponenty: Jetpack Compose dostarcza bogaty zestaw gotowych komponentów interfejsu, takich jak przyciski, pola tekstowe, listy, itp.</a:t>
            </a: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Dynamiczność: Możesz łatwo reagować na zmiany stanu i odświeżać interfejsy użytkownika bez konieczności ręcznego zarządzania nimi.</a:t>
            </a: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Integracja z Androidem: Jetpack Compose jest częścią ekosystemu Androida i integruje się bezproblemowo z istniejącymi aplikacjami Android.</a:t>
            </a: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Jednolity język: Dzięki Kotlinowi, Jetpack Compose pozwala programistom używać jednego języka programowania do tworzenia zarówno logiki aplikacji, jak i interfejsów użytkownika.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óżnice między Jetpack compose a X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Różnice między Jetpack compose a XML</a:t>
            </a:r>
          </a:p>
        </p:txBody>
      </p:sp>
      <p:sp>
        <p:nvSpPr>
          <p:cNvPr id="184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Jetpack compose jest deklaratywny - stan widoków musi być zawsze dostępn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Jetpack compose jest deklaratywny - stan widoków musi być zawsze dostępny</a:t>
            </a:r>
          </a:p>
          <a:p>
            <a:pPr/>
            <a:r>
              <a:t>Xml jest imperatywny - najpierw tworzy się strukturę widoków a po wyrenederowaniu jej dopiero uzupełnia się danymi</a:t>
            </a:r>
          </a:p>
          <a:p>
            <a:pPr/>
            <a:r>
              <a:t>Widoki w xml opierają się na dziedziczeniu. Każdy komponent jest pochodną View i może dziedziczyć po tylko jednym view</a:t>
            </a:r>
          </a:p>
          <a:p>
            <a:pPr/>
            <a:r>
              <a:t>W Jetpack compose nie ma takich ograniczeń. Każdy komponent deklarowany jest jako funkcja która może zawierać dowolną ilość innych funkcji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Dodawanie compose do istniejącego projekt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40805">
              <a:defRPr spc="-163" sz="8160"/>
            </a:lvl1pPr>
          </a:lstStyle>
          <a:p>
            <a:pPr/>
            <a:r>
              <a:t>Dodawanie compose do istniejącego projektu</a:t>
            </a:r>
          </a:p>
        </p:txBody>
      </p:sp>
      <p:sp>
        <p:nvSpPr>
          <p:cNvPr id="188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https://developer.android.com/jetpack/compose/setu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https://developer.android.com/jetpack/compose/setup</a:t>
            </a:r>
          </a:p>
          <a:p>
            <a:pPr/>
            <a:r>
              <a:t>Należy zwrócić uwagę na wersje kotlina i do nie dostosować wersje compose</a:t>
            </a:r>
          </a:p>
          <a:p>
            <a:pPr/>
          </a:p>
          <a:p>
            <a:pPr/>
            <a:r>
              <a:t>Prostsza ścieżka. W projekcie tworzymy nową klasę i z listy dostępnych elementów wybieramy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Najczęściej używane komponen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Najczęściej używane komponenty</a:t>
            </a:r>
          </a:p>
        </p:txBody>
      </p:sp>
      <p:sp>
        <p:nvSpPr>
          <p:cNvPr id="192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Text: Służy do wyświetlania tekstu w interfejsie użytkownika. Można dostosować styl, kolor i inne właściwości tekstu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5968" indent="-505968" defTabSz="2023821">
              <a:spcBef>
                <a:spcPts val="3700"/>
              </a:spcBef>
              <a:defRPr sz="3984"/>
            </a:pPr>
            <a:r>
              <a:t>Text: Służy do wyświetlania tekstu w interfejsie użytkownika. Można dostosować styl, kolor i inne właściwości tekstu.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Button: Komponent przycisku, który umożliwia definiowanie działań wykonywanych po jego kliknięciu.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TextField: Pozwala na wprowadzanie i edytowanie tekstu, z możliwością monitorowania zmian.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Image: Służy do wyświetlania obrazów w interfejsie użytkownika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ProgressBar: Komponent do wyświetlania paska postępu.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Card: Służy do tworzenia kart z informacjami.</a:t>
            </a:r>
          </a:p>
          <a:p>
            <a:pPr marL="505968" indent="-505968" defTabSz="2023821">
              <a:spcBef>
                <a:spcPts val="3700"/>
              </a:spcBef>
              <a:defRPr sz="3984"/>
            </a:pPr>
            <a:r>
              <a:t>Dialog: Umożliwia tworzenie okien dialogowych.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BottomSheet: Pozwala na wyświetlanie arkusza dolnego.…"/>
          <p:cNvSpPr txBox="1"/>
          <p:nvPr>
            <p:ph type="body" idx="1"/>
          </p:nvPr>
        </p:nvSpPr>
        <p:spPr>
          <a:xfrm>
            <a:off x="1206500" y="1211484"/>
            <a:ext cx="21971000" cy="11293032"/>
          </a:xfrm>
          <a:prstGeom prst="rect">
            <a:avLst/>
          </a:prstGeom>
        </p:spPr>
        <p:txBody>
          <a:bodyPr/>
          <a:lstStyle/>
          <a:p>
            <a:pPr/>
            <a:r>
              <a:t>BottomSheet: Pozwala na wyświetlanie arkusza dolnego.</a:t>
            </a:r>
          </a:p>
          <a:p>
            <a:pPr/>
            <a:r>
              <a:t>Navigation: Komponenty do nawigacji w aplikacji.</a:t>
            </a:r>
          </a:p>
          <a:p>
            <a:pPr/>
            <a:r>
              <a:t>TabRow: Pozwala na tworzenie zakładek w interfejsie użytkownika.</a:t>
            </a:r>
          </a:p>
          <a:p>
            <a:pPr/>
            <a:r>
              <a:t>Surface: Służy do tworzenia powierzchni z własnym tłem i cieniem.</a:t>
            </a:r>
          </a:p>
          <a:p>
            <a:pPr/>
            <a:r>
              <a:t>Snackbar: Komponent do wyświetlania komunikatów informacyjnych na dole ekranu.</a:t>
            </a:r>
          </a:p>
          <a:p>
            <a:pPr/>
            <a:r>
              <a:t>DropDownMenu: Umożliwia tworzenie rozwijalnych menu.</a:t>
            </a:r>
          </a:p>
          <a:p>
            <a:pPr/>
            <a:r>
              <a:t>DatePicker: Pozwala na wybór daty.</a:t>
            </a:r>
          </a:p>
          <a:p>
            <a:pPr/>
            <a:r>
              <a:t>TimePicker: Służy do wyboru czasu.</a:t>
            </a:r>
          </a:p>
          <a:p>
            <a:pPr/>
            <a:r>
              <a:t>CircularProgressIndicator: Komponent wskaźnika postępu w formie okręgu.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ppBar: Komponent paska aplikacji, który umożliwia umieszczenie elementów nawigacyjnych i akcji.…"/>
          <p:cNvSpPr txBox="1"/>
          <p:nvPr>
            <p:ph type="body" idx="1"/>
          </p:nvPr>
        </p:nvSpPr>
        <p:spPr>
          <a:xfrm>
            <a:off x="1206500" y="1211484"/>
            <a:ext cx="21971000" cy="11293032"/>
          </a:xfrm>
          <a:prstGeom prst="rect">
            <a:avLst/>
          </a:prstGeom>
        </p:spPr>
        <p:txBody>
          <a:bodyPr/>
          <a:lstStyle/>
          <a:p>
            <a:pPr marL="548639" indent="-548639" defTabSz="2194505">
              <a:spcBef>
                <a:spcPts val="4000"/>
              </a:spcBef>
              <a:defRPr sz="4319"/>
            </a:pPr>
            <a:r>
              <a:t>AppBar: Komponent paska aplikacji, który umożliwia umieszczenie elementów nawigacyjnych i akcji.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Drawer: Pozwala na tworzenie szuflady nawigacyjnej.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List: Komponent do tworzenia listy elementów.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LazyColumn: Umożliwia tworzenie leniwych list, efektywnych dla dużych ilości danych.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LazyRow: Analogiczny do LazyColumn, ale dla poziomych list.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Spacer: Służy do dodawania odstępów między innymi komponentami.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Divider: Pozwala na dodawanie linii podziału między elementami.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Row: Komponent do układania innych elementów w poziomych rzędach.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Column: Analogiczny do Row, ale do układania w pionowych kolumnach.</a:t>
            </a:r>
          </a:p>
          <a:p>
            <a:pPr marL="548639" indent="-548639" defTabSz="2194505">
              <a:spcBef>
                <a:spcPts val="4000"/>
              </a:spcBef>
              <a:defRPr sz="4319"/>
            </a:pPr>
            <a:r>
              <a:t>Box: Pozwala na grupowanie i stylizację innych komponentów.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Jak wygląda kod Com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Jak wygląda kod Compose</a:t>
            </a:r>
          </a:p>
        </p:txBody>
      </p:sp>
      <p:sp>
        <p:nvSpPr>
          <p:cNvPr id="200" name="Podtytuł slajdu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Wszystkie komponenty są tworzone jako funkcje z adnotacją @Composa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Wszystkie komponenty są tworzone jako funkcje z adnotacją </a:t>
            </a:r>
            <a:r>
              <a:rPr i="1"/>
              <a:t>@Composable</a:t>
            </a:r>
          </a:p>
          <a:p>
            <a:pPr/>
            <a:r>
              <a:t>W funkcji wywołujemy kolejne funkcje z adnotacją </a:t>
            </a:r>
            <a:r>
              <a:rPr i="1"/>
              <a:t>@Composable</a:t>
            </a:r>
            <a:endParaRPr i="1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i="1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@Composable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82AA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>
                <a:solidFill>
                  <a:srgbClr val="C792EA"/>
                </a:solidFill>
              </a:rPr>
              <a:t>fun </a:t>
            </a:r>
            <a:r>
              <a:t>HelloWorld</a:t>
            </a:r>
            <a:r>
              <a:rPr>
                <a:solidFill>
                  <a:srgbClr val="89DDFF"/>
                </a:solidFill>
              </a:rPr>
              <a:t>(){</a:t>
            </a:r>
            <a:endParaRPr>
              <a:solidFill>
                <a:srgbClr val="89DDFF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C3E88D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9DDFF"/>
                </a:solidFill>
              </a:rPr>
              <a:t>    </a:t>
            </a:r>
            <a:r>
              <a:rPr>
                <a:solidFill>
                  <a:srgbClr val="6CB38A"/>
                </a:solidFill>
              </a:rPr>
              <a:t>Text</a:t>
            </a:r>
            <a:r>
              <a:rPr>
                <a:solidFill>
                  <a:srgbClr val="89DDFF"/>
                </a:solidFill>
              </a:rPr>
              <a:t>(</a:t>
            </a:r>
            <a:r>
              <a:rPr>
                <a:solidFill>
                  <a:srgbClr val="F78C6C"/>
                </a:solidFill>
              </a:rPr>
              <a:t>text = </a:t>
            </a:r>
            <a:r>
              <a:t>"Hello World!"</a:t>
            </a:r>
            <a:r>
              <a:rPr>
                <a:solidFill>
                  <a:srgbClr val="89DDFF"/>
                </a:solidFill>
              </a:rPr>
              <a:t>)</a:t>
            </a:r>
            <a:endParaRPr>
              <a:solidFill>
                <a:srgbClr val="89DDFF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F78C6C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9DDFF"/>
                </a:solidFill>
              </a:rPr>
              <a:t>    </a:t>
            </a:r>
            <a:r>
              <a:rPr>
                <a:solidFill>
                  <a:srgbClr val="6CB38A"/>
                </a:solidFill>
              </a:rPr>
              <a:t>Button</a:t>
            </a:r>
            <a:r>
              <a:rPr>
                <a:solidFill>
                  <a:srgbClr val="89DDFF"/>
                </a:solidFill>
              </a:rPr>
              <a:t>(</a:t>
            </a:r>
            <a:r>
              <a:t>onClick = </a:t>
            </a:r>
            <a:r>
              <a:rPr b="1">
                <a:solidFill>
                  <a:srgbClr val="89DDFF"/>
                </a:solidFill>
              </a:rPr>
              <a:t>{ </a:t>
            </a:r>
            <a:r>
              <a:rPr i="1">
                <a:solidFill>
                  <a:srgbClr val="546E7A"/>
                </a:solidFill>
              </a:rPr>
              <a:t>/*</a:t>
            </a:r>
            <a:r>
              <a:rPr i="1">
                <a:solidFill>
                  <a:srgbClr val="FFEB95"/>
                </a:solidFill>
              </a:rPr>
              <a:t>TODO</a:t>
            </a:r>
            <a:r>
              <a:rPr i="1">
                <a:solidFill>
                  <a:srgbClr val="546E7A"/>
                </a:solidFill>
              </a:rPr>
              <a:t>*/ </a:t>
            </a:r>
            <a:r>
              <a:rPr b="1">
                <a:solidFill>
                  <a:srgbClr val="89DDFF"/>
                </a:solidFill>
              </a:rPr>
              <a:t>}</a:t>
            </a:r>
            <a:r>
              <a:rPr>
                <a:solidFill>
                  <a:srgbClr val="89DDFF"/>
                </a:solidFill>
              </a:rPr>
              <a:t>) </a:t>
            </a:r>
            <a:r>
              <a:rPr b="1">
                <a:solidFill>
                  <a:srgbClr val="89DDFF"/>
                </a:solidFill>
              </a:rPr>
              <a:t>{</a:t>
            </a:r>
            <a:endParaRPr b="1">
              <a:solidFill>
                <a:srgbClr val="89DDFF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C3E88D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89DDFF"/>
                </a:solidFill>
              </a:rPr>
              <a:t>        </a:t>
            </a:r>
            <a:r>
              <a:rPr>
                <a:solidFill>
                  <a:srgbClr val="6CB38A"/>
                </a:solidFill>
              </a:rPr>
              <a:t>Text</a:t>
            </a:r>
            <a:r>
              <a:rPr>
                <a:solidFill>
                  <a:srgbClr val="89DDFF"/>
                </a:solidFill>
              </a:rPr>
              <a:t>(</a:t>
            </a:r>
            <a:r>
              <a:rPr>
                <a:solidFill>
                  <a:srgbClr val="F78C6C"/>
                </a:solidFill>
              </a:rPr>
              <a:t>text = </a:t>
            </a:r>
            <a:r>
              <a:t>"Click me!"</a:t>
            </a:r>
            <a:r>
              <a:rPr>
                <a:solidFill>
                  <a:srgbClr val="89DDFF"/>
                </a:solidFill>
              </a:rPr>
              <a:t>)</a:t>
            </a:r>
            <a:endParaRPr>
              <a:solidFill>
                <a:srgbClr val="89DDFF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89DD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/>
              <a:t>}</a:t>
            </a:r>
            <a:r>
              <a:t> 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>
                <a:solidFill>
                  <a:srgbClr val="89DD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